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0" r:id="rId9"/>
    <p:sldId id="281" r:id="rId10"/>
    <p:sldId id="279" r:id="rId11"/>
    <p:sldId id="263" r:id="rId12"/>
    <p:sldId id="264" r:id="rId13"/>
    <p:sldId id="278" r:id="rId14"/>
    <p:sldId id="267" r:id="rId15"/>
    <p:sldId id="265" r:id="rId16"/>
    <p:sldId id="266" r:id="rId17"/>
    <p:sldId id="268" r:id="rId18"/>
    <p:sldId id="270" r:id="rId19"/>
    <p:sldId id="269" r:id="rId20"/>
    <p:sldId id="271" r:id="rId21"/>
    <p:sldId id="272" r:id="rId22"/>
    <p:sldId id="273" r:id="rId23"/>
    <p:sldId id="274" r:id="rId24"/>
    <p:sldId id="275" r:id="rId25"/>
    <p:sldId id="282" r:id="rId26"/>
    <p:sldId id="276" r:id="rId27"/>
    <p:sldId id="27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D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B6FA-BD5E-4A86-B79F-A8DE487606A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930F-7303-4926-8E12-518D50E1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9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B6FA-BD5E-4A86-B79F-A8DE487606A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930F-7303-4926-8E12-518D50E1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7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B6FA-BD5E-4A86-B79F-A8DE487606A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930F-7303-4926-8E12-518D50E1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7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B6FA-BD5E-4A86-B79F-A8DE487606A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930F-7303-4926-8E12-518D50E1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8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B6FA-BD5E-4A86-B79F-A8DE487606A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930F-7303-4926-8E12-518D50E1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3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B6FA-BD5E-4A86-B79F-A8DE487606A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930F-7303-4926-8E12-518D50E1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8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B6FA-BD5E-4A86-B79F-A8DE487606A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930F-7303-4926-8E12-518D50E1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91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B6FA-BD5E-4A86-B79F-A8DE487606A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930F-7303-4926-8E12-518D50E1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B6FA-BD5E-4A86-B79F-A8DE487606A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930F-7303-4926-8E12-518D50E1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98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B6FA-BD5E-4A86-B79F-A8DE487606A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930F-7303-4926-8E12-518D50E1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84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B6FA-BD5E-4A86-B79F-A8DE487606A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930F-7303-4926-8E12-518D50E1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32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2B6FA-BD5E-4A86-B79F-A8DE487606A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5930F-7303-4926-8E12-518D50E1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75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Design Patterns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590926"/>
            <a:ext cx="6400800" cy="1752600"/>
          </a:xfrm>
        </p:spPr>
        <p:txBody>
          <a:bodyPr/>
          <a:lstStyle/>
          <a:p>
            <a:pPr algn="r"/>
            <a:r>
              <a:rPr lang="en-US" dirty="0" smtClean="0"/>
              <a:t>Lecture </a:t>
            </a:r>
            <a:r>
              <a:rPr lang="en-US" dirty="0"/>
              <a:t>6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3352800"/>
            <a:ext cx="8839200" cy="0"/>
          </a:xfrm>
          <a:prstGeom prst="line">
            <a:avLst/>
          </a:prstGeom>
          <a:ln w="57150">
            <a:solidFill>
              <a:srgbClr val="F8DC0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73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81200" y="2590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Singleton Pattern</a:t>
            </a:r>
          </a:p>
        </p:txBody>
      </p:sp>
    </p:spTree>
    <p:extLst>
      <p:ext uri="{BB962C8B-B14F-4D97-AF65-F5344CB8AC3E}">
        <p14:creationId xmlns:p14="http://schemas.microsoft.com/office/powerpoint/2010/main" val="21862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Ensures a class has only one instance and provides a global access point to that instance</a:t>
            </a:r>
          </a:p>
          <a:p>
            <a:pPr lvl="1"/>
            <a:r>
              <a:rPr lang="en-US" dirty="0" smtClean="0"/>
              <a:t>Connection</a:t>
            </a:r>
          </a:p>
          <a:p>
            <a:pPr lvl="1"/>
            <a:r>
              <a:rPr lang="en-US" dirty="0" smtClean="0"/>
              <a:t>Logging facilities</a:t>
            </a:r>
          </a:p>
          <a:p>
            <a:pPr lvl="1"/>
            <a:r>
              <a:rPr lang="en-US" dirty="0" smtClean="0"/>
              <a:t>Preferences objects</a:t>
            </a:r>
          </a:p>
          <a:p>
            <a:pPr lvl="1"/>
            <a:r>
              <a:rPr lang="en-US" dirty="0" smtClean="0"/>
              <a:t>Device, printer, and graphics drivers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76400" y="1219200"/>
            <a:ext cx="8839200" cy="0"/>
          </a:xfrm>
          <a:prstGeom prst="line">
            <a:avLst/>
          </a:prstGeom>
          <a:ln w="57150">
            <a:solidFill>
              <a:srgbClr val="F8DC0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53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Saeed\Desktop\Cap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873" y="1143000"/>
            <a:ext cx="5454127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Saeed\Desktop\Captu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851819"/>
            <a:ext cx="4019638" cy="304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30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90800"/>
            <a:ext cx="8229600" cy="1143000"/>
          </a:xfrm>
        </p:spPr>
        <p:txBody>
          <a:bodyPr/>
          <a:lstStyle/>
          <a:p>
            <a:r>
              <a:rPr lang="en-US" b="1" dirty="0" smtClean="0"/>
              <a:t>Decorator Pattern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1612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Decorator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Attaches additional responsibilities to an object dynamically.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Provides a flexible alternative to sub-classing for extending behavior.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76400" y="1219200"/>
            <a:ext cx="8839200" cy="0"/>
          </a:xfrm>
          <a:prstGeom prst="line">
            <a:avLst/>
          </a:prstGeom>
          <a:ln w="57150">
            <a:solidFill>
              <a:srgbClr val="F8DC0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122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Saeed\Desktop\Cap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846138"/>
            <a:ext cx="9976888" cy="5021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06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eed\Desktop\Cap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865746"/>
            <a:ext cx="7696200" cy="4773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7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Saeed\Desktop\Cap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3789"/>
            <a:ext cx="8305800" cy="6240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27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Saeed\Desktop\Cap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57200"/>
            <a:ext cx="8557404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3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Saeed\Desktop\Cap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42950"/>
            <a:ext cx="6732746" cy="1818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Saeed\Desktop\Captu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447800"/>
            <a:ext cx="3352799" cy="4235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01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way of solving design problems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are Design Patterns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Benefits</a:t>
            </a:r>
            <a:endParaRPr lang="en-US" dirty="0" smtClean="0"/>
          </a:p>
          <a:p>
            <a:r>
              <a:rPr lang="en-US" dirty="0" smtClean="0"/>
              <a:t>Singleton Pattern</a:t>
            </a:r>
          </a:p>
          <a:p>
            <a:pPr lvl="1"/>
            <a:r>
              <a:rPr lang="en-US" dirty="0" smtClean="0"/>
              <a:t>Example in Java</a:t>
            </a:r>
          </a:p>
          <a:p>
            <a:r>
              <a:rPr lang="en-US" dirty="0" smtClean="0"/>
              <a:t>Decorator Pattern</a:t>
            </a:r>
          </a:p>
          <a:p>
            <a:pPr lvl="1"/>
            <a:r>
              <a:rPr lang="en-US" dirty="0" smtClean="0"/>
              <a:t>Example in Java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76400" y="1219200"/>
            <a:ext cx="8839200" cy="0"/>
          </a:xfrm>
          <a:prstGeom prst="line">
            <a:avLst/>
          </a:prstGeom>
          <a:ln w="57150">
            <a:solidFill>
              <a:srgbClr val="F8DC0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66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C:\Users\Saeed\Desktop\Cap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0999"/>
            <a:ext cx="8839200" cy="535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1676400" y="1219200"/>
            <a:ext cx="8839200" cy="0"/>
          </a:xfrm>
          <a:prstGeom prst="line">
            <a:avLst/>
          </a:prstGeom>
          <a:ln w="57150">
            <a:solidFill>
              <a:srgbClr val="F8DC0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64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Principle…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362200"/>
            <a:ext cx="8229600" cy="2286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Classes should be open for extension but closed for modification called the </a:t>
            </a:r>
            <a:r>
              <a:rPr lang="en-US" b="1" dirty="0" smtClean="0"/>
              <a:t>Open-Closed Principle.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76400" y="1219200"/>
            <a:ext cx="8839200" cy="0"/>
          </a:xfrm>
          <a:prstGeom prst="line">
            <a:avLst/>
          </a:prstGeom>
          <a:ln w="57150">
            <a:solidFill>
              <a:srgbClr val="F8DC0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829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over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1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We know inheritance is powerful but it can lead to inflexible design.</a:t>
            </a:r>
          </a:p>
          <a:p>
            <a:endParaRPr lang="en-US" dirty="0" smtClean="0"/>
          </a:p>
          <a:p>
            <a:pPr algn="just"/>
            <a:r>
              <a:rPr lang="en-US" dirty="0" smtClean="0"/>
              <a:t>We can use Composition instead of inheritance. Composition gives us flexible design.</a:t>
            </a:r>
          </a:p>
          <a:p>
            <a:endParaRPr lang="en-US" dirty="0" smtClean="0"/>
          </a:p>
          <a:p>
            <a:r>
              <a:rPr lang="en-US" dirty="0" smtClean="0"/>
              <a:t>It allows us to make dynamic runtime decisions.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76400" y="1219200"/>
            <a:ext cx="8839200" cy="0"/>
          </a:xfrm>
          <a:prstGeom prst="line">
            <a:avLst/>
          </a:prstGeom>
          <a:ln w="57150">
            <a:solidFill>
              <a:srgbClr val="F8DC0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585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686560" y="381000"/>
            <a:ext cx="9438640" cy="6172200"/>
            <a:chOff x="1686560" y="381000"/>
            <a:chExt cx="9438640" cy="6172200"/>
          </a:xfrm>
        </p:grpSpPr>
        <p:pic>
          <p:nvPicPr>
            <p:cNvPr id="4" name="Picture 2" descr="C:\Users\Saeed\Desktop\Capture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6560" y="381000"/>
              <a:ext cx="8829041" cy="6019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10134600" y="5867400"/>
              <a:ext cx="990600" cy="685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838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Users\Saeed\Desktop\Cap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1" y="1295400"/>
            <a:ext cx="6010275" cy="504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1676400" y="1219200"/>
            <a:ext cx="8839200" cy="0"/>
          </a:xfrm>
          <a:prstGeom prst="line">
            <a:avLst/>
          </a:prstGeom>
          <a:ln w="57150">
            <a:solidFill>
              <a:srgbClr val="F8DC0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46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33400"/>
            <a:ext cx="10972800" cy="6070060"/>
          </a:xfrm>
        </p:spPr>
      </p:pic>
    </p:spTree>
    <p:extLst>
      <p:ext uri="{BB962C8B-B14F-4D97-AF65-F5344CB8AC3E}">
        <p14:creationId xmlns:p14="http://schemas.microsoft.com/office/powerpoint/2010/main" val="332360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Saeed\Desktop\Cap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762000"/>
            <a:ext cx="8667750" cy="48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02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743200"/>
            <a:ext cx="8229600" cy="2438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Any Question…?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47686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need Design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/>
              <a:t>Design Objectives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 </a:t>
            </a:r>
            <a:r>
              <a:rPr lang="en-US" altLang="en-US" sz="2000" dirty="0" smtClean="0"/>
              <a:t>Good Design (the “</a:t>
            </a:r>
            <a:r>
              <a:rPr lang="en-US" altLang="en-US" sz="2000" dirty="0" err="1" smtClean="0"/>
              <a:t>ilities</a:t>
            </a:r>
            <a:r>
              <a:rPr lang="en-US" altLang="en-US" sz="2000" dirty="0" smtClean="0"/>
              <a:t>”) </a:t>
            </a:r>
          </a:p>
          <a:p>
            <a:pPr lvl="2"/>
            <a:r>
              <a:rPr lang="en-US" altLang="en-US" dirty="0" smtClean="0"/>
              <a:t>High </a:t>
            </a:r>
            <a:r>
              <a:rPr lang="en-US" altLang="en-US" dirty="0"/>
              <a:t>readability and maintainability</a:t>
            </a:r>
          </a:p>
          <a:p>
            <a:pPr lvl="2"/>
            <a:r>
              <a:rPr lang="en-US" altLang="en-US" dirty="0"/>
              <a:t>High extensibility</a:t>
            </a:r>
          </a:p>
          <a:p>
            <a:pPr lvl="2"/>
            <a:r>
              <a:rPr lang="en-US" altLang="en-US" dirty="0" smtClean="0"/>
              <a:t>High </a:t>
            </a:r>
            <a:r>
              <a:rPr lang="en-US" altLang="en-US" dirty="0"/>
              <a:t>testability</a:t>
            </a:r>
          </a:p>
          <a:p>
            <a:pPr lvl="2"/>
            <a:r>
              <a:rPr lang="en-US" altLang="en-US" dirty="0"/>
              <a:t>High </a:t>
            </a:r>
            <a:r>
              <a:rPr lang="en-US" altLang="en-US" dirty="0" smtClean="0"/>
              <a:t>reusability</a:t>
            </a:r>
            <a:endParaRPr lang="en-US" alt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76400" y="1219200"/>
            <a:ext cx="8839200" cy="0"/>
          </a:xfrm>
          <a:prstGeom prst="line">
            <a:avLst/>
          </a:prstGeom>
          <a:ln w="57150">
            <a:solidFill>
              <a:srgbClr val="F8DC0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1752600"/>
            <a:ext cx="4013577" cy="456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91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design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 tested design solutions to </a:t>
            </a:r>
            <a:r>
              <a:rPr lang="en-US" smtClean="0"/>
              <a:t>common design problems </a:t>
            </a:r>
            <a:r>
              <a:rPr lang="en-US" dirty="0" smtClean="0"/>
              <a:t>in software world</a:t>
            </a:r>
          </a:p>
          <a:p>
            <a:r>
              <a:rPr lang="en-US" dirty="0" smtClean="0"/>
              <a:t>A guideline for flexible code design</a:t>
            </a:r>
          </a:p>
          <a:p>
            <a:r>
              <a:rPr lang="en-US" dirty="0" smtClean="0"/>
              <a:t>It is not a library, module or a package</a:t>
            </a:r>
          </a:p>
          <a:p>
            <a:r>
              <a:rPr lang="en-US" dirty="0" smtClean="0"/>
              <a:t>It is a higher level than a library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76400" y="1219200"/>
            <a:ext cx="8839200" cy="0"/>
          </a:xfrm>
          <a:prstGeom prst="line">
            <a:avLst/>
          </a:prstGeom>
          <a:ln w="57150">
            <a:solidFill>
              <a:srgbClr val="F8DC0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500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Saeed\Desktop\Cap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963" y="1618384"/>
            <a:ext cx="8077200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1676400" y="1219200"/>
            <a:ext cx="8839200" cy="0"/>
          </a:xfrm>
          <a:prstGeom prst="line">
            <a:avLst/>
          </a:prstGeom>
          <a:ln w="57150">
            <a:solidFill>
              <a:srgbClr val="F8DC0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69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did Design pattern come 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Invented by the “gang of four</a:t>
            </a:r>
            <a:r>
              <a:rPr lang="en-US" dirty="0" smtClean="0"/>
              <a:t>”</a:t>
            </a:r>
          </a:p>
          <a:p>
            <a:pPr lvl="1"/>
            <a:r>
              <a:rPr lang="en-US" dirty="0"/>
              <a:t>Erich Gamma, Richard Helm, Ralph Johnson and John </a:t>
            </a:r>
            <a:r>
              <a:rPr lang="en-US" dirty="0" err="1" smtClean="0"/>
              <a:t>Vlissides</a:t>
            </a:r>
            <a:endParaRPr lang="en-US" dirty="0"/>
          </a:p>
          <a:p>
            <a:pPr lvl="1"/>
            <a:r>
              <a:rPr lang="en-US" i="1" dirty="0" smtClean="0"/>
              <a:t>Design Patterns—Elements </a:t>
            </a:r>
            <a:r>
              <a:rPr lang="en-US" i="1" dirty="0"/>
              <a:t>of Reusable Object-Oriented Software </a:t>
            </a:r>
            <a:r>
              <a:rPr lang="en-US" dirty="0"/>
              <a:t>(Addison-Wesley, 1995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Twenty three original patterns</a:t>
            </a:r>
          </a:p>
          <a:p>
            <a:r>
              <a:rPr lang="en-US" dirty="0" smtClean="0"/>
              <a:t>In this lecture:</a:t>
            </a:r>
          </a:p>
          <a:p>
            <a:pPr lvl="1"/>
            <a:r>
              <a:rPr lang="en-US" dirty="0" smtClean="0"/>
              <a:t>Singleton</a:t>
            </a:r>
          </a:p>
          <a:p>
            <a:pPr lvl="1"/>
            <a:r>
              <a:rPr lang="en-US" dirty="0" smtClean="0"/>
              <a:t>Decorator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76400" y="1219200"/>
            <a:ext cx="8839200" cy="0"/>
          </a:xfrm>
          <a:prstGeom prst="line">
            <a:avLst/>
          </a:prstGeom>
          <a:ln w="57150">
            <a:solidFill>
              <a:srgbClr val="F8DC0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91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Design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 from years of software development experience</a:t>
            </a:r>
          </a:p>
          <a:p>
            <a:r>
              <a:rPr lang="en-US" dirty="0" smtClean="0"/>
              <a:t>reduces errors</a:t>
            </a:r>
          </a:p>
          <a:p>
            <a:r>
              <a:rPr lang="en-US" dirty="0"/>
              <a:t>Saves </a:t>
            </a:r>
            <a:r>
              <a:rPr lang="en-US" dirty="0" smtClean="0"/>
              <a:t>time</a:t>
            </a:r>
            <a:endParaRPr lang="en-US" dirty="0" smtClean="0"/>
          </a:p>
          <a:p>
            <a:r>
              <a:rPr lang="en-US" dirty="0" smtClean="0"/>
              <a:t>Ultimate in reuse</a:t>
            </a:r>
          </a:p>
          <a:p>
            <a:r>
              <a:rPr lang="en-US" dirty="0" smtClean="0"/>
              <a:t>We are not reusing code, we are reusing experience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76400" y="1219200"/>
            <a:ext cx="8839200" cy="0"/>
          </a:xfrm>
          <a:prstGeom prst="line">
            <a:avLst/>
          </a:prstGeom>
          <a:ln w="57150">
            <a:solidFill>
              <a:srgbClr val="F8DC0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952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Types of Patterns</a:t>
            </a:r>
            <a:endParaRPr lang="en-US" dirty="0"/>
          </a:p>
        </p:txBody>
      </p:sp>
      <p:sp>
        <p:nvSpPr>
          <p:cNvPr id="5" name="Content Placeholder 4"/>
          <p:cNvSpPr>
            <a:spLocks noGrp="1" noChangeArrowheads="1"/>
          </p:cNvSpPr>
          <p:nvPr>
            <p:ph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7425" indent="-2936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1113" indent="-2921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86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Creational patterns: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Deal with initializing and configuring classes and objects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Structural patterns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Deal with decoupling interface and implementation of classes and objects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Behavioral </a:t>
            </a:r>
            <a:r>
              <a:rPr kumimoji="0" lang="en-US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patterns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Deal with dynamic interactions among societies of classes and objects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How they distribute responsibility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76400" y="1219200"/>
            <a:ext cx="8839200" cy="0"/>
          </a:xfrm>
          <a:prstGeom prst="line">
            <a:avLst/>
          </a:prstGeom>
          <a:ln w="57150">
            <a:solidFill>
              <a:srgbClr val="F8DC0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0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1447800" y="914400"/>
            <a:ext cx="4343400" cy="2667000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eaLnBrk="1" hangingPunct="1">
              <a:buNone/>
            </a:pPr>
            <a:r>
              <a:rPr lang="en-US" altLang="en-US" sz="2800" i="1" dirty="0" smtClean="0">
                <a:ea typeface="ＭＳ Ｐゴシック" pitchFamily="34" charset="-128"/>
              </a:rPr>
              <a:t>Creational Patterns</a:t>
            </a:r>
          </a:p>
          <a:p>
            <a:pPr marL="914400" lvl="2" indent="0" eaLnBrk="1" hangingPunct="1">
              <a:buNone/>
            </a:pPr>
            <a:r>
              <a:rPr lang="en-US" altLang="en-US" sz="2400" dirty="0" smtClean="0">
                <a:ea typeface="ＭＳ Ｐゴシック" pitchFamily="34" charset="-128"/>
              </a:rPr>
              <a:t>Abstract Factory </a:t>
            </a:r>
          </a:p>
          <a:p>
            <a:pPr marL="914400" lvl="2" indent="0" eaLnBrk="1" hangingPunct="1">
              <a:buNone/>
            </a:pPr>
            <a:r>
              <a:rPr lang="en-US" altLang="en-US" dirty="0" smtClean="0">
                <a:ea typeface="ＭＳ Ｐゴシック" pitchFamily="34" charset="-128"/>
              </a:rPr>
              <a:t>Builder </a:t>
            </a:r>
          </a:p>
          <a:p>
            <a:pPr marL="914400" lvl="2" indent="0" eaLnBrk="1" hangingPunct="1">
              <a:buNone/>
            </a:pPr>
            <a:r>
              <a:rPr lang="en-US" altLang="en-US" dirty="0" smtClean="0">
                <a:ea typeface="ＭＳ Ｐゴシック" pitchFamily="34" charset="-128"/>
              </a:rPr>
              <a:t>Factory Method </a:t>
            </a:r>
          </a:p>
          <a:p>
            <a:pPr marL="914400" lvl="2" indent="0" eaLnBrk="1" hangingPunct="1">
              <a:buNone/>
            </a:pPr>
            <a:r>
              <a:rPr lang="en-US" altLang="en-US" dirty="0" smtClean="0">
                <a:ea typeface="ＭＳ Ｐゴシック" pitchFamily="34" charset="-128"/>
              </a:rPr>
              <a:t>Prototype </a:t>
            </a:r>
          </a:p>
          <a:p>
            <a:pPr marL="914400" lvl="2" indent="0" eaLnBrk="1" hangingPunct="1">
              <a:buNone/>
            </a:pPr>
            <a:r>
              <a:rPr lang="en-US" altLang="en-US" sz="2400" b="1" dirty="0" smtClean="0">
                <a:ea typeface="ＭＳ Ｐゴシック" pitchFamily="34" charset="-128"/>
              </a:rPr>
              <a:t>Singleton </a:t>
            </a:r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5895977" y="914400"/>
            <a:ext cx="4800600" cy="4876800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eaLnBrk="1" hangingPunct="1">
              <a:buNone/>
            </a:pPr>
            <a:r>
              <a:rPr lang="en-US" altLang="en-US" sz="2800" i="1" dirty="0" smtClean="0">
                <a:ea typeface="ＭＳ Ｐゴシック" pitchFamily="34" charset="-128"/>
              </a:rPr>
              <a:t>Behavioral Patterns</a:t>
            </a:r>
          </a:p>
          <a:p>
            <a:pPr marL="914400" lvl="2" indent="0" eaLnBrk="1" hangingPunct="1">
              <a:buNone/>
            </a:pPr>
            <a:r>
              <a:rPr lang="en-US" altLang="en-US" dirty="0" smtClean="0">
                <a:ea typeface="ＭＳ Ｐゴシック" pitchFamily="34" charset="-128"/>
              </a:rPr>
              <a:t>Chain of Responsibility</a:t>
            </a:r>
          </a:p>
          <a:p>
            <a:pPr marL="914400" lvl="2" indent="0" eaLnBrk="1" hangingPunct="1">
              <a:buNone/>
            </a:pPr>
            <a:r>
              <a:rPr lang="en-US" altLang="en-US" dirty="0" smtClean="0">
                <a:ea typeface="ＭＳ Ｐゴシック" pitchFamily="34" charset="-128"/>
              </a:rPr>
              <a:t>Command </a:t>
            </a:r>
          </a:p>
          <a:p>
            <a:pPr marL="914400" lvl="2" indent="0" eaLnBrk="1" hangingPunct="1">
              <a:buNone/>
            </a:pPr>
            <a:r>
              <a:rPr lang="en-US" altLang="en-US" dirty="0" smtClean="0">
                <a:ea typeface="ＭＳ Ｐゴシック" pitchFamily="34" charset="-128"/>
              </a:rPr>
              <a:t>Interpreter</a:t>
            </a:r>
          </a:p>
          <a:p>
            <a:pPr marL="914400" lvl="2" indent="0" eaLnBrk="1" hangingPunct="1">
              <a:buNone/>
            </a:pPr>
            <a:r>
              <a:rPr lang="en-US" altLang="en-US" sz="2400" b="1" dirty="0" smtClean="0">
                <a:ea typeface="ＭＳ Ｐゴシック" pitchFamily="34" charset="-128"/>
              </a:rPr>
              <a:t>Iterator </a:t>
            </a:r>
          </a:p>
          <a:p>
            <a:pPr marL="914400" lvl="2" indent="0" eaLnBrk="1" hangingPunct="1">
              <a:buNone/>
            </a:pPr>
            <a:r>
              <a:rPr lang="en-US" altLang="en-US" dirty="0" smtClean="0">
                <a:ea typeface="ＭＳ Ｐゴシック" pitchFamily="34" charset="-128"/>
              </a:rPr>
              <a:t>Mediator</a:t>
            </a:r>
          </a:p>
          <a:p>
            <a:pPr marL="914400" lvl="2" indent="0" eaLnBrk="1" hangingPunct="1">
              <a:buNone/>
            </a:pPr>
            <a:r>
              <a:rPr lang="en-US" altLang="en-US" dirty="0" smtClean="0">
                <a:ea typeface="ＭＳ Ｐゴシック" pitchFamily="34" charset="-128"/>
              </a:rPr>
              <a:t>Memento</a:t>
            </a:r>
          </a:p>
          <a:p>
            <a:pPr marL="914400" lvl="2" indent="0" eaLnBrk="1" hangingPunct="1">
              <a:buNone/>
            </a:pPr>
            <a:r>
              <a:rPr lang="en-US" altLang="en-US" sz="2400" b="1" dirty="0" smtClean="0">
                <a:ea typeface="ＭＳ Ｐゴシック" pitchFamily="34" charset="-128"/>
              </a:rPr>
              <a:t>Observer </a:t>
            </a:r>
          </a:p>
          <a:p>
            <a:pPr marL="914400" lvl="2" indent="0" eaLnBrk="1" hangingPunct="1">
              <a:buNone/>
            </a:pPr>
            <a:r>
              <a:rPr lang="en-US" altLang="en-US" sz="2400" b="1" dirty="0" smtClean="0">
                <a:ea typeface="ＭＳ Ｐゴシック" pitchFamily="34" charset="-128"/>
              </a:rPr>
              <a:t>State</a:t>
            </a:r>
          </a:p>
          <a:p>
            <a:pPr marL="914400" lvl="2" indent="0" eaLnBrk="1" hangingPunct="1">
              <a:buNone/>
            </a:pPr>
            <a:r>
              <a:rPr lang="en-US" altLang="en-US" sz="2400" b="1" dirty="0" smtClean="0">
                <a:ea typeface="ＭＳ Ｐゴシック" pitchFamily="34" charset="-128"/>
              </a:rPr>
              <a:t>Strategy </a:t>
            </a:r>
          </a:p>
          <a:p>
            <a:pPr marL="914400" lvl="2" indent="0" eaLnBrk="1" hangingPunct="1">
              <a:buNone/>
            </a:pPr>
            <a:r>
              <a:rPr lang="en-US" altLang="en-US" dirty="0" smtClean="0">
                <a:ea typeface="ＭＳ Ｐゴシック" pitchFamily="34" charset="-128"/>
              </a:rPr>
              <a:t>Template Method </a:t>
            </a:r>
          </a:p>
          <a:p>
            <a:pPr marL="914400" lvl="2" indent="0" eaLnBrk="1" hangingPunct="1">
              <a:buNone/>
            </a:pPr>
            <a:r>
              <a:rPr lang="en-US" altLang="en-US" dirty="0" smtClean="0">
                <a:ea typeface="ＭＳ Ｐゴシック" pitchFamily="34" charset="-128"/>
              </a:rPr>
              <a:t>Visitor</a:t>
            </a:r>
          </a:p>
          <a:p>
            <a:pPr marL="914400" lvl="2" indent="0" eaLnBrk="1" hangingPunct="1">
              <a:buNone/>
            </a:pP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3698319"/>
            <a:ext cx="4343400" cy="20928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/>
            <a:r>
              <a:rPr lang="en-US" altLang="en-US" sz="2800" i="1" dirty="0">
                <a:ea typeface="ＭＳ Ｐゴシック" pitchFamily="34" charset="-128"/>
              </a:rPr>
              <a:t>Structural Patterns</a:t>
            </a:r>
          </a:p>
          <a:p>
            <a:pPr lvl="2"/>
            <a:r>
              <a:rPr lang="en-US" altLang="en-US" sz="2400" dirty="0">
                <a:ea typeface="ＭＳ Ｐゴシック" pitchFamily="34" charset="-128"/>
              </a:rPr>
              <a:t>Adapter </a:t>
            </a:r>
          </a:p>
          <a:p>
            <a:pPr lvl="2"/>
            <a:r>
              <a:rPr lang="en-US" altLang="en-US" dirty="0">
                <a:ea typeface="ＭＳ Ｐゴシック" pitchFamily="34" charset="-128"/>
              </a:rPr>
              <a:t>Bridge</a:t>
            </a:r>
          </a:p>
          <a:p>
            <a:pPr lvl="2"/>
            <a:r>
              <a:rPr lang="en-US" altLang="en-US" dirty="0">
                <a:ea typeface="ＭＳ Ｐゴシック" pitchFamily="34" charset="-128"/>
              </a:rPr>
              <a:t>Composite </a:t>
            </a:r>
          </a:p>
          <a:p>
            <a:pPr lvl="2"/>
            <a:r>
              <a:rPr lang="en-US" altLang="en-US" sz="2400" b="1" dirty="0">
                <a:ea typeface="ＭＳ Ｐゴシック" pitchFamily="34" charset="-128"/>
              </a:rPr>
              <a:t>Decorator </a:t>
            </a:r>
          </a:p>
          <a:p>
            <a:pPr lvl="2"/>
            <a:r>
              <a:rPr lang="en-US" altLang="en-US" dirty="0" smtClean="0">
                <a:ea typeface="ＭＳ Ｐゴシック" pitchFamily="34" charset="-128"/>
              </a:rPr>
              <a:t>Proxy</a:t>
            </a:r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323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361</Words>
  <Application>Microsoft Office PowerPoint</Application>
  <PresentationFormat>Widescreen</PresentationFormat>
  <Paragraphs>91</Paragraphs>
  <Slides>27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ＭＳ Ｐゴシック</vt:lpstr>
      <vt:lpstr>Wingdings</vt:lpstr>
      <vt:lpstr>Office Theme</vt:lpstr>
      <vt:lpstr>Design Patterns</vt:lpstr>
      <vt:lpstr>Contents…</vt:lpstr>
      <vt:lpstr>Why we need Design Patterns</vt:lpstr>
      <vt:lpstr>What is a design pattern</vt:lpstr>
      <vt:lpstr>An example</vt:lpstr>
      <vt:lpstr>Where did Design pattern come from</vt:lpstr>
      <vt:lpstr>Using Design Patterns</vt:lpstr>
      <vt:lpstr>Three Types of Patterns</vt:lpstr>
      <vt:lpstr>PowerPoint Presentation</vt:lpstr>
      <vt:lpstr>PowerPoint Presentation</vt:lpstr>
      <vt:lpstr>Singleton Pattern</vt:lpstr>
      <vt:lpstr>PowerPoint Presentation</vt:lpstr>
      <vt:lpstr>Decorator Pattern</vt:lpstr>
      <vt:lpstr>Decorator Pattern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Design Principle…</vt:lpstr>
      <vt:lpstr>Composition over Inheritance</vt:lpstr>
      <vt:lpstr>PowerPoint Presentation</vt:lpstr>
      <vt:lpstr>Class Diagram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Patterns</dc:title>
  <dc:creator>Saeed</dc:creator>
  <cp:lastModifiedBy>SAEED</cp:lastModifiedBy>
  <cp:revision>125</cp:revision>
  <dcterms:created xsi:type="dcterms:W3CDTF">2017-07-31T18:33:51Z</dcterms:created>
  <dcterms:modified xsi:type="dcterms:W3CDTF">2018-10-04T05:15:37Z</dcterms:modified>
</cp:coreProperties>
</file>