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62" r:id="rId6"/>
    <p:sldId id="263" r:id="rId7"/>
    <p:sldId id="264" r:id="rId8"/>
    <p:sldId id="268" r:id="rId9"/>
    <p:sldId id="269" r:id="rId10"/>
    <p:sldId id="270" r:id="rId11"/>
    <p:sldId id="276" r:id="rId12"/>
    <p:sldId id="271" r:id="rId13"/>
    <p:sldId id="273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887896" y="2398643"/>
            <a:ext cx="12235347" cy="216383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5347" y="2398643"/>
            <a:ext cx="10515600" cy="2163832"/>
          </a:xfrm>
        </p:spPr>
        <p:txBody>
          <a:bodyPr/>
          <a:lstStyle>
            <a:lvl1pPr algn="l" rtl="0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69548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2838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-344557"/>
            <a:ext cx="10515600" cy="1126435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38100" h="381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34892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4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79600" y="320676"/>
            <a:ext cx="9144000" cy="822325"/>
          </a:xfrm>
        </p:spPr>
        <p:txBody>
          <a:bodyPr/>
          <a:lstStyle>
            <a:lvl1pPr algn="ctr">
              <a:defRPr sz="4000" i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5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134" y="1295400"/>
            <a:ext cx="540173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9067" y="1295400"/>
            <a:ext cx="5401733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6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C90828-679C-4CFA-B8C6-810B6D69956F}" type="datetimeFigureOut">
              <a:rPr lang="en-US" smtClean="0"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52C67-F1AC-4BF6-8E00-26F72DA18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4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25438"/>
            <a:ext cx="105156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30363"/>
            <a:ext cx="10515600" cy="454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626226"/>
            <a:ext cx="12192000" cy="23177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3922184" y="6626226"/>
            <a:ext cx="4478867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50" dirty="0">
                <a:solidFill>
                  <a:schemeClr val="bg1">
                    <a:lumMod val="95000"/>
                  </a:schemeClr>
                </a:solidFill>
              </a:rPr>
              <a:t>IQRA NATIONAL UNIVERSITY PESHAWAR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7" y="6626226"/>
            <a:ext cx="4478867" cy="20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50" dirty="0">
                <a:solidFill>
                  <a:schemeClr val="bg1">
                    <a:lumMod val="95000"/>
                  </a:schemeClr>
                </a:solidFill>
              </a:rPr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259159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Modeling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5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</a:t>
            </a:r>
            <a:r>
              <a:rPr lang="en-US" dirty="0" smtClean="0"/>
              <a:t>Flows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895099"/>
            <a:ext cx="5931775" cy="56997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5719763" cy="45466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Control flows </a:t>
            </a:r>
            <a:r>
              <a:rPr lang="en-US" dirty="0"/>
              <a:t>model the paths of </a:t>
            </a:r>
            <a:r>
              <a:rPr lang="en-US" dirty="0" smtClean="0"/>
              <a:t>execution through </a:t>
            </a:r>
            <a:r>
              <a:rPr lang="en-US" dirty="0"/>
              <a:t>a business process.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control flow is portrayed as a solid line with an </a:t>
            </a:r>
            <a:r>
              <a:rPr lang="en-US" dirty="0" smtClean="0"/>
              <a:t>arrowhead on </a:t>
            </a:r>
            <a:r>
              <a:rPr lang="en-US" dirty="0"/>
              <a:t>it showing the direction of flow. </a:t>
            </a:r>
            <a:endParaRPr lang="en-US" dirty="0" smtClean="0"/>
          </a:p>
          <a:p>
            <a:r>
              <a:rPr lang="en-US" dirty="0" smtClean="0"/>
              <a:t>Control </a:t>
            </a:r>
            <a:r>
              <a:rPr lang="en-US" dirty="0"/>
              <a:t>flows can be attached only to actions or activities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2161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</a:t>
            </a:r>
            <a:r>
              <a:rPr lang="en-US" dirty="0" smtClean="0"/>
              <a:t>Flows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895099"/>
            <a:ext cx="5931775" cy="56997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5719763" cy="4546600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Object flows </a:t>
            </a:r>
            <a:r>
              <a:rPr lang="en-US" dirty="0"/>
              <a:t>model the flow of objects through a business process.</a:t>
            </a:r>
          </a:p>
          <a:p>
            <a:r>
              <a:rPr lang="en-US" dirty="0"/>
              <a:t>Because activities and actions modify or transform objects, object flows are necessary to show the actual objects that flow into and out of the actions or activities.</a:t>
            </a:r>
          </a:p>
          <a:p>
            <a:r>
              <a:rPr lang="en-US" dirty="0"/>
              <a:t>An object flow is depicted as a dashed line with an arrowhead on it showing the direction of flow.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76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895099"/>
            <a:ext cx="5931775" cy="56997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5819775" cy="4546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 </a:t>
            </a:r>
            <a:r>
              <a:rPr lang="en-US" i="1" dirty="0" smtClean="0"/>
              <a:t>control nodes</a:t>
            </a:r>
            <a:r>
              <a:rPr lang="en-US" dirty="0" smtClean="0"/>
              <a:t>: initial</a:t>
            </a:r>
            <a:r>
              <a:rPr lang="en-US" dirty="0"/>
              <a:t>, final-activity, final-flow, decision, merge, fork, and </a:t>
            </a:r>
            <a:r>
              <a:rPr lang="en-US" dirty="0" smtClean="0"/>
              <a:t>join.</a:t>
            </a:r>
          </a:p>
          <a:p>
            <a:r>
              <a:rPr lang="en-US" dirty="0"/>
              <a:t>An </a:t>
            </a:r>
            <a:r>
              <a:rPr lang="en-US" i="1" dirty="0" smtClean="0"/>
              <a:t>initial node </a:t>
            </a:r>
            <a:r>
              <a:rPr lang="en-US" dirty="0"/>
              <a:t>portrays the beginning of a set of actions or </a:t>
            </a:r>
            <a:r>
              <a:rPr lang="en-US" dirty="0" smtClean="0"/>
              <a:t>activities.</a:t>
            </a:r>
          </a:p>
          <a:p>
            <a:r>
              <a:rPr lang="en-US" dirty="0" smtClean="0"/>
              <a:t>A </a:t>
            </a:r>
            <a:r>
              <a:rPr lang="en-US" i="1" dirty="0"/>
              <a:t>final-activity node </a:t>
            </a:r>
            <a:r>
              <a:rPr lang="en-US" dirty="0"/>
              <a:t>is used to stop the process being modeled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i="1" dirty="0"/>
              <a:t>final-flow </a:t>
            </a:r>
            <a:r>
              <a:rPr lang="en-US" dirty="0"/>
              <a:t>node is similar to a final-activity node, except that it stops a specific path of execution through the business process but allows the other concurrent or parallel paths to continue</a:t>
            </a:r>
            <a:r>
              <a:rPr lang="en-US" dirty="0" smtClean="0"/>
              <a:t>.</a:t>
            </a:r>
          </a:p>
          <a:p>
            <a:r>
              <a:rPr lang="en-US" dirty="0"/>
              <a:t>The decision and merge nodes support modeling the decision structure of a </a:t>
            </a:r>
            <a:r>
              <a:rPr lang="en-US" dirty="0" smtClean="0"/>
              <a:t>business process.</a:t>
            </a:r>
          </a:p>
          <a:p>
            <a:r>
              <a:rPr lang="en-US" dirty="0"/>
              <a:t>A </a:t>
            </a:r>
            <a:r>
              <a:rPr lang="en-US" i="1" dirty="0"/>
              <a:t>guard condition </a:t>
            </a:r>
            <a:r>
              <a:rPr lang="en-US" dirty="0"/>
              <a:t>represents the value of </a:t>
            </a:r>
            <a:r>
              <a:rPr lang="en-US" dirty="0" smtClean="0"/>
              <a:t>the test </a:t>
            </a:r>
            <a:r>
              <a:rPr lang="en-US" dirty="0"/>
              <a:t>for that particular path to be executed</a:t>
            </a:r>
            <a:r>
              <a:rPr lang="en-US" dirty="0" smtClean="0"/>
              <a:t>.</a:t>
            </a:r>
          </a:p>
          <a:p>
            <a:r>
              <a:rPr lang="en-US" dirty="0"/>
              <a:t>The fork and join nodes allow parallel and concurrent processes to be </a:t>
            </a:r>
            <a:r>
              <a:rPr lang="en-US" dirty="0" smtClean="0"/>
              <a:t>modeled.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57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Swimlanes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6620103" cy="45466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times when it helps to break up </a:t>
            </a:r>
            <a:r>
              <a:rPr lang="en-US" dirty="0" smtClean="0"/>
              <a:t>an activity </a:t>
            </a:r>
            <a:r>
              <a:rPr lang="en-US" dirty="0"/>
              <a:t>diagram in such a way that it can be used to assign responsibility to objects </a:t>
            </a:r>
            <a:r>
              <a:rPr lang="en-US" dirty="0" smtClean="0"/>
              <a:t>or individuals </a:t>
            </a:r>
            <a:r>
              <a:rPr lang="en-US" dirty="0"/>
              <a:t>who would actually perform the </a:t>
            </a:r>
            <a:r>
              <a:rPr lang="en-US" dirty="0" smtClean="0"/>
              <a:t>activity.</a:t>
            </a:r>
          </a:p>
          <a:p>
            <a:r>
              <a:rPr lang="en-US" dirty="0" err="1" smtClean="0"/>
              <a:t>Swimlanes</a:t>
            </a:r>
            <a:r>
              <a:rPr lang="en-US" dirty="0" smtClean="0"/>
              <a:t> allows to model this phenomena.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303" y="834892"/>
            <a:ext cx="4179266" cy="579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669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 for creating Activity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Scope the activity</a:t>
            </a:r>
          </a:p>
          <a:p>
            <a:r>
              <a:rPr lang="en-US" dirty="0" smtClean="0"/>
              <a:t>Give the diagram a title</a:t>
            </a:r>
          </a:p>
          <a:p>
            <a:r>
              <a:rPr lang="en-US" dirty="0" smtClean="0"/>
              <a:t>Identify actions, control flows and object flows</a:t>
            </a:r>
          </a:p>
          <a:p>
            <a:r>
              <a:rPr lang="en-US" dirty="0" smtClean="0"/>
              <a:t>Identify decisions</a:t>
            </a:r>
          </a:p>
          <a:p>
            <a:r>
              <a:rPr lang="en-US" dirty="0" smtClean="0"/>
              <a:t>Identify parallelism in the process</a:t>
            </a:r>
          </a:p>
          <a:p>
            <a:r>
              <a:rPr lang="en-US" dirty="0" smtClean="0"/>
              <a:t>Draw the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1313"/>
            <a:ext cx="10515600" cy="3515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Any Question?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3698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your turn!!!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2381"/>
            <a:ext cx="10515600" cy="3324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Create an Activity </a:t>
            </a:r>
            <a:r>
              <a:rPr lang="en-US" sz="3200" b="1" dirty="0"/>
              <a:t>D</a:t>
            </a:r>
            <a:r>
              <a:rPr lang="en-US" sz="3200" b="1" dirty="0" smtClean="0"/>
              <a:t>iagram of any process in your FYP.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05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 Modeling is used to describe:</a:t>
            </a:r>
          </a:p>
          <a:p>
            <a:pPr lvl="1"/>
            <a:r>
              <a:rPr lang="en-US" dirty="0" smtClean="0"/>
              <a:t>Business processes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nteraction of the system with the environment</a:t>
            </a:r>
          </a:p>
          <a:p>
            <a:pPr lvl="1"/>
            <a:endParaRPr lang="en-US" dirty="0"/>
          </a:p>
          <a:p>
            <a:r>
              <a:rPr lang="en-US" dirty="0" smtClean="0"/>
              <a:t>Activity Diagram</a:t>
            </a:r>
          </a:p>
          <a:p>
            <a:r>
              <a:rPr lang="en-US" dirty="0" smtClean="0"/>
              <a:t>Use Case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Process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escribe </a:t>
            </a:r>
            <a:r>
              <a:rPr lang="en-US" dirty="0"/>
              <a:t>the different activities that, when combined </a:t>
            </a:r>
            <a:r>
              <a:rPr lang="en-US" dirty="0" smtClean="0"/>
              <a:t>together, support </a:t>
            </a:r>
            <a:r>
              <a:rPr lang="en-US" dirty="0"/>
              <a:t>a business process. </a:t>
            </a:r>
            <a:endParaRPr lang="en-US" dirty="0" smtClean="0"/>
          </a:p>
          <a:p>
            <a:r>
              <a:rPr lang="en-US" dirty="0"/>
              <a:t>Business processes typically cut across functional </a:t>
            </a:r>
            <a:r>
              <a:rPr lang="en-US" dirty="0" smtClean="0"/>
              <a:t>departments.</a:t>
            </a:r>
          </a:p>
          <a:p>
            <a:r>
              <a:rPr lang="en-US" dirty="0"/>
              <a:t>from </a:t>
            </a:r>
            <a:r>
              <a:rPr lang="en-US" dirty="0" smtClean="0"/>
              <a:t>an object-oriented </a:t>
            </a:r>
            <a:r>
              <a:rPr lang="en-US" dirty="0"/>
              <a:t>perspective, they cut across multiple objects. </a:t>
            </a:r>
            <a:endParaRPr lang="en-US" dirty="0" smtClean="0"/>
          </a:p>
          <a:p>
            <a:r>
              <a:rPr lang="en-US" dirty="0" smtClean="0"/>
              <a:t>If used properly, they </a:t>
            </a:r>
            <a:r>
              <a:rPr lang="en-US" dirty="0"/>
              <a:t>are a very powerful tool for communicating </a:t>
            </a:r>
            <a:r>
              <a:rPr lang="en-US" dirty="0" smtClean="0"/>
              <a:t>the analyst’s </a:t>
            </a:r>
            <a:r>
              <a:rPr lang="en-US" dirty="0"/>
              <a:t>current understanding of the requirements with the </a:t>
            </a:r>
            <a:r>
              <a:rPr lang="en-US" dirty="0" smtClean="0"/>
              <a:t>user.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97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463" y="1017387"/>
            <a:ext cx="5758113" cy="55328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5419725" cy="4546600"/>
          </a:xfrm>
        </p:spPr>
        <p:txBody>
          <a:bodyPr>
            <a:normAutofit/>
          </a:bodyPr>
          <a:lstStyle/>
          <a:p>
            <a:r>
              <a:rPr lang="en-US" dirty="0" smtClean="0"/>
              <a:t>Can </a:t>
            </a:r>
            <a:r>
              <a:rPr lang="en-US" dirty="0"/>
              <a:t>be used </a:t>
            </a:r>
            <a:r>
              <a:rPr lang="en-US" dirty="0" smtClean="0"/>
              <a:t>to model any type </a:t>
            </a:r>
            <a:r>
              <a:rPr lang="en-US" smtClean="0"/>
              <a:t>of process</a:t>
            </a:r>
            <a:endParaRPr lang="en-US" dirty="0" smtClean="0"/>
          </a:p>
          <a:p>
            <a:r>
              <a:rPr lang="en-US" dirty="0" smtClean="0"/>
              <a:t>It shows how the process operates.</a:t>
            </a:r>
          </a:p>
          <a:p>
            <a:r>
              <a:rPr lang="en-US" dirty="0" smtClean="0"/>
              <a:t>They illustrate:</a:t>
            </a:r>
          </a:p>
          <a:p>
            <a:pPr lvl="1"/>
            <a:r>
              <a:rPr lang="en-US" dirty="0" smtClean="0"/>
              <a:t>Activities that are performed</a:t>
            </a:r>
          </a:p>
          <a:p>
            <a:pPr lvl="1"/>
            <a:r>
              <a:rPr lang="en-US" dirty="0" smtClean="0"/>
              <a:t>How object move among them</a:t>
            </a:r>
          </a:p>
          <a:p>
            <a:r>
              <a:rPr lang="en-US" dirty="0" smtClean="0"/>
              <a:t>Can be used for modeling both:</a:t>
            </a:r>
          </a:p>
          <a:p>
            <a:pPr lvl="1"/>
            <a:r>
              <a:rPr lang="en-US" dirty="0" smtClean="0"/>
              <a:t>As-is systems</a:t>
            </a:r>
          </a:p>
          <a:p>
            <a:pPr lvl="1"/>
            <a:r>
              <a:rPr lang="en-US" dirty="0" smtClean="0"/>
              <a:t>To-be </a:t>
            </a:r>
            <a:r>
              <a:rPr lang="en-US" dirty="0" smtClean="0"/>
              <a:t>systems</a:t>
            </a:r>
          </a:p>
          <a:p>
            <a:r>
              <a:rPr lang="en-US" dirty="0"/>
              <a:t>Model the behavior in a business process independent of objects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1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862" y="1153046"/>
            <a:ext cx="9820275" cy="5490906"/>
          </a:xfrm>
        </p:spPr>
      </p:pic>
    </p:spTree>
    <p:extLst>
      <p:ext uri="{BB962C8B-B14F-4D97-AF65-F5344CB8AC3E}">
        <p14:creationId xmlns:p14="http://schemas.microsoft.com/office/powerpoint/2010/main" val="259800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84" y="2278860"/>
            <a:ext cx="10394832" cy="3936203"/>
          </a:xfrm>
        </p:spPr>
      </p:pic>
    </p:spTree>
    <p:extLst>
      <p:ext uri="{BB962C8B-B14F-4D97-AF65-F5344CB8AC3E}">
        <p14:creationId xmlns:p14="http://schemas.microsoft.com/office/powerpoint/2010/main" val="9071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3675"/>
            <a:ext cx="6258636" cy="60137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836" y="199727"/>
            <a:ext cx="4256965" cy="636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11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and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6648450" cy="4546600"/>
          </a:xfrm>
        </p:spPr>
        <p:txBody>
          <a:bodyPr>
            <a:normAutofit/>
          </a:bodyPr>
          <a:lstStyle/>
          <a:p>
            <a:r>
              <a:rPr lang="en-US" i="1" dirty="0"/>
              <a:t>Actions </a:t>
            </a:r>
            <a:r>
              <a:rPr lang="en-US" dirty="0"/>
              <a:t>and </a:t>
            </a:r>
            <a:r>
              <a:rPr lang="en-US" i="1" dirty="0"/>
              <a:t>activities </a:t>
            </a:r>
            <a:r>
              <a:rPr lang="en-US" dirty="0"/>
              <a:t>are performed for some specific </a:t>
            </a:r>
            <a:r>
              <a:rPr lang="en-US" dirty="0" smtClean="0"/>
              <a:t>business reason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Actions </a:t>
            </a:r>
            <a:r>
              <a:rPr lang="en-US" dirty="0"/>
              <a:t>and activities can represent manual or </a:t>
            </a:r>
            <a:r>
              <a:rPr lang="en-US" dirty="0" smtClean="0"/>
              <a:t>computerized behavior.</a:t>
            </a:r>
          </a:p>
          <a:p>
            <a:r>
              <a:rPr lang="en-US" dirty="0" smtClean="0"/>
              <a:t>They should </a:t>
            </a:r>
            <a:r>
              <a:rPr lang="en-US" dirty="0"/>
              <a:t>have a name that begins with a verb and ends with a noun (e.g., Make Appointment or Make Payment Arrangements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n-US" dirty="0" smtClean="0"/>
              <a:t>Names </a:t>
            </a:r>
            <a:r>
              <a:rPr lang="en-US" dirty="0"/>
              <a:t>should be </a:t>
            </a:r>
            <a:r>
              <a:rPr lang="en-US" dirty="0" smtClean="0"/>
              <a:t>short.</a:t>
            </a:r>
          </a:p>
          <a:p>
            <a:r>
              <a:rPr lang="en-US" dirty="0" smtClean="0"/>
              <a:t>In </a:t>
            </a:r>
            <a:r>
              <a:rPr lang="en-US" dirty="0"/>
              <a:t>most cases, each activity is associated </a:t>
            </a:r>
            <a:r>
              <a:rPr lang="en-US" dirty="0" smtClean="0"/>
              <a:t>with a </a:t>
            </a:r>
            <a:r>
              <a:rPr lang="en-US" dirty="0"/>
              <a:t>use case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5237" y="834892"/>
            <a:ext cx="3738563" cy="57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01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Nodes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75" y="895099"/>
            <a:ext cx="5931775" cy="569970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0363"/>
            <a:ext cx="5848350" cy="4546600"/>
          </a:xfrm>
        </p:spPr>
        <p:txBody>
          <a:bodyPr/>
          <a:lstStyle/>
          <a:p>
            <a:r>
              <a:rPr lang="en-US" dirty="0" smtClean="0"/>
              <a:t>Actions and Activities typically modify or transform Objects.</a:t>
            </a:r>
          </a:p>
          <a:p>
            <a:r>
              <a:rPr lang="en-US" dirty="0" smtClean="0"/>
              <a:t>Object Nodes model these objects in an activity diagram.</a:t>
            </a:r>
          </a:p>
          <a:p>
            <a:r>
              <a:rPr lang="en-US" dirty="0"/>
              <a:t>The name of the class of the object is written inside </a:t>
            </a:r>
            <a:r>
              <a:rPr lang="en-US" dirty="0" smtClean="0"/>
              <a:t>the rectangle.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91892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ple" id="{B7A2C0AE-B9A8-419B-9EC6-5C55B720EB25}" vid="{FEE19694-6DCC-483B-B23D-CF2C6AB02F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216</TotalTime>
  <Words>566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Simple</vt:lpstr>
      <vt:lpstr>Functional Modeling</vt:lpstr>
      <vt:lpstr>Functional Modeling</vt:lpstr>
      <vt:lpstr>Business Process Models</vt:lpstr>
      <vt:lpstr>Activity Diagrams</vt:lpstr>
      <vt:lpstr>PowerPoint Presentation</vt:lpstr>
      <vt:lpstr>PowerPoint Presentation</vt:lpstr>
      <vt:lpstr>PowerPoint Presentation</vt:lpstr>
      <vt:lpstr>Actions and Activities</vt:lpstr>
      <vt:lpstr>Object Nodes</vt:lpstr>
      <vt:lpstr>Control Flows</vt:lpstr>
      <vt:lpstr>Object Flows</vt:lpstr>
      <vt:lpstr>Control Nodes</vt:lpstr>
      <vt:lpstr>Swimlanes</vt:lpstr>
      <vt:lpstr>Guidelines for creating Activity Diagrams</vt:lpstr>
      <vt:lpstr>PowerPoint Presentation</vt:lpstr>
      <vt:lpstr>Now your turn!!!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Modeling</dc:title>
  <dc:creator>SAEED</dc:creator>
  <cp:lastModifiedBy>SAEED</cp:lastModifiedBy>
  <cp:revision>90</cp:revision>
  <dcterms:created xsi:type="dcterms:W3CDTF">2018-03-07T17:49:07Z</dcterms:created>
  <dcterms:modified xsi:type="dcterms:W3CDTF">2018-10-29T06:38:59Z</dcterms:modified>
</cp:coreProperties>
</file>