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86" r:id="rId5"/>
    <p:sldId id="287" r:id="rId6"/>
    <p:sldId id="289" r:id="rId7"/>
    <p:sldId id="291" r:id="rId8"/>
    <p:sldId id="293" r:id="rId9"/>
    <p:sldId id="294" r:id="rId10"/>
    <p:sldId id="295" r:id="rId11"/>
    <p:sldId id="265" r:id="rId12"/>
    <p:sldId id="267" r:id="rId13"/>
    <p:sldId id="266" r:id="rId14"/>
    <p:sldId id="292" r:id="rId15"/>
    <p:sldId id="259" r:id="rId16"/>
    <p:sldId id="269" r:id="rId17"/>
    <p:sldId id="279" r:id="rId18"/>
    <p:sldId id="270" r:id="rId19"/>
    <p:sldId id="280" r:id="rId20"/>
    <p:sldId id="271" r:id="rId21"/>
    <p:sldId id="272" r:id="rId22"/>
    <p:sldId id="273" r:id="rId23"/>
    <p:sldId id="274" r:id="rId24"/>
    <p:sldId id="276" r:id="rId25"/>
    <p:sldId id="285" r:id="rId26"/>
    <p:sldId id="275" r:id="rId27"/>
    <p:sldId id="268" r:id="rId28"/>
    <p:sldId id="263" r:id="rId29"/>
    <p:sldId id="264" r:id="rId30"/>
    <p:sldId id="258" r:id="rId31"/>
    <p:sldId id="283" r:id="rId32"/>
    <p:sldId id="284" r:id="rId33"/>
    <p:sldId id="281" r:id="rId34"/>
    <p:sldId id="28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887896" y="2398643"/>
            <a:ext cx="12235347" cy="21638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47" y="2398643"/>
            <a:ext cx="10515600" cy="2163832"/>
          </a:xfrm>
        </p:spPr>
        <p:txBody>
          <a:bodyPr/>
          <a:lstStyle>
            <a:lvl1pPr algn="l" rtl="0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69548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303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-344557"/>
            <a:ext cx="10515600" cy="112643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38100" h="381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4892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79600" y="320676"/>
            <a:ext cx="9144000" cy="822325"/>
          </a:xfrm>
        </p:spPr>
        <p:txBody>
          <a:bodyPr/>
          <a:lstStyle>
            <a:lvl1pPr algn="ctr">
              <a:defRPr sz="4000" i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134" y="1295400"/>
            <a:ext cx="540173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9067" y="1295400"/>
            <a:ext cx="540173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4958D4-DB69-4BBD-B461-8BAC6D7148A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7A5A4C-6496-4442-86BE-E96F549D3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8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25438"/>
            <a:ext cx="10515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0363"/>
            <a:ext cx="10515600" cy="454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626226"/>
            <a:ext cx="12192000" cy="231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3922184" y="6626226"/>
            <a:ext cx="4478867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50" dirty="0">
                <a:solidFill>
                  <a:schemeClr val="bg1">
                    <a:lumMod val="95000"/>
                  </a:schemeClr>
                </a:solidFill>
              </a:rPr>
              <a:t>IQRA NATIONAL UNIVERSITY PESHAWAR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7" y="6626226"/>
            <a:ext cx="4478867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50" dirty="0">
                <a:solidFill>
                  <a:schemeClr val="bg1">
                    <a:lumMod val="95000"/>
                  </a:schemeClr>
                </a:solidFill>
              </a:rPr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24896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Case Modeling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32342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06" y="967154"/>
            <a:ext cx="10731588" cy="463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“how the system is used by the user”</a:t>
            </a:r>
          </a:p>
          <a:p>
            <a:pPr lvl="1"/>
            <a:r>
              <a:rPr lang="en-US" dirty="0" smtClean="0"/>
              <a:t>Just the functional requirements</a:t>
            </a:r>
          </a:p>
          <a:p>
            <a:r>
              <a:rPr lang="en-US" dirty="0" smtClean="0"/>
              <a:t>It captures the dynamic behavior of the system.</a:t>
            </a:r>
          </a:p>
          <a:p>
            <a:r>
              <a:rPr lang="en-US" dirty="0" smtClean="0"/>
              <a:t>Details depend upon the view and intention.</a:t>
            </a:r>
          </a:p>
          <a:p>
            <a:r>
              <a:rPr lang="en-US" dirty="0" smtClean="0"/>
              <a:t>It is a high level analysis</a:t>
            </a:r>
            <a:endParaRPr lang="en-US" dirty="0"/>
          </a:p>
          <a:p>
            <a:pPr lvl="1"/>
            <a:r>
              <a:rPr lang="en-US" dirty="0" smtClean="0"/>
              <a:t>It tells us what functionality is needed</a:t>
            </a:r>
          </a:p>
          <a:p>
            <a:pPr lvl="1"/>
            <a:r>
              <a:rPr lang="en-US" dirty="0" smtClean="0"/>
              <a:t>It does not tell us the details of how to</a:t>
            </a:r>
          </a:p>
          <a:p>
            <a:r>
              <a:rPr lang="en-US" dirty="0" smtClean="0"/>
              <a:t>It has both textual and visual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5196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780" y="1630363"/>
            <a:ext cx="7550440" cy="4546600"/>
          </a:xfrm>
        </p:spPr>
      </p:pic>
    </p:spTree>
    <p:extLst>
      <p:ext uri="{BB962C8B-B14F-4D97-AF65-F5344CB8AC3E}">
        <p14:creationId xmlns:p14="http://schemas.microsoft.com/office/powerpoint/2010/main" val="33619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Use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/>
            <a:r>
              <a:rPr lang="en-US" dirty="0" smtClean="0"/>
              <a:t>Dynamic behavior</a:t>
            </a:r>
          </a:p>
          <a:p>
            <a:pPr marL="465138" indent="-465138"/>
            <a:r>
              <a:rPr lang="en-US" dirty="0" smtClean="0"/>
              <a:t>Requirements gathering</a:t>
            </a:r>
          </a:p>
          <a:p>
            <a:pPr marL="465138" indent="-465138"/>
            <a:r>
              <a:rPr lang="en-US" dirty="0" smtClean="0"/>
              <a:t>Outside view of the system</a:t>
            </a:r>
          </a:p>
        </p:txBody>
      </p:sp>
    </p:spTree>
    <p:extLst>
      <p:ext uri="{BB962C8B-B14F-4D97-AF65-F5344CB8AC3E}">
        <p14:creationId xmlns:p14="http://schemas.microsoft.com/office/powerpoint/2010/main" val="30135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Used during requirements elicitation to represent external </a:t>
            </a:r>
            <a:r>
              <a:rPr lang="en-US" altLang="en-US" sz="2400" dirty="0" smtClean="0"/>
              <a:t>behavior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220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use case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Use cases:</a:t>
            </a:r>
            <a:r>
              <a:rPr lang="en-US" dirty="0" smtClean="0"/>
              <a:t> set of actions</a:t>
            </a:r>
          </a:p>
          <a:p>
            <a:r>
              <a:rPr lang="en-US" b="1" dirty="0" smtClean="0"/>
              <a:t>Actors: </a:t>
            </a:r>
            <a:r>
              <a:rPr lang="en-US" dirty="0" smtClean="0"/>
              <a:t>person, organization, or external system</a:t>
            </a:r>
            <a:endParaRPr lang="en-US" b="1" dirty="0" smtClean="0"/>
          </a:p>
          <a:p>
            <a:r>
              <a:rPr lang="en-US" b="1" dirty="0" smtClean="0"/>
              <a:t>Associations: </a:t>
            </a:r>
            <a:r>
              <a:rPr lang="en-US" dirty="0" smtClean="0"/>
              <a:t>interaction between use cases and actors</a:t>
            </a:r>
            <a:endParaRPr lang="en-US" b="1" dirty="0" smtClean="0"/>
          </a:p>
          <a:p>
            <a:r>
              <a:rPr lang="en-US" b="1" dirty="0" smtClean="0"/>
              <a:t>Boundary Box: </a:t>
            </a:r>
            <a:r>
              <a:rPr lang="en-US" dirty="0" smtClean="0"/>
              <a:t>indicates the scope of the system</a:t>
            </a:r>
          </a:p>
          <a:p>
            <a:r>
              <a:rPr lang="en-US" b="1" dirty="0" smtClean="0"/>
              <a:t>Packages: </a:t>
            </a:r>
            <a:r>
              <a:rPr lang="en-US" dirty="0" smtClean="0"/>
              <a:t>used to organize model elements into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Someone interacts with use case (system function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Named by </a:t>
            </a:r>
            <a:r>
              <a:rPr lang="en-US" dirty="0" smtClean="0"/>
              <a:t>noun</a:t>
            </a:r>
            <a:endParaRPr lang="en-US" dirty="0"/>
          </a:p>
          <a:p>
            <a:r>
              <a:rPr lang="en-US" dirty="0"/>
              <a:t>Actor plays a role in the business</a:t>
            </a:r>
          </a:p>
          <a:p>
            <a:r>
              <a:rPr lang="en-US" dirty="0"/>
              <a:t>Similar to the concept of user, but a user can play different roles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sz="1400" dirty="0"/>
              <a:t>A prof. can be instructor and also researcher</a:t>
            </a:r>
          </a:p>
          <a:p>
            <a:pPr lvl="1"/>
            <a:r>
              <a:rPr lang="en-US" sz="1400" dirty="0"/>
              <a:t>plays 2 roles with two systems</a:t>
            </a:r>
          </a:p>
          <a:p>
            <a:r>
              <a:rPr lang="en-US" dirty="0"/>
              <a:t>Actor triggers use case(s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Actor has responsibility toward the system (inputs), and Actor have expectations from the system (outputs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identify 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uses the system?</a:t>
            </a:r>
          </a:p>
          <a:p>
            <a:r>
              <a:rPr lang="en-US" dirty="0"/>
              <a:t>Who installs the system?</a:t>
            </a:r>
          </a:p>
          <a:p>
            <a:r>
              <a:rPr lang="en-US" dirty="0"/>
              <a:t>Who starts up the system?</a:t>
            </a:r>
          </a:p>
          <a:p>
            <a:r>
              <a:rPr lang="en-US" dirty="0"/>
              <a:t>Who maintains the system?</a:t>
            </a:r>
          </a:p>
          <a:p>
            <a:r>
              <a:rPr lang="en-US" dirty="0"/>
              <a:t>Who shuts down the system?</a:t>
            </a:r>
          </a:p>
          <a:p>
            <a:r>
              <a:rPr lang="en-US" dirty="0"/>
              <a:t>What other systems use this system?</a:t>
            </a:r>
          </a:p>
          <a:p>
            <a:r>
              <a:rPr lang="en-US" dirty="0"/>
              <a:t>Who gets information from this system?</a:t>
            </a:r>
          </a:p>
          <a:p>
            <a:r>
              <a:rPr lang="en-US" dirty="0"/>
              <a:t>Who provides information to the system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function (process - automated or manual)</a:t>
            </a:r>
          </a:p>
          <a:p>
            <a:r>
              <a:rPr lang="en-US" dirty="0"/>
              <a:t>Named by verb + Noun (or Noun Phrase).</a:t>
            </a:r>
          </a:p>
          <a:p>
            <a:pPr lvl="1"/>
            <a:r>
              <a:rPr lang="en-US" dirty="0"/>
              <a:t>i.e. Do something</a:t>
            </a:r>
          </a:p>
          <a:p>
            <a:r>
              <a:rPr lang="en-US" dirty="0"/>
              <a:t>Each Actor must be linked to a use case, while some use cases may not be linked to actors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identify use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functions will the actor want from the system?</a:t>
            </a:r>
          </a:p>
          <a:p>
            <a:r>
              <a:rPr lang="en-US" dirty="0"/>
              <a:t>Does the system store information?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actors will create, read, update or delete this information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 cases</a:t>
            </a:r>
          </a:p>
          <a:p>
            <a:r>
              <a:rPr lang="en-US" sz="2000" dirty="0" smtClean="0"/>
              <a:t>The purpose of </a:t>
            </a:r>
            <a:r>
              <a:rPr lang="en-US" sz="2000" dirty="0"/>
              <a:t>U</a:t>
            </a:r>
            <a:r>
              <a:rPr lang="en-US" sz="2000" dirty="0" smtClean="0"/>
              <a:t>se </a:t>
            </a:r>
            <a:r>
              <a:rPr lang="en-US" sz="2000" dirty="0"/>
              <a:t>C</a:t>
            </a:r>
            <a:r>
              <a:rPr lang="en-US" sz="2000" dirty="0" smtClean="0"/>
              <a:t>ase modeling</a:t>
            </a:r>
          </a:p>
          <a:p>
            <a:r>
              <a:rPr lang="en-US" sz="2000" dirty="0" smtClean="0"/>
              <a:t>Where to use?</a:t>
            </a:r>
          </a:p>
          <a:p>
            <a:r>
              <a:rPr lang="en-US" sz="2000" dirty="0" smtClean="0"/>
              <a:t>Use case modeling in agile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80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interaction between an actor and use case.</a:t>
            </a:r>
          </a:p>
          <a:p>
            <a:r>
              <a:rPr lang="en-US" dirty="0" smtClean="0"/>
              <a:t>Shown by a solid link (line) between an actor and use case.</a:t>
            </a:r>
            <a:endParaRPr lang="en-US" dirty="0"/>
          </a:p>
          <a:p>
            <a:r>
              <a:rPr lang="en-US" dirty="0"/>
              <a:t>Actors may be connected to use cases by associations, indicating that the actor and the use case communicate with one another using messages.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529" y="3412492"/>
            <a:ext cx="6239667" cy="26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 boundary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system boundary is potentially the entire system as defined in the requirements document.</a:t>
            </a:r>
          </a:p>
          <a:p>
            <a:r>
              <a:rPr lang="en-US" dirty="0"/>
              <a:t>For large and complex systems, each modules may be the system boundary.</a:t>
            </a:r>
          </a:p>
          <a:p>
            <a:r>
              <a:rPr lang="en-US" dirty="0"/>
              <a:t>For example, for an ERP system for an organization, each of the modules such as personal, payroll, accounting, etc.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form a system boundary for use cases specific to each of these business functions.</a:t>
            </a:r>
          </a:p>
          <a:p>
            <a:r>
              <a:rPr lang="en-US" dirty="0"/>
              <a:t>The entire system can span all of these modules depicting the overall system </a:t>
            </a:r>
            <a:r>
              <a:rPr lang="en-US" dirty="0" smtClean="0"/>
              <a:t>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Extending use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Indicates </a:t>
            </a:r>
            <a:r>
              <a:rPr lang="en-US" dirty="0" smtClean="0"/>
              <a:t>that one use case can extend the functionality of another use case.</a:t>
            </a:r>
            <a:endParaRPr lang="en-US" dirty="0"/>
          </a:p>
          <a:p>
            <a:r>
              <a:rPr lang="en-US" dirty="0"/>
              <a:t>Depict with a directed arrow having a dotted line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stereotype "&lt;&lt;extends&gt;&gt;" identifies as an extend </a:t>
            </a:r>
            <a:r>
              <a:rPr lang="en-US" dirty="0" smtClean="0"/>
              <a:t>relationship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082" y="4626592"/>
            <a:ext cx="6599703" cy="117370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06440" y="1378423"/>
            <a:ext cx="10407555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Including a use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show that a use case is a must part of another use case.</a:t>
            </a:r>
            <a:endParaRPr lang="en-US" dirty="0"/>
          </a:p>
          <a:p>
            <a:r>
              <a:rPr lang="en-US" dirty="0"/>
              <a:t>A use case includes the functionality described in another use case as a part of its business process flow.</a:t>
            </a:r>
          </a:p>
          <a:p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/>
              <a:t>that an instance of the base use case will include the behavior as specified in the child use case.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directed arrow having a dotted line. The tip of arrowhead points to the child use case and the parent use case connected at base of the arrow.</a:t>
            </a:r>
          </a:p>
          <a:p>
            <a:r>
              <a:rPr lang="en-US" dirty="0"/>
              <a:t>The </a:t>
            </a:r>
            <a:r>
              <a:rPr lang="en-US" dirty="0" smtClean="0"/>
              <a:t>"&lt;&lt;</a:t>
            </a:r>
            <a:r>
              <a:rPr lang="en-US" dirty="0"/>
              <a:t>include&gt;&gt;" identifies the relationship as an include relationship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545" y="4342683"/>
            <a:ext cx="3651255" cy="183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166" y="2740979"/>
            <a:ext cx="6239667" cy="2649168"/>
          </a:xfrm>
        </p:spPr>
      </p:pic>
    </p:spTree>
    <p:extLst>
      <p:ext uri="{BB962C8B-B14F-4D97-AF65-F5344CB8AC3E}">
        <p14:creationId xmlns:p14="http://schemas.microsoft.com/office/powerpoint/2010/main" val="20608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 b/w &lt;include&gt;&gt; and &lt;&lt;extend&gt;&gt;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19" y="1874682"/>
            <a:ext cx="6765761" cy="2857740"/>
          </a:xfrm>
        </p:spPr>
      </p:pic>
    </p:spTree>
    <p:extLst>
      <p:ext uri="{BB962C8B-B14F-4D97-AF65-F5344CB8AC3E}">
        <p14:creationId xmlns:p14="http://schemas.microsoft.com/office/powerpoint/2010/main" val="1124941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Generalization of use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generalization relationship is a parent-child relationship between use cases.</a:t>
            </a:r>
          </a:p>
          <a:p>
            <a:r>
              <a:rPr lang="en-US" dirty="0" smtClean="0"/>
              <a:t>An enhancement </a:t>
            </a:r>
            <a:r>
              <a:rPr lang="en-US" dirty="0"/>
              <a:t>of the parent use case.</a:t>
            </a:r>
          </a:p>
          <a:p>
            <a:r>
              <a:rPr lang="en-US" dirty="0"/>
              <a:t>Generalization is shown as a directed arrow with a triangle arrowhead.</a:t>
            </a:r>
          </a:p>
          <a:p>
            <a:r>
              <a:rPr lang="en-US" dirty="0"/>
              <a:t>The child use case is connected at the base of the arrow. The tip of the arrow is connected to the parent use case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26" y="3689441"/>
            <a:ext cx="4729586" cy="228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66" y="2132227"/>
            <a:ext cx="5866667" cy="3428571"/>
          </a:xfrm>
        </p:spPr>
      </p:pic>
    </p:spTree>
    <p:extLst>
      <p:ext uri="{BB962C8B-B14F-4D97-AF65-F5344CB8AC3E}">
        <p14:creationId xmlns:p14="http://schemas.microsoft.com/office/powerpoint/2010/main" val="36554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Use Case Diagrams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all the actors</a:t>
            </a:r>
          </a:p>
          <a:p>
            <a:r>
              <a:rPr lang="en-US" dirty="0" smtClean="0"/>
              <a:t>Now you should identify how the actors interact with the system</a:t>
            </a:r>
          </a:p>
          <a:p>
            <a:pPr lvl="1"/>
            <a:r>
              <a:rPr lang="en-US" dirty="0" smtClean="0"/>
              <a:t>This will give you the use cases</a:t>
            </a:r>
          </a:p>
          <a:p>
            <a:r>
              <a:rPr lang="en-US" dirty="0" smtClean="0"/>
              <a:t>Show the interaction with association</a:t>
            </a:r>
          </a:p>
          <a:p>
            <a:pPr lvl="1"/>
            <a:r>
              <a:rPr lang="en-US" dirty="0" smtClean="0"/>
              <a:t>Don’t use arrows at start</a:t>
            </a:r>
          </a:p>
          <a:p>
            <a:pPr lvl="1"/>
            <a:r>
              <a:rPr lang="en-US" dirty="0" smtClean="0"/>
              <a:t>Don’t worry you can modify it any time</a:t>
            </a:r>
          </a:p>
          <a:p>
            <a:r>
              <a:rPr lang="en-US" dirty="0" smtClean="0"/>
              <a:t>Now try finding similarities between use cases and model them using</a:t>
            </a:r>
          </a:p>
          <a:p>
            <a:pPr lvl="1"/>
            <a:r>
              <a:rPr lang="en-US" dirty="0" smtClean="0"/>
              <a:t>Extends</a:t>
            </a:r>
          </a:p>
          <a:p>
            <a:pPr lvl="1"/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26203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337" y="1537954"/>
            <a:ext cx="5724525" cy="4057650"/>
          </a:xfrm>
        </p:spPr>
      </p:pic>
    </p:spTree>
    <p:extLst>
      <p:ext uri="{BB962C8B-B14F-4D97-AF65-F5344CB8AC3E}">
        <p14:creationId xmlns:p14="http://schemas.microsoft.com/office/powerpoint/2010/main" val="10518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"/>
            <a:ext cx="7886700" cy="835025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UML?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UML (Unified Modeling Language)</a:t>
            </a:r>
          </a:p>
          <a:p>
            <a:pPr lvl="1" eaLnBrk="1" hangingPunct="1"/>
            <a:r>
              <a:rPr lang="en-US" altLang="en-US" smtClean="0"/>
              <a:t>An emerging standard for modeling object-oriented software.</a:t>
            </a:r>
          </a:p>
          <a:p>
            <a:pPr lvl="1" eaLnBrk="1" hangingPunct="1"/>
            <a:r>
              <a:rPr lang="en-US" altLang="en-US" smtClean="0"/>
              <a:t>Resulted from the convergence of notations from three leading object-oriented methods:</a:t>
            </a:r>
          </a:p>
          <a:p>
            <a:pPr lvl="2" eaLnBrk="1" hangingPunct="1"/>
            <a:r>
              <a:rPr lang="en-US" altLang="en-US" smtClean="0"/>
              <a:t>OMT  (James Rumbaugh)</a:t>
            </a:r>
          </a:p>
          <a:p>
            <a:pPr lvl="2" eaLnBrk="1" hangingPunct="1"/>
            <a:r>
              <a:rPr lang="en-US" altLang="en-US" smtClean="0"/>
              <a:t>OOSE (Ivar Jacobson)</a:t>
            </a:r>
          </a:p>
          <a:p>
            <a:pPr lvl="2" eaLnBrk="1" hangingPunct="1"/>
            <a:r>
              <a:rPr lang="en-US" altLang="en-US" smtClean="0"/>
              <a:t>Booch (Grady Booch)</a:t>
            </a:r>
          </a:p>
          <a:p>
            <a:pPr eaLnBrk="1" hangingPunct="1"/>
            <a:r>
              <a:rPr lang="en-US" altLang="en-US" smtClean="0"/>
              <a:t>Reference: “The Unified Modeling Language User Guide”, Addison Wesley, 1999. </a:t>
            </a:r>
          </a:p>
          <a:p>
            <a:pPr eaLnBrk="1" hangingPunct="1"/>
            <a:r>
              <a:rPr lang="en-US" altLang="en-US" smtClean="0"/>
              <a:t>Supported by several CASE tools </a:t>
            </a:r>
          </a:p>
          <a:p>
            <a:pPr lvl="1" eaLnBrk="1" hangingPunct="1"/>
            <a:r>
              <a:rPr lang="en-US" altLang="en-US" smtClean="0"/>
              <a:t>Rational ROSE</a:t>
            </a:r>
          </a:p>
          <a:p>
            <a:pPr lvl="1" eaLnBrk="1" hangingPunct="1"/>
            <a:r>
              <a:rPr lang="en-US" altLang="en-US" smtClean="0"/>
              <a:t>StarUML</a:t>
            </a:r>
          </a:p>
          <a:p>
            <a:pPr lvl="1" eaLnBrk="1" hangingPunct="1"/>
            <a:r>
              <a:rPr lang="en-US" altLang="en-US" smtClean="0"/>
              <a:t>ArgoUML</a:t>
            </a:r>
          </a:p>
        </p:txBody>
      </p:sp>
    </p:spTree>
    <p:extLst>
      <p:ext uri="{BB962C8B-B14F-4D97-AF65-F5344CB8AC3E}">
        <p14:creationId xmlns:p14="http://schemas.microsoft.com/office/powerpoint/2010/main" val="40242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case modeling in agile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Keep it as simple as possible</a:t>
            </a:r>
          </a:p>
          <a:p>
            <a:pPr algn="just"/>
            <a:r>
              <a:rPr lang="en-US" dirty="0" smtClean="0"/>
              <a:t>Use simple, flexible tools</a:t>
            </a:r>
          </a:p>
          <a:p>
            <a:pPr algn="just"/>
            <a:r>
              <a:rPr lang="en-US" dirty="0" smtClean="0"/>
              <a:t>Content is more important than representation</a:t>
            </a:r>
          </a:p>
          <a:p>
            <a:pPr algn="just"/>
            <a:r>
              <a:rPr lang="en-US" dirty="0" smtClean="0"/>
              <a:t>It is ok if it is not complete. </a:t>
            </a:r>
          </a:p>
          <a:p>
            <a:pPr algn="just"/>
            <a:r>
              <a:rPr lang="en-US" dirty="0" smtClean="0"/>
              <a:t>You can add details later.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614" y="1690688"/>
            <a:ext cx="4897747" cy="290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Textual representation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5138" indent="-465138"/>
            <a:r>
              <a:rPr lang="en-US" sz="2000" dirty="0"/>
              <a:t>Use case name</a:t>
            </a:r>
          </a:p>
          <a:p>
            <a:pPr marL="465138" indent="-465138"/>
            <a:r>
              <a:rPr lang="en-US" sz="2000" dirty="0"/>
              <a:t>Use case purpose</a:t>
            </a:r>
          </a:p>
          <a:p>
            <a:pPr marL="465138" indent="-465138"/>
            <a:r>
              <a:rPr lang="en-US" sz="2000" dirty="0"/>
              <a:t>Optimistic flow</a:t>
            </a:r>
          </a:p>
          <a:p>
            <a:pPr marL="465138" indent="-465138"/>
            <a:r>
              <a:rPr lang="en-US" sz="2000" dirty="0"/>
              <a:t>Pragmatic </a:t>
            </a:r>
            <a:r>
              <a:rPr lang="en-US" sz="2000" dirty="0" smtClean="0"/>
              <a:t>flow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21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48" y="448474"/>
            <a:ext cx="5619504" cy="6138068"/>
          </a:xfrm>
        </p:spPr>
      </p:pic>
    </p:spTree>
    <p:extLst>
      <p:ext uri="{BB962C8B-B14F-4D97-AF65-F5344CB8AC3E}">
        <p14:creationId xmlns:p14="http://schemas.microsoft.com/office/powerpoint/2010/main" val="22296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Always structure and organize the use case diagram from the perspective of actors.</a:t>
            </a:r>
          </a:p>
          <a:p>
            <a:r>
              <a:rPr lang="en-US" sz="2000" dirty="0" smtClean="0"/>
              <a:t>Start with simplicity</a:t>
            </a:r>
          </a:p>
          <a:p>
            <a:pPr lvl="1"/>
            <a:r>
              <a:rPr lang="en-US" sz="1800" dirty="0" smtClean="0"/>
              <a:t>You can refine it later</a:t>
            </a:r>
            <a:r>
              <a:rPr lang="en-US" sz="1800" dirty="0"/>
              <a:t>.</a:t>
            </a:r>
          </a:p>
          <a:p>
            <a:r>
              <a:rPr lang="en-US" sz="2000" dirty="0" smtClean="0"/>
              <a:t>Focus on "</a:t>
            </a:r>
            <a:r>
              <a:rPr lang="en-US" sz="2000" dirty="0"/>
              <a:t>what" and not </a:t>
            </a:r>
            <a:r>
              <a:rPr lang="en-US" sz="2000" dirty="0" smtClean="0"/>
              <a:t>"</a:t>
            </a:r>
            <a:r>
              <a:rPr lang="en-US" sz="2000" dirty="0"/>
              <a:t>how</a:t>
            </a:r>
            <a:r>
              <a:rPr lang="en-US" sz="2000" dirty="0" smtClean="0"/>
              <a:t>".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45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0864" y="3076323"/>
            <a:ext cx="10058400" cy="2121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Any Question?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42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"/>
            <a:ext cx="7886700" cy="835025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modeling?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Modeling consists of building an abstraction of reality.</a:t>
            </a:r>
          </a:p>
          <a:p>
            <a:pPr eaLnBrk="1" hangingPunct="1"/>
            <a:r>
              <a:rPr lang="en-US" altLang="en-US" smtClean="0"/>
              <a:t>Abstractions are simplifications because:</a:t>
            </a:r>
          </a:p>
          <a:p>
            <a:pPr lvl="1" eaLnBrk="1" hangingPunct="1"/>
            <a:r>
              <a:rPr lang="en-US" altLang="en-US" smtClean="0"/>
              <a:t>They ignore irrelevant details and</a:t>
            </a:r>
          </a:p>
          <a:p>
            <a:pPr lvl="1" eaLnBrk="1" hangingPunct="1"/>
            <a:r>
              <a:rPr lang="en-US" altLang="en-US" smtClean="0"/>
              <a:t>They only represent the relevant details.</a:t>
            </a:r>
          </a:p>
          <a:p>
            <a:pPr eaLnBrk="1" hangingPunct="1"/>
            <a:r>
              <a:rPr lang="en-US" altLang="en-US" smtClean="0"/>
              <a:t>What is </a:t>
            </a:r>
            <a:r>
              <a:rPr lang="en-US" altLang="en-US" i="1" smtClean="0"/>
              <a:t>relevant</a:t>
            </a:r>
            <a:r>
              <a:rPr lang="en-US" altLang="en-US" smtClean="0"/>
              <a:t> or </a:t>
            </a:r>
            <a:r>
              <a:rPr lang="en-US" altLang="en-US" i="1" smtClean="0"/>
              <a:t>irrelevant</a:t>
            </a:r>
            <a:r>
              <a:rPr lang="en-US" altLang="en-US" smtClean="0"/>
              <a:t> depends on the purpose of the model.</a:t>
            </a:r>
          </a:p>
        </p:txBody>
      </p:sp>
    </p:spTree>
    <p:extLst>
      <p:ext uri="{BB962C8B-B14F-4D97-AF65-F5344CB8AC3E}">
        <p14:creationId xmlns:p14="http://schemas.microsoft.com/office/powerpoint/2010/main" val="6272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"/>
            <a:ext cx="7886700" cy="835025"/>
          </a:xfrm>
        </p:spPr>
        <p:txBody>
          <a:bodyPr/>
          <a:lstStyle/>
          <a:p>
            <a:pPr eaLnBrk="1" hangingPunct="1"/>
            <a:r>
              <a:rPr lang="en-US" altLang="en-US" smtClean="0"/>
              <a:t>Why model software?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mtClean="0"/>
              <a:t>Why model software?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Software is getting increasingly more complex</a:t>
            </a:r>
          </a:p>
          <a:p>
            <a:pPr lvl="1" eaLnBrk="1" hangingPunct="1"/>
            <a:r>
              <a:rPr lang="en-US" altLang="en-US" smtClean="0"/>
              <a:t>Windows XP has millions of lines of code</a:t>
            </a:r>
          </a:p>
          <a:p>
            <a:pPr lvl="1" eaLnBrk="1" hangingPunct="1"/>
            <a:r>
              <a:rPr lang="en-US" altLang="en-US" smtClean="0"/>
              <a:t>A single programmer cannot manage this amount of code in its entirety. </a:t>
            </a:r>
          </a:p>
          <a:p>
            <a:pPr eaLnBrk="1" hangingPunct="1"/>
            <a:r>
              <a:rPr lang="en-US" altLang="en-US" smtClean="0"/>
              <a:t>Code is not easily understandable by developers who did not write it</a:t>
            </a:r>
          </a:p>
          <a:p>
            <a:pPr eaLnBrk="1" hangingPunct="1"/>
            <a:r>
              <a:rPr lang="en-US" altLang="en-US" smtClean="0"/>
              <a:t>We need simpler representations for complex systems</a:t>
            </a:r>
          </a:p>
          <a:p>
            <a:pPr lvl="1" eaLnBrk="1" hangingPunct="1"/>
            <a:r>
              <a:rPr lang="en-US" altLang="en-US" smtClean="0"/>
              <a:t>Modeling is a mean for dealing with complexity</a:t>
            </a:r>
          </a:p>
        </p:txBody>
      </p:sp>
    </p:spTree>
    <p:extLst>
      <p:ext uri="{BB962C8B-B14F-4D97-AF65-F5344CB8AC3E}">
        <p14:creationId xmlns:p14="http://schemas.microsoft.com/office/powerpoint/2010/main" val="17615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2152650" y="1"/>
            <a:ext cx="7886700" cy="835025"/>
          </a:xfrm>
        </p:spPr>
        <p:txBody>
          <a:bodyPr/>
          <a:lstStyle/>
          <a:p>
            <a:pPr eaLnBrk="1" hangingPunct="1"/>
            <a:r>
              <a:rPr lang="en-US" altLang="en-US" smtClean="0"/>
              <a:t>UML Diagrams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Use case Diagrams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Describe the functional behavior of the system as seen by the user.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Class diagrams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Describe the static structure of the system: Objects, Attributes, Associations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Sequence diagrams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Describe the dynamic behavior between actors and the system and between objects of the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Statechart diagrams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Describe the dynamic behavior of an individual object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Activity Diagrams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Model the dynamic behavior of a system, in particular the  workflow (essentially a flowchart)</a:t>
            </a:r>
          </a:p>
        </p:txBody>
      </p:sp>
    </p:spTree>
    <p:extLst>
      <p:ext uri="{BB962C8B-B14F-4D97-AF65-F5344CB8AC3E}">
        <p14:creationId xmlns:p14="http://schemas.microsoft.com/office/powerpoint/2010/main" val="13634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"/>
            <a:ext cx="7886700" cy="835025"/>
          </a:xfrm>
        </p:spPr>
        <p:txBody>
          <a:bodyPr/>
          <a:lstStyle/>
          <a:p>
            <a:pPr eaLnBrk="1" hangingPunct="1"/>
            <a:r>
              <a:rPr lang="en-US" altLang="en-US" smtClean="0"/>
              <a:t>UML Core Conventions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Rectangles are classes or instances</a:t>
            </a:r>
          </a:p>
          <a:p>
            <a:pPr eaLnBrk="1" hangingPunct="1"/>
            <a:r>
              <a:rPr lang="en-US" altLang="en-US" smtClean="0"/>
              <a:t>Ovals are functions or use cases</a:t>
            </a:r>
          </a:p>
          <a:p>
            <a:pPr eaLnBrk="1" hangingPunct="1"/>
            <a:r>
              <a:rPr lang="en-US" altLang="en-US" smtClean="0"/>
              <a:t>Instances are denoted with an underlined names</a:t>
            </a:r>
          </a:p>
          <a:p>
            <a:pPr lvl="1" eaLnBrk="1" hangingPunct="1"/>
            <a:r>
              <a:rPr lang="en-US" altLang="en-US" u="sng" smtClean="0">
                <a:latin typeface="Courier" charset="0"/>
              </a:rPr>
              <a:t>myWatch:SimpleWatch</a:t>
            </a:r>
          </a:p>
          <a:p>
            <a:pPr lvl="1" eaLnBrk="1" hangingPunct="1"/>
            <a:r>
              <a:rPr lang="en-US" altLang="en-US" u="sng" smtClean="0">
                <a:latin typeface="Courier" charset="0"/>
              </a:rPr>
              <a:t>joe:Firefighter</a:t>
            </a:r>
          </a:p>
          <a:p>
            <a:pPr eaLnBrk="1" hangingPunct="1"/>
            <a:r>
              <a:rPr lang="en-US" altLang="en-US" smtClean="0"/>
              <a:t>Types are denoted with non underlined names</a:t>
            </a:r>
          </a:p>
          <a:p>
            <a:pPr lvl="1" eaLnBrk="1" hangingPunct="1"/>
            <a:r>
              <a:rPr lang="en-US" altLang="en-US" smtClean="0">
                <a:latin typeface="Courier" charset="0"/>
              </a:rPr>
              <a:t>SimpleWatch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latin typeface="Courier" charset="0"/>
              </a:rPr>
              <a:t>Firefighter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Diagrams are graphs</a:t>
            </a:r>
          </a:p>
          <a:p>
            <a:pPr lvl="1" eaLnBrk="1" hangingPunct="1"/>
            <a:r>
              <a:rPr lang="en-US" altLang="en-US" smtClean="0"/>
              <a:t>Nodes are entities</a:t>
            </a:r>
          </a:p>
          <a:p>
            <a:pPr lvl="1" eaLnBrk="1" hangingPunct="1"/>
            <a:r>
              <a:rPr lang="en-US" altLang="en-US" smtClean="0"/>
              <a:t>Arcs are relationships between entities</a:t>
            </a:r>
          </a:p>
        </p:txBody>
      </p:sp>
    </p:spTree>
    <p:extLst>
      <p:ext uri="{BB962C8B-B14F-4D97-AF65-F5344CB8AC3E}">
        <p14:creationId xmlns:p14="http://schemas.microsoft.com/office/powerpoint/2010/main" val="24120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2127250" y="2398713"/>
            <a:ext cx="7886700" cy="2163762"/>
          </a:xfrm>
        </p:spPr>
        <p:txBody>
          <a:bodyPr/>
          <a:lstStyle/>
          <a:p>
            <a:r>
              <a:rPr lang="en-US" altLang="en-US" smtClean="0"/>
              <a:t>Use Case Diagram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47888" y="4695825"/>
            <a:ext cx="7886700" cy="150018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11" y="834892"/>
            <a:ext cx="9561978" cy="532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" id="{B7A2C0AE-B9A8-419B-9EC6-5C55B720EB25}" vid="{FEE19694-6DCC-483B-B23D-CF2C6AB02F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1063</TotalTime>
  <Words>1156</Words>
  <Application>Microsoft Office PowerPoint</Application>
  <PresentationFormat>Widescreen</PresentationFormat>
  <Paragraphs>161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</vt:lpstr>
      <vt:lpstr>Symbol</vt:lpstr>
      <vt:lpstr>Trebuchet MS</vt:lpstr>
      <vt:lpstr>Simple</vt:lpstr>
      <vt:lpstr>Use Case Modeling</vt:lpstr>
      <vt:lpstr>Outline</vt:lpstr>
      <vt:lpstr>What is UML?</vt:lpstr>
      <vt:lpstr>What is modeling?</vt:lpstr>
      <vt:lpstr>Why model software?</vt:lpstr>
      <vt:lpstr>UML Diagrams</vt:lpstr>
      <vt:lpstr>UML Core Conventions</vt:lpstr>
      <vt:lpstr>Use Case Diagram</vt:lpstr>
      <vt:lpstr>PowerPoint Presentation</vt:lpstr>
      <vt:lpstr>PowerPoint Presentation</vt:lpstr>
      <vt:lpstr>Use Cases</vt:lpstr>
      <vt:lpstr>PowerPoint Presentation</vt:lpstr>
      <vt:lpstr>Purpose of Use cases</vt:lpstr>
      <vt:lpstr>Where to use?</vt:lpstr>
      <vt:lpstr>Elements of a use case diagram</vt:lpstr>
      <vt:lpstr>Actor</vt:lpstr>
      <vt:lpstr>How to identify actors</vt:lpstr>
      <vt:lpstr>Use Case</vt:lpstr>
      <vt:lpstr>How to identify use cases</vt:lpstr>
      <vt:lpstr>Association</vt:lpstr>
      <vt:lpstr>System boundary</vt:lpstr>
      <vt:lpstr>Extending use case</vt:lpstr>
      <vt:lpstr>Including a use case</vt:lpstr>
      <vt:lpstr>PowerPoint Presentation</vt:lpstr>
      <vt:lpstr>Difference b/w &lt;include&gt;&gt; and &lt;&lt;extend&gt;&gt;</vt:lpstr>
      <vt:lpstr>Generalization of use case</vt:lpstr>
      <vt:lpstr>PowerPoint Presentation</vt:lpstr>
      <vt:lpstr>Creating Use Case Diagrams</vt:lpstr>
      <vt:lpstr>PowerPoint Presentation</vt:lpstr>
      <vt:lpstr>Use case modeling in agile</vt:lpstr>
      <vt:lpstr>Textual representation</vt:lpstr>
      <vt:lpstr>PowerPoint Presentation</vt:lpstr>
      <vt:lpstr>Some tips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Modeling</dc:title>
  <dc:creator>SAEED</dc:creator>
  <cp:lastModifiedBy>Muhammad Fahimullah</cp:lastModifiedBy>
  <cp:revision>150</cp:revision>
  <dcterms:created xsi:type="dcterms:W3CDTF">2018-03-11T14:10:51Z</dcterms:created>
  <dcterms:modified xsi:type="dcterms:W3CDTF">2019-03-12T03:52:10Z</dcterms:modified>
</cp:coreProperties>
</file>