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57" r:id="rId3"/>
    <p:sldId id="270" r:id="rId4"/>
    <p:sldId id="292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93" r:id="rId13"/>
    <p:sldId id="279" r:id="rId14"/>
    <p:sldId id="280" r:id="rId15"/>
    <p:sldId id="271" r:id="rId16"/>
    <p:sldId id="281" r:id="rId17"/>
    <p:sldId id="282" r:id="rId18"/>
    <p:sldId id="284" r:id="rId19"/>
    <p:sldId id="295" r:id="rId20"/>
    <p:sldId id="285" r:id="rId21"/>
    <p:sldId id="296" r:id="rId22"/>
    <p:sldId id="286" r:id="rId23"/>
    <p:sldId id="297" r:id="rId24"/>
    <p:sldId id="287" r:id="rId25"/>
    <p:sldId id="298" r:id="rId26"/>
    <p:sldId id="288" r:id="rId27"/>
    <p:sldId id="299" r:id="rId28"/>
    <p:sldId id="289" r:id="rId29"/>
    <p:sldId id="300" r:id="rId30"/>
    <p:sldId id="283" r:id="rId31"/>
    <p:sldId id="294" r:id="rId32"/>
    <p:sldId id="258" r:id="rId33"/>
    <p:sldId id="259" r:id="rId34"/>
    <p:sldId id="260" r:id="rId35"/>
    <p:sldId id="261" r:id="rId36"/>
    <p:sldId id="262" r:id="rId37"/>
    <p:sldId id="263" r:id="rId38"/>
    <p:sldId id="264" r:id="rId39"/>
    <p:sldId id="265" r:id="rId40"/>
    <p:sldId id="266" r:id="rId41"/>
    <p:sldId id="291" r:id="rId42"/>
    <p:sldId id="267" r:id="rId43"/>
    <p:sldId id="269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073" autoAdjust="0"/>
  </p:normalViewPr>
  <p:slideViewPr>
    <p:cSldViewPr snapToGrid="0">
      <p:cViewPr varScale="1">
        <p:scale>
          <a:sx n="51" d="100"/>
          <a:sy n="51" d="100"/>
        </p:scale>
        <p:origin x="14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CF4F9-8E5D-4B61-B763-47109689F407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2A362-37E4-4B05-9456-71875D02E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0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System Analyst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analyzes the business situation,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Identifies</a:t>
            </a:r>
            <a:r>
              <a:rPr lang="en-US" baseline="0" dirty="0" smtClean="0"/>
              <a:t> business opportunities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Designs information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A362-37E4-4B05-9456-71875D02E6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87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Methodology</a:t>
            </a:r>
            <a:r>
              <a:rPr lang="en-US" baseline="0" dirty="0" smtClean="0"/>
              <a:t> defines a list of steps and deliverable that will be produced.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A362-37E4-4B05-9456-71875D02E6D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0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analyst</a:t>
            </a:r>
            <a:r>
              <a:rPr lang="en-US" baseline="0" dirty="0" smtClean="0"/>
              <a:t> and users proceed from one phase to another in sequence.</a:t>
            </a:r>
          </a:p>
          <a:p>
            <a:r>
              <a:rPr lang="en-US" baseline="0" dirty="0" smtClean="0"/>
              <a:t>Deliverables are very long (often hundreds of pages).</a:t>
            </a:r>
          </a:p>
          <a:p>
            <a:r>
              <a:rPr lang="en-US" baseline="0" dirty="0" smtClean="0"/>
              <a:t>Deliverable are presented to project sponsors before moving to another phase.</a:t>
            </a:r>
          </a:p>
          <a:p>
            <a:r>
              <a:rPr lang="en-US" baseline="0" dirty="0" smtClean="0"/>
              <a:t>Advantages: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System requirements are identified long before programing begins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It minimizes changes to requirements as project proceeds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Disadvantages: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Design must be completely specified before programing begins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Lengthy deliverables are overlooked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 users are rarely prepared for the new system.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Missing any requirement means a lot of rework at the end.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There is a long time gape between the production of system proposal in analysis phase and delivery of the system.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 lot of rework is required at the end as the business environment has changed after the analysis is done.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A362-37E4-4B05-9456-71875D02E6D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533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addresses the problem of long delays</a:t>
            </a:r>
            <a:r>
              <a:rPr lang="en-US" baseline="0" dirty="0" smtClean="0"/>
              <a:t> in delivery caused by waterfall model</a:t>
            </a:r>
          </a:p>
          <a:p>
            <a:r>
              <a:rPr lang="en-US" baseline="0" dirty="0" smtClean="0"/>
              <a:t>Instead of doing design and implementation in sequence,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It performs a general design for the whole system and then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Divides the project into subprojects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AT the end the subprojects are integrated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Advantages: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Shorter delivery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Less rework at the end because there will be small changes in the business environment during development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Disadvantages: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Sometimes the subprojects are not independent, may take more time in integration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Lengthy deliverables are overlooked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 users are rarely prepared for the new system.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Missing any requirement means a lot of rework at the end.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A362-37E4-4B05-9456-71875D02E6D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856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Breaks the system into a series of versions</a:t>
            </a:r>
            <a:r>
              <a:rPr lang="en-US" baseline="0" dirty="0" smtClean="0"/>
              <a:t> which are developed sequentially.</a:t>
            </a:r>
          </a:p>
          <a:p>
            <a:r>
              <a:rPr lang="en-US" baseline="0" dirty="0" smtClean="0"/>
              <a:t>Analysis phase identifies the overall system concepts.</a:t>
            </a:r>
          </a:p>
          <a:p>
            <a:r>
              <a:rPr lang="en-US" baseline="0" dirty="0" smtClean="0"/>
              <a:t>Requirements prioritization occurs for different versions.</a:t>
            </a:r>
          </a:p>
          <a:p>
            <a:r>
              <a:rPr lang="en-US" baseline="0" dirty="0" smtClean="0"/>
              <a:t>Previous versions are experienced by the user and the problems are tackled in the next version.</a:t>
            </a:r>
          </a:p>
          <a:p>
            <a:r>
              <a:rPr lang="en-US" baseline="0" dirty="0" smtClean="0"/>
              <a:t>Advantages: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 useful system is quickly available for user to experience and test.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Additional requirements can be identified when user uses the system.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Disadvantages: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Finding the most important requirements is critical to ensure user satisfaction.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A362-37E4-4B05-9456-71875D02E6D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285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Prototyping</a:t>
            </a:r>
            <a:r>
              <a:rPr lang="en-US" baseline="0" dirty="0" smtClean="0"/>
              <a:t> performs the Analysis, design, and implementation phases concurrently and repeated until whole system is implemented.</a:t>
            </a:r>
          </a:p>
          <a:p>
            <a:r>
              <a:rPr lang="en-US" baseline="0" dirty="0" smtClean="0"/>
              <a:t>After a basic analysis and design, a system prototype is built.</a:t>
            </a:r>
          </a:p>
          <a:p>
            <a:r>
              <a:rPr lang="en-US" baseline="0" dirty="0" smtClean="0"/>
              <a:t>This prototype is shown to the user and project sponsor for comments.</a:t>
            </a:r>
          </a:p>
          <a:p>
            <a:r>
              <a:rPr lang="en-US" baseline="0" dirty="0" smtClean="0"/>
              <a:t>These comments are used to create second prototype adding some new features.</a:t>
            </a:r>
          </a:p>
          <a:p>
            <a:r>
              <a:rPr lang="en-US" baseline="0" dirty="0" smtClean="0"/>
              <a:t>After enough functionality is added to the prototype, it is installed and used in organization.</a:t>
            </a:r>
          </a:p>
          <a:p>
            <a:r>
              <a:rPr lang="en-US" baseline="0" dirty="0" smtClean="0"/>
              <a:t>Refinement occurs until this is accepted as new system.</a:t>
            </a:r>
          </a:p>
          <a:p>
            <a:r>
              <a:rPr lang="en-US" baseline="0" dirty="0" smtClean="0"/>
              <a:t>Advantages: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Quick provision of a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Quick refinement of requirements.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User satisfaction as user can see the progress of development team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Disadvantages: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It is very challenging to conduct careful, methodical analysis in such a fast-paced releases.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Often significant changes are made to the prototype, making initial design decisions poor.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A362-37E4-4B05-9456-71875D02E6D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97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a relatively</a:t>
            </a:r>
            <a:r>
              <a:rPr lang="en-US" baseline="0" dirty="0" smtClean="0"/>
              <a:t> thorough analysis phase that is used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Gather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Develop ideas for the system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Critical requirements where clarity is needed are prototyped separated and analyzed. After resolving all critical issues, the process proceeds to Design and implementation of the final product.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Advantages: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Confirms that important issues are addressed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More stable and reliable systems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Disadvantages: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Takes longer to deliver the final product compared to prototyping model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A362-37E4-4B05-9456-71875D02E6D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480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User stories</a:t>
            </a:r>
          </a:p>
          <a:p>
            <a:r>
              <a:rPr lang="en-US" dirty="0" smtClean="0"/>
              <a:t>Coded</a:t>
            </a:r>
            <a:r>
              <a:rPr lang="en-US" baseline="0" dirty="0" smtClean="0"/>
              <a:t> in small, simple modules and tested.</a:t>
            </a:r>
          </a:p>
          <a:p>
            <a:r>
              <a:rPr lang="en-US" baseline="0" dirty="0" smtClean="0"/>
              <a:t>Users should be available to clear problems as they arise.</a:t>
            </a:r>
          </a:p>
          <a:p>
            <a:r>
              <a:rPr lang="en-US" baseline="0" dirty="0" smtClean="0"/>
              <a:t>Coding standards are followed to minimize confusion and increase understandability.</a:t>
            </a:r>
            <a:endParaRPr lang="en-US" dirty="0" smtClean="0"/>
          </a:p>
          <a:p>
            <a:r>
              <a:rPr lang="en-US" dirty="0" smtClean="0"/>
              <a:t>XP is founded on four</a:t>
            </a:r>
            <a:r>
              <a:rPr lang="en-US" baseline="0" dirty="0" smtClean="0"/>
              <a:t> core values: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Communication (rapid feedback to user)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Simplicity (KISS principle)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Feedback (embrace change)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Courage (quality-first)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After a superficial</a:t>
            </a:r>
            <a:r>
              <a:rPr lang="en-US" baseline="0" dirty="0" smtClean="0"/>
              <a:t> planning process, projects perform analysis, design, and implementation phases iteratively.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Testing and efficient coding  practices are core to XP.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XP relies heavily on refactoring.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Advantages: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Very effective in case of changing requirements.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Disadvantages: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Requires a great deal of discipline to keep focus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Not good for large project with large teams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Since no documentation, therefore it is very hard to maintain large systems built with XP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A362-37E4-4B05-9456-71875D02E6D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274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/>
              <a:t>Unfamiliar Technology: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Throwaway is excellent because it encourages to design prototypes for areas with high risks.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Prototyping is poor because it takes months to explore the capability of new technology as prototypes in the start only scratch the surface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Phased is good because it allows to investigate the technology in some depth before design is complete</a:t>
            </a:r>
          </a:p>
          <a:p>
            <a:pPr marL="0" indent="0" rtl="0">
              <a:buFont typeface="Arial" panose="020B0604020202020204" pitchFamily="34" charset="0"/>
              <a:buNone/>
            </a:pPr>
            <a:r>
              <a:rPr lang="en-US" b="1" baseline="0" dirty="0" smtClean="0"/>
              <a:t>Complex Systems: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en-US" b="0" baseline="0" dirty="0" smtClean="0"/>
              <a:t>Throwaway is excellent because it requires careful and detailed analysis and design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en-US" b="0" baseline="0" dirty="0" smtClean="0"/>
              <a:t>Waterfall and parallel are good but they take time to deliver the product to the user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en-US" b="0" baseline="0" dirty="0" smtClean="0"/>
              <a:t>In phased since users are able to use the product early, less attention is paid to the analysis of the complete problem domain</a:t>
            </a:r>
          </a:p>
          <a:p>
            <a:pPr marL="0" indent="0" rtl="0">
              <a:buFont typeface="Arial" panose="020B0604020202020204" pitchFamily="34" charset="0"/>
              <a:buNone/>
            </a:pPr>
            <a:r>
              <a:rPr lang="en-US" b="1" baseline="0" dirty="0" smtClean="0"/>
              <a:t>System Reliability: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baseline="0" dirty="0" smtClean="0"/>
              <a:t>Throwaway is excellent because it requires careful and detailed analysis and design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en-US" b="0" dirty="0" smtClean="0"/>
              <a:t>Prototyping is poor</a:t>
            </a:r>
            <a:r>
              <a:rPr lang="en-US" b="0" baseline="0" dirty="0" smtClean="0"/>
              <a:t> because it lack careful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A362-37E4-4B05-9456-71875D02E6D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155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OOSAD can</a:t>
            </a:r>
            <a:r>
              <a:rPr lang="en-US" baseline="0" dirty="0" smtClean="0"/>
              <a:t> use any of the traditional methodologies like waterfall, parallel, phased, prototyping, etc.</a:t>
            </a:r>
          </a:p>
          <a:p>
            <a:r>
              <a:rPr lang="en-US" baseline="0" dirty="0" smtClean="0"/>
              <a:t>However, OO approaches are well suited for phased development RAD.</a:t>
            </a:r>
          </a:p>
          <a:p>
            <a:r>
              <a:rPr lang="en-US" baseline="0" dirty="0" smtClean="0"/>
              <a:t>The main difference between OO and traditional ………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A362-37E4-4B05-9456-71875D02E6D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503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views</a:t>
            </a:r>
            <a:r>
              <a:rPr lang="en-US" baseline="0" dirty="0" smtClean="0"/>
              <a:t> are interrelated. No single view can demonstrate the whole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A362-37E4-4B05-9456-71875D02E6D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13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Buildng</a:t>
            </a:r>
            <a:r>
              <a:rPr lang="en-US" dirty="0" smtClean="0"/>
              <a:t> an information</a:t>
            </a:r>
            <a:r>
              <a:rPr lang="en-US" baseline="0" dirty="0" smtClean="0"/>
              <a:t> system is somehow similar to building a house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Starts with a basic idea, then some drawing are made, then blueprints are created and final house is built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Each </a:t>
            </a:r>
            <a:r>
              <a:rPr lang="en-US" i="1" dirty="0" smtClean="0"/>
              <a:t>phase </a:t>
            </a:r>
            <a:r>
              <a:rPr lang="en-US" dirty="0" smtClean="0"/>
              <a:t>is itself composed of a series of </a:t>
            </a:r>
            <a:r>
              <a:rPr lang="en-US" i="1" dirty="0" smtClean="0"/>
              <a:t>steps, </a:t>
            </a:r>
            <a:r>
              <a:rPr lang="en-US" dirty="0" smtClean="0"/>
              <a:t>which rely upon </a:t>
            </a:r>
            <a:r>
              <a:rPr lang="en-US" i="1" dirty="0" smtClean="0"/>
              <a:t>techniques </a:t>
            </a:r>
            <a:r>
              <a:rPr lang="en-US" dirty="0" smtClean="0"/>
              <a:t>that produce </a:t>
            </a:r>
            <a:r>
              <a:rPr lang="en-US" i="1" dirty="0" smtClean="0"/>
              <a:t>deliverables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A362-37E4-4B05-9456-71875D02E6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276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A362-37E4-4B05-9456-71875D02E6D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941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Elaboration</a:t>
            </a:r>
            <a:r>
              <a:rPr lang="en-US" baseline="0" dirty="0" smtClean="0"/>
              <a:t> phase continues with developing the vision document: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Finalizing the business case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Revising the risk assessment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Completing a project plan in sufficient details so that stakeholders agree on constructing the system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i="0" baseline="0" dirty="0" smtClean="0"/>
              <a:t>It involves: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0" dirty="0" smtClean="0"/>
              <a:t>Requirements gathering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0" dirty="0" smtClean="0"/>
              <a:t>Building </a:t>
            </a:r>
            <a:r>
              <a:rPr lang="en-US" i="0" dirty="0" err="1" smtClean="0"/>
              <a:t>uml</a:t>
            </a:r>
            <a:r>
              <a:rPr lang="en-US" i="0" dirty="0" smtClean="0"/>
              <a:t> models (structural and behavioral)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0" dirty="0" smtClean="0"/>
              <a:t>Detailing how the problem domain model fits in the evolving system architecture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A362-37E4-4B05-9456-71875D02E6D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14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Workflows involved: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Implementation (primary)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requirements and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Analysis</a:t>
            </a:r>
            <a:r>
              <a:rPr lang="en-US" baseline="0" dirty="0" smtClean="0"/>
              <a:t> &amp;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Deployment (At last iteration)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Configuration and Change Mgt.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No roll back if no configuration and</a:t>
            </a:r>
            <a:r>
              <a:rPr lang="en-US" baseline="0" dirty="0" smtClean="0"/>
              <a:t> change mgt. is properly done.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A362-37E4-4B05-9456-71875D02E6D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295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Activities: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Beta testing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Fine</a:t>
            </a:r>
            <a:r>
              <a:rPr lang="en-US" baseline="0" dirty="0" smtClean="0"/>
              <a:t> tuning the design and implementation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User training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Deployment in actual environment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A362-37E4-4B05-9456-71875D02E6D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65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This phase is the fundamental Process of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anose="020B0604020202020204" pitchFamily="34" charset="0"/>
              </a:rPr>
              <a:t>understanding why an IS should be built. 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anose="020B0604020202020204" pitchFamily="34" charset="0"/>
              </a:rPr>
              <a:t>How the project team will go about building the IS.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en-US" dirty="0" smtClean="0"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en-US" dirty="0" smtClean="0"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A362-37E4-4B05-9456-71875D02E6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21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System Request comes from outside</a:t>
            </a:r>
            <a:r>
              <a:rPr lang="en-US" baseline="0" dirty="0" smtClean="0"/>
              <a:t> the IS area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SR is a brief summary of the business need and how the new system will generate value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The person who generates SR is project sponsor.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IS department and project sponsor work together to carry out feasibility study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■ Technical feasibility (Can we build it?)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■ Economic feasibility (Will it provide business value?)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■ Organizational feasibility (If we build it, will it be used?)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baseline="0" dirty="0" smtClean="0"/>
              <a:t>The system request and feasibility analysis is presented to approval committee which decides whether the project should be proceeded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Once it is approved, it goes to project manager and project managements starts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Creating </a:t>
            </a:r>
            <a:r>
              <a:rPr lang="en-US" baseline="0" dirty="0" err="1" smtClean="0"/>
              <a:t>workplan</a:t>
            </a:r>
            <a:r>
              <a:rPr lang="en-US" baseline="0" dirty="0" smtClean="0"/>
              <a:t>, staffing, provision of tools, applying techniques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A362-37E4-4B05-9456-71875D02E6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47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A362-37E4-4B05-9456-71875D02E6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36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System Proposal</a:t>
            </a:r>
            <a:r>
              <a:rPr lang="en-US" baseline="0" dirty="0" smtClean="0"/>
              <a:t> is a combination of: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Analyses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System concepts and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A362-37E4-4B05-9456-71875D02E6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06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System proposal is the</a:t>
            </a:r>
            <a:r>
              <a:rPr lang="en-US" baseline="0" dirty="0" smtClean="0"/>
              <a:t> first step in the design of new system, some experts argue that this phase should be named as analysis and initial design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A362-37E4-4B05-9456-71875D02E6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52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Architecture design will</a:t>
            </a:r>
            <a:r>
              <a:rPr lang="en-US" baseline="0" dirty="0" smtClean="0"/>
              <a:t> need the system to add or change the infrastructure.</a:t>
            </a:r>
          </a:p>
          <a:p>
            <a:r>
              <a:rPr lang="en-US" baseline="0" dirty="0" smtClean="0"/>
              <a:t>Interface design specifies how the user will navigate through the system.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collection of all these deliverables (architecture design, interface design,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) is called system specification.</a:t>
            </a:r>
          </a:p>
          <a:p>
            <a:r>
              <a:rPr lang="en-US" baseline="0" dirty="0" smtClean="0"/>
              <a:t>System specification is handed to the programing team for implementation.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A362-37E4-4B05-9456-71875D02E6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52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Installation</a:t>
            </a:r>
            <a:r>
              <a:rPr lang="en-US" baseline="0" dirty="0" smtClean="0"/>
              <a:t> approaches: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Cutover: the new system immediately replaces the old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Parallel: both old and new system operate for a month or two to make sure that the new system is free from bugs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Phased: the system is installed in one part of the organization.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A362-37E4-4B05-9456-71875D02E6D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73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-887896" y="2398643"/>
            <a:ext cx="12235346" cy="216383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346" y="2398643"/>
            <a:ext cx="10515600" cy="2163832"/>
          </a:xfrm>
        </p:spPr>
        <p:txBody>
          <a:bodyPr anchor="ctr"/>
          <a:lstStyle>
            <a:lvl1pPr algn="l" rtl="0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9547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8806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838200" y="-344553"/>
            <a:ext cx="10515600" cy="125895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6346"/>
            <a:ext cx="10515600" cy="74805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97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8E6E46-BE2F-4125-B7CF-C4DD85FB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4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25370"/>
            <a:ext cx="10515600" cy="74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0017"/>
            <a:ext cx="10515600" cy="4546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626087"/>
            <a:ext cx="12192000" cy="2319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22643" y="6626087"/>
            <a:ext cx="44792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</a:rPr>
              <a:t>IQRA</a:t>
            </a:r>
            <a:r>
              <a:rPr lang="en-US" sz="1000" baseline="0" dirty="0" smtClean="0">
                <a:solidFill>
                  <a:schemeClr val="bg1">
                    <a:lumMod val="95000"/>
                  </a:schemeClr>
                </a:solidFill>
              </a:rPr>
              <a:t> NATIONAL UNIVERSITY PESHAWAR</a:t>
            </a:r>
            <a:endParaRPr lang="en-US" sz="1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493" y="6626087"/>
            <a:ext cx="44792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</a:rPr>
              <a:t>DEPARTMENT</a:t>
            </a:r>
            <a:r>
              <a:rPr lang="en-US" sz="1000" baseline="0" dirty="0" smtClean="0">
                <a:solidFill>
                  <a:schemeClr val="bg1">
                    <a:lumMod val="95000"/>
                  </a:schemeClr>
                </a:solidFill>
              </a:rPr>
              <a:t> OF COMPUTER SCIENCE</a:t>
            </a:r>
            <a:endParaRPr lang="en-US" sz="1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03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Oriented System Analysis and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Lecture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69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 this phases it is decided how the system will operate, in terms </a:t>
            </a:r>
            <a:r>
              <a:rPr lang="en-US" altLang="en-US" dirty="0" smtClean="0"/>
              <a:t>of: </a:t>
            </a:r>
          </a:p>
          <a:p>
            <a:pPr lvl="1"/>
            <a:r>
              <a:rPr lang="en-US" altLang="en-US" dirty="0" smtClean="0"/>
              <a:t>hardware</a:t>
            </a:r>
            <a:r>
              <a:rPr lang="en-US" altLang="en-US" dirty="0"/>
              <a:t>, software, and network infrastructure;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the </a:t>
            </a:r>
            <a:r>
              <a:rPr lang="en-US" altLang="en-US" dirty="0"/>
              <a:t>user interface, forms, and </a:t>
            </a:r>
            <a:r>
              <a:rPr lang="en-US" altLang="en-US" dirty="0" smtClean="0"/>
              <a:t>reports </a:t>
            </a:r>
            <a:r>
              <a:rPr lang="en-US" altLang="en-US" dirty="0"/>
              <a:t>that will be used; and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the </a:t>
            </a:r>
            <a:r>
              <a:rPr lang="en-US" altLang="en-US" dirty="0"/>
              <a:t>specific programs, databases, and files that will be needed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It has four steps</a:t>
            </a:r>
          </a:p>
          <a:p>
            <a:pPr lvl="1"/>
            <a:r>
              <a:rPr lang="en-US" altLang="en-US" dirty="0" smtClean="0"/>
              <a:t>Design Strategy</a:t>
            </a:r>
          </a:p>
          <a:p>
            <a:pPr lvl="1"/>
            <a:r>
              <a:rPr lang="en-US" altLang="en-US" dirty="0" smtClean="0"/>
              <a:t>Architecture Design</a:t>
            </a:r>
          </a:p>
          <a:p>
            <a:pPr lvl="1"/>
            <a:r>
              <a:rPr lang="en-US" altLang="en-US" dirty="0" smtClean="0"/>
              <a:t>Database and File Specification</a:t>
            </a:r>
          </a:p>
          <a:p>
            <a:pPr lvl="1"/>
            <a:r>
              <a:rPr lang="en-US" altLang="en-US" dirty="0" smtClean="0"/>
              <a:t>Program Design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48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0" indent="-6858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b="1" dirty="0">
                <a:solidFill>
                  <a:schemeClr val="hlink"/>
                </a:solidFill>
                <a:latin typeface="Arial" panose="020B0604020202020204" pitchFamily="34" charset="0"/>
              </a:rPr>
              <a:t>Design Strategy</a:t>
            </a:r>
            <a:r>
              <a:rPr lang="en-US" altLang="en-US" dirty="0">
                <a:solidFill>
                  <a:schemeClr val="hlink"/>
                </a:solidFill>
                <a:latin typeface="Arial" panose="020B0604020202020204" pitchFamily="34" charset="0"/>
              </a:rPr>
              <a:t>: </a:t>
            </a:r>
            <a:r>
              <a:rPr lang="en-US" altLang="en-US" dirty="0">
                <a:latin typeface="Arial" panose="020B0604020202020204" pitchFamily="34" charset="0"/>
              </a:rPr>
              <a:t>This clarifies whether the system will be developed by the company or outside the company.</a:t>
            </a:r>
          </a:p>
          <a:p>
            <a:pPr marL="685800" indent="-6858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b="1" dirty="0">
                <a:solidFill>
                  <a:schemeClr val="hlink"/>
                </a:solidFill>
                <a:latin typeface="Arial" panose="020B0604020202020204" pitchFamily="34" charset="0"/>
              </a:rPr>
              <a:t>Architecture Design</a:t>
            </a:r>
            <a:r>
              <a:rPr lang="en-US" altLang="en-US" dirty="0">
                <a:solidFill>
                  <a:schemeClr val="hlink"/>
                </a:solidFill>
                <a:latin typeface="Arial" panose="020B0604020202020204" pitchFamily="34" charset="0"/>
              </a:rPr>
              <a:t>: </a:t>
            </a:r>
            <a:r>
              <a:rPr lang="en-US" altLang="en-US" dirty="0">
                <a:latin typeface="Arial" panose="020B0604020202020204" pitchFamily="34" charset="0"/>
              </a:rPr>
              <a:t>This describes the hardware, software, and network infrastructure that will be used.</a:t>
            </a:r>
          </a:p>
          <a:p>
            <a:pPr marL="685800" indent="-6858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b="1" dirty="0">
                <a:solidFill>
                  <a:schemeClr val="hlink"/>
                </a:solidFill>
                <a:latin typeface="Arial" panose="020B0604020202020204" pitchFamily="34" charset="0"/>
              </a:rPr>
              <a:t>Database and File Specifications</a:t>
            </a:r>
            <a:r>
              <a:rPr lang="en-US" altLang="en-US" dirty="0">
                <a:latin typeface="Arial" panose="020B0604020202020204" pitchFamily="34" charset="0"/>
              </a:rPr>
              <a:t>: These documents define what and where the data will be stored.</a:t>
            </a:r>
          </a:p>
          <a:p>
            <a:pPr marL="685800" indent="-6858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b="1" dirty="0">
                <a:solidFill>
                  <a:schemeClr val="hlink"/>
                </a:solidFill>
                <a:latin typeface="Arial" panose="020B0604020202020204" pitchFamily="34" charset="0"/>
              </a:rPr>
              <a:t>Program Design</a:t>
            </a:r>
            <a:r>
              <a:rPr lang="en-US" altLang="en-US" dirty="0">
                <a:latin typeface="Arial" panose="020B0604020202020204" pitchFamily="34" charset="0"/>
              </a:rPr>
              <a:t>: Defines what programs need to be written and what they will do.</a:t>
            </a:r>
          </a:p>
          <a:p>
            <a:endParaRPr lang="en-US" dirty="0" smtClean="0"/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collection of all these deliverables (architecture design, interface design,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is called system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specification.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System specification is handed to the programing team for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implementation.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44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moving on to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feasibility analysis and project plan are reexamined and revised.</a:t>
            </a:r>
          </a:p>
          <a:p>
            <a:r>
              <a:rPr lang="en-US" dirty="0" smtClean="0"/>
              <a:t>The project sponsor and approval committee decide whether to terminate the project or continue.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54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During this phase, the system is either developed or purchased (in the case of packaged software).</a:t>
            </a:r>
          </a:p>
          <a:p>
            <a:r>
              <a:rPr lang="en-US" altLang="en-US" dirty="0"/>
              <a:t>This phase is usually the longest and most expensive part of the process.</a:t>
            </a:r>
          </a:p>
          <a:p>
            <a:r>
              <a:rPr lang="en-US" altLang="en-US" dirty="0" smtClean="0"/>
              <a:t>This </a:t>
            </a:r>
            <a:r>
              <a:rPr lang="en-US" altLang="en-US" dirty="0"/>
              <a:t>phase has three steps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System Construction</a:t>
            </a:r>
          </a:p>
          <a:p>
            <a:pPr lvl="1"/>
            <a:r>
              <a:rPr lang="en-US" altLang="en-US" dirty="0" smtClean="0"/>
              <a:t>Installation</a:t>
            </a:r>
          </a:p>
          <a:p>
            <a:pPr lvl="1"/>
            <a:r>
              <a:rPr lang="en-US" altLang="en-US" dirty="0" smtClean="0"/>
              <a:t>Support Plan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99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hlink"/>
                </a:solidFill>
              </a:rPr>
              <a:t>System Construction</a:t>
            </a:r>
            <a:r>
              <a:rPr lang="en-US" altLang="en-US" dirty="0"/>
              <a:t>: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The </a:t>
            </a:r>
            <a:r>
              <a:rPr lang="en-US" altLang="en-US" dirty="0"/>
              <a:t>system is built and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tested </a:t>
            </a:r>
            <a:r>
              <a:rPr lang="en-US" altLang="en-US" dirty="0"/>
              <a:t>to make sure it performs as designed.</a:t>
            </a:r>
          </a:p>
          <a:p>
            <a:r>
              <a:rPr lang="en-US" altLang="en-US" b="1" dirty="0">
                <a:solidFill>
                  <a:schemeClr val="hlink"/>
                </a:solidFill>
              </a:rPr>
              <a:t>Installation</a:t>
            </a:r>
            <a:r>
              <a:rPr lang="en-US" altLang="en-US" dirty="0"/>
              <a:t>: Prepare to support the installed system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b="1" dirty="0" smtClean="0"/>
              <a:t>Cutover approach: </a:t>
            </a:r>
            <a:r>
              <a:rPr lang="en-US" dirty="0"/>
              <a:t>the new system immediately replaces the old system</a:t>
            </a:r>
            <a:endParaRPr lang="en-US" altLang="en-US" dirty="0" smtClean="0"/>
          </a:p>
          <a:p>
            <a:pPr lvl="1"/>
            <a:r>
              <a:rPr lang="en-US" altLang="en-US" b="1" dirty="0" smtClean="0"/>
              <a:t>Parallel conversion approach: </a:t>
            </a:r>
            <a:r>
              <a:rPr lang="en-US" dirty="0"/>
              <a:t>both old and new system operate for a month or two to make sure that the new system is free from bugs</a:t>
            </a:r>
          </a:p>
          <a:p>
            <a:pPr lvl="1"/>
            <a:r>
              <a:rPr lang="en-US" altLang="en-US" b="1" dirty="0" smtClean="0"/>
              <a:t>Phased conversion approach: t</a:t>
            </a:r>
            <a:r>
              <a:rPr lang="en-US" dirty="0" smtClean="0"/>
              <a:t>he </a:t>
            </a:r>
            <a:r>
              <a:rPr lang="en-US" dirty="0"/>
              <a:t>system is installed in one part of the organization.</a:t>
            </a:r>
          </a:p>
          <a:p>
            <a:r>
              <a:rPr lang="en-US" altLang="en-US" b="1" dirty="0" smtClean="0">
                <a:solidFill>
                  <a:schemeClr val="hlink"/>
                </a:solidFill>
              </a:rPr>
              <a:t>Support </a:t>
            </a:r>
            <a:r>
              <a:rPr lang="en-US" altLang="en-US" b="1" dirty="0">
                <a:solidFill>
                  <a:schemeClr val="hlink"/>
                </a:solidFill>
              </a:rPr>
              <a:t>Plan</a:t>
            </a:r>
            <a:r>
              <a:rPr lang="en-US" altLang="en-US" dirty="0" smtClean="0"/>
              <a:t>:</a:t>
            </a:r>
          </a:p>
          <a:p>
            <a:pPr lvl="1"/>
            <a:r>
              <a:rPr lang="en-US" dirty="0"/>
              <a:t>This plan </a:t>
            </a:r>
            <a:r>
              <a:rPr lang="en-US" dirty="0" smtClean="0"/>
              <a:t>usually includes </a:t>
            </a:r>
            <a:r>
              <a:rPr lang="en-US" dirty="0"/>
              <a:t>a formal or informal post-implementation review as well as a </a:t>
            </a:r>
            <a:r>
              <a:rPr lang="en-US" dirty="0" smtClean="0"/>
              <a:t>systematic way </a:t>
            </a:r>
            <a:r>
              <a:rPr lang="en-US" dirty="0"/>
              <a:t>for identifying major and minor changes needed for the system.</a:t>
            </a:r>
          </a:p>
        </p:txBody>
      </p:sp>
    </p:spTree>
    <p:extLst>
      <p:ext uri="{BB962C8B-B14F-4D97-AF65-F5344CB8AC3E}">
        <p14:creationId xmlns:p14="http://schemas.microsoft.com/office/powerpoint/2010/main" val="217428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not simple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1996 survey by </a:t>
            </a:r>
            <a:r>
              <a:rPr lang="en-US" dirty="0" smtClean="0"/>
              <a:t>the Standish </a:t>
            </a:r>
            <a:r>
              <a:rPr lang="en-US" dirty="0"/>
              <a:t>Group found that 42 percent of all corporate IS projects were abandoned </a:t>
            </a:r>
            <a:r>
              <a:rPr lang="en-US" dirty="0" smtClean="0"/>
              <a:t>before completion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similar study done in 1996 by the General Accounting Office found 53 percent of all U.S. government IS projects were abandoned. </a:t>
            </a:r>
            <a:endParaRPr lang="en-US" dirty="0" smtClean="0"/>
          </a:p>
          <a:p>
            <a:r>
              <a:rPr lang="en-US" dirty="0" smtClean="0"/>
              <a:t>Unfortunately</a:t>
            </a:r>
            <a:r>
              <a:rPr lang="en-US" dirty="0"/>
              <a:t>, many of the systems that aren’t abandoned are delivered to the users significantly late, cost far more </a:t>
            </a:r>
            <a:r>
              <a:rPr lang="en-US" dirty="0" smtClean="0"/>
              <a:t>than planned</a:t>
            </a:r>
            <a:r>
              <a:rPr lang="en-US" dirty="0"/>
              <a:t>, and have fewer features than originally planned.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6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</a:t>
            </a:r>
            <a:r>
              <a:rPr lang="en-US" dirty="0"/>
              <a:t>D</a:t>
            </a:r>
            <a:r>
              <a:rPr lang="en-US" dirty="0" smtClean="0"/>
              <a:t>evelopment 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methodology is a formalized approach to implementing the SDLC.</a:t>
            </a:r>
          </a:p>
          <a:p>
            <a:r>
              <a:rPr lang="en-US" dirty="0" smtClean="0"/>
              <a:t>Can be categorized based on:</a:t>
            </a:r>
          </a:p>
          <a:p>
            <a:pPr lvl="1"/>
            <a:r>
              <a:rPr lang="en-US" dirty="0" smtClean="0"/>
              <a:t>Whether they focus on business process or data or both</a:t>
            </a:r>
          </a:p>
          <a:p>
            <a:pPr lvl="1"/>
            <a:r>
              <a:rPr lang="en-US" dirty="0" smtClean="0"/>
              <a:t>Sequencing of the SDLC phases &amp; amount of time and effort devoted to each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76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Development 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Structured Design</a:t>
            </a:r>
          </a:p>
          <a:p>
            <a:pPr lvl="1"/>
            <a:r>
              <a:rPr lang="en-US" dirty="0" smtClean="0"/>
              <a:t>Waterfall</a:t>
            </a:r>
          </a:p>
          <a:p>
            <a:pPr lvl="1"/>
            <a:r>
              <a:rPr lang="en-US" dirty="0" smtClean="0"/>
              <a:t>Parallel</a:t>
            </a:r>
          </a:p>
          <a:p>
            <a:r>
              <a:rPr lang="en-US" dirty="0" smtClean="0"/>
              <a:t>Rapid Application Development (RAD)</a:t>
            </a:r>
          </a:p>
          <a:p>
            <a:pPr lvl="1"/>
            <a:r>
              <a:rPr lang="en-US" dirty="0" smtClean="0"/>
              <a:t>Phased</a:t>
            </a:r>
          </a:p>
          <a:p>
            <a:pPr lvl="1"/>
            <a:r>
              <a:rPr lang="en-US" dirty="0" smtClean="0"/>
              <a:t>Prototyping</a:t>
            </a:r>
          </a:p>
          <a:p>
            <a:pPr lvl="1"/>
            <a:r>
              <a:rPr lang="en-US" dirty="0" smtClean="0"/>
              <a:t>Throw-away prototyping</a:t>
            </a:r>
          </a:p>
          <a:p>
            <a:r>
              <a:rPr lang="en-US" dirty="0" smtClean="0"/>
              <a:t>Agile Development</a:t>
            </a:r>
          </a:p>
          <a:p>
            <a:pPr lvl="1"/>
            <a:r>
              <a:rPr lang="en-US" dirty="0" smtClean="0"/>
              <a:t>Extreme Programing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3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Waterfall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7922" y="1825625"/>
            <a:ext cx="655320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52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Waterfall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analyst and users proceed from one phase to another in sequence.</a:t>
            </a:r>
          </a:p>
          <a:p>
            <a:r>
              <a:rPr lang="en-US" dirty="0"/>
              <a:t>Deliverables are very long (often hundreds of pages).</a:t>
            </a:r>
          </a:p>
          <a:p>
            <a:r>
              <a:rPr lang="en-US" dirty="0"/>
              <a:t>Deliverable are presented to project sponsors before moving to another phase.</a:t>
            </a:r>
          </a:p>
          <a:p>
            <a:r>
              <a:rPr lang="en-US" b="1" dirty="0"/>
              <a:t>Advantages:</a:t>
            </a:r>
          </a:p>
          <a:p>
            <a:pPr lvl="1"/>
            <a:r>
              <a:rPr lang="en-US" dirty="0"/>
              <a:t>System requirements are identified long before programing begins</a:t>
            </a:r>
          </a:p>
          <a:p>
            <a:pPr lvl="1"/>
            <a:r>
              <a:rPr lang="en-US" dirty="0"/>
              <a:t>It minimizes changes to requirements as project proceeds</a:t>
            </a:r>
          </a:p>
          <a:p>
            <a:r>
              <a:rPr lang="en-US" b="1" dirty="0" smtClean="0"/>
              <a:t>Disadvantages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Design must be completely specified before programing begins</a:t>
            </a:r>
          </a:p>
          <a:p>
            <a:pPr lvl="1"/>
            <a:r>
              <a:rPr lang="en-US" dirty="0"/>
              <a:t>Lengthy deliverables are overlooked</a:t>
            </a:r>
          </a:p>
          <a:p>
            <a:pPr lvl="1"/>
            <a:r>
              <a:rPr lang="en-US" dirty="0"/>
              <a:t>The users are rarely prepared for the new system.</a:t>
            </a:r>
          </a:p>
          <a:p>
            <a:pPr lvl="1"/>
            <a:r>
              <a:rPr lang="en-US" dirty="0"/>
              <a:t>Missing any requirement means a lot of rework at the end.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There is a long time gape between the production of system proposal in analysis phase and delivery of the system.</a:t>
            </a:r>
          </a:p>
          <a:p>
            <a:pPr lvl="1"/>
            <a:r>
              <a:rPr lang="en-US" dirty="0"/>
              <a:t>A lot of rework is required at the end as the business environment has changed after the analysis is done.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6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SDLC</a:t>
            </a:r>
          </a:p>
          <a:p>
            <a:r>
              <a:rPr lang="en-US" dirty="0" smtClean="0"/>
              <a:t>The fundamental four phases model</a:t>
            </a:r>
          </a:p>
          <a:p>
            <a:r>
              <a:rPr lang="en-US" dirty="0" smtClean="0"/>
              <a:t>System development methodologies</a:t>
            </a:r>
          </a:p>
          <a:p>
            <a:r>
              <a:rPr lang="en-US" dirty="0" smtClean="0"/>
              <a:t>Object-oriented System Analysis and Design</a:t>
            </a:r>
          </a:p>
          <a:p>
            <a:r>
              <a:rPr lang="en-US" dirty="0" smtClean="0"/>
              <a:t>Rational Unified Process</a:t>
            </a:r>
          </a:p>
        </p:txBody>
      </p:sp>
    </p:spTree>
    <p:extLst>
      <p:ext uri="{BB962C8B-B14F-4D97-AF65-F5344CB8AC3E}">
        <p14:creationId xmlns:p14="http://schemas.microsoft.com/office/powerpoint/2010/main" val="374339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8875" y="1546205"/>
            <a:ext cx="7607085" cy="4910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64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 addresses the problem of long delays in delivery caused by waterfall model</a:t>
            </a:r>
          </a:p>
          <a:p>
            <a:r>
              <a:rPr lang="en-US" dirty="0"/>
              <a:t>Instead of doing design and implementation in sequence,</a:t>
            </a:r>
          </a:p>
          <a:p>
            <a:r>
              <a:rPr lang="en-US" dirty="0" smtClean="0"/>
              <a:t>It </a:t>
            </a:r>
            <a:r>
              <a:rPr lang="en-US" dirty="0"/>
              <a:t>performs a general design for the whole system and then</a:t>
            </a:r>
          </a:p>
          <a:p>
            <a:r>
              <a:rPr lang="en-US" dirty="0"/>
              <a:t>Divides the project into subprojects</a:t>
            </a:r>
          </a:p>
          <a:p>
            <a:r>
              <a:rPr lang="en-US" dirty="0"/>
              <a:t>AT the end the subprojects are integrated</a:t>
            </a:r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Shorter delivery time</a:t>
            </a:r>
          </a:p>
          <a:p>
            <a:pPr lvl="1"/>
            <a:r>
              <a:rPr lang="en-US" dirty="0"/>
              <a:t>Less rework at the end because there will be small changes in the business environment during development</a:t>
            </a:r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Sometimes the subprojects are not independent, may take more time in integration</a:t>
            </a:r>
          </a:p>
          <a:p>
            <a:pPr lvl="1"/>
            <a:r>
              <a:rPr lang="en-US" dirty="0"/>
              <a:t>Lengthy deliverables are overlooked</a:t>
            </a:r>
          </a:p>
          <a:p>
            <a:pPr lvl="1"/>
            <a:r>
              <a:rPr lang="en-US" dirty="0"/>
              <a:t>The users are rarely prepared for the new system.</a:t>
            </a:r>
          </a:p>
          <a:p>
            <a:pPr lvl="1"/>
            <a:r>
              <a:rPr lang="en-US" dirty="0"/>
              <a:t>Missing any requirement means a lot of rework at the end.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5498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Phased Approach (RAD)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3963" y="1255990"/>
            <a:ext cx="7031064" cy="529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03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Phased Approach (RAD)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Breaks the system into a series of versions which are developed sequentially.</a:t>
            </a:r>
          </a:p>
          <a:p>
            <a:r>
              <a:rPr lang="en-US" dirty="0"/>
              <a:t>Analysis phase identifies the overall system concepts.</a:t>
            </a:r>
          </a:p>
          <a:p>
            <a:r>
              <a:rPr lang="en-US" dirty="0"/>
              <a:t>Requirements prioritization occurs for different versions.</a:t>
            </a:r>
          </a:p>
          <a:p>
            <a:r>
              <a:rPr lang="en-US" dirty="0"/>
              <a:t>Previous versions are experienced by the user and the problems are tackled in the next version.</a:t>
            </a:r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A useful system is quickly available for user to experience and test.</a:t>
            </a:r>
          </a:p>
          <a:p>
            <a:pPr lvl="1"/>
            <a:r>
              <a:rPr lang="en-US" dirty="0"/>
              <a:t>Additional requirements can be identified when user uses the system.</a:t>
            </a:r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Finding the most important requirements is critical to ensure </a:t>
            </a:r>
            <a:r>
              <a:rPr lang="en-US" dirty="0" smtClean="0"/>
              <a:t>user </a:t>
            </a:r>
            <a:r>
              <a:rPr lang="en-US" dirty="0"/>
              <a:t>satisfaction.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851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7069" y="2217132"/>
            <a:ext cx="8125321" cy="3568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04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4947"/>
            <a:ext cx="10515600" cy="4852016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Prototyping performs the Analysis, design, and implementation phases concurrently </a:t>
            </a:r>
            <a:r>
              <a:rPr lang="en-US" dirty="0" smtClean="0"/>
              <a:t>and repeated </a:t>
            </a:r>
            <a:r>
              <a:rPr lang="en-US" dirty="0"/>
              <a:t>until whole system is implemented.</a:t>
            </a:r>
          </a:p>
          <a:p>
            <a:r>
              <a:rPr lang="en-US" dirty="0"/>
              <a:t>After a basic analysis and design, a system prototype is built.</a:t>
            </a:r>
          </a:p>
          <a:p>
            <a:r>
              <a:rPr lang="en-US" dirty="0"/>
              <a:t>This prototype is shown to the user and project sponsor for comments.</a:t>
            </a:r>
          </a:p>
          <a:p>
            <a:r>
              <a:rPr lang="en-US" dirty="0"/>
              <a:t>These comments are used to create second prototype adding some new features.</a:t>
            </a:r>
          </a:p>
          <a:p>
            <a:r>
              <a:rPr lang="en-US" dirty="0"/>
              <a:t>After enough functionality is added to the prototype, it is installed and used in organization.</a:t>
            </a:r>
          </a:p>
          <a:p>
            <a:r>
              <a:rPr lang="en-US" dirty="0"/>
              <a:t>Refinement occurs until this is accepted as new system.</a:t>
            </a:r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Quick provision of a system</a:t>
            </a:r>
          </a:p>
          <a:p>
            <a:pPr lvl="1"/>
            <a:r>
              <a:rPr lang="en-US" dirty="0"/>
              <a:t>Quick refinement of requirements.</a:t>
            </a:r>
          </a:p>
          <a:p>
            <a:pPr lvl="1"/>
            <a:r>
              <a:rPr lang="en-US" dirty="0"/>
              <a:t>User satisfaction as user can see the progress of development team</a:t>
            </a:r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It is very challenging to conduct careful, methodical analysis in such a fast-paced releases.</a:t>
            </a:r>
          </a:p>
          <a:p>
            <a:pPr lvl="1"/>
            <a:r>
              <a:rPr lang="en-US" dirty="0"/>
              <a:t>Often significant changes are made to the prototype, making initial design decisions poor.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1879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Throw-away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933" y="1991290"/>
            <a:ext cx="8096250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10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Throw-away Prototyping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Have a relatively thorough analysis phase that is used to:</a:t>
            </a:r>
          </a:p>
          <a:p>
            <a:r>
              <a:rPr lang="en-US" dirty="0"/>
              <a:t>Gather information</a:t>
            </a:r>
          </a:p>
          <a:p>
            <a:r>
              <a:rPr lang="en-US" dirty="0"/>
              <a:t>Develop ideas for the system</a:t>
            </a:r>
          </a:p>
          <a:p>
            <a:r>
              <a:rPr lang="en-US" dirty="0"/>
              <a:t>Critical requirements where clarity is needed are prototyped separated and analyzed. After resolving all critical issues, the process proceeds to Design and implementation of the final product.</a:t>
            </a:r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Confirms that important issues are addressed</a:t>
            </a:r>
          </a:p>
          <a:p>
            <a:pPr lvl="1"/>
            <a:r>
              <a:rPr lang="en-US" dirty="0"/>
              <a:t>More stable and reliable systems</a:t>
            </a:r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 smtClean="0"/>
              <a:t>Takes longer to deliver the final product compared to prototyping model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2913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eXtreme</a:t>
            </a:r>
            <a:r>
              <a:rPr lang="en-US" dirty="0" smtClean="0"/>
              <a:t> Programing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3300" y="2520156"/>
            <a:ext cx="510540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55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eXtreme</a:t>
            </a:r>
            <a:r>
              <a:rPr lang="en-US" dirty="0"/>
              <a:t> Programing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0445"/>
            <a:ext cx="10515600" cy="522760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User stories</a:t>
            </a:r>
          </a:p>
          <a:p>
            <a:r>
              <a:rPr lang="en-US" dirty="0"/>
              <a:t>Coded in small, simple modules and tested.</a:t>
            </a:r>
          </a:p>
          <a:p>
            <a:r>
              <a:rPr lang="en-US" dirty="0"/>
              <a:t>Users should be available to clear problems as they arise.</a:t>
            </a:r>
          </a:p>
          <a:p>
            <a:r>
              <a:rPr lang="en-US" dirty="0"/>
              <a:t>Coding standards are followed to minimize confusion and increase understandability.</a:t>
            </a:r>
          </a:p>
          <a:p>
            <a:r>
              <a:rPr lang="en-US" dirty="0"/>
              <a:t>XP is founded on four core values:</a:t>
            </a:r>
          </a:p>
          <a:p>
            <a:r>
              <a:rPr lang="en-US" dirty="0"/>
              <a:t>Communication (rapid feedback to user)</a:t>
            </a:r>
          </a:p>
          <a:p>
            <a:r>
              <a:rPr lang="en-US" dirty="0"/>
              <a:t>Simplicity (KISS principle)</a:t>
            </a:r>
          </a:p>
          <a:p>
            <a:r>
              <a:rPr lang="en-US" dirty="0"/>
              <a:t>Feedback (embrace change)</a:t>
            </a:r>
          </a:p>
          <a:p>
            <a:r>
              <a:rPr lang="en-US" dirty="0"/>
              <a:t>Courage (quality-first)</a:t>
            </a:r>
          </a:p>
          <a:p>
            <a:r>
              <a:rPr lang="en-US" dirty="0"/>
              <a:t>After a superficial planning process, projects perform analysis, design, and implementation phases iteratively.</a:t>
            </a:r>
          </a:p>
          <a:p>
            <a:r>
              <a:rPr lang="en-US" dirty="0"/>
              <a:t>Testing and efficient coding  practices are core to XP.</a:t>
            </a:r>
          </a:p>
          <a:p>
            <a:r>
              <a:rPr lang="en-US" dirty="0"/>
              <a:t>XP relies heavily on refactoring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Very effective in case of changing requirements.</a:t>
            </a:r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Requires a great deal of discipline to keep focus</a:t>
            </a:r>
          </a:p>
          <a:p>
            <a:pPr lvl="1"/>
            <a:r>
              <a:rPr lang="en-US" dirty="0"/>
              <a:t>Not good for large project with large teams</a:t>
            </a:r>
          </a:p>
          <a:p>
            <a:pPr lvl="1"/>
            <a:r>
              <a:rPr lang="en-US" dirty="0"/>
              <a:t>Since no documentation, therefore it is very hard to maintain large systems built with XP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85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Systems Development Life Cycle </a:t>
            </a:r>
            <a:r>
              <a:rPr lang="en-US" dirty="0"/>
              <a:t>(SDLC) is the process of understanding how an information system (IS) can support business needs </a:t>
            </a:r>
            <a:r>
              <a:rPr lang="en-US" dirty="0" smtClean="0"/>
              <a:t>by</a:t>
            </a:r>
          </a:p>
          <a:p>
            <a:pPr lvl="1"/>
            <a:r>
              <a:rPr lang="en-US" dirty="0" smtClean="0"/>
              <a:t>designing </a:t>
            </a:r>
            <a:r>
              <a:rPr lang="en-US" dirty="0"/>
              <a:t>a system, </a:t>
            </a:r>
            <a:endParaRPr lang="en-US" dirty="0" smtClean="0"/>
          </a:p>
          <a:p>
            <a:pPr lvl="1"/>
            <a:r>
              <a:rPr lang="en-US" dirty="0" smtClean="0"/>
              <a:t>building </a:t>
            </a:r>
            <a:r>
              <a:rPr lang="en-US" dirty="0"/>
              <a:t>it, </a:t>
            </a:r>
            <a:r>
              <a:rPr lang="en-US" dirty="0" smtClean="0"/>
              <a:t>and </a:t>
            </a:r>
          </a:p>
          <a:p>
            <a:pPr lvl="1"/>
            <a:r>
              <a:rPr lang="en-US" dirty="0" smtClean="0"/>
              <a:t>delivering </a:t>
            </a:r>
            <a:r>
              <a:rPr lang="en-US" dirty="0"/>
              <a:t>it to users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System Analyst </a:t>
            </a:r>
            <a:r>
              <a:rPr lang="en-US" dirty="0" smtClean="0"/>
              <a:t>is the key person who designs an information system</a:t>
            </a:r>
          </a:p>
          <a:p>
            <a:r>
              <a:rPr lang="en-US" dirty="0" smtClean="0"/>
              <a:t>The objective is to create a useful system not a wonderful system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82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1825625"/>
            <a:ext cx="10514709" cy="3335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0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9673"/>
            <a:ext cx="10515600" cy="505729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b="1" i="1" dirty="0"/>
              <a:t>S</a:t>
            </a:r>
            <a:r>
              <a:rPr lang="en-US" dirty="0"/>
              <a:t>uppose you are an analyst for the Roanoke </a:t>
            </a:r>
            <a:r>
              <a:rPr lang="en-US" dirty="0" smtClean="0"/>
              <a:t>Software Consulting </a:t>
            </a:r>
            <a:r>
              <a:rPr lang="en-US" dirty="0"/>
              <a:t>Company (RSCC), a large consulting </a:t>
            </a:r>
            <a:r>
              <a:rPr lang="en-US" dirty="0" smtClean="0"/>
              <a:t>firm with </a:t>
            </a:r>
            <a:r>
              <a:rPr lang="en-US" dirty="0"/>
              <a:t>offices around the world. The company wants </a:t>
            </a:r>
            <a:r>
              <a:rPr lang="en-US" dirty="0" smtClean="0"/>
              <a:t>to build </a:t>
            </a:r>
            <a:r>
              <a:rPr lang="en-US" dirty="0"/>
              <a:t>a new knowledge management system that </a:t>
            </a:r>
            <a:r>
              <a:rPr lang="en-US" dirty="0" smtClean="0"/>
              <a:t>can identify </a:t>
            </a:r>
            <a:r>
              <a:rPr lang="en-US" dirty="0"/>
              <a:t>and track the expertise of individual </a:t>
            </a:r>
            <a:r>
              <a:rPr lang="en-US" dirty="0" smtClean="0"/>
              <a:t>consultants anywhere </a:t>
            </a:r>
            <a:r>
              <a:rPr lang="en-US" dirty="0"/>
              <a:t>in the world based on their education and </a:t>
            </a:r>
            <a:r>
              <a:rPr lang="en-US" dirty="0" smtClean="0"/>
              <a:t>the various </a:t>
            </a:r>
            <a:r>
              <a:rPr lang="en-US" dirty="0"/>
              <a:t>consulting projects on which they have </a:t>
            </a:r>
            <a:r>
              <a:rPr lang="en-US" dirty="0" smtClean="0"/>
              <a:t>worked. Assume </a:t>
            </a:r>
            <a:r>
              <a:rPr lang="en-US" dirty="0"/>
              <a:t>that this is a new idea that has never </a:t>
            </a:r>
            <a:r>
              <a:rPr lang="en-US" dirty="0" smtClean="0"/>
              <a:t>before been </a:t>
            </a:r>
            <a:r>
              <a:rPr lang="en-US" dirty="0"/>
              <a:t>attempted in RSCC or elsewhere. RSCC has </a:t>
            </a:r>
            <a:r>
              <a:rPr lang="en-US" dirty="0" smtClean="0"/>
              <a:t>an international </a:t>
            </a:r>
            <a:r>
              <a:rPr lang="en-US" dirty="0"/>
              <a:t>network, but the offices in each </a:t>
            </a:r>
            <a:r>
              <a:rPr lang="en-US" dirty="0" smtClean="0"/>
              <a:t>country may </a:t>
            </a:r>
            <a:r>
              <a:rPr lang="en-US" dirty="0"/>
              <a:t>use somewhat different hardware and </a:t>
            </a:r>
            <a:r>
              <a:rPr lang="en-US" dirty="0" smtClean="0"/>
              <a:t>software. RSCC </a:t>
            </a:r>
            <a:r>
              <a:rPr lang="en-US" dirty="0"/>
              <a:t>management wants the system up and </a:t>
            </a:r>
            <a:r>
              <a:rPr lang="en-US" dirty="0" smtClean="0"/>
              <a:t>running within </a:t>
            </a:r>
            <a:r>
              <a:rPr lang="en-US" dirty="0"/>
              <a:t>a </a:t>
            </a:r>
            <a:r>
              <a:rPr lang="en-US" dirty="0" smtClean="0"/>
              <a:t>year. </a:t>
            </a:r>
          </a:p>
          <a:p>
            <a:pPr algn="just">
              <a:lnSpc>
                <a:spcPct val="110000"/>
              </a:lnSpc>
            </a:pPr>
            <a:endParaRPr lang="en-US" b="1" dirty="0" smtClean="0"/>
          </a:p>
          <a:p>
            <a:pPr algn="just">
              <a:lnSpc>
                <a:spcPct val="110000"/>
              </a:lnSpc>
            </a:pPr>
            <a:r>
              <a:rPr lang="en-US" b="1" dirty="0" smtClean="0"/>
              <a:t>Question</a:t>
            </a:r>
            <a:endParaRPr lang="en-US" b="1" dirty="0"/>
          </a:p>
          <a:p>
            <a:pPr lvl="1" algn="just">
              <a:lnSpc>
                <a:spcPct val="110000"/>
              </a:lnSpc>
            </a:pPr>
            <a:r>
              <a:rPr lang="en-US" b="1" dirty="0"/>
              <a:t>1. </a:t>
            </a:r>
            <a:r>
              <a:rPr lang="en-US" dirty="0"/>
              <a:t>What type of methodology would you </a:t>
            </a:r>
            <a:r>
              <a:rPr lang="en-US" dirty="0" smtClean="0"/>
              <a:t>recommend RSCC </a:t>
            </a:r>
            <a:r>
              <a:rPr lang="en-US" dirty="0"/>
              <a:t>use? Why</a:t>
            </a:r>
            <a:r>
              <a:rPr lang="en-US" dirty="0" smtClean="0"/>
              <a:t>?</a:t>
            </a:r>
            <a:endParaRPr lang="en-US" sz="3600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2000" i="1" dirty="0" smtClean="0"/>
              <a:t>					</a:t>
            </a:r>
            <a:r>
              <a:rPr lang="en-US" sz="2000" b="1" i="1" dirty="0" smtClean="0"/>
              <a:t>Submission allowed till next class </a:t>
            </a:r>
            <a:endParaRPr lang="en-US" sz="1800" b="1" i="1" dirty="0"/>
          </a:p>
        </p:txBody>
      </p:sp>
    </p:spTree>
    <p:extLst>
      <p:ext uri="{BB962C8B-B14F-4D97-AF65-F5344CB8AC3E}">
        <p14:creationId xmlns:p14="http://schemas.microsoft.com/office/powerpoint/2010/main" val="212996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 vs Traditional 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difference is in problem decomposition</a:t>
            </a:r>
          </a:p>
          <a:p>
            <a:r>
              <a:rPr lang="en-US" dirty="0" smtClean="0"/>
              <a:t>Traditional Techniques</a:t>
            </a:r>
          </a:p>
          <a:p>
            <a:pPr lvl="1"/>
            <a:r>
              <a:rPr lang="en-US" dirty="0" smtClean="0"/>
              <a:t>Process Centric or </a:t>
            </a:r>
            <a:r>
              <a:rPr lang="en-US" dirty="0"/>
              <a:t>D</a:t>
            </a:r>
            <a:r>
              <a:rPr lang="en-US" dirty="0" smtClean="0"/>
              <a:t>ata Centric</a:t>
            </a:r>
          </a:p>
          <a:p>
            <a:r>
              <a:rPr lang="en-US" dirty="0" smtClean="0"/>
              <a:t>OO approaches use RAD technique</a:t>
            </a:r>
          </a:p>
          <a:p>
            <a:pPr lvl="1"/>
            <a:r>
              <a:rPr lang="en-US" dirty="0" smtClean="0"/>
              <a:t>Focuses rather on objects that contains both data and processes</a:t>
            </a:r>
          </a:p>
        </p:txBody>
      </p:sp>
    </p:spTree>
    <p:extLst>
      <p:ext uri="{BB962C8B-B14F-4D97-AF65-F5344CB8AC3E}">
        <p14:creationId xmlns:p14="http://schemas.microsoft.com/office/powerpoint/2010/main" val="17025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oriented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case driven</a:t>
            </a:r>
          </a:p>
          <a:p>
            <a:pPr lvl="1"/>
            <a:r>
              <a:rPr lang="en-US" i="1" dirty="0"/>
              <a:t>use cases </a:t>
            </a:r>
            <a:r>
              <a:rPr lang="en-US" dirty="0"/>
              <a:t>are the primary modeling tools defining the </a:t>
            </a:r>
            <a:r>
              <a:rPr lang="en-US" dirty="0" smtClean="0"/>
              <a:t>behavior of </a:t>
            </a:r>
            <a:r>
              <a:rPr lang="en-US" dirty="0"/>
              <a:t>the system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E.g. </a:t>
            </a:r>
            <a:r>
              <a:rPr lang="en-US" dirty="0" smtClean="0"/>
              <a:t>placing an order, searching for information, </a:t>
            </a:r>
            <a:r>
              <a:rPr lang="en-US" dirty="0" smtClean="0"/>
              <a:t>etc.</a:t>
            </a:r>
            <a:endParaRPr lang="en-US" dirty="0" smtClean="0"/>
          </a:p>
          <a:p>
            <a:r>
              <a:rPr lang="en-US" dirty="0" smtClean="0"/>
              <a:t>Architecture centric</a:t>
            </a:r>
          </a:p>
          <a:p>
            <a:pPr lvl="1"/>
            <a:r>
              <a:rPr lang="en-US" dirty="0" smtClean="0"/>
              <a:t>Views (Functional, structural, and behavioral)</a:t>
            </a:r>
          </a:p>
          <a:p>
            <a:pPr lvl="2"/>
            <a:r>
              <a:rPr lang="en-US" dirty="0" smtClean="0"/>
              <a:t>The functional</a:t>
            </a:r>
            <a:r>
              <a:rPr lang="en-US" dirty="0"/>
              <a:t>, or external, view describes the behavior of the system from the perspective of </a:t>
            </a:r>
            <a:r>
              <a:rPr lang="en-US" dirty="0" smtClean="0"/>
              <a:t>the user</a:t>
            </a:r>
            <a:r>
              <a:rPr lang="en-US" dirty="0"/>
              <a:t>. 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structural, or static, view describes the system in terms of attributes, </a:t>
            </a:r>
            <a:r>
              <a:rPr lang="en-US" dirty="0" smtClean="0"/>
              <a:t>methods, classes</a:t>
            </a:r>
            <a:r>
              <a:rPr lang="en-US" dirty="0"/>
              <a:t>, and relationships. 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behavioral, or dynamic, view describes the behavior of </a:t>
            </a:r>
            <a:r>
              <a:rPr lang="en-US" dirty="0" smtClean="0"/>
              <a:t>the system </a:t>
            </a:r>
            <a:r>
              <a:rPr lang="en-US" dirty="0"/>
              <a:t>in terms of messages passed among objects and state changes within an object.</a:t>
            </a:r>
          </a:p>
          <a:p>
            <a:r>
              <a:rPr lang="en-US" dirty="0" smtClean="0"/>
              <a:t>Iterative and incremental</a:t>
            </a:r>
          </a:p>
          <a:p>
            <a:pPr lvl="1"/>
            <a:r>
              <a:rPr lang="en-US" dirty="0" smtClean="0"/>
              <a:t>Continuous testing and refinement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76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315" y="1027906"/>
            <a:ext cx="8019197" cy="452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51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OOSAD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Dividing complex systems into modules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Easy to handle</a:t>
            </a:r>
          </a:p>
          <a:p>
            <a:pPr lvl="1"/>
            <a:r>
              <a:rPr lang="en-US" dirty="0" smtClean="0"/>
              <a:t>Easy to share among the team members</a:t>
            </a:r>
          </a:p>
          <a:p>
            <a:pPr lvl="1"/>
            <a:r>
              <a:rPr lang="en-US" dirty="0" smtClean="0"/>
              <a:t>Easy to communicate with the users</a:t>
            </a:r>
          </a:p>
          <a:p>
            <a:pPr lvl="1"/>
            <a:r>
              <a:rPr lang="en-US" dirty="0" smtClean="0"/>
              <a:t>Reusability of modules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40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Rational Unified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RUP is a specific methodology that specify when and how to use various UML techniques for OOAD.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Four phases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Inception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Elaboration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Construction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Transition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Workflows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Business modeling, requirements, analysis, design, </a:t>
            </a:r>
            <a:r>
              <a:rPr lang="en-US" dirty="0" err="1" smtClean="0">
                <a:solidFill>
                  <a:schemeClr val="bg1"/>
                </a:solidFill>
              </a:rPr>
              <a:t>etc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731" y="1144781"/>
            <a:ext cx="7222537" cy="531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05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Similar to planning in traditional SDLC</a:t>
            </a:r>
          </a:p>
          <a:p>
            <a:r>
              <a:rPr lang="en-US" dirty="0" smtClean="0"/>
              <a:t>Business case is made for the system:</a:t>
            </a:r>
          </a:p>
          <a:p>
            <a:pPr lvl="1"/>
            <a:r>
              <a:rPr lang="en-US" dirty="0" smtClean="0"/>
              <a:t>Feasibility study</a:t>
            </a:r>
          </a:p>
          <a:p>
            <a:pPr lvl="2"/>
            <a:r>
              <a:rPr lang="en-US" dirty="0" smtClean="0"/>
              <a:t>Technical Feasibility: </a:t>
            </a:r>
            <a:r>
              <a:rPr lang="en-US" dirty="0"/>
              <a:t>Do we have the technical capability to build </a:t>
            </a:r>
            <a:r>
              <a:rPr lang="en-US" dirty="0" smtClean="0"/>
              <a:t>it?</a:t>
            </a:r>
          </a:p>
          <a:p>
            <a:pPr lvl="2"/>
            <a:r>
              <a:rPr lang="en-US" dirty="0" smtClean="0"/>
              <a:t>Economic Feasibility: </a:t>
            </a:r>
            <a:r>
              <a:rPr lang="en-US" dirty="0"/>
              <a:t>If we build it, will it provide business </a:t>
            </a:r>
            <a:r>
              <a:rPr lang="en-US" dirty="0" smtClean="0"/>
              <a:t>value?</a:t>
            </a:r>
          </a:p>
          <a:p>
            <a:pPr lvl="2"/>
            <a:r>
              <a:rPr lang="en-US" dirty="0" smtClean="0"/>
              <a:t>Organizational Feasibility: </a:t>
            </a:r>
            <a:r>
              <a:rPr lang="en-US" dirty="0"/>
              <a:t>If we build it, will it be used by the </a:t>
            </a:r>
            <a:r>
              <a:rPr lang="en-US" dirty="0" smtClean="0"/>
              <a:t>organization?</a:t>
            </a:r>
          </a:p>
          <a:p>
            <a:r>
              <a:rPr lang="en-US" dirty="0" smtClean="0"/>
              <a:t>Throw-away prototyping is commonly used</a:t>
            </a:r>
          </a:p>
          <a:p>
            <a:r>
              <a:rPr lang="en-US" dirty="0" smtClean="0"/>
              <a:t>Primary deliverable is </a:t>
            </a:r>
            <a:r>
              <a:rPr lang="en-US" dirty="0" smtClean="0">
                <a:solidFill>
                  <a:srgbClr val="C00000"/>
                </a:solidFill>
              </a:rPr>
              <a:t>Vision </a:t>
            </a:r>
            <a:r>
              <a:rPr lang="en-US" dirty="0" smtClean="0">
                <a:solidFill>
                  <a:srgbClr val="C00000"/>
                </a:solidFill>
              </a:rPr>
              <a:t>Document</a:t>
            </a:r>
          </a:p>
          <a:p>
            <a:r>
              <a:rPr lang="en-US" dirty="0"/>
              <a:t>Vision Document:</a:t>
            </a:r>
          </a:p>
          <a:p>
            <a:pPr marL="628650" lvl="1" indent="-171450"/>
            <a:r>
              <a:rPr lang="en-US" dirty="0"/>
              <a:t>Scope of the project</a:t>
            </a:r>
          </a:p>
          <a:p>
            <a:pPr marL="628650" lvl="1" indent="-171450"/>
            <a:r>
              <a:rPr lang="en-US" dirty="0"/>
              <a:t>Primary requirements with constraints</a:t>
            </a:r>
          </a:p>
          <a:p>
            <a:pPr marL="628650" lvl="1" indent="-171450"/>
            <a:r>
              <a:rPr lang="en-US" dirty="0"/>
              <a:t>Initial project plan</a:t>
            </a:r>
          </a:p>
          <a:p>
            <a:pPr marL="628650" lvl="1" indent="-171450"/>
            <a:r>
              <a:rPr lang="en-US" dirty="0"/>
              <a:t>Feasibility of the project</a:t>
            </a:r>
          </a:p>
          <a:p>
            <a:pPr marL="628650" lvl="1" indent="-171450"/>
            <a:r>
              <a:rPr lang="en-US" dirty="0"/>
              <a:t>Risks associated with the project</a:t>
            </a:r>
          </a:p>
          <a:p>
            <a:pPr lvl="1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25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and design workflows are the primary focus</a:t>
            </a:r>
          </a:p>
          <a:p>
            <a:r>
              <a:rPr lang="en-US" dirty="0" smtClean="0"/>
              <a:t>Deals with 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athering requirements</a:t>
            </a:r>
          </a:p>
          <a:p>
            <a:pPr lvl="1"/>
            <a:r>
              <a:rPr lang="en-US" dirty="0" smtClean="0"/>
              <a:t>Building UML structural and behavioral models</a:t>
            </a:r>
          </a:p>
          <a:p>
            <a:r>
              <a:rPr lang="en-US" dirty="0" smtClean="0"/>
              <a:t>Deliverables:</a:t>
            </a:r>
          </a:p>
          <a:p>
            <a:pPr lvl="1"/>
            <a:r>
              <a:rPr lang="en-US" dirty="0" smtClean="0"/>
              <a:t>UML structural and behavioral diagrams</a:t>
            </a:r>
          </a:p>
          <a:p>
            <a:pPr lvl="1"/>
            <a:r>
              <a:rPr lang="en-US" dirty="0" smtClean="0"/>
              <a:t>An evolutionary prototype of the system</a:t>
            </a:r>
          </a:p>
          <a:p>
            <a:r>
              <a:rPr lang="en-US" dirty="0" smtClean="0"/>
              <a:t>Developers are involved in all workflows except the deployment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38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Primarily concerned with the implementation workflow</a:t>
            </a:r>
          </a:p>
          <a:p>
            <a:r>
              <a:rPr lang="en-US" dirty="0" smtClean="0"/>
              <a:t>Focuses heavily on programming the system</a:t>
            </a:r>
          </a:p>
          <a:p>
            <a:r>
              <a:rPr lang="en-US" dirty="0" smtClean="0"/>
              <a:t>Requirements analysis is also done as missing requirements are uncovered</a:t>
            </a:r>
          </a:p>
          <a:p>
            <a:r>
              <a:rPr lang="en-US" dirty="0" smtClean="0"/>
              <a:t>Analysis and design models are completed</a:t>
            </a:r>
          </a:p>
          <a:p>
            <a:r>
              <a:rPr lang="en-US" dirty="0" smtClean="0"/>
              <a:t>Deliverables:</a:t>
            </a:r>
          </a:p>
          <a:p>
            <a:pPr lvl="1"/>
            <a:r>
              <a:rPr lang="en-US" dirty="0" smtClean="0"/>
              <a:t>An implementation of the system that can be released for Beta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13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</a:t>
            </a:r>
            <a:r>
              <a:rPr lang="en-US" dirty="0"/>
              <a:t>fundamental </a:t>
            </a:r>
            <a:r>
              <a:rPr lang="en-US" i="1" dirty="0"/>
              <a:t>phases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planning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analysis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design</a:t>
            </a:r>
            <a:r>
              <a:rPr lang="en-US" dirty="0"/>
              <a:t>, and </a:t>
            </a:r>
            <a:endParaRPr lang="en-US" dirty="0" smtClean="0"/>
          </a:p>
          <a:p>
            <a:pPr lvl="1"/>
            <a:r>
              <a:rPr lang="en-US" dirty="0" smtClean="0"/>
              <a:t>implementation.</a:t>
            </a:r>
          </a:p>
          <a:p>
            <a:r>
              <a:rPr lang="en-US" dirty="0" smtClean="0"/>
              <a:t>It is a process of gradual refinement.</a:t>
            </a:r>
          </a:p>
          <a:p>
            <a:r>
              <a:rPr lang="en-US" dirty="0" smtClean="0"/>
              <a:t>Many times, SDLC phases proceed in logical order</a:t>
            </a:r>
          </a:p>
          <a:p>
            <a:r>
              <a:rPr lang="en-US" dirty="0" smtClean="0"/>
              <a:t>While, it can be executed in incrementally, iteratively,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focus on testing and deployment workflows</a:t>
            </a:r>
          </a:p>
          <a:p>
            <a:r>
              <a:rPr lang="en-US" dirty="0" smtClean="0"/>
              <a:t>Beta testing</a:t>
            </a:r>
          </a:p>
          <a:p>
            <a:r>
              <a:rPr lang="en-US" dirty="0" smtClean="0"/>
              <a:t>Due to testing</a:t>
            </a:r>
          </a:p>
          <a:p>
            <a:pPr lvl="1"/>
            <a:r>
              <a:rPr lang="en-US" dirty="0" smtClean="0"/>
              <a:t>Some minimal redesign and coding might be necessary</a:t>
            </a:r>
          </a:p>
          <a:p>
            <a:r>
              <a:rPr lang="en-US" dirty="0" smtClean="0"/>
              <a:t>Deliverable:</a:t>
            </a:r>
          </a:p>
          <a:p>
            <a:pPr lvl="1"/>
            <a:r>
              <a:rPr lang="en-US" dirty="0" smtClean="0"/>
              <a:t>The actual executable system</a:t>
            </a:r>
          </a:p>
          <a:p>
            <a:pPr lvl="1"/>
            <a:r>
              <a:rPr lang="en-US" dirty="0" smtClean="0"/>
              <a:t>User manuals</a:t>
            </a:r>
          </a:p>
          <a:p>
            <a:pPr lvl="1"/>
            <a:r>
              <a:rPr lang="en-US" dirty="0" smtClean="0"/>
              <a:t>Plan for upgradation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66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Unified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457" y="1345949"/>
            <a:ext cx="7222537" cy="531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2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a standard set of diagramming </a:t>
            </a:r>
            <a:r>
              <a:rPr lang="en-US" dirty="0" smtClean="0"/>
              <a:t>techniques that </a:t>
            </a:r>
            <a:r>
              <a:rPr lang="en-US" dirty="0"/>
              <a:t>provide a </a:t>
            </a:r>
            <a:r>
              <a:rPr lang="en-US" dirty="0" smtClean="0"/>
              <a:t>graphical representation </a:t>
            </a:r>
            <a:r>
              <a:rPr lang="en-US" dirty="0"/>
              <a:t>rich enough to model any systems </a:t>
            </a:r>
            <a:r>
              <a:rPr lang="en-US" dirty="0" smtClean="0"/>
              <a:t>development project </a:t>
            </a:r>
            <a:r>
              <a:rPr lang="en-US" dirty="0"/>
              <a:t>from analysis through implementation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/>
              <a:t>November 1997, the </a:t>
            </a:r>
            <a:r>
              <a:rPr lang="en-US" i="1" dirty="0"/>
              <a:t>Object Management Group (OMG) </a:t>
            </a:r>
            <a:r>
              <a:rPr lang="en-US" dirty="0"/>
              <a:t>formally accepted UML as the standard for all object developers</a:t>
            </a:r>
            <a:r>
              <a:rPr lang="en-US" dirty="0" smtClean="0"/>
              <a:t>.</a:t>
            </a:r>
          </a:p>
          <a:p>
            <a:r>
              <a:rPr lang="en-US" dirty="0"/>
              <a:t>Version 2.0 of the UML defines a set of fourteen diagramming techniques used </a:t>
            </a:r>
            <a:r>
              <a:rPr lang="en-US" dirty="0" smtClean="0"/>
              <a:t>to model </a:t>
            </a:r>
            <a:r>
              <a:rPr lang="en-US" dirty="0"/>
              <a:t>a system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07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6E46-BE2F-4125-B7CF-C4DD85FB5B4D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8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Answers </a:t>
            </a:r>
            <a:r>
              <a:rPr lang="en-US" altLang="en-US" b="1" dirty="0" smtClean="0">
                <a:solidFill>
                  <a:srgbClr val="C00000"/>
                </a:solidFill>
              </a:rPr>
              <a:t>why</a:t>
            </a:r>
            <a:r>
              <a:rPr lang="en-US" altLang="en-US" dirty="0" smtClean="0"/>
              <a:t> and </a:t>
            </a:r>
            <a:r>
              <a:rPr lang="en-US" altLang="en-US" b="1" dirty="0" smtClean="0">
                <a:solidFill>
                  <a:srgbClr val="C00000"/>
                </a:solidFill>
              </a:rPr>
              <a:t>how</a:t>
            </a:r>
            <a:r>
              <a:rPr lang="en-US" altLang="en-US" dirty="0" smtClean="0"/>
              <a:t> an IS should be built.</a:t>
            </a:r>
            <a:endParaRPr lang="en-US" altLang="en-US" dirty="0"/>
          </a:p>
          <a:p>
            <a:r>
              <a:rPr lang="en-US" altLang="en-US" dirty="0"/>
              <a:t>The Planning phase is composed of two planning steps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Project Initiation</a:t>
            </a:r>
          </a:p>
          <a:p>
            <a:pPr lvl="1"/>
            <a:r>
              <a:rPr lang="en-US" altLang="en-US" dirty="0" smtClean="0"/>
              <a:t>Project Management</a:t>
            </a:r>
          </a:p>
        </p:txBody>
      </p:sp>
    </p:spTree>
    <p:extLst>
      <p:ext uri="{BB962C8B-B14F-4D97-AF65-F5344CB8AC3E}">
        <p14:creationId xmlns:p14="http://schemas.microsoft.com/office/powerpoint/2010/main" val="220847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en-US" altLang="en-US" dirty="0"/>
              <a:t>During </a:t>
            </a:r>
            <a:r>
              <a:rPr lang="en-US" altLang="en-US" b="1" dirty="0">
                <a:solidFill>
                  <a:schemeClr val="hlink"/>
                </a:solidFill>
              </a:rPr>
              <a:t>project initiation</a:t>
            </a:r>
            <a:r>
              <a:rPr lang="en-US" altLang="en-US" dirty="0"/>
              <a:t>, the system’s business value to the organization is </a:t>
            </a:r>
            <a:r>
              <a:rPr lang="en-US" altLang="en-US" dirty="0" smtClean="0"/>
              <a:t>identified</a:t>
            </a:r>
          </a:p>
          <a:p>
            <a:pPr lvl="1"/>
            <a:r>
              <a:rPr lang="en-US" altLang="en-US" dirty="0" smtClean="0"/>
              <a:t>Results in </a:t>
            </a:r>
            <a:r>
              <a:rPr lang="en-US" altLang="en-US" b="1" dirty="0" smtClean="0">
                <a:solidFill>
                  <a:srgbClr val="C00000"/>
                </a:solidFill>
              </a:rPr>
              <a:t>System Request </a:t>
            </a:r>
            <a:r>
              <a:rPr lang="en-US" altLang="en-US" dirty="0" smtClean="0"/>
              <a:t>followed by feasibility study and then </a:t>
            </a:r>
          </a:p>
          <a:p>
            <a:pPr lvl="1"/>
            <a:r>
              <a:rPr lang="en-US" altLang="en-US" dirty="0" smtClean="0"/>
              <a:t>Approval from the approval committee</a:t>
            </a:r>
          </a:p>
          <a:p>
            <a:pPr lvl="1"/>
            <a:r>
              <a:rPr lang="en-US" altLang="en-US" dirty="0" smtClean="0"/>
              <a:t>After approval It is followed by project management activities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en-US" altLang="en-US" dirty="0" smtClean="0"/>
              <a:t>During </a:t>
            </a:r>
            <a:r>
              <a:rPr lang="en-US" altLang="en-US" b="1" dirty="0">
                <a:solidFill>
                  <a:schemeClr val="hlink"/>
                </a:solidFill>
              </a:rPr>
              <a:t>project management</a:t>
            </a:r>
            <a:r>
              <a:rPr lang="en-US" altLang="en-US" dirty="0"/>
              <a:t>, the project manager creates a work plan, staffs the project, and puts techniques in place to help the project team control and direct the project through the entire SDLC</a:t>
            </a:r>
            <a:r>
              <a:rPr lang="en-US" altLang="en-US" dirty="0" smtClean="0"/>
              <a:t>.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522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analysis phase answers the questions of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who </a:t>
            </a:r>
            <a:r>
              <a:rPr lang="en-US" altLang="en-US" dirty="0"/>
              <a:t>will use the system,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what </a:t>
            </a:r>
            <a:r>
              <a:rPr lang="en-US" altLang="en-US" dirty="0"/>
              <a:t>the system will do, and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where </a:t>
            </a:r>
            <a:r>
              <a:rPr lang="en-US" altLang="en-US" dirty="0"/>
              <a:t>and when it will be used.</a:t>
            </a:r>
          </a:p>
          <a:p>
            <a:r>
              <a:rPr lang="en-US" altLang="en-US" dirty="0"/>
              <a:t>During this phase the project </a:t>
            </a:r>
            <a:r>
              <a:rPr lang="en-US" altLang="en-US" dirty="0" smtClean="0"/>
              <a:t>team: </a:t>
            </a:r>
          </a:p>
          <a:p>
            <a:pPr lvl="1"/>
            <a:r>
              <a:rPr lang="en-US" altLang="en-US" dirty="0" smtClean="0"/>
              <a:t>investigates </a:t>
            </a:r>
            <a:r>
              <a:rPr lang="en-US" altLang="en-US" dirty="0"/>
              <a:t>any current system(s),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identifies </a:t>
            </a:r>
            <a:r>
              <a:rPr lang="en-US" altLang="en-US" dirty="0"/>
              <a:t>improvement opportunities, and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develops </a:t>
            </a:r>
            <a:r>
              <a:rPr lang="en-US" altLang="en-US" dirty="0"/>
              <a:t>a concept for the new 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31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en-US" b="1" dirty="0">
                <a:solidFill>
                  <a:schemeClr val="hlink"/>
                </a:solidFill>
              </a:rPr>
              <a:t>Analysis strategy</a:t>
            </a:r>
            <a:r>
              <a:rPr lang="en-US" altLang="en-US" dirty="0">
                <a:solidFill>
                  <a:schemeClr val="hlink"/>
                </a:solidFill>
              </a:rPr>
              <a:t>: </a:t>
            </a:r>
            <a:r>
              <a:rPr lang="en-US" altLang="en-US" dirty="0"/>
              <a:t>This is developed to guide the projects team’s efforts. A</a:t>
            </a:r>
            <a:r>
              <a:rPr lang="en-US" altLang="en-US" dirty="0" smtClean="0"/>
              <a:t>nalysis </a:t>
            </a:r>
            <a:r>
              <a:rPr lang="en-US" altLang="en-US" dirty="0"/>
              <a:t>of the current </a:t>
            </a:r>
            <a:r>
              <a:rPr lang="en-US" altLang="en-US" dirty="0" smtClean="0"/>
              <a:t>system </a:t>
            </a:r>
            <a:r>
              <a:rPr lang="en-US" dirty="0"/>
              <a:t>(called the </a:t>
            </a:r>
            <a:r>
              <a:rPr lang="en-US" i="1" dirty="0"/>
              <a:t>as-is system</a:t>
            </a:r>
            <a:r>
              <a:rPr lang="en-US" dirty="0"/>
              <a:t>)</a:t>
            </a:r>
            <a:r>
              <a:rPr lang="en-US" altLang="en-US" dirty="0" smtClean="0"/>
              <a:t> and ways to design new system </a:t>
            </a:r>
            <a:r>
              <a:rPr lang="en-US" dirty="0"/>
              <a:t>(called the </a:t>
            </a:r>
            <a:r>
              <a:rPr lang="en-US" i="1" dirty="0" smtClean="0"/>
              <a:t>to-be </a:t>
            </a:r>
            <a:r>
              <a:rPr lang="en-US" i="1" dirty="0"/>
              <a:t>system</a:t>
            </a:r>
            <a:r>
              <a:rPr lang="en-US" dirty="0"/>
              <a:t>)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>
                <a:solidFill>
                  <a:schemeClr val="hlink"/>
                </a:solidFill>
              </a:rPr>
              <a:t>Requirements gathering</a:t>
            </a:r>
            <a:r>
              <a:rPr lang="en-US" altLang="en-US" dirty="0">
                <a:solidFill>
                  <a:schemeClr val="hlink"/>
                </a:solidFill>
              </a:rPr>
              <a:t>: </a:t>
            </a:r>
            <a:r>
              <a:rPr lang="en-US" dirty="0"/>
              <a:t>(e.g., through interviews or questionnaires</a:t>
            </a:r>
            <a:r>
              <a:rPr lang="en-US" dirty="0" smtClean="0"/>
              <a:t>). </a:t>
            </a:r>
            <a:r>
              <a:rPr lang="en-US" altLang="en-US" dirty="0" smtClean="0"/>
              <a:t>The </a:t>
            </a:r>
            <a:r>
              <a:rPr lang="en-US" altLang="en-US" dirty="0"/>
              <a:t>analysis of this information leads to the development of a concept for a new system. This concept is used to build a set of analysis </a:t>
            </a:r>
            <a:r>
              <a:rPr lang="en-US" altLang="en-US" dirty="0" smtClean="0"/>
              <a:t>models </a:t>
            </a:r>
            <a:r>
              <a:rPr lang="en-US" dirty="0"/>
              <a:t>which describe how the business will operate if the new system </a:t>
            </a:r>
            <a:r>
              <a:rPr lang="en-US" dirty="0" smtClean="0"/>
              <a:t>is developed.</a:t>
            </a:r>
            <a:endParaRPr lang="en-US" altLang="en-US" dirty="0"/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>
                <a:solidFill>
                  <a:schemeClr val="hlink"/>
                </a:solidFill>
              </a:rPr>
              <a:t>System proposal</a:t>
            </a:r>
            <a:r>
              <a:rPr lang="en-US" altLang="en-US" dirty="0"/>
              <a:t>: The proposal is presented to the project sponsor and other key individuals who decide whether the project should continue to move forward.</a:t>
            </a:r>
            <a:endParaRPr lang="en-US" altLang="en-US" dirty="0">
              <a:solidFill>
                <a:schemeClr val="hlin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97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>
                <a:solidFill>
                  <a:srgbClr val="C00000"/>
                </a:solidFill>
              </a:rPr>
              <a:t>system proposal </a:t>
            </a:r>
            <a:r>
              <a:rPr lang="en-US" altLang="en-US" dirty="0"/>
              <a:t>is the initial deliverable that describes what business requirements the new system should meet.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The </a:t>
            </a:r>
            <a:r>
              <a:rPr lang="en-US" altLang="en-US" dirty="0"/>
              <a:t>deliverable from this phase is both an </a:t>
            </a:r>
            <a:r>
              <a:rPr lang="en-US" altLang="en-US" dirty="0">
                <a:solidFill>
                  <a:srgbClr val="C00000"/>
                </a:solidFill>
              </a:rPr>
              <a:t>analysis and a high-level initial design</a:t>
            </a:r>
            <a:r>
              <a:rPr lang="en-US" altLang="en-US" dirty="0"/>
              <a:t> for the new 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08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mple" id="{150F610A-7700-4CA7-8838-648B9FC027C5}" vid="{AC4937D6-6025-42AC-B8CB-8BE9EEAEF6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2302</TotalTime>
  <Words>3656</Words>
  <Application>Microsoft Office PowerPoint</Application>
  <PresentationFormat>Widescreen</PresentationFormat>
  <Paragraphs>452</Paragraphs>
  <Slides>43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Trebuchet MS</vt:lpstr>
      <vt:lpstr>Wingdings</vt:lpstr>
      <vt:lpstr>Simple</vt:lpstr>
      <vt:lpstr>Object Oriented System Analysis and Design</vt:lpstr>
      <vt:lpstr>Outline</vt:lpstr>
      <vt:lpstr>SDLC</vt:lpstr>
      <vt:lpstr>SDLC</vt:lpstr>
      <vt:lpstr>Planning Phase</vt:lpstr>
      <vt:lpstr>Planning Steps</vt:lpstr>
      <vt:lpstr>Analysis Phase</vt:lpstr>
      <vt:lpstr>Analysis Steps</vt:lpstr>
      <vt:lpstr>Deliverables</vt:lpstr>
      <vt:lpstr>Design Phase</vt:lpstr>
      <vt:lpstr>Design Steps</vt:lpstr>
      <vt:lpstr>Before moving on to Implementation</vt:lpstr>
      <vt:lpstr>Implementation Phase</vt:lpstr>
      <vt:lpstr>Implementation Steps</vt:lpstr>
      <vt:lpstr>It is not simple </vt:lpstr>
      <vt:lpstr>Software Development Methodologies</vt:lpstr>
      <vt:lpstr>System Development Methodologies</vt:lpstr>
      <vt:lpstr>Waterfall Model</vt:lpstr>
      <vt:lpstr>Waterfall Model</vt:lpstr>
      <vt:lpstr>Parallel Model</vt:lpstr>
      <vt:lpstr>Parallel Model</vt:lpstr>
      <vt:lpstr>Phased Approach (RAD)</vt:lpstr>
      <vt:lpstr>Phased Approach (RAD)</vt:lpstr>
      <vt:lpstr>Prototyping</vt:lpstr>
      <vt:lpstr>Prototyping</vt:lpstr>
      <vt:lpstr>Throw-away Prototyping</vt:lpstr>
      <vt:lpstr>Throw-away Prototyping</vt:lpstr>
      <vt:lpstr>eXtreme Programing</vt:lpstr>
      <vt:lpstr>eXtreme Programing</vt:lpstr>
      <vt:lpstr>Selection Criteria</vt:lpstr>
      <vt:lpstr>Assignment</vt:lpstr>
      <vt:lpstr>OO vs Traditional Methodologies</vt:lpstr>
      <vt:lpstr>Object oriented approach</vt:lpstr>
      <vt:lpstr>PowerPoint Presentation</vt:lpstr>
      <vt:lpstr>Benefits of OOSAD</vt:lpstr>
      <vt:lpstr>Rational Unified Process</vt:lpstr>
      <vt:lpstr>Inception</vt:lpstr>
      <vt:lpstr>Elaboration</vt:lpstr>
      <vt:lpstr>Construction</vt:lpstr>
      <vt:lpstr>Transition</vt:lpstr>
      <vt:lpstr>Rational Unified Process</vt:lpstr>
      <vt:lpstr>UML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System Analysis and Design</dc:title>
  <dc:creator>SAEED</dc:creator>
  <cp:lastModifiedBy>Muhammad Fahimullah</cp:lastModifiedBy>
  <cp:revision>312</cp:revision>
  <dcterms:created xsi:type="dcterms:W3CDTF">2018-03-07T16:20:49Z</dcterms:created>
  <dcterms:modified xsi:type="dcterms:W3CDTF">2020-03-03T07:11:30Z</dcterms:modified>
</cp:coreProperties>
</file>