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A2D9F9-D449-4C00-90D6-8768471FAA71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C729E5-A5FE-464B-8D85-099FE26E2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82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46BCB1-D94A-45A3-84CD-750830781551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FF53A2-0F4E-4E01-A700-B63B0CF499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8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F53A2-0F4E-4E01-A700-B63B0CF4993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15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000B7-7134-4764-BA82-B810FF5D6E23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Nouns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324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To form the plural of compound nouns written as one word, usually add </a:t>
            </a:r>
            <a:r>
              <a:rPr lang="en-US" dirty="0" smtClean="0"/>
              <a:t>-s </a:t>
            </a:r>
            <a:r>
              <a:rPr lang="en-US" dirty="0" smtClean="0">
                <a:solidFill>
                  <a:schemeClr val="accent1"/>
                </a:solidFill>
              </a:rPr>
              <a:t>or </a:t>
            </a:r>
            <a:r>
              <a:rPr lang="en-US" dirty="0" smtClean="0"/>
              <a:t>-</a:t>
            </a:r>
            <a:r>
              <a:rPr lang="en-US" dirty="0" err="1" smtClean="0"/>
              <a:t>es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To form the plural of compound nouns that are written as more than one word or are hyphenated, make the main noun in the compound word plural, or check a dictionary.</a:t>
            </a:r>
          </a:p>
          <a:p>
            <a:r>
              <a:rPr lang="en-US" dirty="0" smtClean="0"/>
              <a:t>ONE WORD: </a:t>
            </a:r>
            <a:r>
              <a:rPr lang="en-US" dirty="0" smtClean="0">
                <a:solidFill>
                  <a:schemeClr val="accent1"/>
                </a:solidFill>
              </a:rPr>
              <a:t>doorbell</a:t>
            </a:r>
            <a:r>
              <a:rPr lang="en-US" dirty="0" smtClean="0"/>
              <a:t>s</a:t>
            </a:r>
            <a:r>
              <a:rPr lang="en-US" dirty="0" smtClean="0">
                <a:solidFill>
                  <a:schemeClr val="accent1"/>
                </a:solidFill>
              </a:rPr>
              <a:t>, necklace</a:t>
            </a:r>
            <a:r>
              <a:rPr lang="en-US" dirty="0" smtClean="0"/>
              <a:t>s</a:t>
            </a:r>
            <a:r>
              <a:rPr lang="en-US" dirty="0" smtClean="0">
                <a:solidFill>
                  <a:schemeClr val="accent1"/>
                </a:solidFill>
              </a:rPr>
              <a:t>, rosebush</a:t>
            </a:r>
            <a:r>
              <a:rPr lang="en-US" dirty="0" smtClean="0"/>
              <a:t>es; Exception: </a:t>
            </a:r>
            <a:r>
              <a:rPr lang="en-US" dirty="0" smtClean="0">
                <a:solidFill>
                  <a:schemeClr val="accent1"/>
                </a:solidFill>
              </a:rPr>
              <a:t>passer</a:t>
            </a:r>
            <a:r>
              <a:rPr lang="en-US" dirty="0" smtClean="0"/>
              <a:t>s</a:t>
            </a:r>
            <a:r>
              <a:rPr lang="en-US" dirty="0" smtClean="0">
                <a:solidFill>
                  <a:schemeClr val="accent1"/>
                </a:solidFill>
              </a:rPr>
              <a:t>by</a:t>
            </a:r>
          </a:p>
          <a:p>
            <a:r>
              <a:rPr lang="en-US" dirty="0" smtClean="0"/>
              <a:t>MORE THAN ONE WORD: </a:t>
            </a:r>
            <a:r>
              <a:rPr lang="en-US" dirty="0" smtClean="0">
                <a:solidFill>
                  <a:schemeClr val="accent1"/>
                </a:solidFill>
              </a:rPr>
              <a:t>post office</a:t>
            </a:r>
            <a:r>
              <a:rPr lang="en-US" dirty="0" smtClean="0"/>
              <a:t>s, </a:t>
            </a:r>
            <a:r>
              <a:rPr lang="en-US" dirty="0" smtClean="0">
                <a:solidFill>
                  <a:schemeClr val="accent1"/>
                </a:solidFill>
              </a:rPr>
              <a:t>dining room</a:t>
            </a:r>
            <a:r>
              <a:rPr lang="en-US" dirty="0" smtClean="0"/>
              <a:t>s, </a:t>
            </a:r>
            <a:r>
              <a:rPr lang="en-US" dirty="0" smtClean="0">
                <a:solidFill>
                  <a:schemeClr val="accent1"/>
                </a:solidFill>
              </a:rPr>
              <a:t>maid</a:t>
            </a:r>
            <a:r>
              <a:rPr lang="en-US" dirty="0" smtClean="0"/>
              <a:t>s </a:t>
            </a:r>
            <a:r>
              <a:rPr lang="en-US" dirty="0" smtClean="0">
                <a:solidFill>
                  <a:schemeClr val="accent1"/>
                </a:solidFill>
              </a:rPr>
              <a:t>of honor, high school</a:t>
            </a:r>
            <a:r>
              <a:rPr lang="en-US" dirty="0" smtClean="0"/>
              <a:t>s</a:t>
            </a:r>
          </a:p>
          <a:p>
            <a:r>
              <a:rPr lang="en-US" dirty="0" smtClean="0"/>
              <a:t>HYPHENATED: </a:t>
            </a:r>
            <a:r>
              <a:rPr lang="en-US" dirty="0" smtClean="0">
                <a:solidFill>
                  <a:schemeClr val="accent1"/>
                </a:solidFill>
              </a:rPr>
              <a:t>brother</a:t>
            </a:r>
            <a:r>
              <a:rPr lang="en-US" dirty="0" smtClean="0"/>
              <a:t>s</a:t>
            </a:r>
            <a:r>
              <a:rPr lang="en-US" dirty="0" smtClean="0">
                <a:solidFill>
                  <a:schemeClr val="accent1"/>
                </a:solidFill>
              </a:rPr>
              <a:t>-in-law, great-aunt</a:t>
            </a:r>
            <a:r>
              <a:rPr lang="en-US" dirty="0" smtClean="0"/>
              <a:t>s</a:t>
            </a:r>
            <a:r>
              <a:rPr lang="en-US" dirty="0" smtClean="0">
                <a:solidFill>
                  <a:schemeClr val="accent1"/>
                </a:solidFill>
              </a:rPr>
              <a:t>, eighth-grader</a:t>
            </a:r>
            <a:r>
              <a:rPr lang="en-US" dirty="0" smtClean="0"/>
              <a:t>s</a:t>
            </a:r>
            <a:r>
              <a:rPr lang="en-US" dirty="0" smtClean="0">
                <a:solidFill>
                  <a:schemeClr val="accent1"/>
                </a:solidFill>
              </a:rPr>
              <a:t>, push-up</a:t>
            </a:r>
            <a:r>
              <a:rPr lang="en-US" dirty="0" smtClean="0"/>
              <a:t>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Words such as </a:t>
            </a:r>
            <a:r>
              <a:rPr lang="en-US" dirty="0" smtClean="0"/>
              <a:t>family </a:t>
            </a:r>
            <a:r>
              <a:rPr lang="en-US" dirty="0" smtClean="0">
                <a:solidFill>
                  <a:schemeClr val="accent1"/>
                </a:solidFill>
              </a:rPr>
              <a:t>and </a:t>
            </a:r>
            <a:r>
              <a:rPr lang="en-US" dirty="0" smtClean="0"/>
              <a:t>team</a:t>
            </a:r>
            <a:r>
              <a:rPr lang="en-US" dirty="0" smtClean="0">
                <a:solidFill>
                  <a:schemeClr val="accent1"/>
                </a:solidFill>
              </a:rPr>
              <a:t> are called </a:t>
            </a:r>
            <a:r>
              <a:rPr lang="en-US" dirty="0" smtClean="0"/>
              <a:t>collective nouns.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 </a:t>
            </a:r>
            <a:r>
              <a:rPr lang="en-US" dirty="0" smtClean="0"/>
              <a:t>collective noun </a:t>
            </a:r>
            <a:r>
              <a:rPr lang="en-US" dirty="0" smtClean="0">
                <a:solidFill>
                  <a:schemeClr val="accent1"/>
                </a:solidFill>
              </a:rPr>
              <a:t>names a group of people, animals, or things.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 collective noun subject may be followed by a singular verb or a plural verb, depending on the meaning.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The subject is </a:t>
            </a:r>
            <a:r>
              <a:rPr lang="en-US" dirty="0" smtClean="0"/>
              <a:t>singular</a:t>
            </a:r>
            <a:r>
              <a:rPr lang="en-US" dirty="0" smtClean="0">
                <a:solidFill>
                  <a:schemeClr val="accent1"/>
                </a:solidFill>
              </a:rPr>
              <a:t> when the members of the group act as a single unit.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The subject is </a:t>
            </a:r>
            <a:r>
              <a:rPr lang="en-US" dirty="0" smtClean="0"/>
              <a:t>plural</a:t>
            </a:r>
            <a:r>
              <a:rPr lang="en-US" dirty="0" smtClean="0">
                <a:solidFill>
                  <a:schemeClr val="accent1"/>
                </a:solidFill>
              </a:rPr>
              <a:t> when each member of the group acts separately.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Other words in a sentence can sometimes help you decide whether a collective noun is singular or plural.</a:t>
            </a:r>
          </a:p>
          <a:p>
            <a:r>
              <a:rPr lang="en-US" dirty="0" smtClean="0"/>
              <a:t>EXAMPLE: 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The </a:t>
            </a:r>
            <a:r>
              <a:rPr lang="en-US" dirty="0" smtClean="0"/>
              <a:t>team shares </a:t>
            </a:r>
            <a:r>
              <a:rPr lang="en-US" dirty="0" smtClean="0">
                <a:solidFill>
                  <a:schemeClr val="accent1"/>
                </a:solidFill>
              </a:rPr>
              <a:t>the field with </a:t>
            </a:r>
            <a:r>
              <a:rPr lang="en-US" dirty="0" smtClean="0"/>
              <a:t>its </a:t>
            </a:r>
            <a:r>
              <a:rPr lang="en-US" dirty="0" smtClean="0">
                <a:solidFill>
                  <a:schemeClr val="accent1"/>
                </a:solidFill>
              </a:rPr>
              <a:t>opponent.</a:t>
            </a:r>
          </a:p>
          <a:p>
            <a:pPr>
              <a:buNone/>
            </a:pP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 </a:t>
            </a:r>
            <a:r>
              <a:rPr lang="en-US" dirty="0" smtClean="0"/>
              <a:t>(shares, its, singular)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The </a:t>
            </a:r>
            <a:r>
              <a:rPr lang="en-US" dirty="0" smtClean="0"/>
              <a:t>team share their </a:t>
            </a:r>
            <a:r>
              <a:rPr lang="en-US" dirty="0" smtClean="0">
                <a:solidFill>
                  <a:schemeClr val="accent1"/>
                </a:solidFill>
              </a:rPr>
              <a:t>jokes with one another.</a:t>
            </a:r>
          </a:p>
          <a:p>
            <a:pPr>
              <a:buNone/>
            </a:pP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 </a:t>
            </a:r>
            <a:r>
              <a:rPr lang="en-US" dirty="0" smtClean="0"/>
              <a:t>(share, their, plural)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 noun can show ownership or possession of things or qualities.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This kind of noun is called a </a:t>
            </a:r>
            <a:r>
              <a:rPr lang="en-US" dirty="0" smtClean="0"/>
              <a:t>possessive noun.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A </a:t>
            </a:r>
            <a:r>
              <a:rPr lang="en-US" dirty="0" smtClean="0"/>
              <a:t>possessive noun </a:t>
            </a:r>
            <a:r>
              <a:rPr lang="en-US" dirty="0" smtClean="0">
                <a:solidFill>
                  <a:schemeClr val="accent1"/>
                </a:solidFill>
              </a:rPr>
              <a:t>tells who or what owns or has something.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Possessive nouns may be </a:t>
            </a:r>
            <a:r>
              <a:rPr lang="en-US" dirty="0" smtClean="0"/>
              <a:t>common nouns </a:t>
            </a:r>
            <a:r>
              <a:rPr lang="en-US" dirty="0" smtClean="0">
                <a:solidFill>
                  <a:schemeClr val="accent1"/>
                </a:solidFill>
              </a:rPr>
              <a:t>or </a:t>
            </a:r>
            <a:r>
              <a:rPr lang="en-US" dirty="0" smtClean="0"/>
              <a:t>proper nouns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They may also be </a:t>
            </a:r>
            <a:r>
              <a:rPr lang="en-US" dirty="0" smtClean="0"/>
              <a:t>singular </a:t>
            </a:r>
            <a:r>
              <a:rPr lang="en-US" dirty="0" smtClean="0">
                <a:solidFill>
                  <a:schemeClr val="accent1"/>
                </a:solidFill>
              </a:rPr>
              <a:t>or </a:t>
            </a:r>
            <a:r>
              <a:rPr lang="en-US" dirty="0" smtClean="0"/>
              <a:t>plural.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15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Notice the possessive nouns in the following sentences:</a:t>
            </a:r>
          </a:p>
          <a:p>
            <a:r>
              <a:rPr lang="en-US" dirty="0" smtClean="0"/>
              <a:t>SINGULAR NOUN: Rita</a:t>
            </a:r>
            <a:r>
              <a:rPr lang="en-US" dirty="0" smtClean="0">
                <a:solidFill>
                  <a:schemeClr val="accent1"/>
                </a:solidFill>
              </a:rPr>
              <a:t> has a book about baseball.</a:t>
            </a:r>
          </a:p>
          <a:p>
            <a:r>
              <a:rPr lang="en-US" dirty="0" smtClean="0"/>
              <a:t>SINGULAR POSSESSIVE NOUN: Rita’s </a:t>
            </a:r>
            <a:r>
              <a:rPr lang="en-US" dirty="0" smtClean="0">
                <a:solidFill>
                  <a:schemeClr val="accent1"/>
                </a:solidFill>
              </a:rPr>
              <a:t>book is about baseball.</a:t>
            </a:r>
          </a:p>
          <a:p>
            <a:r>
              <a:rPr lang="en-US" dirty="0" smtClean="0"/>
              <a:t>PLURAL NOUN: </a:t>
            </a:r>
            <a:r>
              <a:rPr lang="en-US" dirty="0" smtClean="0">
                <a:solidFill>
                  <a:schemeClr val="accent1"/>
                </a:solidFill>
              </a:rPr>
              <a:t>Several </a:t>
            </a:r>
            <a:r>
              <a:rPr lang="en-US" dirty="0" smtClean="0"/>
              <a:t>cities </a:t>
            </a:r>
            <a:r>
              <a:rPr lang="en-US" dirty="0" smtClean="0">
                <a:solidFill>
                  <a:schemeClr val="accent1"/>
                </a:solidFill>
              </a:rPr>
              <a:t>have baseball teams.</a:t>
            </a:r>
          </a:p>
          <a:p>
            <a:r>
              <a:rPr lang="en-US" dirty="0" smtClean="0"/>
              <a:t>PLURAL POSSESSIVE NOUN: </a:t>
            </a:r>
            <a:r>
              <a:rPr lang="en-US" dirty="0" smtClean="0">
                <a:solidFill>
                  <a:schemeClr val="accent1"/>
                </a:solidFill>
              </a:rPr>
              <a:t>These </a:t>
            </a:r>
            <a:r>
              <a:rPr lang="en-US" dirty="0" smtClean="0"/>
              <a:t>cities’ </a:t>
            </a:r>
            <a:r>
              <a:rPr lang="en-US" dirty="0" smtClean="0">
                <a:solidFill>
                  <a:schemeClr val="accent1"/>
                </a:solidFill>
              </a:rPr>
              <a:t>teams attract fans.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56388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Possessive nouns are formed in one of two ways 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To form the possessive of singular nouns and plural nouns not ending in </a:t>
            </a:r>
            <a:r>
              <a:rPr lang="en-US" dirty="0" smtClean="0"/>
              <a:t>s, </a:t>
            </a:r>
            <a:r>
              <a:rPr lang="en-US" dirty="0" smtClean="0">
                <a:solidFill>
                  <a:schemeClr val="accent1"/>
                </a:solidFill>
              </a:rPr>
              <a:t>add an apostrophe and </a:t>
            </a:r>
            <a:r>
              <a:rPr lang="en-US" dirty="0" smtClean="0"/>
              <a:t>s (‘s).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To form the possessive of plural nouns ending in </a:t>
            </a:r>
            <a:r>
              <a:rPr lang="en-US" dirty="0" smtClean="0"/>
              <a:t>s,</a:t>
            </a:r>
            <a:r>
              <a:rPr lang="en-US" dirty="0" smtClean="0">
                <a:solidFill>
                  <a:schemeClr val="accent1"/>
                </a:solidFill>
              </a:rPr>
              <a:t> add just an apostrophe at the end of the word.</a:t>
            </a:r>
          </a:p>
          <a:p>
            <a:r>
              <a:rPr lang="en-US" dirty="0" smtClean="0"/>
              <a:t>EXAMPLE:  </a:t>
            </a:r>
            <a:r>
              <a:rPr lang="en-US" dirty="0" smtClean="0">
                <a:solidFill>
                  <a:schemeClr val="accent1"/>
                </a:solidFill>
              </a:rPr>
              <a:t>a girl- </a:t>
            </a:r>
            <a:r>
              <a:rPr lang="en-US" dirty="0" smtClean="0"/>
              <a:t>a girl’s name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en-US" dirty="0" smtClean="0">
                <a:solidFill>
                  <a:schemeClr val="accent1"/>
                </a:solidFill>
              </a:rPr>
              <a:t>babies’- </a:t>
            </a:r>
            <a:r>
              <a:rPr lang="en-US" dirty="0" smtClean="0"/>
              <a:t>babies’ birth weight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Recognizing plurals, possessives, and contractions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Most plural nouns, all possessive nouns, and certain contractions end with the sound of </a:t>
            </a:r>
            <a:r>
              <a:rPr lang="en-US" dirty="0" smtClean="0"/>
              <a:t>s.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These words may sound alike, but their spellings and meanings are different.</a:t>
            </a:r>
          </a:p>
          <a:p>
            <a:r>
              <a:rPr lang="en-US" dirty="0" smtClean="0"/>
              <a:t>NOUN FORMS AND CONTRACTIONS:</a:t>
            </a:r>
          </a:p>
          <a:p>
            <a:r>
              <a:rPr lang="en-US" dirty="0" smtClean="0"/>
              <a:t>PLURAL NOUN: </a:t>
            </a:r>
            <a:r>
              <a:rPr lang="en-US" dirty="0" smtClean="0">
                <a:solidFill>
                  <a:schemeClr val="accent1"/>
                </a:solidFill>
              </a:rPr>
              <a:t>The </a:t>
            </a:r>
            <a:r>
              <a:rPr lang="en-US" dirty="0" smtClean="0"/>
              <a:t>students</a:t>
            </a:r>
            <a:r>
              <a:rPr lang="en-US" dirty="0" smtClean="0">
                <a:solidFill>
                  <a:schemeClr val="accent1"/>
                </a:solidFill>
              </a:rPr>
              <a:t> wrote a play.</a:t>
            </a:r>
          </a:p>
          <a:p>
            <a:pPr>
              <a:buNone/>
            </a:pP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                             </a:t>
            </a:r>
            <a:r>
              <a:rPr lang="en-US" dirty="0" smtClean="0"/>
              <a:t>(more than one student)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5867400"/>
          </a:xfrm>
        </p:spPr>
        <p:txBody>
          <a:bodyPr/>
          <a:lstStyle/>
          <a:p>
            <a:r>
              <a:rPr lang="en-US" dirty="0" smtClean="0"/>
              <a:t>PLURAL POSSESSIVE NOUN: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The </a:t>
            </a:r>
            <a:r>
              <a:rPr lang="en-US" dirty="0" smtClean="0"/>
              <a:t>students’ </a:t>
            </a:r>
            <a:r>
              <a:rPr lang="en-US" dirty="0" smtClean="0">
                <a:solidFill>
                  <a:schemeClr val="accent1"/>
                </a:solidFill>
              </a:rPr>
              <a:t>play is good.</a:t>
            </a:r>
          </a:p>
          <a:p>
            <a:pPr>
              <a:buNone/>
            </a:pP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 </a:t>
            </a:r>
            <a:r>
              <a:rPr lang="en-US" dirty="0" smtClean="0"/>
              <a:t>(the play by several students)</a:t>
            </a:r>
          </a:p>
          <a:p>
            <a:r>
              <a:rPr lang="en-US" dirty="0" smtClean="0"/>
              <a:t>SINGULAR POSSESSIVE NOUN: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 saw the </a:t>
            </a:r>
            <a:r>
              <a:rPr lang="en-US" dirty="0" smtClean="0"/>
              <a:t>student’s </a:t>
            </a:r>
            <a:r>
              <a:rPr lang="en-US" dirty="0" smtClean="0">
                <a:solidFill>
                  <a:schemeClr val="accent1"/>
                </a:solidFill>
              </a:rPr>
              <a:t>performance.</a:t>
            </a:r>
          </a:p>
          <a:p>
            <a:pPr>
              <a:buNone/>
            </a:pP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</a:t>
            </a:r>
            <a:r>
              <a:rPr lang="en-US" dirty="0" smtClean="0"/>
              <a:t>(the performance of one student)</a:t>
            </a:r>
          </a:p>
          <a:p>
            <a:r>
              <a:rPr lang="en-US" dirty="0" smtClean="0"/>
              <a:t>CONTRACTION: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This </a:t>
            </a:r>
            <a:r>
              <a:rPr lang="en-US" dirty="0" smtClean="0"/>
              <a:t>student’s </a:t>
            </a:r>
            <a:r>
              <a:rPr lang="en-US" dirty="0" smtClean="0">
                <a:solidFill>
                  <a:schemeClr val="accent1"/>
                </a:solidFill>
              </a:rPr>
              <a:t>the author.</a:t>
            </a:r>
          </a:p>
          <a:p>
            <a:pPr>
              <a:buNone/>
            </a:pP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 </a:t>
            </a:r>
            <a:r>
              <a:rPr lang="en-US" dirty="0" smtClean="0"/>
              <a:t>(This student is the author)</a:t>
            </a: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57912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A </a:t>
            </a:r>
            <a:r>
              <a:rPr lang="en-US" dirty="0" smtClean="0"/>
              <a:t>contraction </a:t>
            </a:r>
            <a:r>
              <a:rPr lang="en-US" dirty="0" smtClean="0">
                <a:solidFill>
                  <a:schemeClr val="accent1"/>
                </a:solidFill>
              </a:rPr>
              <a:t>is a word made by combining two words and leaving out one or more letters. An </a:t>
            </a:r>
            <a:r>
              <a:rPr lang="en-US" dirty="0" smtClean="0"/>
              <a:t>apostrophe </a:t>
            </a:r>
            <a:r>
              <a:rPr lang="en-US" dirty="0" smtClean="0">
                <a:solidFill>
                  <a:schemeClr val="accent1"/>
                </a:solidFill>
              </a:rPr>
              <a:t>shows where the letters have been omitted.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Plural nouns don’t have an apostrophe.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Contractions and singular possessive nouns look exactly alike.</a:t>
            </a:r>
          </a:p>
          <a:p>
            <a:pPr>
              <a:buNone/>
            </a:pPr>
            <a:endParaRPr lang="en-US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58674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Some plural possessive nouns end with </a:t>
            </a:r>
            <a:r>
              <a:rPr lang="en-US" dirty="0" smtClean="0"/>
              <a:t>‘s,</a:t>
            </a:r>
            <a:r>
              <a:rPr lang="en-US" dirty="0" smtClean="0">
                <a:solidFill>
                  <a:schemeClr val="accent1"/>
                </a:solidFill>
              </a:rPr>
              <a:t> and some end with just an apostrophe.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You can tell these words apart by the way they’re used in a sentence.</a:t>
            </a:r>
          </a:p>
          <a:p>
            <a:r>
              <a:rPr lang="en-US" dirty="0" smtClean="0"/>
              <a:t>PLURAL NOUNS: </a:t>
            </a:r>
            <a:r>
              <a:rPr lang="en-US" dirty="0" smtClean="0">
                <a:solidFill>
                  <a:schemeClr val="accent1"/>
                </a:solidFill>
              </a:rPr>
              <a:t>speakers, women, echoes</a:t>
            </a:r>
            <a:endParaRPr lang="en-US" dirty="0" smtClean="0"/>
          </a:p>
          <a:p>
            <a:r>
              <a:rPr lang="en-US" dirty="0" smtClean="0"/>
              <a:t>CONTRACTIONS: </a:t>
            </a:r>
            <a:r>
              <a:rPr lang="en-US" dirty="0" smtClean="0">
                <a:solidFill>
                  <a:schemeClr val="accent1"/>
                </a:solidFill>
              </a:rPr>
              <a:t>speaker’s, woman’s, echo’s</a:t>
            </a:r>
            <a:endParaRPr lang="en-US" dirty="0" smtClean="0"/>
          </a:p>
          <a:p>
            <a:r>
              <a:rPr lang="en-US" dirty="0" smtClean="0"/>
              <a:t>SINGULAR POSSESSIVE NOUNS: </a:t>
            </a:r>
            <a:r>
              <a:rPr lang="en-US" dirty="0" smtClean="0">
                <a:solidFill>
                  <a:schemeClr val="accent1"/>
                </a:solidFill>
              </a:rPr>
              <a:t>speaker’s, woman’s, echo’s</a:t>
            </a:r>
            <a:endParaRPr lang="en-US" dirty="0" smtClean="0"/>
          </a:p>
          <a:p>
            <a:r>
              <a:rPr lang="en-US" dirty="0" smtClean="0"/>
              <a:t>PLURAL POSSESSIVE NOUNS: </a:t>
            </a:r>
            <a:r>
              <a:rPr lang="en-US" dirty="0" smtClean="0">
                <a:solidFill>
                  <a:schemeClr val="accent1"/>
                </a:solidFill>
              </a:rPr>
              <a:t>speakers’, women’s, echoes’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A </a:t>
            </a:r>
            <a:r>
              <a:rPr lang="en-US" dirty="0" smtClean="0"/>
              <a:t>noun</a:t>
            </a:r>
            <a:r>
              <a:rPr lang="en-US" dirty="0" smtClean="0">
                <a:solidFill>
                  <a:schemeClr val="accent1"/>
                </a:solidFill>
              </a:rPr>
              <a:t> is a word that names a person, a place, a thing, or an idea.</a:t>
            </a:r>
          </a:p>
          <a:p>
            <a:r>
              <a:rPr lang="en-US" dirty="0" smtClean="0"/>
              <a:t>PERSONS: </a:t>
            </a:r>
            <a:r>
              <a:rPr lang="en-US" dirty="0" smtClean="0">
                <a:solidFill>
                  <a:schemeClr val="accent1"/>
                </a:solidFill>
              </a:rPr>
              <a:t>sister, player, coach, pianist, children</a:t>
            </a:r>
          </a:p>
          <a:p>
            <a:r>
              <a:rPr lang="en-US" dirty="0" smtClean="0"/>
              <a:t>PLACES:</a:t>
            </a:r>
            <a:r>
              <a:rPr lang="en-US" dirty="0" smtClean="0">
                <a:solidFill>
                  <a:schemeClr val="accent1"/>
                </a:solidFill>
              </a:rPr>
              <a:t> park, zoo, lake, school, playground, desert, city</a:t>
            </a:r>
          </a:p>
          <a:p>
            <a:r>
              <a:rPr lang="en-US" dirty="0" smtClean="0"/>
              <a:t>THINGS:</a:t>
            </a:r>
            <a:r>
              <a:rPr lang="en-US" dirty="0" smtClean="0">
                <a:solidFill>
                  <a:schemeClr val="accent1"/>
                </a:solidFill>
              </a:rPr>
              <a:t> magazine, boots, rose, pencil, peach, baseball, car</a:t>
            </a:r>
          </a:p>
          <a:p>
            <a:r>
              <a:rPr lang="en-US" dirty="0" smtClean="0"/>
              <a:t>IDEAS:</a:t>
            </a:r>
            <a:r>
              <a:rPr lang="en-US" dirty="0" smtClean="0">
                <a:solidFill>
                  <a:schemeClr val="accent1"/>
                </a:solidFill>
              </a:rPr>
              <a:t> honesty, truth, democracy, pride, maturity, progress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Appositives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An </a:t>
            </a:r>
            <a:r>
              <a:rPr lang="en-US" dirty="0" smtClean="0"/>
              <a:t>appositive </a:t>
            </a:r>
            <a:r>
              <a:rPr lang="en-US" dirty="0" smtClean="0">
                <a:solidFill>
                  <a:schemeClr val="accent1"/>
                </a:solidFill>
              </a:rPr>
              <a:t>is a noun that is placed next to another noun to identify it or add information about it.</a:t>
            </a:r>
          </a:p>
          <a:p>
            <a:r>
              <a:rPr lang="en-US" dirty="0" smtClean="0"/>
              <a:t>EXAMPLE:</a:t>
            </a:r>
          </a:p>
          <a:p>
            <a:r>
              <a:rPr lang="en-US" smtClean="0">
                <a:solidFill>
                  <a:schemeClr val="accent1"/>
                </a:solidFill>
              </a:rPr>
              <a:t>James </a:t>
            </a:r>
            <a:r>
              <a:rPr lang="en-US" dirty="0" smtClean="0">
                <a:solidFill>
                  <a:schemeClr val="accent1"/>
                </a:solidFill>
              </a:rPr>
              <a:t>Madison’s wife, </a:t>
            </a:r>
            <a:r>
              <a:rPr lang="en-US" dirty="0" err="1" smtClean="0"/>
              <a:t>Dolley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was a famous first lady.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The noun </a:t>
            </a:r>
            <a:r>
              <a:rPr lang="en-US" dirty="0" err="1" smtClean="0"/>
              <a:t>Dolley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identifies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the noun next to  it, wife. In this sentence, </a:t>
            </a:r>
            <a:r>
              <a:rPr lang="en-US" dirty="0" err="1" smtClean="0"/>
              <a:t>Dolley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is an appositive.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An </a:t>
            </a:r>
            <a:r>
              <a:rPr lang="en-US" dirty="0" smtClean="0"/>
              <a:t>appositive phrase </a:t>
            </a:r>
            <a:r>
              <a:rPr lang="en-US" dirty="0" smtClean="0">
                <a:solidFill>
                  <a:schemeClr val="accent1"/>
                </a:solidFill>
              </a:rPr>
              <a:t>is a group of words that includes an appositive and other words that modify the appositive.</a:t>
            </a:r>
          </a:p>
          <a:p>
            <a:r>
              <a:rPr lang="en-US" dirty="0" smtClean="0"/>
              <a:t>EXAMPLE: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Madison, </a:t>
            </a:r>
            <a:r>
              <a:rPr lang="en-US" dirty="0" smtClean="0"/>
              <a:t>our fourth president, </a:t>
            </a:r>
            <a:r>
              <a:rPr lang="en-US" dirty="0" smtClean="0">
                <a:solidFill>
                  <a:schemeClr val="accent1"/>
                </a:solidFill>
              </a:rPr>
              <a:t>held many other offices.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The words </a:t>
            </a:r>
            <a:r>
              <a:rPr lang="en-US" dirty="0" smtClean="0"/>
              <a:t>our </a:t>
            </a:r>
            <a:r>
              <a:rPr lang="en-US" dirty="0" smtClean="0">
                <a:solidFill>
                  <a:schemeClr val="accent1"/>
                </a:solidFill>
              </a:rPr>
              <a:t>and</a:t>
            </a:r>
            <a:r>
              <a:rPr lang="en-US" dirty="0" smtClean="0"/>
              <a:t> fourth </a:t>
            </a:r>
            <a:r>
              <a:rPr lang="en-US" dirty="0" smtClean="0">
                <a:solidFill>
                  <a:schemeClr val="accent1"/>
                </a:solidFill>
              </a:rPr>
              <a:t>modify the appositive president.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The phrase </a:t>
            </a:r>
            <a:r>
              <a:rPr lang="en-US" dirty="0" smtClean="0"/>
              <a:t>our fourth president</a:t>
            </a:r>
            <a:r>
              <a:rPr lang="en-US" dirty="0" smtClean="0">
                <a:solidFill>
                  <a:schemeClr val="accent1"/>
                </a:solidFill>
              </a:rPr>
              <a:t> is an appositive phrase. It identifies the noun </a:t>
            </a:r>
            <a:r>
              <a:rPr lang="en-US" dirty="0" smtClean="0"/>
              <a:t>Madison.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An appositive or an appositive phrase can appear anywhere in a sentence as long as it appears next to the noun it identifies.</a:t>
            </a:r>
          </a:p>
          <a:p>
            <a:r>
              <a:rPr lang="en-US" dirty="0" smtClean="0"/>
              <a:t>EXAMPLE:</a:t>
            </a:r>
          </a:p>
          <a:p>
            <a:r>
              <a:rPr lang="en-US" dirty="0" smtClean="0"/>
              <a:t>Our fourth president,</a:t>
            </a:r>
            <a:r>
              <a:rPr lang="en-US" dirty="0" smtClean="0">
                <a:solidFill>
                  <a:schemeClr val="accent1"/>
                </a:solidFill>
              </a:rPr>
              <a:t> Madison held many other offices.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Many historians have studied the life of Madison, </a:t>
            </a:r>
            <a:r>
              <a:rPr lang="en-US" dirty="0" smtClean="0"/>
              <a:t>our fourth president.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Appositives and appositive phrases are usually set off with commas.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If the appositive is essential to the meaning of the sentence, however, commas are not used.</a:t>
            </a:r>
          </a:p>
          <a:p>
            <a:r>
              <a:rPr lang="en-US" dirty="0" smtClean="0"/>
              <a:t>EXAMPLE: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Madison’s friend </a:t>
            </a:r>
            <a:r>
              <a:rPr lang="en-US" dirty="0" smtClean="0"/>
              <a:t>Thomas Jefferson </a:t>
            </a:r>
            <a:r>
              <a:rPr lang="en-US" dirty="0" smtClean="0">
                <a:solidFill>
                  <a:schemeClr val="accent1"/>
                </a:solidFill>
              </a:rPr>
              <a:t>was president before Madison.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Madison’s father, </a:t>
            </a:r>
            <a:r>
              <a:rPr lang="en-US" dirty="0" smtClean="0"/>
              <a:t>James Madison, </a:t>
            </a:r>
            <a:r>
              <a:rPr lang="en-US" dirty="0" smtClean="0">
                <a:solidFill>
                  <a:schemeClr val="accent1"/>
                </a:solidFill>
              </a:rPr>
              <a:t>was a plantation owner.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Obviously, Madison had more than one friend, so the appositive, </a:t>
            </a:r>
            <a:r>
              <a:rPr lang="en-US" dirty="0" smtClean="0"/>
              <a:t>Thomas Jefferson,</a:t>
            </a:r>
            <a:r>
              <a:rPr lang="en-US" dirty="0" smtClean="0">
                <a:solidFill>
                  <a:schemeClr val="accent1"/>
                </a:solidFill>
              </a:rPr>
              <a:t> is needed to identify this particular friend.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6388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No commas are needed. However, Madison had only one father. The father’s name is not needed to identify him. Therefore, commas are needed.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noun and proper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 </a:t>
            </a:r>
            <a:r>
              <a:rPr lang="en-US" dirty="0" smtClean="0"/>
              <a:t>common noun </a:t>
            </a:r>
            <a:r>
              <a:rPr lang="en-US" dirty="0" smtClean="0">
                <a:solidFill>
                  <a:schemeClr val="accent1"/>
                </a:solidFill>
              </a:rPr>
              <a:t>names any person, place, thing or idea.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 </a:t>
            </a:r>
            <a:r>
              <a:rPr lang="en-US" dirty="0" smtClean="0"/>
              <a:t>proper noun </a:t>
            </a:r>
            <a:r>
              <a:rPr lang="en-US" dirty="0" smtClean="0">
                <a:solidFill>
                  <a:schemeClr val="accent1"/>
                </a:solidFill>
              </a:rPr>
              <a:t>names a particular person, place, thing, or idea.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The first word and all other important words in a proper noun are capitalized: </a:t>
            </a:r>
            <a:r>
              <a:rPr lang="en-US" dirty="0" smtClean="0"/>
              <a:t>Edgar Allan Poe, Statue of Liberty.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Common nouns can be either concrete or abstract.</a:t>
            </a:r>
          </a:p>
          <a:p>
            <a:r>
              <a:rPr lang="en-US" dirty="0" smtClean="0"/>
              <a:t>Concrete nouns </a:t>
            </a:r>
            <a:r>
              <a:rPr lang="en-US" dirty="0" smtClean="0">
                <a:solidFill>
                  <a:schemeClr val="accent1"/>
                </a:solidFill>
              </a:rPr>
              <a:t>name things you can see or touch.</a:t>
            </a:r>
          </a:p>
          <a:p>
            <a:r>
              <a:rPr lang="en-US" dirty="0" smtClean="0"/>
              <a:t>Abstract nouns </a:t>
            </a:r>
            <a:r>
              <a:rPr lang="en-US" dirty="0" smtClean="0">
                <a:solidFill>
                  <a:schemeClr val="accent1"/>
                </a:solidFill>
              </a:rPr>
              <a:t>name ideas, qualities, and feelings that can’t be seen or touched.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609600"/>
          <a:ext cx="8229600" cy="500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    </a:t>
                      </a:r>
                      <a:r>
                        <a:rPr lang="en-US" sz="3200" dirty="0" smtClean="0"/>
                        <a:t>KINDS OF NOUNS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    </a:t>
                      </a:r>
                      <a:r>
                        <a:rPr lang="en-US" b="1" dirty="0" smtClean="0"/>
                        <a:t>COMMON</a:t>
                      </a:r>
                      <a:r>
                        <a:rPr lang="en-US" b="1" baseline="0" dirty="0" smtClean="0"/>
                        <a:t> NOUNS                                                                           PROPER NOUNS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ABSTRACT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CONCRETE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truth</a:t>
                      </a:r>
                      <a:r>
                        <a:rPr lang="en-US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Supreme</a:t>
                      </a:r>
                      <a:r>
                        <a:rPr lang="en-US" baseline="0" dirty="0" smtClean="0"/>
                        <a:t> court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courage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crown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Queen Elizabeth</a:t>
                      </a:r>
                      <a:r>
                        <a:rPr lang="en-US" baseline="0" dirty="0" smtClean="0"/>
                        <a:t> 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snow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December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history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museum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Museum of Modern Art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entertainment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Meryl </a:t>
                      </a:r>
                      <a:r>
                        <a:rPr lang="en-US" dirty="0" err="1" smtClean="0"/>
                        <a:t>Streep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school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Howard University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comedy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comedian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Jerry Seinfeld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friendship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friend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Jessica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tragedy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Titanic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Compound nouns </a:t>
            </a:r>
            <a:r>
              <a:rPr lang="en-US" dirty="0" smtClean="0">
                <a:solidFill>
                  <a:schemeClr val="accent1"/>
                </a:solidFill>
              </a:rPr>
              <a:t>are nouns made of two or more words.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 compound noun can be </a:t>
            </a:r>
            <a:r>
              <a:rPr lang="en-US" dirty="0" smtClean="0"/>
              <a:t>one word</a:t>
            </a:r>
            <a:r>
              <a:rPr lang="en-US" dirty="0" smtClean="0">
                <a:solidFill>
                  <a:schemeClr val="accent1"/>
                </a:solidFill>
              </a:rPr>
              <a:t>, like </a:t>
            </a:r>
            <a:r>
              <a:rPr lang="en-US" dirty="0" smtClean="0"/>
              <a:t>storybook,</a:t>
            </a:r>
            <a:r>
              <a:rPr lang="en-US" dirty="0" smtClean="0">
                <a:solidFill>
                  <a:schemeClr val="accent1"/>
                </a:solidFill>
              </a:rPr>
              <a:t> or </a:t>
            </a:r>
            <a:r>
              <a:rPr lang="en-US" dirty="0" smtClean="0"/>
              <a:t>more than one word</a:t>
            </a:r>
            <a:r>
              <a:rPr lang="en-US" dirty="0" smtClean="0">
                <a:solidFill>
                  <a:schemeClr val="accent1"/>
                </a:solidFill>
              </a:rPr>
              <a:t>, like </a:t>
            </a:r>
            <a:r>
              <a:rPr lang="en-US" dirty="0" smtClean="0"/>
              <a:t>ice cream.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 compound noun can also be joined by one or more </a:t>
            </a:r>
            <a:r>
              <a:rPr lang="en-US" dirty="0" smtClean="0"/>
              <a:t>hyphens, </a:t>
            </a:r>
            <a:r>
              <a:rPr lang="en-US" dirty="0" smtClean="0">
                <a:solidFill>
                  <a:schemeClr val="accent1"/>
                </a:solidFill>
              </a:rPr>
              <a:t>like </a:t>
            </a:r>
            <a:r>
              <a:rPr lang="en-US" dirty="0" smtClean="0"/>
              <a:t>runner-up.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compound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WORD: </a:t>
            </a:r>
            <a:r>
              <a:rPr lang="en-US" dirty="0" smtClean="0">
                <a:solidFill>
                  <a:schemeClr val="accent1"/>
                </a:solidFill>
              </a:rPr>
              <a:t>housekeeper, showcase, bookmark, outdoors, teammate</a:t>
            </a:r>
          </a:p>
          <a:p>
            <a:r>
              <a:rPr lang="en-US" dirty="0" smtClean="0"/>
              <a:t>MORE THAN ONE WORD: </a:t>
            </a:r>
            <a:r>
              <a:rPr lang="en-US" dirty="0" smtClean="0">
                <a:solidFill>
                  <a:schemeClr val="accent1"/>
                </a:solidFill>
              </a:rPr>
              <a:t>post office, dining room, high school, maid of honor</a:t>
            </a:r>
          </a:p>
          <a:p>
            <a:r>
              <a:rPr lang="en-US" dirty="0" smtClean="0"/>
              <a:t>HYPHENATED: </a:t>
            </a:r>
            <a:r>
              <a:rPr lang="en-US" dirty="0" smtClean="0">
                <a:solidFill>
                  <a:schemeClr val="accent1"/>
                </a:solidFill>
              </a:rPr>
              <a:t>sister-in-law, great-aunt, kilowatt-hour, walkie-talkie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Singular and plural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 </a:t>
            </a:r>
            <a:r>
              <a:rPr lang="en-US" dirty="0" smtClean="0"/>
              <a:t>singular noun </a:t>
            </a:r>
            <a:r>
              <a:rPr lang="en-US" dirty="0" smtClean="0">
                <a:solidFill>
                  <a:schemeClr val="accent1"/>
                </a:solidFill>
              </a:rPr>
              <a:t>names one person, place, thing, or idea.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 </a:t>
            </a:r>
            <a:r>
              <a:rPr lang="en-US" dirty="0" smtClean="0"/>
              <a:t>plural noun</a:t>
            </a:r>
            <a:r>
              <a:rPr lang="en-US" dirty="0" smtClean="0">
                <a:solidFill>
                  <a:schemeClr val="accent1"/>
                </a:solidFill>
              </a:rPr>
              <a:t> names more than one.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To form the plurals of most nouns, you simply add </a:t>
            </a:r>
            <a:r>
              <a:rPr lang="en-US" dirty="0" smtClean="0"/>
              <a:t>-s.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Other plural nouns are formed in different ways.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0"/>
          <a:ext cx="8229600" cy="776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905000"/>
                <a:gridCol w="1600200"/>
                <a:gridCol w="1447800"/>
                <a:gridCol w="1447800"/>
              </a:tblGrid>
              <a:tr h="381000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          FORMING PLURAL NOUNS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NOUNS</a:t>
                      </a:r>
                      <a:r>
                        <a:rPr lang="en-US" b="1" baseline="0" dirty="0" smtClean="0"/>
                        <a:t> ENDING WITH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</a:t>
                      </a:r>
                      <a:r>
                        <a:rPr lang="en-US" b="1" baseline="0" dirty="0" smtClean="0"/>
                        <a:t> FORM PLURAL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b="1" dirty="0" smtClean="0"/>
                        <a:t>                                  EXAMPLES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b="1" baseline="0" dirty="0" smtClean="0"/>
                        <a:t> s</a:t>
                      </a:r>
                      <a:r>
                        <a:rPr lang="en-US" b="1" dirty="0" smtClean="0"/>
                        <a:t>, z,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ch</a:t>
                      </a:r>
                      <a:r>
                        <a:rPr lang="en-US" b="1" baseline="0" dirty="0" smtClean="0"/>
                        <a:t>, </a:t>
                      </a:r>
                      <a:r>
                        <a:rPr lang="en-US" b="1" baseline="0" dirty="0" err="1" smtClean="0"/>
                        <a:t>sh</a:t>
                      </a:r>
                      <a:r>
                        <a:rPr lang="en-US" b="1" baseline="0" dirty="0" smtClean="0"/>
                        <a:t>, 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Add </a:t>
                      </a:r>
                      <a:r>
                        <a:rPr lang="en-US" b="1" dirty="0" smtClean="0"/>
                        <a:t>-</a:t>
                      </a:r>
                      <a:r>
                        <a:rPr lang="en-US" b="1" dirty="0" err="1" smtClean="0"/>
                        <a:t>es</a:t>
                      </a:r>
                      <a:r>
                        <a:rPr lang="en-US" b="1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bus</a:t>
                      </a:r>
                    </a:p>
                    <a:p>
                      <a:r>
                        <a:rPr lang="en-US" dirty="0" smtClean="0"/>
                        <a:t> buse</a:t>
                      </a:r>
                      <a:r>
                        <a:rPr lang="en-US" b="1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buzz</a:t>
                      </a:r>
                    </a:p>
                    <a:p>
                      <a:r>
                        <a:rPr lang="en-US" dirty="0" smtClean="0"/>
                        <a:t> buzz</a:t>
                      </a:r>
                      <a:r>
                        <a:rPr lang="en-US" b="1" dirty="0" smtClean="0"/>
                        <a:t>es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box</a:t>
                      </a:r>
                    </a:p>
                    <a:p>
                      <a:r>
                        <a:rPr lang="en-US" dirty="0" smtClean="0"/>
                        <a:t> box</a:t>
                      </a:r>
                      <a:r>
                        <a:rPr lang="en-US" b="1" dirty="0" smtClean="0"/>
                        <a:t>es</a:t>
                      </a:r>
                      <a:endParaRPr lang="en-US" dirty="0" smtClean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b="1" baseline="0" dirty="0" smtClean="0"/>
                        <a:t> o </a:t>
                      </a:r>
                      <a:r>
                        <a:rPr lang="en-US" b="0" baseline="0" dirty="0" smtClean="0"/>
                        <a:t>preceded by </a:t>
                      </a:r>
                    </a:p>
                    <a:p>
                      <a:r>
                        <a:rPr lang="en-US" b="0" baseline="0" dirty="0" smtClean="0"/>
                        <a:t> a vowel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Add </a:t>
                      </a:r>
                      <a:r>
                        <a:rPr lang="en-US" b="1" dirty="0" smtClean="0"/>
                        <a:t>-s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rodeo</a:t>
                      </a:r>
                    </a:p>
                    <a:p>
                      <a:r>
                        <a:rPr lang="en-US" dirty="0" smtClean="0"/>
                        <a:t> rodeo</a:t>
                      </a:r>
                      <a:r>
                        <a:rPr lang="en-US" b="1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studio</a:t>
                      </a:r>
                    </a:p>
                    <a:p>
                      <a:r>
                        <a:rPr lang="en-US" dirty="0" smtClean="0"/>
                        <a:t> studio</a:t>
                      </a:r>
                      <a:r>
                        <a:rPr lang="en-US" b="1" dirty="0" smtClean="0"/>
                        <a:t>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radio</a:t>
                      </a:r>
                    </a:p>
                    <a:p>
                      <a:r>
                        <a:rPr lang="en-US" dirty="0" smtClean="0"/>
                        <a:t> radio</a:t>
                      </a:r>
                      <a:r>
                        <a:rPr lang="en-US" b="1" dirty="0" smtClean="0"/>
                        <a:t>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 o</a:t>
                      </a:r>
                      <a:r>
                        <a:rPr lang="en-US" b="0" baseline="0" dirty="0" smtClean="0"/>
                        <a:t> preceded by</a:t>
                      </a:r>
                    </a:p>
                    <a:p>
                      <a:r>
                        <a:rPr lang="en-US" b="0" baseline="0" dirty="0" smtClean="0"/>
                        <a:t> a consonant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Usually add </a:t>
                      </a:r>
                      <a:r>
                        <a:rPr lang="en-US" b="1" dirty="0" smtClean="0"/>
                        <a:t>-</a:t>
                      </a:r>
                      <a:r>
                        <a:rPr lang="en-US" b="1" dirty="0" err="1" smtClean="0"/>
                        <a:t>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hero</a:t>
                      </a:r>
                    </a:p>
                    <a:p>
                      <a:r>
                        <a:rPr lang="en-US" dirty="0" smtClean="0"/>
                        <a:t> hero</a:t>
                      </a:r>
                      <a:r>
                        <a:rPr lang="en-US" b="1" dirty="0" smtClean="0"/>
                        <a:t>es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potato</a:t>
                      </a:r>
                    </a:p>
                    <a:p>
                      <a:r>
                        <a:rPr lang="en-US" dirty="0" smtClean="0"/>
                        <a:t> potato</a:t>
                      </a:r>
                      <a:r>
                        <a:rPr lang="en-US" b="1" dirty="0" smtClean="0"/>
                        <a:t>es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echo</a:t>
                      </a:r>
                    </a:p>
                    <a:p>
                      <a:r>
                        <a:rPr lang="en-US" dirty="0" smtClean="0"/>
                        <a:t> echo</a:t>
                      </a:r>
                      <a:r>
                        <a:rPr lang="en-US" b="1" dirty="0" smtClean="0"/>
                        <a:t>es</a:t>
                      </a:r>
                      <a:endParaRPr lang="en-US" dirty="0"/>
                    </a:p>
                  </a:txBody>
                  <a:tcPr/>
                </a:tc>
              </a:tr>
              <a:tr h="8897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Sometimes add </a:t>
                      </a:r>
                      <a:r>
                        <a:rPr lang="en-US" b="1" dirty="0" smtClean="0"/>
                        <a:t>-s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zero</a:t>
                      </a:r>
                    </a:p>
                    <a:p>
                      <a:r>
                        <a:rPr lang="en-US" baseline="0" dirty="0" smtClean="0"/>
                        <a:t> zero</a:t>
                      </a:r>
                      <a:r>
                        <a:rPr lang="en-US" b="1" baseline="0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photo</a:t>
                      </a:r>
                    </a:p>
                    <a:p>
                      <a:r>
                        <a:rPr lang="en-US" dirty="0" smtClean="0"/>
                        <a:t> photo</a:t>
                      </a:r>
                      <a:r>
                        <a:rPr lang="en-US" b="1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piano</a:t>
                      </a:r>
                    </a:p>
                    <a:p>
                      <a:r>
                        <a:rPr lang="en-US" dirty="0" smtClean="0"/>
                        <a:t> piano</a:t>
                      </a:r>
                      <a:r>
                        <a:rPr lang="en-US" b="1" dirty="0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  <a:tr h="679952">
                <a:tc>
                  <a:txBody>
                    <a:bodyPr/>
                    <a:lstStyle/>
                    <a:p>
                      <a:r>
                        <a:rPr lang="en-US" b="1" baseline="0" dirty="0" smtClean="0"/>
                        <a:t> y </a:t>
                      </a:r>
                      <a:r>
                        <a:rPr lang="en-US" b="0" baseline="0" dirty="0" smtClean="0"/>
                        <a:t>preceded by</a:t>
                      </a:r>
                    </a:p>
                    <a:p>
                      <a:r>
                        <a:rPr lang="en-US" b="0" baseline="0" dirty="0" smtClean="0"/>
                        <a:t> a vowel</a:t>
                      </a:r>
                      <a:endParaRPr lang="en-US" b="1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Add </a:t>
                      </a:r>
                      <a:r>
                        <a:rPr lang="en-US" b="1" dirty="0" smtClean="0"/>
                        <a:t>-s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day</a:t>
                      </a:r>
                    </a:p>
                    <a:p>
                      <a:r>
                        <a:rPr lang="en-US" dirty="0" smtClean="0"/>
                        <a:t> day</a:t>
                      </a:r>
                      <a:r>
                        <a:rPr lang="en-US" b="1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turkey</a:t>
                      </a:r>
                    </a:p>
                    <a:p>
                      <a:r>
                        <a:rPr lang="en-US" dirty="0" smtClean="0"/>
                        <a:t> turkey</a:t>
                      </a:r>
                      <a:r>
                        <a:rPr lang="en-US" b="1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toy</a:t>
                      </a:r>
                    </a:p>
                    <a:p>
                      <a:r>
                        <a:rPr lang="en-US" dirty="0" smtClean="0"/>
                        <a:t> toy</a:t>
                      </a:r>
                      <a:r>
                        <a:rPr lang="en-US" b="1" dirty="0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  <a:tr h="40851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y </a:t>
                      </a:r>
                      <a:r>
                        <a:rPr lang="en-US" b="0" dirty="0" smtClean="0"/>
                        <a:t>preceded by a consonant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Usually change </a:t>
                      </a:r>
                      <a:r>
                        <a:rPr lang="en-US" b="1" dirty="0" smtClean="0"/>
                        <a:t>y</a:t>
                      </a:r>
                    </a:p>
                    <a:p>
                      <a:r>
                        <a:rPr lang="en-US" b="1" dirty="0" smtClean="0"/>
                        <a:t> 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0" baseline="0" dirty="0" smtClean="0"/>
                        <a:t>to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0" baseline="0" dirty="0" smtClean="0"/>
                        <a:t>and add </a:t>
                      </a:r>
                      <a:r>
                        <a:rPr lang="en-US" b="1" baseline="0" dirty="0" smtClean="0"/>
                        <a:t>-</a:t>
                      </a:r>
                      <a:r>
                        <a:rPr lang="en-US" b="1" baseline="0" dirty="0" err="1" smtClean="0"/>
                        <a:t>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city</a:t>
                      </a:r>
                    </a:p>
                    <a:p>
                      <a:r>
                        <a:rPr lang="en-US" dirty="0" smtClean="0"/>
                        <a:t> cit</a:t>
                      </a:r>
                      <a:r>
                        <a:rPr lang="en-US" b="1" dirty="0" smtClean="0"/>
                        <a:t>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diary</a:t>
                      </a:r>
                    </a:p>
                    <a:p>
                      <a:r>
                        <a:rPr lang="en-US" dirty="0" smtClean="0"/>
                        <a:t> diar</a:t>
                      </a:r>
                      <a:r>
                        <a:rPr lang="en-US" b="1" dirty="0" smtClean="0"/>
                        <a:t>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penny</a:t>
                      </a:r>
                    </a:p>
                    <a:p>
                      <a:r>
                        <a:rPr lang="en-US" dirty="0" smtClean="0"/>
                        <a:t> penn</a:t>
                      </a:r>
                      <a:r>
                        <a:rPr lang="en-US" b="1" dirty="0" smtClean="0"/>
                        <a:t>ies</a:t>
                      </a:r>
                      <a:endParaRPr lang="en-US" dirty="0"/>
                    </a:p>
                  </a:txBody>
                  <a:tcPr/>
                </a:tc>
              </a:tr>
              <a:tr h="40851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f </a:t>
                      </a:r>
                      <a:r>
                        <a:rPr lang="en-US" b="0" dirty="0" smtClean="0"/>
                        <a:t>or </a:t>
                      </a:r>
                      <a:r>
                        <a:rPr lang="en-US" b="1" dirty="0" err="1" smtClean="0"/>
                        <a:t>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Usually change </a:t>
                      </a:r>
                      <a:r>
                        <a:rPr lang="en-US" b="1" dirty="0" smtClean="0"/>
                        <a:t>f</a:t>
                      </a:r>
                      <a:r>
                        <a:rPr lang="en-US" b="0" dirty="0" smtClean="0"/>
                        <a:t> to </a:t>
                      </a:r>
                      <a:r>
                        <a:rPr lang="en-US" b="1" dirty="0" smtClean="0"/>
                        <a:t> v</a:t>
                      </a:r>
                      <a:r>
                        <a:rPr lang="en-US" b="0" dirty="0" smtClean="0"/>
                        <a:t> and add </a:t>
                      </a:r>
                      <a:r>
                        <a:rPr lang="en-US" b="1" dirty="0" smtClean="0"/>
                        <a:t>-s</a:t>
                      </a:r>
                    </a:p>
                    <a:p>
                      <a:r>
                        <a:rPr lang="en-US" b="0" baseline="0" dirty="0" smtClean="0"/>
                        <a:t> or </a:t>
                      </a:r>
                      <a:r>
                        <a:rPr lang="en-US" b="1" baseline="0" dirty="0" smtClean="0"/>
                        <a:t>-</a:t>
                      </a:r>
                      <a:r>
                        <a:rPr lang="en-US" b="1" baseline="0" dirty="0" err="1" smtClean="0"/>
                        <a:t>es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wife</a:t>
                      </a:r>
                    </a:p>
                    <a:p>
                      <a:r>
                        <a:rPr lang="en-US" dirty="0" smtClean="0"/>
                        <a:t> wi</a:t>
                      </a:r>
                      <a:r>
                        <a:rPr lang="en-US" b="1" dirty="0" smtClean="0"/>
                        <a:t>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leaf</a:t>
                      </a:r>
                    </a:p>
                    <a:p>
                      <a:r>
                        <a:rPr lang="en-US" dirty="0" smtClean="0"/>
                        <a:t> lea</a:t>
                      </a:r>
                      <a:r>
                        <a:rPr lang="en-US" b="1" dirty="0" smtClean="0"/>
                        <a:t>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half</a:t>
                      </a:r>
                    </a:p>
                    <a:p>
                      <a:r>
                        <a:rPr lang="en-US" dirty="0" smtClean="0"/>
                        <a:t> hal</a:t>
                      </a:r>
                      <a:r>
                        <a:rPr lang="en-US" b="1" dirty="0" smtClean="0"/>
                        <a:t>ves</a:t>
                      </a:r>
                      <a:endParaRPr lang="en-US" dirty="0"/>
                    </a:p>
                  </a:txBody>
                  <a:tcPr/>
                </a:tc>
              </a:tr>
              <a:tr h="4085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Sometimes add </a:t>
                      </a:r>
                      <a:r>
                        <a:rPr lang="en-US" b="1" dirty="0" smtClean="0"/>
                        <a:t>-s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roof</a:t>
                      </a:r>
                    </a:p>
                    <a:p>
                      <a:r>
                        <a:rPr lang="en-US" dirty="0" smtClean="0"/>
                        <a:t> roof</a:t>
                      </a:r>
                      <a:r>
                        <a:rPr lang="en-US" b="1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chief</a:t>
                      </a:r>
                    </a:p>
                    <a:p>
                      <a:r>
                        <a:rPr lang="en-US" dirty="0" smtClean="0"/>
                        <a:t> chief</a:t>
                      </a:r>
                      <a:r>
                        <a:rPr lang="en-US" b="1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belief</a:t>
                      </a:r>
                    </a:p>
                    <a:p>
                      <a:r>
                        <a:rPr lang="en-US" dirty="0" smtClean="0"/>
                        <a:t> </a:t>
                      </a:r>
                      <a:r>
                        <a:rPr lang="en-US" b="0" dirty="0" smtClean="0"/>
                        <a:t>belief</a:t>
                      </a:r>
                      <a:r>
                        <a:rPr lang="en-US" b="1" dirty="0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1470</Words>
  <Application>Microsoft Office PowerPoint</Application>
  <PresentationFormat>On-screen Show (4:3)</PresentationFormat>
  <Paragraphs>209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Nouns</vt:lpstr>
      <vt:lpstr>PowerPoint Presentation</vt:lpstr>
      <vt:lpstr>Common noun and proper noun</vt:lpstr>
      <vt:lpstr>PowerPoint Presentation</vt:lpstr>
      <vt:lpstr>PowerPoint Presentation</vt:lpstr>
      <vt:lpstr>Compound nouns</vt:lpstr>
      <vt:lpstr>Examples of compound nouns</vt:lpstr>
      <vt:lpstr>Singular and plural nouns</vt:lpstr>
      <vt:lpstr>PowerPoint Presentation</vt:lpstr>
      <vt:lpstr>PowerPoint Presentation</vt:lpstr>
      <vt:lpstr>Collective noun</vt:lpstr>
      <vt:lpstr>PowerPoint Presentation</vt:lpstr>
      <vt:lpstr>Possessive nouns</vt:lpstr>
      <vt:lpstr>PowerPoint Presentation</vt:lpstr>
      <vt:lpstr>PowerPoint Presentation</vt:lpstr>
      <vt:lpstr>Recognizing plurals, possessives, and contractions</vt:lpstr>
      <vt:lpstr>PowerPoint Presentation</vt:lpstr>
      <vt:lpstr>PowerPoint Presentation</vt:lpstr>
      <vt:lpstr>PowerPoint Presentation</vt:lpstr>
      <vt:lpstr>Appositives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Nouns</dc:title>
  <dc:creator>Mr Ziad Shoaib</dc:creator>
  <cp:lastModifiedBy>User</cp:lastModifiedBy>
  <cp:revision>42</cp:revision>
  <cp:lastPrinted>2019-07-03T04:24:27Z</cp:lastPrinted>
  <dcterms:created xsi:type="dcterms:W3CDTF">2014-01-28T15:11:34Z</dcterms:created>
  <dcterms:modified xsi:type="dcterms:W3CDTF">2019-07-03T04:25:02Z</dcterms:modified>
</cp:coreProperties>
</file>