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2057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/>
              <a:t>Equation </a:t>
            </a:r>
            <a:r>
              <a:rPr lang="en-US" sz="3600" b="1" i="1" dirty="0" smtClean="0"/>
              <a:t>Reducible</a:t>
            </a:r>
          </a:p>
          <a:p>
            <a:r>
              <a:rPr lang="en-US" sz="3600" b="1" i="1" dirty="0"/>
              <a:t> </a:t>
            </a:r>
            <a:r>
              <a:rPr lang="en-US" sz="3600" b="1" i="1" dirty="0" smtClean="0"/>
              <a:t>              To </a:t>
            </a:r>
          </a:p>
          <a:p>
            <a:r>
              <a:rPr lang="en-US" sz="3600" b="1" i="1" dirty="0" smtClean="0"/>
              <a:t>Homogeneous  </a:t>
            </a:r>
            <a:r>
              <a:rPr lang="en-US" sz="3600" b="1" i="1" dirty="0"/>
              <a:t>Form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2996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9600" y="1143000"/>
                <a:ext cx="7543800" cy="2640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/>
                  <a:t>Definition:</a:t>
                </a:r>
              </a:p>
              <a:p>
                <a:r>
                  <a:rPr lang="en-US" sz="2500" b="1" dirty="0"/>
                  <a:t>The differential equation</a:t>
                </a:r>
              </a:p>
              <a:p>
                <a:r>
                  <a:rPr lang="en-US" sz="2500" b="1" dirty="0"/>
                  <a:t> </a:t>
                </a:r>
                <a:r>
                  <a:rPr lang="en-US" sz="2500" b="1" dirty="0"/>
                  <a:t>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US" sz="25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sz="2500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5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5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500" b="1" i="1">
                            <a:latin typeface="Cambria Math"/>
                          </a:rPr>
                          <m:t>𝒙</m:t>
                        </m:r>
                        <m:r>
                          <a:rPr lang="en-US" sz="2500" b="1" i="1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2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1" i="1"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5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500" b="1" i="1">
                            <a:latin typeface="Cambria Math"/>
                          </a:rPr>
                          <m:t>𝒚</m:t>
                        </m:r>
                        <m:r>
                          <a:rPr lang="en-US" sz="2500" b="1" i="1">
                            <a:latin typeface="Cambria Math"/>
                          </a:rPr>
                          <m:t>+</m:t>
                        </m:r>
                        <m:r>
                          <a:rPr lang="en-US" sz="2500" b="1" i="1">
                            <a:latin typeface="Cambria Math"/>
                          </a:rPr>
                          <m:t>𝒄</m:t>
                        </m:r>
                        <m:r>
                          <a:rPr lang="en-US" sz="2500" b="1" i="1">
                            <a:latin typeface="Cambria Math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2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5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500" b="1" i="1">
                            <a:latin typeface="Cambria Math"/>
                          </a:rPr>
                          <m:t>𝒙</m:t>
                        </m:r>
                        <m:r>
                          <a:rPr lang="en-US" sz="2500" b="1" i="1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2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1" i="1"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5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500" b="1" i="1">
                            <a:latin typeface="Cambria Math"/>
                          </a:rPr>
                          <m:t>𝒚</m:t>
                        </m:r>
                        <m:r>
                          <a:rPr lang="en-US" sz="2500" b="1" i="1">
                            <a:latin typeface="Cambria Math"/>
                          </a:rPr>
                          <m:t>+</m:t>
                        </m:r>
                        <m:r>
                          <a:rPr lang="en-US" sz="2500" b="1" i="1"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endParaRPr lang="en-US" sz="2500" b="1" dirty="0"/>
              </a:p>
              <a:p>
                <a:r>
                  <a:rPr lang="en-US" sz="2500" b="1" dirty="0"/>
                  <a:t>Is not homogeneous. </a:t>
                </a:r>
              </a:p>
              <a:p>
                <a:r>
                  <a:rPr lang="en-US" sz="2500" b="1" dirty="0"/>
                  <a:t>But it can be reduced to a homogeneous form as illustrated </a:t>
                </a:r>
                <a:r>
                  <a:rPr lang="en-US" sz="2500" b="1" dirty="0" smtClean="0"/>
                  <a:t>below</a:t>
                </a:r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7543800" cy="2640979"/>
              </a:xfrm>
              <a:prstGeom prst="rect">
                <a:avLst/>
              </a:prstGeom>
              <a:blipFill rotWithShape="1">
                <a:blip r:embed="rId2"/>
                <a:stretch>
                  <a:fillRect l="-1373" t="-2079" b="-4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95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14400" y="685800"/>
                <a:ext cx="8189037" cy="3285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 smtClean="0"/>
                  <a:t>Case : 2</a:t>
                </a:r>
              </a:p>
              <a:p>
                <a:r>
                  <a:rPr lang="en-US" sz="2500" b="1" dirty="0" smtClean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5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5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5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5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5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5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5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500" b="1" i="1" smtClean="0">
                        <a:latin typeface="Cambria Math"/>
                      </a:rPr>
                      <m:t> </m:t>
                    </m:r>
                  </m:oMath>
                </a14:m>
                <a:endParaRPr lang="en-US" sz="2500" b="1" dirty="0" smtClean="0"/>
              </a:p>
              <a:p>
                <a:r>
                  <a:rPr lang="en-US" sz="2500" b="1" dirty="0" smtClean="0"/>
                  <a:t>Then put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dirty="0" smtClean="0">
                          <a:latin typeface="Cambria Math"/>
                        </a:rPr>
                        <m:t>𝑽</m:t>
                      </m:r>
                      <m:r>
                        <a:rPr lang="en-US" sz="2500" b="1" i="1" dirty="0" smtClean="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</a:rPr>
                        <m:t>𝒙</m:t>
                      </m:r>
                      <m:r>
                        <a:rPr lang="en-US" sz="25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5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500" b="1" dirty="0" smtClean="0"/>
              </a:p>
              <a:p>
                <a:r>
                  <a:rPr lang="en-US" sz="2500" b="1" dirty="0"/>
                  <a:t>D</a:t>
                </a:r>
                <a:r>
                  <a:rPr lang="en-US" sz="2500" b="1" dirty="0" smtClean="0"/>
                  <a:t>ifferentiate w.r.t x</a:t>
                </a:r>
              </a:p>
              <a:p>
                <a:r>
                  <a:rPr lang="en-US" sz="2500" b="1" dirty="0" smtClean="0"/>
                  <a:t>And the given equation will reduce to a separable equation </a:t>
                </a:r>
              </a:p>
              <a:p>
                <a:r>
                  <a:rPr lang="en-US" sz="2500" b="1" dirty="0" smtClean="0"/>
                  <a:t>in the variable </a:t>
                </a:r>
                <a14:m>
                  <m:oMath xmlns:m="http://schemas.openxmlformats.org/officeDocument/2006/math">
                    <m:r>
                      <a:rPr lang="en-US" sz="2500" b="1" i="1" dirty="0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sz="25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500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500" b="1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8189037" cy="3285130"/>
              </a:xfrm>
              <a:prstGeom prst="rect">
                <a:avLst/>
              </a:prstGeom>
              <a:blipFill rotWithShape="1">
                <a:blip r:embed="rId2"/>
                <a:stretch>
                  <a:fillRect l="-1191" t="-1301" r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8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14600"/>
            <a:ext cx="68540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Question: Solve the differential equation.</a:t>
            </a:r>
          </a:p>
        </p:txBody>
      </p:sp>
    </p:spTree>
    <p:extLst>
      <p:ext uri="{BB962C8B-B14F-4D97-AF65-F5344CB8AC3E}">
        <p14:creationId xmlns:p14="http://schemas.microsoft.com/office/powerpoint/2010/main" val="199995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IMG_20200407_203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37" y="0"/>
            <a:ext cx="4802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1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IMG_20200407_203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09" y="0"/>
            <a:ext cx="4912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0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2507673"/>
            <a:ext cx="40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Practice Question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3496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IMG_20200407_203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42" y="0"/>
            <a:ext cx="7429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69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</TotalTime>
  <Words>131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2006-08-16T00:00:00Z</dcterms:created>
  <dcterms:modified xsi:type="dcterms:W3CDTF">2020-04-07T15:41:38Z</dcterms:modified>
</cp:coreProperties>
</file>