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3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F25E1-49E5-453C-BFED-BFAC7D5D2E5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DBFB6-BAB7-450B-8428-773CC7F50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2619633D-D477-4207-8181-E4C7A14BD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611EA8-0EC3-4654-B645-DD62BCD9B57B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1CE4E99-53EC-4EAB-A550-5C3B4EBC72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ADA7C7A-036F-48E7-B520-F3487CDB2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9144CCA3-9176-4B75-9C45-C947D22839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1EDA6F-5612-4983-9A7B-BF37AB39AE71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1EC00F86-6CDA-46C0-8BED-994E008C49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B19F8E3C-D04C-493F-838D-D0C3F0132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C958AB2F-7CCD-4159-BA78-85DDB580C8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8F9B52-2C21-4CB7-B3C2-21B3D0228F61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97C3859E-B49A-4F80-A7C7-EA24B780E3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E585B50A-EA4D-49B5-A2AA-4D9313DC6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30204C7F-02A9-475B-B8AB-8314C7CCAD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9A08E7-DB63-486F-B39C-63A6F1627B00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0CD1CF69-4774-4737-9148-0A48D5DDDF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DCCDF344-F60B-48B7-B8E2-27AAB2DDB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4DAF6285-CDC6-43BD-AE4F-8CF29D4E6E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545043-E896-4A94-AA36-F23ACB99007F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78D8CD86-778A-4E25-B2A0-E8E07D883C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E4C24626-3936-4225-8B60-4EA4C2973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9CD7C2D-8B82-4871-9FAE-1637319DF1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6D869A-BF04-43FD-B130-69533E3595C7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98367F1-4E4D-400F-B1B9-1D9AF71668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C7AF23AB-C55F-43FA-95FC-007E89273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0CAF6FA2-F7F0-47D1-82EF-006663C8C3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B227FD-5275-4311-953A-645D6946E24A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62AEA57B-DA67-452C-9EB7-75DF69C771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7D6E5433-D596-4838-B768-6F093C5FF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96E43F72-FCD5-4F04-80AA-AF8CF02E32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2142A6-3334-45AF-9C4D-EA1726088118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93FD5FE1-2F00-42F0-A2FA-CC3F281301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5C22884-919A-420F-A31E-8C71D704F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F00F569A-DCB4-4B0E-A406-288A5EA3C4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51F5C7-33BF-4913-AFA0-511782BFDFB7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5011667E-00E1-4E31-8AF7-FF46DDAB7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5B724CC2-0F5C-43D4-9AF8-77884AAD5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8D6A92F7-0C05-4DFF-B822-6F759B4779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B581C5-FC70-4661-A401-543AC422FCAD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9FB8B4AB-86A8-4F3E-9C8B-A844AB3E20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FC045A75-EFB8-4789-A2A6-397079828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F9ADB537-D551-4378-9BB6-0AD8C3C0B2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8ECFB4-A9CE-4827-917D-6E4107005FA8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5BD43463-A624-42B0-844A-DCD5896CF5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2BE69E17-7AAC-4D24-B316-94B94C5BB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246010A-321F-44DA-ACC5-34114570C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51CCDF-4E0A-4399-9DAA-23B8B01F9391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32226A3-5A7E-4A5E-8A36-C4D64E6DC2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D0FEB72-344A-4E0F-983B-B24CF0000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2484ADC8-828D-4369-AC1B-6F65421DCC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2C9219-2E68-4A0D-847C-33089952367D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718BE36B-CDD0-480D-A474-1FA3D13E29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2F94EFD4-28A5-4F3D-AB99-ACB57A0DD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D665B196-1B7B-487C-B543-2DA0B368BB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A1BDFA-5F6C-442C-A5AF-FFF05DE4BAC9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439B4DD8-9B62-45D6-8FD2-09D9EF5DEF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0749DBC6-B475-43D9-B012-30FDBCE8B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C7DF897A-A77C-4335-AADF-E8B48ED6A5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79B88-9BC0-4423-A4AF-32B3742A12EE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D54B711B-DC3D-4CAD-BCE8-1FC7BE3CF7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FDC01A94-C36E-426A-8EE5-8648F80F6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26BA951D-9775-4AD7-9849-E20FD3F9C3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DB97D3-7AE6-48AF-970F-5DDEB808ECAE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3B433767-5142-4C27-93FA-C12544E07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35E9CFBE-5CA7-46F3-A1F1-D47F5E3CB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63C64010-DC31-47A7-811D-E1B9E4DDBA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037D32-506D-41A5-BB86-8EABB900C53F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AF7C19BB-9AEC-4731-A873-E3615577F0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30A54AA7-2D0E-4000-8EEE-57BCAAF2A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34563C69-BE75-43B8-B6A7-7176DBFAC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FF3DD2-2601-449C-8200-B89AF7808391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C67FF979-FEA9-4405-BBA0-48F7D5DE2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EB4D887E-4B41-48FB-B678-A967998FE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499E2A9D-9BAB-4E14-ADA4-35F2D15593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75969A-9B8E-4299-A405-72C18C8B8C85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D5DA1E97-8794-4795-9F99-709276F150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94559AE5-938C-43DC-8DB9-238C3D259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40D8CBF0-0504-4631-824D-9FEAEDAC0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35C49C-D050-4B05-9CC2-33376AA241FD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63550E5A-D068-41D9-95F1-81CA3423E0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B718D2BE-5D3E-41A4-806C-BA039ADBB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99416D2D-A4FE-4433-9430-E3E12E6F93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222DEA-3943-4D16-9173-79ECD690B5AD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757556C6-DD73-491D-B9BF-D6D99AF182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99D24529-DF9C-428C-976C-FCAF435BC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AF67C2BF-A5C9-4E8A-89ED-6B1C7357B8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06F600-421C-4A42-8D0B-A81AAEA7058E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AD7CE888-5A55-4D05-A989-91373E6640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2F805AF2-33D2-469F-A46A-43F548F0E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122E6D06-96F3-4F79-BC9F-68A15F9611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F5C74C-BD36-4B0F-97BF-A61EDCF7C2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9361FE95-1258-482C-BA46-6A6E9F7799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E425E41-6335-402E-B89F-BE71D825A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FE73956D-A0EA-42B5-A3A9-1ABE7B1F4E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D08FBD-FEE7-4A72-90CA-930B2E1FE2F6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9D542236-BD9F-4612-AD77-FBD8E7A10A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91281D07-C98C-41EF-8170-48E7ABB60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E2E0588B-3192-4EAD-8EAE-687E5396D8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A73554-425D-4C74-ABB8-99D2F5856A11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15478D59-62A0-4ED1-8F67-DFE400FD09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08BF76A0-5298-43CF-B581-0B36252AE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F4593233-1B17-4C79-A726-282F3A1FB9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54074A-308A-4E32-AB53-00B97F46F49D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505AB34A-93F3-4C84-B59E-128E338382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93E640A8-3294-460C-B48C-990B02808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F2A995A1-D84C-4BB9-9E4F-C4C0D76E6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C63DAA-65D1-4B89-B5E7-392985882BE0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F7542011-C766-41DF-84D0-11DFA45054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DAFE824E-266C-4381-A70B-DC036911F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95CE1883-66AF-44DF-944A-28E91FE51E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5EA4F7-BC45-459F-A939-B09D39C4C4CB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4BC05D15-FE0E-4746-B2A0-8F4C5CF611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11FAF907-3FC5-480E-8F4A-9BDA2153D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060EB673-F204-4842-A3AC-2C8E36509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981C9F-CCF0-4EE4-BFFA-2C01F54001BC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15408221-4AA2-494F-8F19-17B2835FB0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F25B47CF-C58C-4D8D-AA5A-A0D1FDB90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F290FDFC-96FC-4222-98F4-F942BDCE3D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5B7BBD-04C0-47B0-A393-53857A4027EF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39ABE536-09D3-4143-86B2-E9333575D3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F0F508C1-1E90-491D-A33C-57572D707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F83AC94F-D6CA-4D77-9445-7AD6E39E6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26FD34-5684-4085-8E42-F4DA9EC77F90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B8CB89D6-C8D9-4347-B3EE-1C9CDA3B12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1D92CD03-E904-4B74-992A-1805817FE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3B372B8-1132-4A63-BB02-9A31B0242B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3011A5-DD1E-43BA-B751-31F42F7A5CE3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038F58C0-609E-498D-93A9-82467EAC4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6875E68-3DF3-4124-8927-656C3770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BA496F0C-F8CF-47EB-9E57-AB27991A02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9E1881-C96B-4CD8-9848-40FFBA8B4979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2B83809-CF8B-4D00-A67C-EE2C9966C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182B0AC-FE94-421F-A955-78352A4A0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8CF9E848-55FA-47AE-9DD0-1AD56614A2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928622-322C-4320-97B1-90DBC8BE1BF8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127E995E-0BDA-4DFF-BE2C-56E4556979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2E211095-FB45-408F-A426-DD1D1F358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93E0FDAC-7808-48DC-BCD2-25C6B110FD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CBB48D-D07A-4490-A9DE-3643E1B0E283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3259397-B830-4D64-9434-8C257808E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8856E9D-750D-4BD5-B403-58EC86966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1F864211-19CE-413B-B0D4-4B268BFAF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4BB426-322E-43B2-9FE4-76554EBBB1B5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046EFDDC-0564-4DDA-9635-A45193AF93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9848E1C6-BA3F-43EB-AEB6-D984027BF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1D36877A-A618-4506-A9B2-BB4E734606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129A54-CF8D-462F-AAA0-4097A5EA042E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E783FFA-FAD7-437D-A9EC-D78CBE97CB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1F5D6B84-DFF5-4E07-A16F-AA909B47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CDFB7-3105-4C7A-BEC6-530B8DE9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40EA2-A262-4374-87A6-B9E0ED4D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D227C-99E9-45F1-9074-D48178C4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122F4-AD85-4342-A60E-22C4D752F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2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1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1B0D8-9E99-4795-A0E1-195111E14F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 Crashing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E1BCE-A197-448F-8ECB-3F6288AC97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42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EC9E6A5-72DA-47A0-9788-A6CD2EA91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81013"/>
            <a:ext cx="8229600" cy="838200"/>
          </a:xfrm>
        </p:spPr>
        <p:txBody>
          <a:bodyPr/>
          <a:lstStyle/>
          <a:p>
            <a:r>
              <a:rPr lang="en-US" altLang="en-US"/>
              <a:t>Calculation of the Critical Path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70BA2068-0A89-4025-8DDD-73265500B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84351" y="1600201"/>
            <a:ext cx="3540125" cy="1082675"/>
          </a:xfrm>
        </p:spPr>
        <p:txBody>
          <a:bodyPr>
            <a:normAutofit fontScale="70000" lnSpcReduction="20000"/>
          </a:bodyPr>
          <a:lstStyle/>
          <a:p>
            <a:pPr marL="236538" indent="-236538"/>
            <a:r>
              <a:rPr lang="en-US" altLang="en-US" sz="2400"/>
              <a:t>Critical Path may also shift if non-critical activity is lengthened or Critical Path activity is shortened</a:t>
            </a:r>
          </a:p>
          <a:p>
            <a:pPr marL="574675" lvl="1" indent="-223838"/>
            <a:r>
              <a:rPr lang="en-US" altLang="en-US"/>
              <a:t>Another update indicates it will actually take 6 weeks for Activity 4</a:t>
            </a:r>
          </a:p>
          <a:p>
            <a:pPr marL="574675" lvl="1" indent="-223838"/>
            <a:endParaRPr lang="en-US" altLang="en-US" sz="2200"/>
          </a:p>
        </p:txBody>
      </p:sp>
      <p:grpSp>
        <p:nvGrpSpPr>
          <p:cNvPr id="53252" name="Group 4">
            <a:extLst>
              <a:ext uri="{FF2B5EF4-FFF2-40B4-BE49-F238E27FC236}">
                <a16:creationId xmlns:a16="http://schemas.microsoft.com/office/drawing/2014/main" id="{BD545D2D-C555-4398-9713-7139F331AE58}"/>
              </a:ext>
            </a:extLst>
          </p:cNvPr>
          <p:cNvGrpSpPr>
            <a:grpSpLocks/>
          </p:cNvGrpSpPr>
          <p:nvPr/>
        </p:nvGrpSpPr>
        <p:grpSpPr bwMode="auto">
          <a:xfrm>
            <a:off x="1765300" y="4762500"/>
            <a:ext cx="8724900" cy="1765300"/>
            <a:chOff x="128" y="1312"/>
            <a:chExt cx="5496" cy="1112"/>
          </a:xfrm>
        </p:grpSpPr>
        <p:sp>
          <p:nvSpPr>
            <p:cNvPr id="53266" name="Oval 5">
              <a:extLst>
                <a:ext uri="{FF2B5EF4-FFF2-40B4-BE49-F238E27FC236}">
                  <a16:creationId xmlns:a16="http://schemas.microsoft.com/office/drawing/2014/main" id="{FC5BE620-DC9E-474A-8CAA-CD6350D17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" y="1664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3267" name="Oval 6">
              <a:extLst>
                <a:ext uri="{FF2B5EF4-FFF2-40B4-BE49-F238E27FC236}">
                  <a16:creationId xmlns:a16="http://schemas.microsoft.com/office/drawing/2014/main" id="{C4608975-68F1-4FC2-9DE2-068A9D651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1664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3268" name="Oval 7">
              <a:extLst>
                <a:ext uri="{FF2B5EF4-FFF2-40B4-BE49-F238E27FC236}">
                  <a16:creationId xmlns:a16="http://schemas.microsoft.com/office/drawing/2014/main" id="{F982EEFF-CD20-4CEC-8618-42BA55966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2048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3269" name="Oval 8">
              <a:extLst>
                <a:ext uri="{FF2B5EF4-FFF2-40B4-BE49-F238E27FC236}">
                  <a16:creationId xmlns:a16="http://schemas.microsoft.com/office/drawing/2014/main" id="{835032DF-9FE1-4F96-ABBE-E19A47FBF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" y="131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3270" name="Oval 9">
              <a:extLst>
                <a:ext uri="{FF2B5EF4-FFF2-40B4-BE49-F238E27FC236}">
                  <a16:creationId xmlns:a16="http://schemas.microsoft.com/office/drawing/2014/main" id="{6AA4AB32-AD92-4048-87CF-77F7ACCA5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131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53271" name="Oval 10">
              <a:extLst>
                <a:ext uri="{FF2B5EF4-FFF2-40B4-BE49-F238E27FC236}">
                  <a16:creationId xmlns:a16="http://schemas.microsoft.com/office/drawing/2014/main" id="{37894393-ADF3-4D9F-B586-43770255C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1664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3272" name="Oval 11">
              <a:extLst>
                <a:ext uri="{FF2B5EF4-FFF2-40B4-BE49-F238E27FC236}">
                  <a16:creationId xmlns:a16="http://schemas.microsoft.com/office/drawing/2014/main" id="{4FE3D261-DA47-48A5-B292-C7658AA35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1664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53273" name="Oval 12">
              <a:extLst>
                <a:ext uri="{FF2B5EF4-FFF2-40B4-BE49-F238E27FC236}">
                  <a16:creationId xmlns:a16="http://schemas.microsoft.com/office/drawing/2014/main" id="{6CC44394-4E21-4A18-AB2D-8FB16487D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" y="1664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8</a:t>
              </a:r>
            </a:p>
          </p:txBody>
        </p:sp>
        <p:cxnSp>
          <p:nvCxnSpPr>
            <p:cNvPr id="53274" name="AutoShape 13">
              <a:extLst>
                <a:ext uri="{FF2B5EF4-FFF2-40B4-BE49-F238E27FC236}">
                  <a16:creationId xmlns:a16="http://schemas.microsoft.com/office/drawing/2014/main" id="{7AFA477C-6267-4F2B-A199-DFCB87FD8F28}"/>
                </a:ext>
              </a:extLst>
            </p:cNvPr>
            <p:cNvCxnSpPr>
              <a:cxnSpLocks noChangeShapeType="1"/>
              <a:stCxn id="53266" idx="6"/>
              <a:endCxn id="53267" idx="2"/>
            </p:cNvCxnSpPr>
            <p:nvPr/>
          </p:nvCxnSpPr>
          <p:spPr bwMode="auto">
            <a:xfrm>
              <a:off x="496" y="1852"/>
              <a:ext cx="37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5" name="AutoShape 14">
              <a:extLst>
                <a:ext uri="{FF2B5EF4-FFF2-40B4-BE49-F238E27FC236}">
                  <a16:creationId xmlns:a16="http://schemas.microsoft.com/office/drawing/2014/main" id="{D534514D-F535-49A0-AB59-0D731DD73736}"/>
                </a:ext>
              </a:extLst>
            </p:cNvPr>
            <p:cNvCxnSpPr>
              <a:cxnSpLocks noChangeShapeType="1"/>
              <a:stCxn id="53267" idx="6"/>
              <a:endCxn id="53269" idx="2"/>
            </p:cNvCxnSpPr>
            <p:nvPr/>
          </p:nvCxnSpPr>
          <p:spPr bwMode="auto">
            <a:xfrm flipV="1">
              <a:off x="1240" y="1500"/>
              <a:ext cx="592" cy="3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6" name="AutoShape 15">
              <a:extLst>
                <a:ext uri="{FF2B5EF4-FFF2-40B4-BE49-F238E27FC236}">
                  <a16:creationId xmlns:a16="http://schemas.microsoft.com/office/drawing/2014/main" id="{B0385AC2-6D0A-4973-B927-E13F2F21A82F}"/>
                </a:ext>
              </a:extLst>
            </p:cNvPr>
            <p:cNvCxnSpPr>
              <a:cxnSpLocks noChangeShapeType="1"/>
              <a:stCxn id="53267" idx="6"/>
              <a:endCxn id="53268" idx="2"/>
            </p:cNvCxnSpPr>
            <p:nvPr/>
          </p:nvCxnSpPr>
          <p:spPr bwMode="auto">
            <a:xfrm>
              <a:off x="1240" y="1852"/>
              <a:ext cx="1008" cy="3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7" name="AutoShape 16">
              <a:extLst>
                <a:ext uri="{FF2B5EF4-FFF2-40B4-BE49-F238E27FC236}">
                  <a16:creationId xmlns:a16="http://schemas.microsoft.com/office/drawing/2014/main" id="{CB657199-FD55-4702-861B-F57C62BD7BA7}"/>
                </a:ext>
              </a:extLst>
            </p:cNvPr>
            <p:cNvCxnSpPr>
              <a:cxnSpLocks noChangeShapeType="1"/>
              <a:stCxn id="53269" idx="6"/>
              <a:endCxn id="53270" idx="2"/>
            </p:cNvCxnSpPr>
            <p:nvPr/>
          </p:nvCxnSpPr>
          <p:spPr bwMode="auto">
            <a:xfrm>
              <a:off x="2200" y="1500"/>
              <a:ext cx="56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8" name="AutoShape 17">
              <a:extLst>
                <a:ext uri="{FF2B5EF4-FFF2-40B4-BE49-F238E27FC236}">
                  <a16:creationId xmlns:a16="http://schemas.microsoft.com/office/drawing/2014/main" id="{B4BCEF27-5D45-4E9C-854A-70B5F2D3AF5B}"/>
                </a:ext>
              </a:extLst>
            </p:cNvPr>
            <p:cNvCxnSpPr>
              <a:cxnSpLocks noChangeShapeType="1"/>
              <a:stCxn id="53270" idx="6"/>
              <a:endCxn id="53271" idx="2"/>
            </p:cNvCxnSpPr>
            <p:nvPr/>
          </p:nvCxnSpPr>
          <p:spPr bwMode="auto">
            <a:xfrm>
              <a:off x="3128" y="1500"/>
              <a:ext cx="536" cy="3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9" name="AutoShape 18">
              <a:extLst>
                <a:ext uri="{FF2B5EF4-FFF2-40B4-BE49-F238E27FC236}">
                  <a16:creationId xmlns:a16="http://schemas.microsoft.com/office/drawing/2014/main" id="{FFC7BAD7-1FCD-4AC0-A126-29DE78B9AB0D}"/>
                </a:ext>
              </a:extLst>
            </p:cNvPr>
            <p:cNvCxnSpPr>
              <a:cxnSpLocks noChangeShapeType="1"/>
              <a:stCxn id="53268" idx="6"/>
              <a:endCxn id="53271" idx="2"/>
            </p:cNvCxnSpPr>
            <p:nvPr/>
          </p:nvCxnSpPr>
          <p:spPr bwMode="auto">
            <a:xfrm flipV="1">
              <a:off x="2616" y="1852"/>
              <a:ext cx="1048" cy="3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80" name="AutoShape 19">
              <a:extLst>
                <a:ext uri="{FF2B5EF4-FFF2-40B4-BE49-F238E27FC236}">
                  <a16:creationId xmlns:a16="http://schemas.microsoft.com/office/drawing/2014/main" id="{85F9C150-D5B7-4EE6-8ADF-51B48537C959}"/>
                </a:ext>
              </a:extLst>
            </p:cNvPr>
            <p:cNvCxnSpPr>
              <a:cxnSpLocks noChangeShapeType="1"/>
              <a:stCxn id="53271" idx="6"/>
              <a:endCxn id="53272" idx="2"/>
            </p:cNvCxnSpPr>
            <p:nvPr/>
          </p:nvCxnSpPr>
          <p:spPr bwMode="auto">
            <a:xfrm>
              <a:off x="4032" y="1852"/>
              <a:ext cx="42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81" name="AutoShape 20">
              <a:extLst>
                <a:ext uri="{FF2B5EF4-FFF2-40B4-BE49-F238E27FC236}">
                  <a16:creationId xmlns:a16="http://schemas.microsoft.com/office/drawing/2014/main" id="{D51E1B41-5951-453C-B7F6-AE5E3A805EE9}"/>
                </a:ext>
              </a:extLst>
            </p:cNvPr>
            <p:cNvCxnSpPr>
              <a:cxnSpLocks noChangeShapeType="1"/>
              <a:stCxn id="53272" idx="6"/>
              <a:endCxn id="53273" idx="2"/>
            </p:cNvCxnSpPr>
            <p:nvPr/>
          </p:nvCxnSpPr>
          <p:spPr bwMode="auto">
            <a:xfrm>
              <a:off x="4828" y="1852"/>
              <a:ext cx="42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3253" name="Picture 21" descr="fin16408_t0818">
            <a:extLst>
              <a:ext uri="{FF2B5EF4-FFF2-40B4-BE49-F238E27FC236}">
                <a16:creationId xmlns:a16="http://schemas.microsoft.com/office/drawing/2014/main" id="{7F664C82-6888-41A9-8ED3-FA16517EB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8"/>
          <a:stretch>
            <a:fillRect/>
          </a:stretch>
        </p:blipFill>
        <p:spPr bwMode="auto">
          <a:xfrm>
            <a:off x="5249864" y="1744664"/>
            <a:ext cx="5138737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22">
            <a:extLst>
              <a:ext uri="{FF2B5EF4-FFF2-40B4-BE49-F238E27FC236}">
                <a16:creationId xmlns:a16="http://schemas.microsoft.com/office/drawing/2014/main" id="{427354C1-1E42-4B54-B77F-58F69DB09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100" y="5027613"/>
            <a:ext cx="971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4 weeks</a:t>
            </a:r>
          </a:p>
        </p:txBody>
      </p:sp>
      <p:sp>
        <p:nvSpPr>
          <p:cNvPr id="53255" name="Text Box 23">
            <a:extLst>
              <a:ext uri="{FF2B5EF4-FFF2-40B4-BE49-F238E27FC236}">
                <a16:creationId xmlns:a16="http://schemas.microsoft.com/office/drawing/2014/main" id="{21C91A9D-AA20-4BBF-91D4-CC5AE1420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93" y="5027613"/>
            <a:ext cx="10855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10 weeks</a:t>
            </a:r>
          </a:p>
        </p:txBody>
      </p:sp>
      <p:sp>
        <p:nvSpPr>
          <p:cNvPr id="53256" name="Text Box 24">
            <a:extLst>
              <a:ext uri="{FF2B5EF4-FFF2-40B4-BE49-F238E27FC236}">
                <a16:creationId xmlns:a16="http://schemas.microsoft.com/office/drawing/2014/main" id="{F53DB8B1-7ABB-4DF9-A6E2-39B3C3BDD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5600" y="5624513"/>
            <a:ext cx="971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4 weeks</a:t>
            </a:r>
          </a:p>
        </p:txBody>
      </p:sp>
      <p:sp>
        <p:nvSpPr>
          <p:cNvPr id="53257" name="Text Box 25">
            <a:extLst>
              <a:ext uri="{FF2B5EF4-FFF2-40B4-BE49-F238E27FC236}">
                <a16:creationId xmlns:a16="http://schemas.microsoft.com/office/drawing/2014/main" id="{EDA9B07F-BA9E-479A-A361-EE99CF4C4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200" y="4481513"/>
            <a:ext cx="971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2 weeks</a:t>
            </a:r>
          </a:p>
        </p:txBody>
      </p:sp>
      <p:sp>
        <p:nvSpPr>
          <p:cNvPr id="53258" name="Text Box 26">
            <a:extLst>
              <a:ext uri="{FF2B5EF4-FFF2-40B4-BE49-F238E27FC236}">
                <a16:creationId xmlns:a16="http://schemas.microsoft.com/office/drawing/2014/main" id="{8022B9F5-E4C8-4DBF-9F7F-7BB4058BF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100" y="4481513"/>
            <a:ext cx="971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3 weeks</a:t>
            </a:r>
          </a:p>
        </p:txBody>
      </p:sp>
      <p:sp>
        <p:nvSpPr>
          <p:cNvPr id="53259" name="Text Box 27">
            <a:extLst>
              <a:ext uri="{FF2B5EF4-FFF2-40B4-BE49-F238E27FC236}">
                <a16:creationId xmlns:a16="http://schemas.microsoft.com/office/drawing/2014/main" id="{F6A9D663-7EA2-4EFE-9711-847FA59A6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193" y="5027613"/>
            <a:ext cx="10855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16 weeks</a:t>
            </a:r>
          </a:p>
        </p:txBody>
      </p:sp>
      <p:sp>
        <p:nvSpPr>
          <p:cNvPr id="53260" name="Text Box 28">
            <a:extLst>
              <a:ext uri="{FF2B5EF4-FFF2-40B4-BE49-F238E27FC236}">
                <a16:creationId xmlns:a16="http://schemas.microsoft.com/office/drawing/2014/main" id="{79BF36F9-B3AF-439D-AC7D-A53DBDD5F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800" y="5027613"/>
            <a:ext cx="971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4 weeks</a:t>
            </a:r>
          </a:p>
        </p:txBody>
      </p:sp>
      <p:sp>
        <p:nvSpPr>
          <p:cNvPr id="53261" name="Text Box 29">
            <a:extLst>
              <a:ext uri="{FF2B5EF4-FFF2-40B4-BE49-F238E27FC236}">
                <a16:creationId xmlns:a16="http://schemas.microsoft.com/office/drawing/2014/main" id="{A92162ED-57FD-4034-B51C-48C8380E1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2305" y="5027613"/>
            <a:ext cx="8579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1 week</a:t>
            </a:r>
          </a:p>
        </p:txBody>
      </p:sp>
      <p:grpSp>
        <p:nvGrpSpPr>
          <p:cNvPr id="20510" name="Group 30">
            <a:extLst>
              <a:ext uri="{FF2B5EF4-FFF2-40B4-BE49-F238E27FC236}">
                <a16:creationId xmlns:a16="http://schemas.microsoft.com/office/drawing/2014/main" id="{6DCF3D63-ED76-4736-B666-FFF4BC518A61}"/>
              </a:ext>
            </a:extLst>
          </p:cNvPr>
          <p:cNvGrpSpPr>
            <a:grpSpLocks/>
          </p:cNvGrpSpPr>
          <p:nvPr/>
        </p:nvGrpSpPr>
        <p:grpSpPr bwMode="auto">
          <a:xfrm>
            <a:off x="9172575" y="2576515"/>
            <a:ext cx="1206500" cy="611188"/>
            <a:chOff x="5008" y="1688"/>
            <a:chExt cx="760" cy="385"/>
          </a:xfrm>
        </p:grpSpPr>
        <p:sp>
          <p:nvSpPr>
            <p:cNvPr id="53263" name="Text Box 31">
              <a:extLst>
                <a:ext uri="{FF2B5EF4-FFF2-40B4-BE49-F238E27FC236}">
                  <a16:creationId xmlns:a16="http://schemas.microsoft.com/office/drawing/2014/main" id="{8002D63B-F197-4C80-A297-9451026F62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8" y="1840"/>
              <a:ext cx="2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3264" name="Text Box 32">
              <a:extLst>
                <a:ext uri="{FF2B5EF4-FFF2-40B4-BE49-F238E27FC236}">
                  <a16:creationId xmlns:a16="http://schemas.microsoft.com/office/drawing/2014/main" id="{ACFEB47F-A575-4D5A-AEF9-EBE2A1B32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8" y="1688"/>
              <a:ext cx="2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6</a:t>
              </a:r>
            </a:p>
          </p:txBody>
        </p:sp>
        <p:cxnSp>
          <p:nvCxnSpPr>
            <p:cNvPr id="53265" name="AutoShape 33">
              <a:extLst>
                <a:ext uri="{FF2B5EF4-FFF2-40B4-BE49-F238E27FC236}">
                  <a16:creationId xmlns:a16="http://schemas.microsoft.com/office/drawing/2014/main" id="{102BF1EE-A0FC-4081-9E3B-EDF6C2F7214E}"/>
                </a:ext>
              </a:extLst>
            </p:cNvPr>
            <p:cNvCxnSpPr>
              <a:cxnSpLocks noChangeShapeType="1"/>
              <a:stCxn id="53264" idx="3"/>
              <a:endCxn id="53263" idx="1"/>
            </p:cNvCxnSpPr>
            <p:nvPr/>
          </p:nvCxnSpPr>
          <p:spPr bwMode="auto">
            <a:xfrm>
              <a:off x="5288" y="1805"/>
              <a:ext cx="200" cy="1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C520367-BA05-4EA8-BA01-A14538CE5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60376"/>
            <a:ext cx="8229600" cy="817563"/>
          </a:xfrm>
        </p:spPr>
        <p:txBody>
          <a:bodyPr/>
          <a:lstStyle/>
          <a:p>
            <a:r>
              <a:rPr lang="en-US" altLang="en-US"/>
              <a:t>Calculation of the Critical Path</a:t>
            </a:r>
          </a:p>
        </p:txBody>
      </p:sp>
      <p:sp>
        <p:nvSpPr>
          <p:cNvPr id="55299" name="Oval 3">
            <a:extLst>
              <a:ext uri="{FF2B5EF4-FFF2-40B4-BE49-F238E27FC236}">
                <a16:creationId xmlns:a16="http://schemas.microsoft.com/office/drawing/2014/main" id="{14894B5B-4BFB-47E9-B68F-171346799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5321300"/>
            <a:ext cx="584200" cy="596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5300" name="Oval 4">
            <a:extLst>
              <a:ext uri="{FF2B5EF4-FFF2-40B4-BE49-F238E27FC236}">
                <a16:creationId xmlns:a16="http://schemas.microsoft.com/office/drawing/2014/main" id="{4532C268-1010-4B46-9C55-6C41A36EF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5321300"/>
            <a:ext cx="584200" cy="596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5301" name="Oval 5">
            <a:extLst>
              <a:ext uri="{FF2B5EF4-FFF2-40B4-BE49-F238E27FC236}">
                <a16:creationId xmlns:a16="http://schemas.microsoft.com/office/drawing/2014/main" id="{41D80FEA-3F09-44B0-B559-FCA0F0293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800" y="5930900"/>
            <a:ext cx="584200" cy="596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5302" name="Oval 6">
            <a:extLst>
              <a:ext uri="{FF2B5EF4-FFF2-40B4-BE49-F238E27FC236}">
                <a16:creationId xmlns:a16="http://schemas.microsoft.com/office/drawing/2014/main" id="{64E15B8C-9EC0-4BF1-B98B-CB444AF4D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0400" y="4762500"/>
            <a:ext cx="584200" cy="596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5303" name="Oval 7">
            <a:extLst>
              <a:ext uri="{FF2B5EF4-FFF2-40B4-BE49-F238E27FC236}">
                <a16:creationId xmlns:a16="http://schemas.microsoft.com/office/drawing/2014/main" id="{F1719F93-9B66-49FD-AD66-8E0E86F75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762500"/>
            <a:ext cx="584200" cy="596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5304" name="Oval 8">
            <a:extLst>
              <a:ext uri="{FF2B5EF4-FFF2-40B4-BE49-F238E27FC236}">
                <a16:creationId xmlns:a16="http://schemas.microsoft.com/office/drawing/2014/main" id="{690E29F6-2DA4-4E74-BD45-37BCCCE12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0" y="5321300"/>
            <a:ext cx="584200" cy="596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5305" name="Oval 9">
            <a:extLst>
              <a:ext uri="{FF2B5EF4-FFF2-40B4-BE49-F238E27FC236}">
                <a16:creationId xmlns:a16="http://schemas.microsoft.com/office/drawing/2014/main" id="{3C9CC2D1-E015-40D3-812F-C8684F196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350" y="5321300"/>
            <a:ext cx="584200" cy="596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5306" name="Oval 10">
            <a:extLst>
              <a:ext uri="{FF2B5EF4-FFF2-40B4-BE49-F238E27FC236}">
                <a16:creationId xmlns:a16="http://schemas.microsoft.com/office/drawing/2014/main" id="{BA8D594B-14F0-4273-9C5F-0EDEF8E08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5321300"/>
            <a:ext cx="584200" cy="596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</a:rPr>
              <a:t>8</a:t>
            </a:r>
          </a:p>
        </p:txBody>
      </p:sp>
      <p:cxnSp>
        <p:nvCxnSpPr>
          <p:cNvPr id="55307" name="AutoShape 11">
            <a:extLst>
              <a:ext uri="{FF2B5EF4-FFF2-40B4-BE49-F238E27FC236}">
                <a16:creationId xmlns:a16="http://schemas.microsoft.com/office/drawing/2014/main" id="{54C2FFE2-196E-4FB4-95CD-B09CB39AADB0}"/>
              </a:ext>
            </a:extLst>
          </p:cNvPr>
          <p:cNvCxnSpPr>
            <a:cxnSpLocks noChangeShapeType="1"/>
            <a:stCxn id="55299" idx="6"/>
            <a:endCxn id="55300" idx="2"/>
          </p:cNvCxnSpPr>
          <p:nvPr/>
        </p:nvCxnSpPr>
        <p:spPr bwMode="auto">
          <a:xfrm>
            <a:off x="2349500" y="5619750"/>
            <a:ext cx="596900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8" name="AutoShape 12">
            <a:extLst>
              <a:ext uri="{FF2B5EF4-FFF2-40B4-BE49-F238E27FC236}">
                <a16:creationId xmlns:a16="http://schemas.microsoft.com/office/drawing/2014/main" id="{C4F3684B-CD21-438A-AB48-D3FB0AB20115}"/>
              </a:ext>
            </a:extLst>
          </p:cNvPr>
          <p:cNvCxnSpPr>
            <a:cxnSpLocks noChangeShapeType="1"/>
            <a:stCxn id="55300" idx="6"/>
            <a:endCxn id="55302" idx="2"/>
          </p:cNvCxnSpPr>
          <p:nvPr/>
        </p:nvCxnSpPr>
        <p:spPr bwMode="auto">
          <a:xfrm flipV="1">
            <a:off x="3530600" y="5060950"/>
            <a:ext cx="939800" cy="5588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9" name="AutoShape 13">
            <a:extLst>
              <a:ext uri="{FF2B5EF4-FFF2-40B4-BE49-F238E27FC236}">
                <a16:creationId xmlns:a16="http://schemas.microsoft.com/office/drawing/2014/main" id="{A608211C-0A4B-4986-BB45-E404FD0F5402}"/>
              </a:ext>
            </a:extLst>
          </p:cNvPr>
          <p:cNvCxnSpPr>
            <a:cxnSpLocks noChangeShapeType="1"/>
            <a:stCxn id="55300" idx="6"/>
            <a:endCxn id="55301" idx="2"/>
          </p:cNvCxnSpPr>
          <p:nvPr/>
        </p:nvCxnSpPr>
        <p:spPr bwMode="auto">
          <a:xfrm>
            <a:off x="3530600" y="5619750"/>
            <a:ext cx="1600200" cy="609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0" name="AutoShape 14">
            <a:extLst>
              <a:ext uri="{FF2B5EF4-FFF2-40B4-BE49-F238E27FC236}">
                <a16:creationId xmlns:a16="http://schemas.microsoft.com/office/drawing/2014/main" id="{DA435283-DDFA-4733-BAE2-83A58C37A78B}"/>
              </a:ext>
            </a:extLst>
          </p:cNvPr>
          <p:cNvCxnSpPr>
            <a:cxnSpLocks noChangeShapeType="1"/>
            <a:stCxn id="55302" idx="6"/>
            <a:endCxn id="55303" idx="2"/>
          </p:cNvCxnSpPr>
          <p:nvPr/>
        </p:nvCxnSpPr>
        <p:spPr bwMode="auto">
          <a:xfrm>
            <a:off x="5054600" y="5060950"/>
            <a:ext cx="88900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1" name="AutoShape 15">
            <a:extLst>
              <a:ext uri="{FF2B5EF4-FFF2-40B4-BE49-F238E27FC236}">
                <a16:creationId xmlns:a16="http://schemas.microsoft.com/office/drawing/2014/main" id="{9717904B-8A3E-4DA1-AB5D-13E8591504B6}"/>
              </a:ext>
            </a:extLst>
          </p:cNvPr>
          <p:cNvCxnSpPr>
            <a:cxnSpLocks noChangeShapeType="1"/>
            <a:stCxn id="55303" idx="6"/>
            <a:endCxn id="55304" idx="2"/>
          </p:cNvCxnSpPr>
          <p:nvPr/>
        </p:nvCxnSpPr>
        <p:spPr bwMode="auto">
          <a:xfrm>
            <a:off x="6527800" y="5060950"/>
            <a:ext cx="850900" cy="5588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2" name="AutoShape 16">
            <a:extLst>
              <a:ext uri="{FF2B5EF4-FFF2-40B4-BE49-F238E27FC236}">
                <a16:creationId xmlns:a16="http://schemas.microsoft.com/office/drawing/2014/main" id="{03C0C5A5-F670-4145-8C2A-4615A6B5B193}"/>
              </a:ext>
            </a:extLst>
          </p:cNvPr>
          <p:cNvCxnSpPr>
            <a:cxnSpLocks noChangeShapeType="1"/>
            <a:stCxn id="55301" idx="6"/>
            <a:endCxn id="55304" idx="2"/>
          </p:cNvCxnSpPr>
          <p:nvPr/>
        </p:nvCxnSpPr>
        <p:spPr bwMode="auto">
          <a:xfrm flipV="1">
            <a:off x="5715000" y="5619750"/>
            <a:ext cx="1663700" cy="609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3" name="AutoShape 17">
            <a:extLst>
              <a:ext uri="{FF2B5EF4-FFF2-40B4-BE49-F238E27FC236}">
                <a16:creationId xmlns:a16="http://schemas.microsoft.com/office/drawing/2014/main" id="{D1C489A6-0B0A-4D22-8B6F-02DCF19F51B2}"/>
              </a:ext>
            </a:extLst>
          </p:cNvPr>
          <p:cNvCxnSpPr>
            <a:cxnSpLocks noChangeShapeType="1"/>
            <a:stCxn id="55304" idx="6"/>
            <a:endCxn id="55305" idx="2"/>
          </p:cNvCxnSpPr>
          <p:nvPr/>
        </p:nvCxnSpPr>
        <p:spPr bwMode="auto">
          <a:xfrm>
            <a:off x="7962900" y="5619750"/>
            <a:ext cx="679450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4" name="AutoShape 18">
            <a:extLst>
              <a:ext uri="{FF2B5EF4-FFF2-40B4-BE49-F238E27FC236}">
                <a16:creationId xmlns:a16="http://schemas.microsoft.com/office/drawing/2014/main" id="{8E9BEEE4-75DC-4ECE-88B9-42C47BC118EB}"/>
              </a:ext>
            </a:extLst>
          </p:cNvPr>
          <p:cNvCxnSpPr>
            <a:cxnSpLocks noChangeShapeType="1"/>
            <a:stCxn id="55305" idx="6"/>
            <a:endCxn id="55306" idx="2"/>
          </p:cNvCxnSpPr>
          <p:nvPr/>
        </p:nvCxnSpPr>
        <p:spPr bwMode="auto">
          <a:xfrm>
            <a:off x="9226550" y="5619750"/>
            <a:ext cx="679450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5315" name="Picture 19" descr="fin16408_t0818">
            <a:extLst>
              <a:ext uri="{FF2B5EF4-FFF2-40B4-BE49-F238E27FC236}">
                <a16:creationId xmlns:a16="http://schemas.microsoft.com/office/drawing/2014/main" id="{781D8D69-DDD2-46CF-83BF-213BB5780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8"/>
          <a:stretch>
            <a:fillRect/>
          </a:stretch>
        </p:blipFill>
        <p:spPr bwMode="auto">
          <a:xfrm>
            <a:off x="5249863" y="1744663"/>
            <a:ext cx="5116512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6" name="Text Box 20">
            <a:extLst>
              <a:ext uri="{FF2B5EF4-FFF2-40B4-BE49-F238E27FC236}">
                <a16:creationId xmlns:a16="http://schemas.microsoft.com/office/drawing/2014/main" id="{EA2A2AB1-53EA-48C0-AC51-F36BCE02E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100" y="5027613"/>
            <a:ext cx="971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FF0000"/>
                </a:solidFill>
              </a:rPr>
              <a:t>4 weeks</a:t>
            </a:r>
          </a:p>
        </p:txBody>
      </p:sp>
      <p:sp>
        <p:nvSpPr>
          <p:cNvPr id="55317" name="Text Box 21">
            <a:extLst>
              <a:ext uri="{FF2B5EF4-FFF2-40B4-BE49-F238E27FC236}">
                <a16:creationId xmlns:a16="http://schemas.microsoft.com/office/drawing/2014/main" id="{74E11AE2-A635-4742-A279-A50D7BA7F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293" y="5027613"/>
            <a:ext cx="10855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FF0000"/>
                </a:solidFill>
              </a:rPr>
              <a:t>10 weeks</a:t>
            </a:r>
          </a:p>
        </p:txBody>
      </p:sp>
      <p:sp>
        <p:nvSpPr>
          <p:cNvPr id="55318" name="Text Box 22">
            <a:extLst>
              <a:ext uri="{FF2B5EF4-FFF2-40B4-BE49-F238E27FC236}">
                <a16:creationId xmlns:a16="http://schemas.microsoft.com/office/drawing/2014/main" id="{1E5F1203-29E7-4103-8DB6-3F53A66C3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5600" y="5624513"/>
            <a:ext cx="971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FF0000"/>
                </a:solidFill>
              </a:rPr>
              <a:t>6 weeks</a:t>
            </a:r>
          </a:p>
        </p:txBody>
      </p:sp>
      <p:sp>
        <p:nvSpPr>
          <p:cNvPr id="55319" name="Text Box 23">
            <a:extLst>
              <a:ext uri="{FF2B5EF4-FFF2-40B4-BE49-F238E27FC236}">
                <a16:creationId xmlns:a16="http://schemas.microsoft.com/office/drawing/2014/main" id="{261CDD66-90D9-4459-8B59-30931EEA5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200" y="4481513"/>
            <a:ext cx="971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2 weeks</a:t>
            </a:r>
          </a:p>
        </p:txBody>
      </p:sp>
      <p:sp>
        <p:nvSpPr>
          <p:cNvPr id="55320" name="Text Box 24">
            <a:extLst>
              <a:ext uri="{FF2B5EF4-FFF2-40B4-BE49-F238E27FC236}">
                <a16:creationId xmlns:a16="http://schemas.microsoft.com/office/drawing/2014/main" id="{A0651A64-56E4-413A-9CEF-8CE729E57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100" y="4481513"/>
            <a:ext cx="971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3 weeks</a:t>
            </a:r>
          </a:p>
        </p:txBody>
      </p:sp>
      <p:sp>
        <p:nvSpPr>
          <p:cNvPr id="55321" name="Text Box 25">
            <a:extLst>
              <a:ext uri="{FF2B5EF4-FFF2-40B4-BE49-F238E27FC236}">
                <a16:creationId xmlns:a16="http://schemas.microsoft.com/office/drawing/2014/main" id="{B3F11CE6-DA3C-4609-9C35-A8EF4CD88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193" y="5027613"/>
            <a:ext cx="10855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FF0000"/>
                </a:solidFill>
              </a:rPr>
              <a:t>16 weeks</a:t>
            </a:r>
          </a:p>
        </p:txBody>
      </p:sp>
      <p:sp>
        <p:nvSpPr>
          <p:cNvPr id="55322" name="Text Box 26">
            <a:extLst>
              <a:ext uri="{FF2B5EF4-FFF2-40B4-BE49-F238E27FC236}">
                <a16:creationId xmlns:a16="http://schemas.microsoft.com/office/drawing/2014/main" id="{66AEACD1-C01A-42E3-B352-6C187D5BB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800" y="5027613"/>
            <a:ext cx="971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FF0000"/>
                </a:solidFill>
              </a:rPr>
              <a:t>4 weeks</a:t>
            </a:r>
          </a:p>
        </p:txBody>
      </p:sp>
      <p:sp>
        <p:nvSpPr>
          <p:cNvPr id="55323" name="Text Box 27">
            <a:extLst>
              <a:ext uri="{FF2B5EF4-FFF2-40B4-BE49-F238E27FC236}">
                <a16:creationId xmlns:a16="http://schemas.microsoft.com/office/drawing/2014/main" id="{4BEF8745-BD45-4161-9FAB-E6A7C0E13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2305" y="5027613"/>
            <a:ext cx="8579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FF0000"/>
                </a:solidFill>
              </a:rPr>
              <a:t>1 week</a:t>
            </a:r>
          </a:p>
        </p:txBody>
      </p:sp>
      <p:grpSp>
        <p:nvGrpSpPr>
          <p:cNvPr id="55324" name="Group 28">
            <a:extLst>
              <a:ext uri="{FF2B5EF4-FFF2-40B4-BE49-F238E27FC236}">
                <a16:creationId xmlns:a16="http://schemas.microsoft.com/office/drawing/2014/main" id="{60A8D0DF-A56A-40B2-A863-1B0728E45127}"/>
              </a:ext>
            </a:extLst>
          </p:cNvPr>
          <p:cNvGrpSpPr>
            <a:grpSpLocks/>
          </p:cNvGrpSpPr>
          <p:nvPr/>
        </p:nvGrpSpPr>
        <p:grpSpPr bwMode="auto">
          <a:xfrm>
            <a:off x="9151938" y="2576515"/>
            <a:ext cx="1206500" cy="611188"/>
            <a:chOff x="5008" y="1688"/>
            <a:chExt cx="760" cy="385"/>
          </a:xfrm>
        </p:grpSpPr>
        <p:sp>
          <p:nvSpPr>
            <p:cNvPr id="55328" name="Text Box 29">
              <a:extLst>
                <a:ext uri="{FF2B5EF4-FFF2-40B4-BE49-F238E27FC236}">
                  <a16:creationId xmlns:a16="http://schemas.microsoft.com/office/drawing/2014/main" id="{19C137A3-A8FE-4A6A-8854-8A446E3F4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8" y="1840"/>
              <a:ext cx="2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5329" name="Text Box 30">
              <a:extLst>
                <a:ext uri="{FF2B5EF4-FFF2-40B4-BE49-F238E27FC236}">
                  <a16:creationId xmlns:a16="http://schemas.microsoft.com/office/drawing/2014/main" id="{4FAEEFB3-C174-4C69-9214-7CE855B32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8" y="1688"/>
              <a:ext cx="2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6</a:t>
              </a:r>
            </a:p>
          </p:txBody>
        </p:sp>
        <p:cxnSp>
          <p:nvCxnSpPr>
            <p:cNvPr id="55330" name="AutoShape 31">
              <a:extLst>
                <a:ext uri="{FF2B5EF4-FFF2-40B4-BE49-F238E27FC236}">
                  <a16:creationId xmlns:a16="http://schemas.microsoft.com/office/drawing/2014/main" id="{E4971E38-552E-463D-BC46-C65E637037E6}"/>
                </a:ext>
              </a:extLst>
            </p:cNvPr>
            <p:cNvCxnSpPr>
              <a:cxnSpLocks noChangeShapeType="1"/>
              <a:stCxn id="55329" idx="3"/>
              <a:endCxn id="55328" idx="1"/>
            </p:cNvCxnSpPr>
            <p:nvPr/>
          </p:nvCxnSpPr>
          <p:spPr bwMode="auto">
            <a:xfrm>
              <a:off x="5288" y="1805"/>
              <a:ext cx="200" cy="1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5325" name="AutoShape 32">
            <a:extLst>
              <a:ext uri="{FF2B5EF4-FFF2-40B4-BE49-F238E27FC236}">
                <a16:creationId xmlns:a16="http://schemas.microsoft.com/office/drawing/2014/main" id="{259EC975-364B-4450-A34C-362AF38B5963}"/>
              </a:ext>
            </a:extLst>
          </p:cNvPr>
          <p:cNvCxnSpPr>
            <a:cxnSpLocks noChangeShapeType="1"/>
            <a:stCxn id="55329" idx="1"/>
          </p:cNvCxnSpPr>
          <p:nvPr/>
        </p:nvCxnSpPr>
        <p:spPr bwMode="auto">
          <a:xfrm flipH="1">
            <a:off x="5507038" y="2761460"/>
            <a:ext cx="3644900" cy="292814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26" name="Text Box 33">
            <a:extLst>
              <a:ext uri="{FF2B5EF4-FFF2-40B4-BE49-F238E27FC236}">
                <a16:creationId xmlns:a16="http://schemas.microsoft.com/office/drawing/2014/main" id="{694126B6-A681-4888-8FFC-341BF51B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1091" y="6086475"/>
            <a:ext cx="1879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</a:rPr>
              <a:t>C.P. = 41 weeks</a:t>
            </a:r>
          </a:p>
        </p:txBody>
      </p:sp>
      <p:sp>
        <p:nvSpPr>
          <p:cNvPr id="55327" name="Rectangle 34">
            <a:extLst>
              <a:ext uri="{FF2B5EF4-FFF2-40B4-BE49-F238E27FC236}">
                <a16:creationId xmlns:a16="http://schemas.microsoft.com/office/drawing/2014/main" id="{2E08183A-FE5E-4C15-B7D3-69B584FEC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39889" y="1600201"/>
            <a:ext cx="3540125" cy="1082675"/>
          </a:xfrm>
        </p:spPr>
        <p:txBody>
          <a:bodyPr>
            <a:normAutofit fontScale="70000" lnSpcReduction="20000"/>
          </a:bodyPr>
          <a:lstStyle/>
          <a:p>
            <a:pPr marL="236538" indent="-236538"/>
            <a:r>
              <a:rPr lang="en-US" altLang="en-US" sz="2400"/>
              <a:t>Critical Path may also shift if non-critical activity is lengthened or Critical Path activity is shortened</a:t>
            </a:r>
          </a:p>
          <a:p>
            <a:pPr marL="574675" lvl="1" indent="-223838"/>
            <a:r>
              <a:rPr lang="en-US" altLang="en-US"/>
              <a:t>Another update indicates it will actually take 6 weeks for Activity 4</a:t>
            </a:r>
          </a:p>
          <a:p>
            <a:pPr marL="574675" lvl="1" indent="-223838"/>
            <a:endParaRPr lang="en-US" altLang="en-US" sz="22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B9845BF-4DF8-484A-AB48-2E4C0CFB0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altLang="en-US"/>
              <a:t>Determining Slack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B8BF8F93-EC50-4ACB-B07F-BE72882397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186738" cy="2616200"/>
          </a:xfrm>
        </p:spPr>
        <p:txBody>
          <a:bodyPr>
            <a:normAutofit lnSpcReduction="10000"/>
          </a:bodyPr>
          <a:lstStyle/>
          <a:p>
            <a:pPr marL="236538" indent="-236538"/>
            <a:r>
              <a:rPr lang="en-US" altLang="en-US" sz="2400"/>
              <a:t>Slack - The amount of time an activity on a non-critical path can be delayed without affecting the duration of the project (i.e., without putting it on the critical path)</a:t>
            </a:r>
          </a:p>
          <a:p>
            <a:pPr marL="574675" lvl="1" indent="-223838"/>
            <a:r>
              <a:rPr lang="en-US" altLang="en-US" sz="2000"/>
              <a:t>Uses four calculated values</a:t>
            </a:r>
          </a:p>
          <a:p>
            <a:pPr marL="909638" lvl="2" indent="-220663"/>
            <a:r>
              <a:rPr lang="en-US" altLang="en-US" sz="1800"/>
              <a:t>Early start - Earliest an activity can start (based on prerequisites)</a:t>
            </a:r>
          </a:p>
          <a:p>
            <a:pPr marL="909638" lvl="2" indent="-220663"/>
            <a:r>
              <a:rPr lang="en-US" altLang="en-US" sz="1800"/>
              <a:t>Early finish - Earliest it can finish (based on prerequisites &amp; duration)</a:t>
            </a:r>
          </a:p>
          <a:p>
            <a:pPr marL="909638" lvl="2" indent="-220663"/>
            <a:r>
              <a:rPr lang="en-US" altLang="en-US" sz="1800"/>
              <a:t>Late start - Latest an activity can start and not delay the project</a:t>
            </a:r>
          </a:p>
          <a:p>
            <a:pPr marL="909638" lvl="2" indent="-220663"/>
            <a:r>
              <a:rPr lang="en-US" altLang="en-US" sz="1800"/>
              <a:t>Late finish - Latest an activity can finish and not delay the project</a:t>
            </a:r>
          </a:p>
          <a:p>
            <a:pPr marL="236538" indent="-236538"/>
            <a:endParaRPr lang="en-US" altLang="en-US" sz="2400"/>
          </a:p>
          <a:p>
            <a:pPr marL="574675" lvl="1" indent="-223838"/>
            <a:endParaRPr lang="en-US" altLang="en-US" sz="2000"/>
          </a:p>
        </p:txBody>
      </p:sp>
      <p:pic>
        <p:nvPicPr>
          <p:cNvPr id="57348" name="Picture 4" descr="Ex0819">
            <a:extLst>
              <a:ext uri="{FF2B5EF4-FFF2-40B4-BE49-F238E27FC236}">
                <a16:creationId xmlns:a16="http://schemas.microsoft.com/office/drawing/2014/main" id="{4B6D2CAC-6B67-4F15-A6EE-4B2D8D62C4F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9351" y="4448175"/>
            <a:ext cx="7642225" cy="2012950"/>
          </a:xfr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F80D96E-4437-4DF0-941D-BD3C83128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altLang="en-US" sz="3600"/>
              <a:t>Calculating Early Start (ES) and </a:t>
            </a:r>
            <a:br>
              <a:rPr lang="en-US" altLang="en-US" sz="3600"/>
            </a:br>
            <a:r>
              <a:rPr lang="en-US" altLang="en-US" sz="3600"/>
              <a:t>Early  Finish (EF)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07FDF02-D0D6-46EA-9F6F-521C2A6F9E5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447801"/>
            <a:ext cx="3733800" cy="4525963"/>
          </a:xfrm>
        </p:spPr>
        <p:txBody>
          <a:bodyPr/>
          <a:lstStyle/>
          <a:p>
            <a:pPr marL="236538" indent="-236538"/>
            <a:r>
              <a:rPr lang="en-US" altLang="en-US" sz="2000"/>
              <a:t>Move from left to right in network</a:t>
            </a:r>
          </a:p>
          <a:p>
            <a:pPr marL="574675" lvl="1" indent="-223838"/>
            <a:r>
              <a:rPr lang="en-US" altLang="en-US"/>
              <a:t>ES for 1st activity usually zero</a:t>
            </a:r>
          </a:p>
          <a:p>
            <a:pPr marL="574675" lvl="1" indent="-223838"/>
            <a:r>
              <a:rPr lang="en-US" altLang="en-US"/>
              <a:t>EF equals ES plus activity duration</a:t>
            </a:r>
          </a:p>
          <a:p>
            <a:pPr marL="574675" lvl="1" indent="-223838"/>
            <a:r>
              <a:rPr lang="en-US" altLang="en-US"/>
              <a:t>ES is latest of the EF times of an activity’s predecessors</a:t>
            </a:r>
          </a:p>
        </p:txBody>
      </p:sp>
      <p:pic>
        <p:nvPicPr>
          <p:cNvPr id="59396" name="Picture 4" descr="fin16408_t0818">
            <a:extLst>
              <a:ext uri="{FF2B5EF4-FFF2-40B4-BE49-F238E27FC236}">
                <a16:creationId xmlns:a16="http://schemas.microsoft.com/office/drawing/2014/main" id="{024A9CFE-C858-4EDB-8D98-69F61F6B2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8"/>
          <a:stretch>
            <a:fillRect/>
          </a:stretch>
        </p:blipFill>
        <p:spPr bwMode="auto">
          <a:xfrm>
            <a:off x="5599113" y="1720850"/>
            <a:ext cx="480695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 descr="Ex0819">
            <a:extLst>
              <a:ext uri="{FF2B5EF4-FFF2-40B4-BE49-F238E27FC236}">
                <a16:creationId xmlns:a16="http://schemas.microsoft.com/office/drawing/2014/main" id="{AC56F951-6385-4C95-A8CE-11FFBC0130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4" y="4094163"/>
            <a:ext cx="8651875" cy="2278062"/>
          </a:xfrm>
        </p:spPr>
      </p:pic>
      <p:sp>
        <p:nvSpPr>
          <p:cNvPr id="59398" name="Text Box 7">
            <a:extLst>
              <a:ext uri="{FF2B5EF4-FFF2-40B4-BE49-F238E27FC236}">
                <a16:creationId xmlns:a16="http://schemas.microsoft.com/office/drawing/2014/main" id="{CDFAF8B0-DC79-4209-853E-F1E94188C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657601"/>
            <a:ext cx="2514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Cooper Black" panose="0208090404030B020404" pitchFamily="18" charset="0"/>
              </a:rPr>
              <a:t>THIS IS CALLED THE FORWARD PASS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6166F3E-C72E-4278-A91A-A5864CFF5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1143001"/>
            <a:ext cx="38576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6538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467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9638" indent="-2206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/>
              <a:t>Move from right to left in network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1900"/>
              <a:t>LF for last activity equals EF for last activity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1600"/>
              <a:t>Or target date if different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1900"/>
              <a:t>LS equals LF minus activity duration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1900"/>
              <a:t>LF is earliest of the LS times of an activity’s followers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2000"/>
          </a:p>
          <a:p>
            <a:pPr lvl="1">
              <a:spcBef>
                <a:spcPct val="20000"/>
              </a:spcBef>
              <a:buFontTx/>
              <a:buChar char="–"/>
            </a:pPr>
            <a:endParaRPr lang="en-US" altLang="en-US" sz="2100"/>
          </a:p>
        </p:txBody>
      </p:sp>
      <p:pic>
        <p:nvPicPr>
          <p:cNvPr id="61443" name="Picture 3" descr="fin16408_t0818">
            <a:extLst>
              <a:ext uri="{FF2B5EF4-FFF2-40B4-BE49-F238E27FC236}">
                <a16:creationId xmlns:a16="http://schemas.microsoft.com/office/drawing/2014/main" id="{592D0E25-5DB9-460F-B070-D7545327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8"/>
          <a:stretch>
            <a:fillRect/>
          </a:stretch>
        </p:blipFill>
        <p:spPr bwMode="auto">
          <a:xfrm>
            <a:off x="5599114" y="1720851"/>
            <a:ext cx="479583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4">
            <a:extLst>
              <a:ext uri="{FF2B5EF4-FFF2-40B4-BE49-F238E27FC236}">
                <a16:creationId xmlns:a16="http://schemas.microsoft.com/office/drawing/2014/main" id="{C2C9A434-AF2D-46CE-A4D1-EDC6A177D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89000"/>
          </a:xfrm>
        </p:spPr>
        <p:txBody>
          <a:bodyPr/>
          <a:lstStyle/>
          <a:p>
            <a:r>
              <a:rPr lang="en-US" altLang="en-US" sz="3200"/>
              <a:t>Calculating Late Start (LS) and </a:t>
            </a:r>
            <a:br>
              <a:rPr lang="en-US" altLang="en-US" sz="3200"/>
            </a:br>
            <a:r>
              <a:rPr lang="en-US" altLang="en-US" sz="3200"/>
              <a:t>Late Finish (LF)</a:t>
            </a:r>
          </a:p>
        </p:txBody>
      </p:sp>
      <p:pic>
        <p:nvPicPr>
          <p:cNvPr id="61445" name="Picture 6" descr="Ex0820">
            <a:extLst>
              <a:ext uri="{FF2B5EF4-FFF2-40B4-BE49-F238E27FC236}">
                <a16:creationId xmlns:a16="http://schemas.microsoft.com/office/drawing/2014/main" id="{5016189F-EEB2-4D65-9067-6DF97592EE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3026" y="4567238"/>
            <a:ext cx="7394575" cy="1962150"/>
          </a:xfrm>
        </p:spPr>
      </p:pic>
      <p:sp>
        <p:nvSpPr>
          <p:cNvPr id="61446" name="Text Box 7">
            <a:extLst>
              <a:ext uri="{FF2B5EF4-FFF2-40B4-BE49-F238E27FC236}">
                <a16:creationId xmlns:a16="http://schemas.microsoft.com/office/drawing/2014/main" id="{F5DB931A-5E1F-49DA-8A29-8560DB383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114800"/>
            <a:ext cx="3200400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Cooper Black" panose="0208090404030B020404" pitchFamily="18" charset="0"/>
              </a:rPr>
              <a:t>THIS IS CALLED THE BACKWARD PASS</a:t>
            </a: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E19D483F-D155-45AC-AEC1-97B5767C1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Calculating Slack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98063DC-5896-4A87-B281-F009854303B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2249488"/>
            <a:ext cx="4038600" cy="4525962"/>
          </a:xfrm>
        </p:spPr>
        <p:txBody>
          <a:bodyPr/>
          <a:lstStyle/>
          <a:p>
            <a:pPr marL="236538" indent="-236538"/>
            <a:r>
              <a:rPr lang="en-US" altLang="en-US"/>
              <a:t>Slack - The amount of time an activity on a non-critical path can be delayed without affecting the duration of the project (i.e., putting it on the critical path)</a:t>
            </a:r>
          </a:p>
          <a:p>
            <a:pPr marL="236538" indent="-236538"/>
            <a:endParaRPr lang="en-US" altLang="en-US"/>
          </a:p>
          <a:p>
            <a:pPr marL="236538" indent="-236538"/>
            <a:endParaRPr lang="en-US" altLang="en-US" sz="2400"/>
          </a:p>
        </p:txBody>
      </p:sp>
      <p:sp>
        <p:nvSpPr>
          <p:cNvPr id="63492" name="Rectangle 7">
            <a:extLst>
              <a:ext uri="{FF2B5EF4-FFF2-40B4-BE49-F238E27FC236}">
                <a16:creationId xmlns:a16="http://schemas.microsoft.com/office/drawing/2014/main" id="{0D17C1E3-A4FF-42BE-AE05-9693BA96F79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981200"/>
            <a:ext cx="3810000" cy="16764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Computed by either:</a:t>
            </a:r>
          </a:p>
          <a:p>
            <a:pPr>
              <a:buFontTx/>
              <a:buNone/>
            </a:pPr>
            <a:r>
              <a:rPr lang="en-US" altLang="en-US"/>
              <a:t>	Late Start - Early Start</a:t>
            </a:r>
          </a:p>
          <a:p>
            <a:pPr>
              <a:buFontTx/>
              <a:buNone/>
            </a:pPr>
            <a:r>
              <a:rPr lang="en-US" altLang="en-US"/>
              <a:t>		</a:t>
            </a:r>
            <a:r>
              <a:rPr lang="en-US" altLang="en-US" b="1" i="1">
                <a:solidFill>
                  <a:srgbClr val="FF3300"/>
                </a:solidFill>
              </a:rPr>
              <a:t>or</a:t>
            </a:r>
          </a:p>
          <a:p>
            <a:pPr>
              <a:buFontTx/>
              <a:buNone/>
            </a:pPr>
            <a:r>
              <a:rPr lang="en-US" altLang="en-US"/>
              <a:t>	Late Finish - Early Finish</a:t>
            </a:r>
          </a:p>
        </p:txBody>
      </p:sp>
      <p:pic>
        <p:nvPicPr>
          <p:cNvPr id="63493" name="Picture 6" descr="Extb0821">
            <a:extLst>
              <a:ext uri="{FF2B5EF4-FFF2-40B4-BE49-F238E27FC236}">
                <a16:creationId xmlns:a16="http://schemas.microsoft.com/office/drawing/2014/main" id="{E39CDDEC-39E0-402E-942A-816C9F1EBEFC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3581400"/>
            <a:ext cx="7543800" cy="2590800"/>
          </a:xfrm>
        </p:spPr>
      </p:pic>
      <p:sp>
        <p:nvSpPr>
          <p:cNvPr id="63494" name="Rectangle 4">
            <a:extLst>
              <a:ext uri="{FF2B5EF4-FFF2-40B4-BE49-F238E27FC236}">
                <a16:creationId xmlns:a16="http://schemas.microsoft.com/office/drawing/2014/main" id="{43451D85-11E1-44C2-B424-00BC465E6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096001"/>
            <a:ext cx="88630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6538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300" b="1">
                <a:solidFill>
                  <a:srgbClr val="FF3300"/>
                </a:solidFill>
              </a:rPr>
              <a:t>Activities that have zero slack are, by definition, on the critical path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4C95E5B9-494F-4CEB-B178-9BD36452E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57189"/>
            <a:ext cx="8229600" cy="960437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Project Scheduling with Uncertain Time Estimates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1F639FE2-0A2D-46C0-B7CE-4813AFB71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3398838"/>
          </a:xfrm>
        </p:spPr>
        <p:txBody>
          <a:bodyPr>
            <a:normAutofit lnSpcReduction="10000"/>
          </a:bodyPr>
          <a:lstStyle/>
          <a:p>
            <a:pPr marL="236538" indent="-236538"/>
            <a:r>
              <a:rPr lang="en-US" altLang="en-US"/>
              <a:t>Summary of steps:</a:t>
            </a:r>
          </a:p>
          <a:p>
            <a:pPr marL="574675" lvl="1" indent="-223838"/>
            <a:r>
              <a:rPr lang="en-US" altLang="en-US" sz="2400"/>
              <a:t>Determine activities that need to be accomplished</a:t>
            </a:r>
          </a:p>
          <a:p>
            <a:pPr marL="574675" lvl="1" indent="-223838"/>
            <a:r>
              <a:rPr lang="en-US" altLang="en-US" sz="2400"/>
              <a:t>Determine precedence relationships and completion times</a:t>
            </a:r>
          </a:p>
          <a:p>
            <a:pPr marL="574675" lvl="1" indent="-223838"/>
            <a:r>
              <a:rPr lang="en-US" altLang="en-US" sz="2400"/>
              <a:t>Construct network diagram</a:t>
            </a:r>
          </a:p>
          <a:p>
            <a:pPr marL="574675" lvl="1" indent="-223838"/>
            <a:r>
              <a:rPr lang="en-US" altLang="en-US" sz="2400"/>
              <a:t>Determine the critical path</a:t>
            </a:r>
          </a:p>
          <a:p>
            <a:pPr marL="574675" lvl="1" indent="-223838"/>
            <a:r>
              <a:rPr lang="en-US" altLang="en-US" sz="2400"/>
              <a:t>Determine early start and late start schedules</a:t>
            </a:r>
          </a:p>
          <a:p>
            <a:pPr marL="574675" lvl="1" indent="-223838"/>
            <a:r>
              <a:rPr lang="en-US" altLang="en-US" sz="2400"/>
              <a:t>Calculate the variances for the activity times</a:t>
            </a:r>
          </a:p>
          <a:p>
            <a:pPr marL="574675" lvl="1" indent="-223838"/>
            <a:r>
              <a:rPr lang="en-US" altLang="en-US" sz="2400"/>
              <a:t>Calculate the probability of completing by the desired due date</a:t>
            </a:r>
          </a:p>
          <a:p>
            <a:pPr marL="236538" indent="-236538"/>
            <a:endParaRPr lang="en-US" altLang="en-US"/>
          </a:p>
          <a:p>
            <a:pPr marL="236538" indent="-236538"/>
            <a:endParaRPr lang="en-US" alt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40D2B6E-8F36-45BC-8399-4B83BC3C9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5939" y="536576"/>
            <a:ext cx="8601075" cy="72072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Project Scheduling with Time </a:t>
            </a:r>
            <a:r>
              <a:rPr lang="en-US" altLang="en-US" i="1" u="sng">
                <a:solidFill>
                  <a:srgbClr val="FF0000"/>
                </a:solidFill>
              </a:rPr>
              <a:t>Uncertainty</a:t>
            </a:r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63B4182-3E0B-47BF-A0E4-183224877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28813" y="2017713"/>
            <a:ext cx="8229600" cy="950912"/>
          </a:xfrm>
        </p:spPr>
        <p:txBody>
          <a:bodyPr>
            <a:normAutofit fontScale="32500" lnSpcReduction="20000"/>
          </a:bodyPr>
          <a:lstStyle/>
          <a:p>
            <a:pPr marL="236538" indent="-236538"/>
            <a:r>
              <a:rPr lang="en-US" altLang="en-US"/>
              <a:t>Take three time estimates</a:t>
            </a:r>
          </a:p>
          <a:p>
            <a:pPr marL="574675" lvl="1" indent="-223838">
              <a:lnSpc>
                <a:spcPct val="130000"/>
              </a:lnSpc>
            </a:pPr>
            <a:r>
              <a:rPr lang="en-US" altLang="en-US" sz="2900"/>
              <a:t>Optimistic - What is the (realistic) fastest we can get an activity done?</a:t>
            </a:r>
          </a:p>
          <a:p>
            <a:pPr marL="574675" lvl="1" indent="-223838">
              <a:lnSpc>
                <a:spcPct val="130000"/>
              </a:lnSpc>
            </a:pPr>
            <a:r>
              <a:rPr lang="en-US" altLang="en-US" sz="2900"/>
              <a:t>Pessimistic - What is the (realistic) worst case scenario for delay?</a:t>
            </a:r>
          </a:p>
          <a:p>
            <a:pPr marL="574675" lvl="1" indent="-223838">
              <a:lnSpc>
                <a:spcPct val="130000"/>
              </a:lnSpc>
            </a:pPr>
            <a:r>
              <a:rPr lang="en-US" altLang="en-US" sz="2900"/>
              <a:t>Most likely - What is our “most likely” estimate?</a:t>
            </a:r>
          </a:p>
          <a:p>
            <a:pPr marL="236538" indent="-236538">
              <a:lnSpc>
                <a:spcPct val="130000"/>
              </a:lnSpc>
            </a:pP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87F8014-1C79-4980-9336-DF5392574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126" y="392113"/>
            <a:ext cx="8397875" cy="8429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Project Scheduling with Time </a:t>
            </a:r>
            <a:r>
              <a:rPr lang="en-US" altLang="en-US" i="1" u="sng">
                <a:solidFill>
                  <a:srgbClr val="FF0000"/>
                </a:solidFill>
              </a:rPr>
              <a:t>Uncertainty</a:t>
            </a:r>
            <a:endParaRPr lang="en-US" alt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E73535AE-BA8E-493B-B556-8209A9F8C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950913"/>
          </a:xfrm>
        </p:spPr>
        <p:txBody>
          <a:bodyPr/>
          <a:lstStyle/>
          <a:p>
            <a:pPr marL="236538" indent="-236538"/>
            <a:r>
              <a:rPr lang="en-US" altLang="en-US"/>
              <a:t>Calculate the “expected time” for the activity</a:t>
            </a:r>
          </a:p>
          <a:p>
            <a:pPr marL="236538" indent="-236538"/>
            <a:endParaRPr lang="en-US" altLang="en-US"/>
          </a:p>
        </p:txBody>
      </p:sp>
      <p:graphicFrame>
        <p:nvGraphicFramePr>
          <p:cNvPr id="69636" name="Object 4">
            <a:extLst>
              <a:ext uri="{FF2B5EF4-FFF2-40B4-BE49-F238E27FC236}">
                <a16:creationId xmlns:a16="http://schemas.microsoft.com/office/drawing/2014/main" id="{507AF41E-ACB8-4EF5-8B43-179DB21FC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2600" y="2262189"/>
          <a:ext cx="28321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990170" imgH="393529" progId="Equation.3">
                  <p:embed/>
                </p:oleObj>
              </mc:Choice>
              <mc:Fallback>
                <p:oleObj name="Equation" r:id="rId4" imgW="990170" imgH="393529" progId="Equation.3">
                  <p:embed/>
                  <p:pic>
                    <p:nvPicPr>
                      <p:cNvPr id="69636" name="Object 4">
                        <a:extLst>
                          <a:ext uri="{FF2B5EF4-FFF2-40B4-BE49-F238E27FC236}">
                            <a16:creationId xmlns:a16="http://schemas.microsoft.com/office/drawing/2014/main" id="{507AF41E-ACB8-4EF5-8B43-179DB21FC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2262189"/>
                        <a:ext cx="283210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Rectangle 5">
            <a:extLst>
              <a:ext uri="{FF2B5EF4-FFF2-40B4-BE49-F238E27FC236}">
                <a16:creationId xmlns:a16="http://schemas.microsoft.com/office/drawing/2014/main" id="{A32F1F19-C6D2-42AD-BD35-1067E23A5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6" y="3327401"/>
            <a:ext cx="87598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6538" indent="-236538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4675" indent="-223838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i="1"/>
              <a:t>Where:</a:t>
            </a:r>
          </a:p>
          <a:p>
            <a:pPr lvl="1">
              <a:spcBef>
                <a:spcPct val="20000"/>
              </a:spcBef>
            </a:pPr>
            <a:r>
              <a:rPr lang="en-US" altLang="en-US" sz="2800"/>
              <a:t>T</a:t>
            </a:r>
            <a:r>
              <a:rPr lang="en-US" altLang="en-US" sz="2800" i="1" baseline="-25000"/>
              <a:t>e </a:t>
            </a:r>
            <a:r>
              <a:rPr lang="en-US" altLang="en-US" sz="2800"/>
              <a:t>	=  Expected Time</a:t>
            </a:r>
          </a:p>
          <a:p>
            <a:pPr lvl="1">
              <a:spcBef>
                <a:spcPct val="20000"/>
              </a:spcBef>
            </a:pPr>
            <a:r>
              <a:rPr lang="en-US" altLang="en-US" sz="2800" i="1"/>
              <a:t>o</a:t>
            </a:r>
            <a:r>
              <a:rPr lang="en-US" altLang="en-US" sz="2800"/>
              <a:t> 	=  Optimistic estimate</a:t>
            </a:r>
          </a:p>
          <a:p>
            <a:pPr lvl="1">
              <a:spcBef>
                <a:spcPct val="20000"/>
              </a:spcBef>
            </a:pPr>
            <a:r>
              <a:rPr lang="en-US" altLang="en-US" sz="2800" i="1"/>
              <a:t>m</a:t>
            </a:r>
            <a:r>
              <a:rPr lang="en-US" altLang="en-US" sz="2800"/>
              <a:t>	=  Most likely estimate</a:t>
            </a:r>
          </a:p>
          <a:p>
            <a:pPr lvl="1">
              <a:spcBef>
                <a:spcPct val="20000"/>
              </a:spcBef>
            </a:pPr>
            <a:r>
              <a:rPr lang="en-US" altLang="en-US" sz="2800" i="1"/>
              <a:t>p</a:t>
            </a:r>
            <a:r>
              <a:rPr lang="en-US" altLang="en-US" sz="2800"/>
              <a:t> 	=  Worst-case (pessimistic) estimate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042B1FB3-7692-45B8-B2CA-2019D1188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7214" y="392114"/>
            <a:ext cx="8601075" cy="82232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Project Scheduling with Time </a:t>
            </a:r>
            <a:r>
              <a:rPr lang="en-US" altLang="en-US" i="1" u="sng">
                <a:solidFill>
                  <a:srgbClr val="FF0000"/>
                </a:solidFill>
              </a:rPr>
              <a:t>Uncertainty</a:t>
            </a:r>
            <a:endParaRPr lang="en-US" altLang="en-US"/>
          </a:p>
        </p:txBody>
      </p:sp>
      <p:graphicFrame>
        <p:nvGraphicFramePr>
          <p:cNvPr id="71683" name="Object 3">
            <a:extLst>
              <a:ext uri="{FF2B5EF4-FFF2-40B4-BE49-F238E27FC236}">
                <a16:creationId xmlns:a16="http://schemas.microsoft.com/office/drawing/2014/main" id="{1DFEC31D-E065-4325-AEA3-425D841D23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8601" y="1562100"/>
          <a:ext cx="61880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4" imgW="3416808" imgH="1075944" progId="Word.Document.8">
                  <p:embed/>
                </p:oleObj>
              </mc:Choice>
              <mc:Fallback>
                <p:oleObj name="Document" r:id="rId4" imgW="3416808" imgH="1075944" progId="Word.Document.8">
                  <p:embed/>
                  <p:pic>
                    <p:nvPicPr>
                      <p:cNvPr id="71683" name="Object 3">
                        <a:extLst>
                          <a:ext uri="{FF2B5EF4-FFF2-40B4-BE49-F238E27FC236}">
                            <a16:creationId xmlns:a16="http://schemas.microsoft.com/office/drawing/2014/main" id="{1DFEC31D-E065-4325-AEA3-425D841D23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1" y="1562100"/>
                        <a:ext cx="618807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16" name="Group 4">
            <a:extLst>
              <a:ext uri="{FF2B5EF4-FFF2-40B4-BE49-F238E27FC236}">
                <a16:creationId xmlns:a16="http://schemas.microsoft.com/office/drawing/2014/main" id="{B76EB3D0-06E7-44CC-AC05-D6ECEF2701C0}"/>
              </a:ext>
            </a:extLst>
          </p:cNvPr>
          <p:cNvGrpSpPr>
            <a:grpSpLocks/>
          </p:cNvGrpSpPr>
          <p:nvPr/>
        </p:nvGrpSpPr>
        <p:grpSpPr bwMode="auto">
          <a:xfrm>
            <a:off x="2490789" y="3201988"/>
            <a:ext cx="5524501" cy="863600"/>
            <a:chOff x="609" y="2017"/>
            <a:chExt cx="3480" cy="544"/>
          </a:xfrm>
        </p:grpSpPr>
        <p:graphicFrame>
          <p:nvGraphicFramePr>
            <p:cNvPr id="71693" name="Object 5">
              <a:extLst>
                <a:ext uri="{FF2B5EF4-FFF2-40B4-BE49-F238E27FC236}">
                  <a16:creationId xmlns:a16="http://schemas.microsoft.com/office/drawing/2014/main" id="{B1800D63-5CE3-4542-B166-149078A2C9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53" y="2017"/>
            <a:ext cx="1993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6" imgW="1435100" imgH="393700" progId="Equation.3">
                    <p:embed/>
                  </p:oleObj>
                </mc:Choice>
                <mc:Fallback>
                  <p:oleObj name="Equation" r:id="rId6" imgW="1435100" imgH="393700" progId="Equation.3">
                    <p:embed/>
                    <p:pic>
                      <p:nvPicPr>
                        <p:cNvPr id="71693" name="Object 5">
                          <a:extLst>
                            <a:ext uri="{FF2B5EF4-FFF2-40B4-BE49-F238E27FC236}">
                              <a16:creationId xmlns:a16="http://schemas.microsoft.com/office/drawing/2014/main" id="{B1800D63-5CE3-4542-B166-149078A2C99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" y="2017"/>
                          <a:ext cx="1993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694" name="Text Box 6">
              <a:extLst>
                <a:ext uri="{FF2B5EF4-FFF2-40B4-BE49-F238E27FC236}">
                  <a16:creationId xmlns:a16="http://schemas.microsoft.com/office/drawing/2014/main" id="{3AA579E0-D0F4-4E91-84C6-8888E8E7C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" y="2161"/>
              <a:ext cx="8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/>
                <a:t>Activity #1</a:t>
              </a:r>
            </a:p>
          </p:txBody>
        </p:sp>
        <p:sp>
          <p:nvSpPr>
            <p:cNvPr id="71695" name="Text Box 7">
              <a:extLst>
                <a:ext uri="{FF2B5EF4-FFF2-40B4-BE49-F238E27FC236}">
                  <a16:creationId xmlns:a16="http://schemas.microsoft.com/office/drawing/2014/main" id="{F8A84E58-4BDE-4D5C-AC2B-5EDF3A08C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4" y="2145"/>
              <a:ext cx="5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weeks</a:t>
              </a:r>
            </a:p>
          </p:txBody>
        </p:sp>
      </p:grpSp>
      <p:grpSp>
        <p:nvGrpSpPr>
          <p:cNvPr id="38920" name="Group 8">
            <a:extLst>
              <a:ext uri="{FF2B5EF4-FFF2-40B4-BE49-F238E27FC236}">
                <a16:creationId xmlns:a16="http://schemas.microsoft.com/office/drawing/2014/main" id="{3C98654E-BA00-4AE2-A0A3-3A378BA9C542}"/>
              </a:ext>
            </a:extLst>
          </p:cNvPr>
          <p:cNvGrpSpPr>
            <a:grpSpLocks/>
          </p:cNvGrpSpPr>
          <p:nvPr/>
        </p:nvGrpSpPr>
        <p:grpSpPr bwMode="auto">
          <a:xfrm>
            <a:off x="2490789" y="5626100"/>
            <a:ext cx="5524501" cy="863600"/>
            <a:chOff x="609" y="3544"/>
            <a:chExt cx="3480" cy="544"/>
          </a:xfrm>
        </p:grpSpPr>
        <p:graphicFrame>
          <p:nvGraphicFramePr>
            <p:cNvPr id="71690" name="Object 9">
              <a:extLst>
                <a:ext uri="{FF2B5EF4-FFF2-40B4-BE49-F238E27FC236}">
                  <a16:creationId xmlns:a16="http://schemas.microsoft.com/office/drawing/2014/main" id="{28BFAA72-143F-479F-97D2-215095D2E5A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53" y="3544"/>
            <a:ext cx="1975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8" imgW="1422400" imgH="393700" progId="Equation.3">
                    <p:embed/>
                  </p:oleObj>
                </mc:Choice>
                <mc:Fallback>
                  <p:oleObj name="Equation" r:id="rId8" imgW="1422400" imgH="393700" progId="Equation.3">
                    <p:embed/>
                    <p:pic>
                      <p:nvPicPr>
                        <p:cNvPr id="71690" name="Object 9">
                          <a:extLst>
                            <a:ext uri="{FF2B5EF4-FFF2-40B4-BE49-F238E27FC236}">
                              <a16:creationId xmlns:a16="http://schemas.microsoft.com/office/drawing/2014/main" id="{28BFAA72-143F-479F-97D2-215095D2E5A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" y="3544"/>
                          <a:ext cx="1975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691" name="Text Box 10">
              <a:extLst>
                <a:ext uri="{FF2B5EF4-FFF2-40B4-BE49-F238E27FC236}">
                  <a16:creationId xmlns:a16="http://schemas.microsoft.com/office/drawing/2014/main" id="{7E0C7DB8-FACE-452A-8282-2DF3C0A9F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" y="3673"/>
              <a:ext cx="8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/>
                <a:t>Activity #3</a:t>
              </a:r>
            </a:p>
          </p:txBody>
        </p:sp>
        <p:sp>
          <p:nvSpPr>
            <p:cNvPr id="71692" name="Text Box 11">
              <a:extLst>
                <a:ext uri="{FF2B5EF4-FFF2-40B4-BE49-F238E27FC236}">
                  <a16:creationId xmlns:a16="http://schemas.microsoft.com/office/drawing/2014/main" id="{0F95EB73-F785-4AAA-997D-67685456E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4" y="3657"/>
              <a:ext cx="5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weeks</a:t>
              </a:r>
            </a:p>
          </p:txBody>
        </p:sp>
      </p:grpSp>
      <p:grpSp>
        <p:nvGrpSpPr>
          <p:cNvPr id="38924" name="Group 12">
            <a:extLst>
              <a:ext uri="{FF2B5EF4-FFF2-40B4-BE49-F238E27FC236}">
                <a16:creationId xmlns:a16="http://schemas.microsoft.com/office/drawing/2014/main" id="{18BF1BEB-8636-4ED5-BA41-1D7B72B21952}"/>
              </a:ext>
            </a:extLst>
          </p:cNvPr>
          <p:cNvGrpSpPr>
            <a:grpSpLocks/>
          </p:cNvGrpSpPr>
          <p:nvPr/>
        </p:nvGrpSpPr>
        <p:grpSpPr bwMode="auto">
          <a:xfrm>
            <a:off x="2490789" y="4368800"/>
            <a:ext cx="6008689" cy="863600"/>
            <a:chOff x="609" y="2752"/>
            <a:chExt cx="3785" cy="544"/>
          </a:xfrm>
        </p:grpSpPr>
        <p:graphicFrame>
          <p:nvGraphicFramePr>
            <p:cNvPr id="71687" name="Object 13">
              <a:extLst>
                <a:ext uri="{FF2B5EF4-FFF2-40B4-BE49-F238E27FC236}">
                  <a16:creationId xmlns:a16="http://schemas.microsoft.com/office/drawing/2014/main" id="{32FEB66F-645C-468C-9DC5-99F4E488AF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49" y="2752"/>
            <a:ext cx="2257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10" imgW="1625600" imgH="393700" progId="Equation.3">
                    <p:embed/>
                  </p:oleObj>
                </mc:Choice>
                <mc:Fallback>
                  <p:oleObj name="Equation" r:id="rId10" imgW="1625600" imgH="393700" progId="Equation.3">
                    <p:embed/>
                    <p:pic>
                      <p:nvPicPr>
                        <p:cNvPr id="71687" name="Object 13">
                          <a:extLst>
                            <a:ext uri="{FF2B5EF4-FFF2-40B4-BE49-F238E27FC236}">
                              <a16:creationId xmlns:a16="http://schemas.microsoft.com/office/drawing/2014/main" id="{32FEB66F-645C-468C-9DC5-99F4E488AF5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9" y="2752"/>
                          <a:ext cx="2257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688" name="Text Box 14">
              <a:extLst>
                <a:ext uri="{FF2B5EF4-FFF2-40B4-BE49-F238E27FC236}">
                  <a16:creationId xmlns:a16="http://schemas.microsoft.com/office/drawing/2014/main" id="{F563EF05-3C1D-40FD-BE0C-975DC2FF3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" y="2889"/>
              <a:ext cx="8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/>
                <a:t>Activity #2</a:t>
              </a:r>
            </a:p>
          </p:txBody>
        </p:sp>
        <p:sp>
          <p:nvSpPr>
            <p:cNvPr id="71689" name="Text Box 15">
              <a:extLst>
                <a:ext uri="{FF2B5EF4-FFF2-40B4-BE49-F238E27FC236}">
                  <a16:creationId xmlns:a16="http://schemas.microsoft.com/office/drawing/2014/main" id="{5F147D2E-18B3-43C1-8E38-0DAAD0D74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9" y="2882"/>
              <a:ext cx="5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weeks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ED3D8BB-4140-4E45-9775-FAA19D143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19100"/>
            <a:ext cx="8229600" cy="757238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Project Management with Certain Time Estimates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C449D8A-680B-470A-9A8D-5B0FA70CD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6" y="1701801"/>
            <a:ext cx="8721725" cy="3787775"/>
          </a:xfrm>
        </p:spPr>
        <p:txBody>
          <a:bodyPr/>
          <a:lstStyle/>
          <a:p>
            <a:pPr marL="236538" indent="-236538"/>
            <a:r>
              <a:rPr lang="en-US" altLang="en-US"/>
              <a:t>Summary of steps:</a:t>
            </a:r>
          </a:p>
          <a:p>
            <a:pPr marL="574675" lvl="1" indent="-223838"/>
            <a:r>
              <a:rPr lang="en-US" altLang="en-US"/>
              <a:t>Determine activities that need to be accomplished</a:t>
            </a:r>
          </a:p>
          <a:p>
            <a:pPr marL="574675" lvl="1" indent="-223838"/>
            <a:r>
              <a:rPr lang="en-US" altLang="en-US"/>
              <a:t>Determine precedence relationships and completion times</a:t>
            </a:r>
          </a:p>
          <a:p>
            <a:pPr marL="574675" lvl="1" indent="-223838"/>
            <a:r>
              <a:rPr lang="en-US" altLang="en-US"/>
              <a:t>Construct network diagram</a:t>
            </a:r>
          </a:p>
          <a:p>
            <a:pPr marL="574675" lvl="1" indent="-223838"/>
            <a:r>
              <a:rPr lang="en-US" altLang="en-US"/>
              <a:t>Determine the critical path</a:t>
            </a:r>
          </a:p>
          <a:p>
            <a:pPr marL="574675" lvl="1" indent="-223838"/>
            <a:r>
              <a:rPr lang="en-US" altLang="en-US"/>
              <a:t>Determine early start and late start schedules</a:t>
            </a:r>
          </a:p>
          <a:p>
            <a:pPr marL="236538" indent="-236538"/>
            <a:endParaRPr lang="en-US" altLang="en-US"/>
          </a:p>
          <a:p>
            <a:pPr marL="236538" indent="-236538"/>
            <a:endParaRPr lang="en-US" altLang="en-US"/>
          </a:p>
          <a:p>
            <a:pPr marL="574675" lvl="1" indent="-223838"/>
            <a:endParaRPr lang="en-US" altLang="en-US"/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54C0B888-76B0-4BEA-840A-E7A6FBF84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5" y="25701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>
            <a:extLst>
              <a:ext uri="{FF2B5EF4-FFF2-40B4-BE49-F238E27FC236}">
                <a16:creationId xmlns:a16="http://schemas.microsoft.com/office/drawing/2014/main" id="{F8F8E758-BF92-4330-8B20-91FB118BFB0F}"/>
              </a:ext>
            </a:extLst>
          </p:cNvPr>
          <p:cNvGrpSpPr>
            <a:grpSpLocks/>
          </p:cNvGrpSpPr>
          <p:nvPr/>
        </p:nvGrpSpPr>
        <p:grpSpPr bwMode="auto">
          <a:xfrm>
            <a:off x="1704518" y="4402138"/>
            <a:ext cx="8983950" cy="1924050"/>
            <a:chOff x="2" y="2823"/>
            <a:chExt cx="5919" cy="1289"/>
          </a:xfrm>
        </p:grpSpPr>
        <p:sp>
          <p:nvSpPr>
            <p:cNvPr id="73736" name="Oval 3">
              <a:extLst>
                <a:ext uri="{FF2B5EF4-FFF2-40B4-BE49-F238E27FC236}">
                  <a16:creationId xmlns:a16="http://schemas.microsoft.com/office/drawing/2014/main" id="{1C6E5175-42FE-4417-93AF-A046A34D1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335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3737" name="Oval 4">
              <a:extLst>
                <a:ext uri="{FF2B5EF4-FFF2-40B4-BE49-F238E27FC236}">
                  <a16:creationId xmlns:a16="http://schemas.microsoft.com/office/drawing/2014/main" id="{BED860C8-D20F-4593-8F9F-CBE189CDF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335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3738" name="Oval 5">
              <a:extLst>
                <a:ext uri="{FF2B5EF4-FFF2-40B4-BE49-F238E27FC236}">
                  <a16:creationId xmlns:a16="http://schemas.microsoft.com/office/drawing/2014/main" id="{62165E3D-B5F6-4ACD-9DD3-C2BA3FA10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3736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73739" name="Oval 6">
              <a:extLst>
                <a:ext uri="{FF2B5EF4-FFF2-40B4-BE49-F238E27FC236}">
                  <a16:creationId xmlns:a16="http://schemas.microsoft.com/office/drawing/2014/main" id="{2F1B4760-D9E4-4DA1-A956-21DBAD210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3000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73740" name="Oval 7">
              <a:extLst>
                <a:ext uri="{FF2B5EF4-FFF2-40B4-BE49-F238E27FC236}">
                  <a16:creationId xmlns:a16="http://schemas.microsoft.com/office/drawing/2014/main" id="{B43FE8B6-AE44-4947-8735-0719C52D6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00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3741" name="Oval 8">
              <a:extLst>
                <a:ext uri="{FF2B5EF4-FFF2-40B4-BE49-F238E27FC236}">
                  <a16:creationId xmlns:a16="http://schemas.microsoft.com/office/drawing/2014/main" id="{16E797D5-9E05-4743-9905-246097EE2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" y="335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73742" name="Oval 9">
              <a:extLst>
                <a:ext uri="{FF2B5EF4-FFF2-40B4-BE49-F238E27FC236}">
                  <a16:creationId xmlns:a16="http://schemas.microsoft.com/office/drawing/2014/main" id="{52A6DD14-1E6A-4E21-8916-C44E46021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335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73743" name="Oval 10">
              <a:extLst>
                <a:ext uri="{FF2B5EF4-FFF2-40B4-BE49-F238E27FC236}">
                  <a16:creationId xmlns:a16="http://schemas.microsoft.com/office/drawing/2014/main" id="{15E415A7-146F-4509-9F96-42809E0E6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" y="335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8</a:t>
              </a:r>
            </a:p>
          </p:txBody>
        </p:sp>
        <p:cxnSp>
          <p:nvCxnSpPr>
            <p:cNvPr id="73744" name="AutoShape 11">
              <a:extLst>
                <a:ext uri="{FF2B5EF4-FFF2-40B4-BE49-F238E27FC236}">
                  <a16:creationId xmlns:a16="http://schemas.microsoft.com/office/drawing/2014/main" id="{54295394-AE2A-445D-A68F-9D5CD16C6D76}"/>
                </a:ext>
              </a:extLst>
            </p:cNvPr>
            <p:cNvCxnSpPr>
              <a:cxnSpLocks noChangeShapeType="1"/>
              <a:stCxn id="73736" idx="6"/>
              <a:endCxn id="73737" idx="2"/>
            </p:cNvCxnSpPr>
            <p:nvPr/>
          </p:nvCxnSpPr>
          <p:spPr bwMode="auto">
            <a:xfrm>
              <a:off x="520" y="3540"/>
              <a:ext cx="376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5" name="AutoShape 12">
              <a:extLst>
                <a:ext uri="{FF2B5EF4-FFF2-40B4-BE49-F238E27FC236}">
                  <a16:creationId xmlns:a16="http://schemas.microsoft.com/office/drawing/2014/main" id="{64B136CB-5BE4-403A-B785-483BBC8674BE}"/>
                </a:ext>
              </a:extLst>
            </p:cNvPr>
            <p:cNvCxnSpPr>
              <a:cxnSpLocks noChangeShapeType="1"/>
              <a:stCxn id="73737" idx="6"/>
              <a:endCxn id="73739" idx="2"/>
            </p:cNvCxnSpPr>
            <p:nvPr/>
          </p:nvCxnSpPr>
          <p:spPr bwMode="auto">
            <a:xfrm flipV="1">
              <a:off x="1264" y="3188"/>
              <a:ext cx="592" cy="35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6" name="AutoShape 13">
              <a:extLst>
                <a:ext uri="{FF2B5EF4-FFF2-40B4-BE49-F238E27FC236}">
                  <a16:creationId xmlns:a16="http://schemas.microsoft.com/office/drawing/2014/main" id="{44E9ED5B-F6E6-4E9D-9975-6557808B1E53}"/>
                </a:ext>
              </a:extLst>
            </p:cNvPr>
            <p:cNvCxnSpPr>
              <a:cxnSpLocks noChangeShapeType="1"/>
              <a:stCxn id="73737" idx="6"/>
              <a:endCxn id="73738" idx="2"/>
            </p:cNvCxnSpPr>
            <p:nvPr/>
          </p:nvCxnSpPr>
          <p:spPr bwMode="auto">
            <a:xfrm>
              <a:off x="1264" y="3540"/>
              <a:ext cx="1008" cy="3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7" name="AutoShape 14">
              <a:extLst>
                <a:ext uri="{FF2B5EF4-FFF2-40B4-BE49-F238E27FC236}">
                  <a16:creationId xmlns:a16="http://schemas.microsoft.com/office/drawing/2014/main" id="{CF59318D-8BBD-452E-8063-157C7C254507}"/>
                </a:ext>
              </a:extLst>
            </p:cNvPr>
            <p:cNvCxnSpPr>
              <a:cxnSpLocks noChangeShapeType="1"/>
              <a:stCxn id="73739" idx="6"/>
              <a:endCxn id="73740" idx="2"/>
            </p:cNvCxnSpPr>
            <p:nvPr/>
          </p:nvCxnSpPr>
          <p:spPr bwMode="auto">
            <a:xfrm>
              <a:off x="2224" y="3188"/>
              <a:ext cx="560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8" name="AutoShape 15">
              <a:extLst>
                <a:ext uri="{FF2B5EF4-FFF2-40B4-BE49-F238E27FC236}">
                  <a16:creationId xmlns:a16="http://schemas.microsoft.com/office/drawing/2014/main" id="{8A12B164-5CD9-4BA8-9A2A-085D6D981899}"/>
                </a:ext>
              </a:extLst>
            </p:cNvPr>
            <p:cNvCxnSpPr>
              <a:cxnSpLocks noChangeShapeType="1"/>
              <a:stCxn id="73740" idx="6"/>
              <a:endCxn id="73741" idx="2"/>
            </p:cNvCxnSpPr>
            <p:nvPr/>
          </p:nvCxnSpPr>
          <p:spPr bwMode="auto">
            <a:xfrm>
              <a:off x="3152" y="3188"/>
              <a:ext cx="536" cy="35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9" name="AutoShape 16">
              <a:extLst>
                <a:ext uri="{FF2B5EF4-FFF2-40B4-BE49-F238E27FC236}">
                  <a16:creationId xmlns:a16="http://schemas.microsoft.com/office/drawing/2014/main" id="{E81F2794-5CFC-430E-9A05-91833B0F3EFE}"/>
                </a:ext>
              </a:extLst>
            </p:cNvPr>
            <p:cNvCxnSpPr>
              <a:cxnSpLocks noChangeShapeType="1"/>
              <a:stCxn id="73738" idx="6"/>
              <a:endCxn id="73741" idx="2"/>
            </p:cNvCxnSpPr>
            <p:nvPr/>
          </p:nvCxnSpPr>
          <p:spPr bwMode="auto">
            <a:xfrm flipV="1">
              <a:off x="2640" y="3540"/>
              <a:ext cx="1048" cy="3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50" name="AutoShape 17">
              <a:extLst>
                <a:ext uri="{FF2B5EF4-FFF2-40B4-BE49-F238E27FC236}">
                  <a16:creationId xmlns:a16="http://schemas.microsoft.com/office/drawing/2014/main" id="{70069DBA-33B9-4CF8-A0DE-827C7C5FFEBE}"/>
                </a:ext>
              </a:extLst>
            </p:cNvPr>
            <p:cNvCxnSpPr>
              <a:cxnSpLocks noChangeShapeType="1"/>
              <a:stCxn id="73741" idx="6"/>
              <a:endCxn id="73742" idx="2"/>
            </p:cNvCxnSpPr>
            <p:nvPr/>
          </p:nvCxnSpPr>
          <p:spPr bwMode="auto">
            <a:xfrm>
              <a:off x="4056" y="3540"/>
              <a:ext cx="42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51" name="AutoShape 18">
              <a:extLst>
                <a:ext uri="{FF2B5EF4-FFF2-40B4-BE49-F238E27FC236}">
                  <a16:creationId xmlns:a16="http://schemas.microsoft.com/office/drawing/2014/main" id="{199B7D19-4728-4F4A-A4E1-35CBD31CC23F}"/>
                </a:ext>
              </a:extLst>
            </p:cNvPr>
            <p:cNvCxnSpPr>
              <a:cxnSpLocks noChangeShapeType="1"/>
              <a:stCxn id="73742" idx="6"/>
              <a:endCxn id="73743" idx="2"/>
            </p:cNvCxnSpPr>
            <p:nvPr/>
          </p:nvCxnSpPr>
          <p:spPr bwMode="auto">
            <a:xfrm>
              <a:off x="4852" y="3540"/>
              <a:ext cx="42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52" name="Text Box 19">
              <a:extLst>
                <a:ext uri="{FF2B5EF4-FFF2-40B4-BE49-F238E27FC236}">
                  <a16:creationId xmlns:a16="http://schemas.microsoft.com/office/drawing/2014/main" id="{606E2A5C-EF13-47C0-B8D3-B1ABB0EE6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" y="3167"/>
              <a:ext cx="64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4 weeks</a:t>
              </a:r>
            </a:p>
          </p:txBody>
        </p:sp>
        <p:sp>
          <p:nvSpPr>
            <p:cNvPr id="73753" name="Text Box 20">
              <a:extLst>
                <a:ext uri="{FF2B5EF4-FFF2-40B4-BE49-F238E27FC236}">
                  <a16:creationId xmlns:a16="http://schemas.microsoft.com/office/drawing/2014/main" id="{80A56008-8493-4A33-A0ED-DB6830C48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" y="3167"/>
              <a:ext cx="71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10 weeks</a:t>
              </a:r>
            </a:p>
          </p:txBody>
        </p:sp>
        <p:sp>
          <p:nvSpPr>
            <p:cNvPr id="73754" name="Text Box 21">
              <a:extLst>
                <a:ext uri="{FF2B5EF4-FFF2-40B4-BE49-F238E27FC236}">
                  <a16:creationId xmlns:a16="http://schemas.microsoft.com/office/drawing/2014/main" id="{8C8F2C43-256C-4500-BFE9-C97DED26B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" y="3543"/>
              <a:ext cx="82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4.17 weeks</a:t>
              </a:r>
            </a:p>
          </p:txBody>
        </p:sp>
        <p:sp>
          <p:nvSpPr>
            <p:cNvPr id="73755" name="Text Box 22">
              <a:extLst>
                <a:ext uri="{FF2B5EF4-FFF2-40B4-BE49-F238E27FC236}">
                  <a16:creationId xmlns:a16="http://schemas.microsoft.com/office/drawing/2014/main" id="{3AEFA750-C2CB-4224-B058-28FD866A3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3" y="2823"/>
              <a:ext cx="82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2.17 weeks</a:t>
              </a:r>
            </a:p>
          </p:txBody>
        </p:sp>
        <p:sp>
          <p:nvSpPr>
            <p:cNvPr id="73756" name="Text Box 23">
              <a:extLst>
                <a:ext uri="{FF2B5EF4-FFF2-40B4-BE49-F238E27FC236}">
                  <a16:creationId xmlns:a16="http://schemas.microsoft.com/office/drawing/2014/main" id="{87C88AB8-BDDA-4AFA-9D6F-CD23DE336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2823"/>
              <a:ext cx="64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3 weeks</a:t>
              </a:r>
            </a:p>
          </p:txBody>
        </p:sp>
        <p:sp>
          <p:nvSpPr>
            <p:cNvPr id="73757" name="Text Box 24">
              <a:extLst>
                <a:ext uri="{FF2B5EF4-FFF2-40B4-BE49-F238E27FC236}">
                  <a16:creationId xmlns:a16="http://schemas.microsoft.com/office/drawing/2014/main" id="{829B84B3-EC6D-4EE1-94FF-B58565081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2" y="3167"/>
              <a:ext cx="90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16.17 weeks</a:t>
              </a:r>
            </a:p>
          </p:txBody>
        </p:sp>
        <p:sp>
          <p:nvSpPr>
            <p:cNvPr id="73758" name="Text Box 25">
              <a:extLst>
                <a:ext uri="{FF2B5EF4-FFF2-40B4-BE49-F238E27FC236}">
                  <a16:creationId xmlns:a16="http://schemas.microsoft.com/office/drawing/2014/main" id="{F94E92C6-EA31-43CA-BCC5-E2A2F4018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" y="3167"/>
              <a:ext cx="82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4.17 weeks</a:t>
              </a:r>
            </a:p>
          </p:txBody>
        </p:sp>
        <p:sp>
          <p:nvSpPr>
            <p:cNvPr id="73759" name="Text Box 26">
              <a:extLst>
                <a:ext uri="{FF2B5EF4-FFF2-40B4-BE49-F238E27FC236}">
                  <a16:creationId xmlns:a16="http://schemas.microsoft.com/office/drawing/2014/main" id="{1806D338-60F7-4BB6-A8DC-CA6EFD4DC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3" y="3167"/>
              <a:ext cx="82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1.17 weeks</a:t>
              </a:r>
            </a:p>
          </p:txBody>
        </p:sp>
      </p:grpSp>
      <p:sp>
        <p:nvSpPr>
          <p:cNvPr id="73731" name="Text Box 27">
            <a:extLst>
              <a:ext uri="{FF2B5EF4-FFF2-40B4-BE49-F238E27FC236}">
                <a16:creationId xmlns:a16="http://schemas.microsoft.com/office/drawing/2014/main" id="{0A7CA3A4-C02C-427F-98E6-2023CA918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6122988"/>
            <a:ext cx="2421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C.P. = 40.68 weeks</a:t>
            </a:r>
          </a:p>
        </p:txBody>
      </p:sp>
      <p:sp>
        <p:nvSpPr>
          <p:cNvPr id="73732" name="Rectangle 28">
            <a:extLst>
              <a:ext uri="{FF2B5EF4-FFF2-40B4-BE49-F238E27FC236}">
                <a16:creationId xmlns:a16="http://schemas.microsoft.com/office/drawing/2014/main" id="{FFD6813E-5DE0-4AC2-B704-BE07FB7B9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8288" y="392114"/>
            <a:ext cx="9129712" cy="102552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Using Variation in Time Estimates to Assess Duration Probabilities</a:t>
            </a:r>
          </a:p>
        </p:txBody>
      </p:sp>
      <p:sp>
        <p:nvSpPr>
          <p:cNvPr id="40989" name="Text Box 29">
            <a:extLst>
              <a:ext uri="{FF2B5EF4-FFF2-40B4-BE49-F238E27FC236}">
                <a16:creationId xmlns:a16="http://schemas.microsoft.com/office/drawing/2014/main" id="{A5A4B5B3-6A6F-475E-BA57-CF0D5F787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487489"/>
            <a:ext cx="6470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</a:rPr>
              <a:t>How do we interpret this estimate???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40990" name="Text Box 30">
            <a:extLst>
              <a:ext uri="{FF2B5EF4-FFF2-40B4-BE49-F238E27FC236}">
                <a16:creationId xmlns:a16="http://schemas.microsoft.com/office/drawing/2014/main" id="{C1FC7069-C64D-4F91-8FBE-4086F8F3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4" y="3063875"/>
            <a:ext cx="7545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Probabilistically: 50% chance we will</a:t>
            </a:r>
          </a:p>
          <a:p>
            <a:pPr algn="ctr"/>
            <a:r>
              <a:rPr lang="en-US" altLang="en-US"/>
              <a:t>finish faster, 50% chance</a:t>
            </a:r>
          </a:p>
          <a:p>
            <a:pPr algn="ctr"/>
            <a:r>
              <a:rPr lang="en-US" altLang="en-US"/>
              <a:t>we will finish slower</a:t>
            </a:r>
          </a:p>
        </p:txBody>
      </p:sp>
      <p:sp>
        <p:nvSpPr>
          <p:cNvPr id="40991" name="Text Box 31">
            <a:extLst>
              <a:ext uri="{FF2B5EF4-FFF2-40B4-BE49-F238E27FC236}">
                <a16:creationId xmlns:a16="http://schemas.microsoft.com/office/drawing/2014/main" id="{8E0A2959-463E-4106-AFDC-C0DA5B104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8" y="2382839"/>
            <a:ext cx="8350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Probability theory (“central limit theorem”) dictates that we assume that finish times across </a:t>
            </a:r>
            <a:r>
              <a:rPr lang="en-US" altLang="en-US" sz="2000" b="1" i="1">
                <a:solidFill>
                  <a:srgbClr val="F12B03"/>
                </a:solidFill>
              </a:rPr>
              <a:t>entire project</a:t>
            </a:r>
            <a:r>
              <a:rPr lang="en-US" altLang="en-US" sz="2000" b="1">
                <a:solidFill>
                  <a:srgbClr val="0000FF"/>
                </a:solidFill>
              </a:rPr>
              <a:t> are distributed “normally”</a:t>
            </a:r>
            <a:endParaRPr lang="en-US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9" grpId="0" autoUpdateAnimBg="0"/>
      <p:bldP spid="40990" grpId="0" autoUpdateAnimBg="0"/>
      <p:bldP spid="4099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>
            <a:extLst>
              <a:ext uri="{FF2B5EF4-FFF2-40B4-BE49-F238E27FC236}">
                <a16:creationId xmlns:a16="http://schemas.microsoft.com/office/drawing/2014/main" id="{09881921-B017-49C9-A29B-64D312CFB4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4163" y="1882776"/>
          <a:ext cx="219710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710891" imgH="393529" progId="Equation.3">
                  <p:embed/>
                </p:oleObj>
              </mc:Choice>
              <mc:Fallback>
                <p:oleObj name="Equation" r:id="rId4" imgW="710891" imgH="393529" progId="Equation.3">
                  <p:embed/>
                  <p:pic>
                    <p:nvPicPr>
                      <p:cNvPr id="75778" name="Object 2">
                        <a:extLst>
                          <a:ext uri="{FF2B5EF4-FFF2-40B4-BE49-F238E27FC236}">
                            <a16:creationId xmlns:a16="http://schemas.microsoft.com/office/drawing/2014/main" id="{09881921-B017-49C9-A29B-64D312CFB4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1882776"/>
                        <a:ext cx="2197100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9" name="Rectangle 3">
            <a:extLst>
              <a:ext uri="{FF2B5EF4-FFF2-40B4-BE49-F238E27FC236}">
                <a16:creationId xmlns:a16="http://schemas.microsoft.com/office/drawing/2014/main" id="{4D937CA3-9716-47EF-B21B-947E5DCD1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8288" y="392114"/>
            <a:ext cx="9129712" cy="102552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Using Variation in Time Estimates to Access Duration Probabilities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9D44CBAF-F7FB-41D4-9BBB-20F5D7F7C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6" y="3251201"/>
            <a:ext cx="87598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6538" indent="-236538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600"/>
              <a:t>Where:</a:t>
            </a:r>
          </a:p>
          <a:p>
            <a:pPr>
              <a:spcBef>
                <a:spcPct val="20000"/>
              </a:spcBef>
            </a:pPr>
            <a:r>
              <a:rPr lang="en-US" altLang="en-US" sz="3200" i="1"/>
              <a:t>Z</a:t>
            </a:r>
            <a:r>
              <a:rPr lang="en-US" altLang="en-US" sz="3200"/>
              <a:t> 	= Number of standard deviations D is from T</a:t>
            </a:r>
            <a:r>
              <a:rPr lang="en-US" altLang="en-US" sz="3200" i="1" baseline="-25000"/>
              <a:t>e</a:t>
            </a:r>
            <a:endParaRPr lang="en-US" altLang="en-US" sz="3200"/>
          </a:p>
          <a:p>
            <a:pPr>
              <a:spcBef>
                <a:spcPct val="20000"/>
              </a:spcBef>
            </a:pPr>
            <a:r>
              <a:rPr lang="en-US" altLang="en-US" sz="3200" i="1"/>
              <a:t>T</a:t>
            </a:r>
            <a:r>
              <a:rPr lang="en-US" altLang="en-US" sz="3200" i="1" baseline="-25000"/>
              <a:t>e </a:t>
            </a:r>
            <a:r>
              <a:rPr lang="en-US" altLang="en-US" sz="3200"/>
              <a:t>	= Expected Time</a:t>
            </a:r>
          </a:p>
          <a:p>
            <a:pPr>
              <a:spcBef>
                <a:spcPct val="20000"/>
              </a:spcBef>
            </a:pPr>
            <a:r>
              <a:rPr lang="en-US" altLang="en-US" sz="3200" i="1"/>
              <a:t>D 	= </a:t>
            </a:r>
            <a:r>
              <a:rPr lang="en-US" altLang="en-US" sz="3200"/>
              <a:t>Project duration I am thinking about</a:t>
            </a:r>
          </a:p>
        </p:txBody>
      </p:sp>
      <p:sp>
        <p:nvSpPr>
          <p:cNvPr id="75781" name="Text Box 5">
            <a:extLst>
              <a:ext uri="{FF2B5EF4-FFF2-40B4-BE49-F238E27FC236}">
                <a16:creationId xmlns:a16="http://schemas.microsoft.com/office/drawing/2014/main" id="{FFA4BA64-A3B0-466E-9D72-44D46178C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220" y="2116139"/>
            <a:ext cx="37449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>
                <a:solidFill>
                  <a:srgbClr val="FF0000"/>
                </a:solidFill>
              </a:rPr>
              <a:t>Note that this is </a:t>
            </a:r>
            <a:r>
              <a:rPr lang="en-US" altLang="en-US" sz="1600">
                <a:solidFill>
                  <a:srgbClr val="FF0000"/>
                </a:solidFill>
                <a:sym typeface="Symbol" panose="05050102010706020507" pitchFamily="18" charset="2"/>
              </a:rPr>
              <a:t>, not </a:t>
            </a:r>
            <a:r>
              <a:rPr lang="en-US" altLang="en-US" sz="1600" baseline="3000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altLang="en-US" sz="1600">
                <a:solidFill>
                  <a:srgbClr val="FF0000"/>
                </a:solidFill>
                <a:sym typeface="Symbol" panose="05050102010706020507" pitchFamily="18" charset="2"/>
              </a:rPr>
              <a:t> ,</a:t>
            </a:r>
          </a:p>
          <a:p>
            <a:pPr algn="ctr"/>
            <a:r>
              <a:rPr lang="en-US" altLang="en-US" sz="1600">
                <a:solidFill>
                  <a:srgbClr val="FF0000"/>
                </a:solidFill>
                <a:sym typeface="Symbol" panose="05050102010706020507" pitchFamily="18" charset="2"/>
              </a:rPr>
              <a:t>We have to take the square root of the</a:t>
            </a:r>
          </a:p>
          <a:p>
            <a:pPr algn="ctr"/>
            <a:r>
              <a:rPr lang="en-US" altLang="en-US" sz="1600">
                <a:solidFill>
                  <a:srgbClr val="FF0000"/>
                </a:solidFill>
                <a:sym typeface="Symbol" panose="05050102010706020507" pitchFamily="18" charset="2"/>
              </a:rPr>
              <a:t>“variance” to get the standard deviation</a:t>
            </a:r>
          </a:p>
        </p:txBody>
      </p:sp>
      <p:sp>
        <p:nvSpPr>
          <p:cNvPr id="75782" name="Line 6">
            <a:extLst>
              <a:ext uri="{FF2B5EF4-FFF2-40B4-BE49-F238E27FC236}">
                <a16:creationId xmlns:a16="http://schemas.microsoft.com/office/drawing/2014/main" id="{CF495B5C-56C1-42CD-A6B1-613DAB29A0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3139" y="2552701"/>
            <a:ext cx="2033587" cy="282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6531BBC-D98B-40E3-8FFD-A047DA882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4026" y="392113"/>
            <a:ext cx="8621713" cy="8429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Using Variation in Time Estimates to Access Duration Probabilities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D6FC4109-1AA3-47F2-8A6E-0A35BAA00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6089" y="1498601"/>
            <a:ext cx="8759825" cy="2318487"/>
          </a:xfrm>
        </p:spPr>
        <p:txBody>
          <a:bodyPr>
            <a:normAutofit fontScale="92500" lnSpcReduction="10000"/>
          </a:bodyPr>
          <a:lstStyle/>
          <a:p>
            <a:pPr marL="236538" indent="-236538"/>
            <a:r>
              <a:rPr lang="en-US" altLang="en-US" dirty="0"/>
              <a:t>We recognize that there is variation around our estimates</a:t>
            </a:r>
          </a:p>
          <a:p>
            <a:pPr marL="574675" lvl="1" indent="-223838"/>
            <a:r>
              <a:rPr lang="en-US" altLang="en-US" sz="2400" dirty="0"/>
              <a:t>We are estimating “most likely” or “expected” not “exact”</a:t>
            </a:r>
          </a:p>
          <a:p>
            <a:pPr marL="574675" lvl="1" indent="-223838"/>
            <a:r>
              <a:rPr lang="en-US" altLang="en-US" sz="2400" dirty="0"/>
              <a:t>Commonly assume a “Beta” distribution</a:t>
            </a:r>
          </a:p>
          <a:p>
            <a:pPr marL="909638" lvl="2" indent="-220663"/>
            <a:r>
              <a:rPr lang="en-US" altLang="en-US" sz="2000" dirty="0"/>
              <a:t>Another asymmetric distribution (because duration is never less than zero)</a:t>
            </a:r>
          </a:p>
          <a:p>
            <a:pPr marL="236538" indent="-236538"/>
            <a:endParaRPr lang="en-US" altLang="en-US" dirty="0"/>
          </a:p>
          <a:p>
            <a:pPr marL="236538" indent="-236538"/>
            <a:r>
              <a:rPr lang="en-US" altLang="en-US" dirty="0"/>
              <a:t>Calculating variance of the activity’s duration estimate:</a:t>
            </a:r>
          </a:p>
          <a:p>
            <a:pPr marL="236538" indent="-236538"/>
            <a:endParaRPr lang="en-US" altLang="en-US" dirty="0"/>
          </a:p>
        </p:txBody>
      </p:sp>
      <p:graphicFrame>
        <p:nvGraphicFramePr>
          <p:cNvPr id="77828" name="Object 4">
            <a:extLst>
              <a:ext uri="{FF2B5EF4-FFF2-40B4-BE49-F238E27FC236}">
                <a16:creationId xmlns:a16="http://schemas.microsoft.com/office/drawing/2014/main" id="{CA6DF126-E794-4DBC-BA66-E852449AC4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57700" y="4360864"/>
          <a:ext cx="25781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901309" imgH="469696" progId="Equation.3">
                  <p:embed/>
                </p:oleObj>
              </mc:Choice>
              <mc:Fallback>
                <p:oleObj name="Equation" r:id="rId4" imgW="901309" imgH="469696" progId="Equation.3">
                  <p:embed/>
                  <p:pic>
                    <p:nvPicPr>
                      <p:cNvPr id="77828" name="Object 4">
                        <a:extLst>
                          <a:ext uri="{FF2B5EF4-FFF2-40B4-BE49-F238E27FC236}">
                            <a16:creationId xmlns:a16="http://schemas.microsoft.com/office/drawing/2014/main" id="{CA6DF126-E794-4DBC-BA66-E852449AC4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4360864"/>
                        <a:ext cx="257810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>
            <a:extLst>
              <a:ext uri="{FF2B5EF4-FFF2-40B4-BE49-F238E27FC236}">
                <a16:creationId xmlns:a16="http://schemas.microsoft.com/office/drawing/2014/main" id="{0559E43F-3B9C-4B8A-B60D-F065BF347D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8601" y="1582738"/>
          <a:ext cx="61880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4" imgW="3416808" imgH="1075944" progId="Word.Document.8">
                  <p:embed/>
                </p:oleObj>
              </mc:Choice>
              <mc:Fallback>
                <p:oleObj name="Document" r:id="rId4" imgW="3416808" imgH="1075944" progId="Word.Document.8">
                  <p:embed/>
                  <p:pic>
                    <p:nvPicPr>
                      <p:cNvPr id="79874" name="Object 2">
                        <a:extLst>
                          <a:ext uri="{FF2B5EF4-FFF2-40B4-BE49-F238E27FC236}">
                            <a16:creationId xmlns:a16="http://schemas.microsoft.com/office/drawing/2014/main" id="{0559E43F-3B9C-4B8A-B60D-F065BF347D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1" y="1582738"/>
                        <a:ext cx="618807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5" name="Text Box 3">
            <a:extLst>
              <a:ext uri="{FF2B5EF4-FFF2-40B4-BE49-F238E27FC236}">
                <a16:creationId xmlns:a16="http://schemas.microsoft.com/office/drawing/2014/main" id="{123C21F1-CFFE-4882-A37B-AACA5BECF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229" y="3544888"/>
            <a:ext cx="1353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/>
              <a:t>Activity #1</a:t>
            </a:r>
          </a:p>
        </p:txBody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id="{2C2CF580-7535-4A61-8BBE-BF61D574E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76" y="3544888"/>
            <a:ext cx="9124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/>
              <a:t>weeks</a:t>
            </a:r>
          </a:p>
        </p:txBody>
      </p:sp>
      <p:graphicFrame>
        <p:nvGraphicFramePr>
          <p:cNvPr id="79877" name="Object 5">
            <a:extLst>
              <a:ext uri="{FF2B5EF4-FFF2-40B4-BE49-F238E27FC236}">
                <a16:creationId xmlns:a16="http://schemas.microsoft.com/office/drawing/2014/main" id="{54C70C4A-4BC7-4AC2-ADD9-D0CF839CAC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7539" y="3163888"/>
          <a:ext cx="2943225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1282700" imgH="469900" progId="Equation.3">
                  <p:embed/>
                </p:oleObj>
              </mc:Choice>
              <mc:Fallback>
                <p:oleObj name="Equation" r:id="rId6" imgW="1282700" imgH="469900" progId="Equation.3">
                  <p:embed/>
                  <p:pic>
                    <p:nvPicPr>
                      <p:cNvPr id="79877" name="Object 5">
                        <a:extLst>
                          <a:ext uri="{FF2B5EF4-FFF2-40B4-BE49-F238E27FC236}">
                            <a16:creationId xmlns:a16="http://schemas.microsoft.com/office/drawing/2014/main" id="{54C70C4A-4BC7-4AC2-ADD9-D0CF839CAC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9" y="3163888"/>
                        <a:ext cx="2943225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10" name="Group 6">
            <a:extLst>
              <a:ext uri="{FF2B5EF4-FFF2-40B4-BE49-F238E27FC236}">
                <a16:creationId xmlns:a16="http://schemas.microsoft.com/office/drawing/2014/main" id="{E9A2C046-49D9-42B3-8F1C-2A8245A7E387}"/>
              </a:ext>
            </a:extLst>
          </p:cNvPr>
          <p:cNvGrpSpPr>
            <a:grpSpLocks/>
          </p:cNvGrpSpPr>
          <p:nvPr/>
        </p:nvGrpSpPr>
        <p:grpSpPr bwMode="auto">
          <a:xfrm>
            <a:off x="2871789" y="4286251"/>
            <a:ext cx="5397501" cy="1077913"/>
            <a:chOff x="849" y="2817"/>
            <a:chExt cx="3400" cy="679"/>
          </a:xfrm>
        </p:grpSpPr>
        <p:sp>
          <p:nvSpPr>
            <p:cNvPr id="79884" name="Text Box 7">
              <a:extLst>
                <a:ext uri="{FF2B5EF4-FFF2-40B4-BE49-F238E27FC236}">
                  <a16:creationId xmlns:a16="http://schemas.microsoft.com/office/drawing/2014/main" id="{828053D3-F656-4B95-A859-01D1FD77E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" y="3049"/>
              <a:ext cx="8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/>
                <a:t>Activity #2</a:t>
              </a:r>
            </a:p>
          </p:txBody>
        </p:sp>
        <p:sp>
          <p:nvSpPr>
            <p:cNvPr id="79885" name="Text Box 8">
              <a:extLst>
                <a:ext uri="{FF2B5EF4-FFF2-40B4-BE49-F238E27FC236}">
                  <a16:creationId xmlns:a16="http://schemas.microsoft.com/office/drawing/2014/main" id="{4C92A0F8-C935-4097-9C94-5FA4315CA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" y="3057"/>
              <a:ext cx="5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weeks</a:t>
              </a:r>
            </a:p>
          </p:txBody>
        </p:sp>
        <p:graphicFrame>
          <p:nvGraphicFramePr>
            <p:cNvPr id="79886" name="Object 9">
              <a:extLst>
                <a:ext uri="{FF2B5EF4-FFF2-40B4-BE49-F238E27FC236}">
                  <a16:creationId xmlns:a16="http://schemas.microsoft.com/office/drawing/2014/main" id="{9F665089-F16B-4853-B724-436C641576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4" y="2817"/>
            <a:ext cx="1964" cy="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Equation" r:id="rId8" imgW="1358900" imgH="469900" progId="Equation.3">
                    <p:embed/>
                  </p:oleObj>
                </mc:Choice>
                <mc:Fallback>
                  <p:oleObj name="Equation" r:id="rId8" imgW="1358900" imgH="469900" progId="Equation.3">
                    <p:embed/>
                    <p:pic>
                      <p:nvPicPr>
                        <p:cNvPr id="79886" name="Object 9">
                          <a:extLst>
                            <a:ext uri="{FF2B5EF4-FFF2-40B4-BE49-F238E27FC236}">
                              <a16:creationId xmlns:a16="http://schemas.microsoft.com/office/drawing/2014/main" id="{9F665089-F16B-4853-B724-436C641576C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4" y="2817"/>
                          <a:ext cx="1964" cy="6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114" name="Group 10">
            <a:extLst>
              <a:ext uri="{FF2B5EF4-FFF2-40B4-BE49-F238E27FC236}">
                <a16:creationId xmlns:a16="http://schemas.microsoft.com/office/drawing/2014/main" id="{5E6543BC-8E88-49E1-94FF-BAA6C4D93EFE}"/>
              </a:ext>
            </a:extLst>
          </p:cNvPr>
          <p:cNvGrpSpPr>
            <a:grpSpLocks/>
          </p:cNvGrpSpPr>
          <p:nvPr/>
        </p:nvGrpSpPr>
        <p:grpSpPr bwMode="auto">
          <a:xfrm>
            <a:off x="2871789" y="5491163"/>
            <a:ext cx="5308601" cy="1077912"/>
            <a:chOff x="849" y="3641"/>
            <a:chExt cx="3344" cy="679"/>
          </a:xfrm>
        </p:grpSpPr>
        <p:sp>
          <p:nvSpPr>
            <p:cNvPr id="79881" name="Text Box 11">
              <a:extLst>
                <a:ext uri="{FF2B5EF4-FFF2-40B4-BE49-F238E27FC236}">
                  <a16:creationId xmlns:a16="http://schemas.microsoft.com/office/drawing/2014/main" id="{FA06C2B8-FC5E-44D5-AA75-C6F8A3D5A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" y="3889"/>
              <a:ext cx="8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/>
                <a:t>Activity #3</a:t>
              </a:r>
            </a:p>
          </p:txBody>
        </p:sp>
        <p:sp>
          <p:nvSpPr>
            <p:cNvPr id="79882" name="Text Box 12">
              <a:extLst>
                <a:ext uri="{FF2B5EF4-FFF2-40B4-BE49-F238E27FC236}">
                  <a16:creationId xmlns:a16="http://schemas.microsoft.com/office/drawing/2014/main" id="{8E604D0D-C479-4A81-8045-3A94AC674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8" y="3889"/>
              <a:ext cx="5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weeks</a:t>
              </a:r>
            </a:p>
          </p:txBody>
        </p:sp>
        <p:graphicFrame>
          <p:nvGraphicFramePr>
            <p:cNvPr id="79883" name="Object 13">
              <a:extLst>
                <a:ext uri="{FF2B5EF4-FFF2-40B4-BE49-F238E27FC236}">
                  <a16:creationId xmlns:a16="http://schemas.microsoft.com/office/drawing/2014/main" id="{DA9CA535-2472-4AD4-9998-A54EA16ECA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29" y="3641"/>
            <a:ext cx="1854" cy="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Equation" r:id="rId10" imgW="1282700" imgH="469900" progId="Equation.3">
                    <p:embed/>
                  </p:oleObj>
                </mc:Choice>
                <mc:Fallback>
                  <p:oleObj name="Equation" r:id="rId10" imgW="1282700" imgH="469900" progId="Equation.3">
                    <p:embed/>
                    <p:pic>
                      <p:nvPicPr>
                        <p:cNvPr id="79883" name="Object 13">
                          <a:extLst>
                            <a:ext uri="{FF2B5EF4-FFF2-40B4-BE49-F238E27FC236}">
                              <a16:creationId xmlns:a16="http://schemas.microsoft.com/office/drawing/2014/main" id="{DA9CA535-2472-4AD4-9998-A54EA16ECA5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9" y="3641"/>
                          <a:ext cx="1854" cy="6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880" name="Rectangle 14">
            <a:extLst>
              <a:ext uri="{FF2B5EF4-FFF2-40B4-BE49-F238E27FC236}">
                <a16:creationId xmlns:a16="http://schemas.microsoft.com/office/drawing/2014/main" id="{C089827D-67DC-4AE8-8D8A-8060090F6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8288" y="392114"/>
            <a:ext cx="9129712" cy="102552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Using Variation in Time Estimates to Access Duration Probabilities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>
            <a:extLst>
              <a:ext uri="{FF2B5EF4-FFF2-40B4-BE49-F238E27FC236}">
                <a16:creationId xmlns:a16="http://schemas.microsoft.com/office/drawing/2014/main" id="{A8429548-0652-4A2A-B851-7A9831FCE9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06900" y="3033713"/>
          <a:ext cx="2165350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710891" imgH="393529" progId="Equation.3">
                  <p:embed/>
                </p:oleObj>
              </mc:Choice>
              <mc:Fallback>
                <p:oleObj name="Equation" r:id="rId4" imgW="710891" imgH="393529" progId="Equation.3">
                  <p:embed/>
                  <p:pic>
                    <p:nvPicPr>
                      <p:cNvPr id="81922" name="Object 2">
                        <a:extLst>
                          <a:ext uri="{FF2B5EF4-FFF2-40B4-BE49-F238E27FC236}">
                            <a16:creationId xmlns:a16="http://schemas.microsoft.com/office/drawing/2014/main" id="{A8429548-0652-4A2A-B851-7A9831FCE9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3033713"/>
                        <a:ext cx="2165350" cy="119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3" name="Rectangle 3">
            <a:extLst>
              <a:ext uri="{FF2B5EF4-FFF2-40B4-BE49-F238E27FC236}">
                <a16:creationId xmlns:a16="http://schemas.microsoft.com/office/drawing/2014/main" id="{0092F765-DFA8-41CF-886F-EF2DCB630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8288" y="392114"/>
            <a:ext cx="9129712" cy="102552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Using Variation in Time Estimates to Assess Duration Probabilities</a:t>
            </a:r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C3C09033-4166-4F52-91E1-713545D96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6089" y="1498601"/>
            <a:ext cx="8759825" cy="1044575"/>
          </a:xfrm>
        </p:spPr>
        <p:txBody>
          <a:bodyPr>
            <a:normAutofit fontScale="77500" lnSpcReduction="20000"/>
          </a:bodyPr>
          <a:lstStyle/>
          <a:p>
            <a:pPr marL="236538" indent="-236538"/>
            <a:r>
              <a:rPr lang="en-US" altLang="en-US"/>
              <a:t>Calculate Critical Path using </a:t>
            </a:r>
            <a:r>
              <a:rPr lang="en-US" altLang="en-US" sz="2600" i="1"/>
              <a:t>T</a:t>
            </a:r>
            <a:r>
              <a:rPr lang="en-US" altLang="en-US" sz="2600" i="1" baseline="-25000"/>
              <a:t>e</a:t>
            </a:r>
            <a:r>
              <a:rPr lang="en-US" altLang="en-US"/>
              <a:t> </a:t>
            </a:r>
          </a:p>
          <a:p>
            <a:pPr marL="236538" indent="-236538"/>
            <a:r>
              <a:rPr lang="en-US" altLang="en-US"/>
              <a:t>Accumulate the variances of the individual activities</a:t>
            </a:r>
            <a:endParaRPr lang="en-US" altLang="en-US">
              <a:solidFill>
                <a:srgbClr val="FF0000"/>
              </a:solidFill>
            </a:endParaRPr>
          </a:p>
          <a:p>
            <a:pPr marL="236538" indent="-236538"/>
            <a:r>
              <a:rPr lang="en-US" altLang="en-US"/>
              <a:t>Apply formula to estimate project duration probabilities</a:t>
            </a:r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3CB84E5B-6525-46A1-A5B5-53318B034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514" y="4365626"/>
            <a:ext cx="48990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6538" indent="-236538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/>
              <a:t>Where:</a:t>
            </a:r>
          </a:p>
          <a:p>
            <a:pPr>
              <a:spcBef>
                <a:spcPct val="20000"/>
              </a:spcBef>
            </a:pPr>
            <a:r>
              <a:rPr lang="en-US" altLang="en-US" sz="2000" i="1"/>
              <a:t>Z</a:t>
            </a:r>
            <a:r>
              <a:rPr lang="en-US" altLang="en-US" sz="2000"/>
              <a:t> = Number of standard deviations D is from T</a:t>
            </a:r>
            <a:r>
              <a:rPr lang="en-US" altLang="en-US" sz="2000" i="1" baseline="-25000"/>
              <a:t>e</a:t>
            </a:r>
            <a:endParaRPr lang="en-US" altLang="en-US" sz="2000"/>
          </a:p>
          <a:p>
            <a:pPr>
              <a:spcBef>
                <a:spcPct val="20000"/>
              </a:spcBef>
            </a:pPr>
            <a:r>
              <a:rPr lang="en-US" altLang="en-US" sz="2000" i="1"/>
              <a:t>T</a:t>
            </a:r>
            <a:r>
              <a:rPr lang="en-US" altLang="en-US" sz="2000" i="1" baseline="-25000"/>
              <a:t>e </a:t>
            </a:r>
            <a:r>
              <a:rPr lang="en-US" altLang="en-US" sz="2000"/>
              <a:t>	= Expected Time</a:t>
            </a:r>
          </a:p>
          <a:p>
            <a:pPr>
              <a:spcBef>
                <a:spcPct val="20000"/>
              </a:spcBef>
            </a:pPr>
            <a:r>
              <a:rPr lang="en-US" altLang="en-US" sz="2000" i="1"/>
              <a:t>D = </a:t>
            </a:r>
            <a:r>
              <a:rPr lang="en-US" altLang="en-US" sz="2000"/>
              <a:t>Activity duration I am thinking about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4D5A6B2E-18EF-4752-B61D-7E19796FC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Using Variation in Time Estimates to Assess Duration Probabilities</a:t>
            </a:r>
          </a:p>
        </p:txBody>
      </p:sp>
      <p:pic>
        <p:nvPicPr>
          <p:cNvPr id="83971" name="Picture 4" descr="Extb0822">
            <a:extLst>
              <a:ext uri="{FF2B5EF4-FFF2-40B4-BE49-F238E27FC236}">
                <a16:creationId xmlns:a16="http://schemas.microsoft.com/office/drawing/2014/main" id="{68901405-9A21-44F0-BB79-D5381A9281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8038" y="1863726"/>
            <a:ext cx="8361362" cy="4575175"/>
          </a:xfr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>
            <a:extLst>
              <a:ext uri="{FF2B5EF4-FFF2-40B4-BE49-F238E27FC236}">
                <a16:creationId xmlns:a16="http://schemas.microsoft.com/office/drawing/2014/main" id="{B6CC7AB1-D525-4F09-B66C-A8F1A44ECD74}"/>
              </a:ext>
            </a:extLst>
          </p:cNvPr>
          <p:cNvGrpSpPr>
            <a:grpSpLocks/>
          </p:cNvGrpSpPr>
          <p:nvPr/>
        </p:nvGrpSpPr>
        <p:grpSpPr bwMode="auto">
          <a:xfrm>
            <a:off x="1597705" y="4337050"/>
            <a:ext cx="9034094" cy="2046288"/>
            <a:chOff x="5" y="2823"/>
            <a:chExt cx="5913" cy="1289"/>
          </a:xfrm>
        </p:grpSpPr>
        <p:grpSp>
          <p:nvGrpSpPr>
            <p:cNvPr id="86022" name="Group 3">
              <a:extLst>
                <a:ext uri="{FF2B5EF4-FFF2-40B4-BE49-F238E27FC236}">
                  <a16:creationId xmlns:a16="http://schemas.microsoft.com/office/drawing/2014/main" id="{C54DD605-4DED-4557-BA19-65DD53A5A8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" y="3000"/>
              <a:ext cx="5496" cy="1112"/>
              <a:chOff x="128" y="1312"/>
              <a:chExt cx="5496" cy="1112"/>
            </a:xfrm>
          </p:grpSpPr>
          <p:sp>
            <p:nvSpPr>
              <p:cNvPr id="86031" name="Oval 4">
                <a:extLst>
                  <a:ext uri="{FF2B5EF4-FFF2-40B4-BE49-F238E27FC236}">
                    <a16:creationId xmlns:a16="http://schemas.microsoft.com/office/drawing/2014/main" id="{854478F9-5684-4C56-A11E-81E60E3A5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" y="1664"/>
                <a:ext cx="368" cy="37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86032" name="Oval 5">
                <a:extLst>
                  <a:ext uri="{FF2B5EF4-FFF2-40B4-BE49-F238E27FC236}">
                    <a16:creationId xmlns:a16="http://schemas.microsoft.com/office/drawing/2014/main" id="{0073570E-1391-4109-A577-7F28A61FA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2" y="1664"/>
                <a:ext cx="368" cy="37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86033" name="Oval 6">
                <a:extLst>
                  <a:ext uri="{FF2B5EF4-FFF2-40B4-BE49-F238E27FC236}">
                    <a16:creationId xmlns:a16="http://schemas.microsoft.com/office/drawing/2014/main" id="{E2A3B2CC-88BA-482F-8961-F5B0D7D5A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8" y="2048"/>
                <a:ext cx="368" cy="37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86034" name="Oval 7">
                <a:extLst>
                  <a:ext uri="{FF2B5EF4-FFF2-40B4-BE49-F238E27FC236}">
                    <a16:creationId xmlns:a16="http://schemas.microsoft.com/office/drawing/2014/main" id="{19CE09D2-B6F1-4578-9CA6-3EAE5306E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12"/>
                <a:ext cx="368" cy="37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86035" name="Oval 8">
                <a:extLst>
                  <a:ext uri="{FF2B5EF4-FFF2-40B4-BE49-F238E27FC236}">
                    <a16:creationId xmlns:a16="http://schemas.microsoft.com/office/drawing/2014/main" id="{B3EB07C0-20CE-4233-BECC-7E3589A78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" y="1312"/>
                <a:ext cx="368" cy="37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86036" name="Oval 9">
                <a:extLst>
                  <a:ext uri="{FF2B5EF4-FFF2-40B4-BE49-F238E27FC236}">
                    <a16:creationId xmlns:a16="http://schemas.microsoft.com/office/drawing/2014/main" id="{86E67B40-D8E0-445F-A0C2-FFB28EDF9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4" y="1664"/>
                <a:ext cx="368" cy="37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86037" name="Oval 10">
                <a:extLst>
                  <a:ext uri="{FF2B5EF4-FFF2-40B4-BE49-F238E27FC236}">
                    <a16:creationId xmlns:a16="http://schemas.microsoft.com/office/drawing/2014/main" id="{E659D2D5-4BDF-44E0-94C7-640134AC75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0" y="1664"/>
                <a:ext cx="368" cy="37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86038" name="Oval 11">
                <a:extLst>
                  <a:ext uri="{FF2B5EF4-FFF2-40B4-BE49-F238E27FC236}">
                    <a16:creationId xmlns:a16="http://schemas.microsoft.com/office/drawing/2014/main" id="{B6B59DD4-11DC-4E74-9C62-02B5F1DB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6" y="1664"/>
                <a:ext cx="368" cy="37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chemeClr val="bg1"/>
                    </a:solidFill>
                  </a:rPr>
                  <a:t>8</a:t>
                </a:r>
              </a:p>
            </p:txBody>
          </p:sp>
          <p:cxnSp>
            <p:nvCxnSpPr>
              <p:cNvPr id="86039" name="AutoShape 12">
                <a:extLst>
                  <a:ext uri="{FF2B5EF4-FFF2-40B4-BE49-F238E27FC236}">
                    <a16:creationId xmlns:a16="http://schemas.microsoft.com/office/drawing/2014/main" id="{84C25CE0-9512-4317-A33A-249CAC516601}"/>
                  </a:ext>
                </a:extLst>
              </p:cNvPr>
              <p:cNvCxnSpPr>
                <a:cxnSpLocks noChangeShapeType="1"/>
                <a:stCxn id="86031" idx="6"/>
                <a:endCxn id="86032" idx="2"/>
              </p:cNvCxnSpPr>
              <p:nvPr/>
            </p:nvCxnSpPr>
            <p:spPr bwMode="auto">
              <a:xfrm>
                <a:off x="496" y="1852"/>
                <a:ext cx="37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040" name="AutoShape 13">
                <a:extLst>
                  <a:ext uri="{FF2B5EF4-FFF2-40B4-BE49-F238E27FC236}">
                    <a16:creationId xmlns:a16="http://schemas.microsoft.com/office/drawing/2014/main" id="{B48AD950-59DC-41A7-9CD8-BEB3662F53FF}"/>
                  </a:ext>
                </a:extLst>
              </p:cNvPr>
              <p:cNvCxnSpPr>
                <a:cxnSpLocks noChangeShapeType="1"/>
                <a:stCxn id="86032" idx="6"/>
                <a:endCxn id="86034" idx="2"/>
              </p:cNvCxnSpPr>
              <p:nvPr/>
            </p:nvCxnSpPr>
            <p:spPr bwMode="auto">
              <a:xfrm flipV="1">
                <a:off x="1240" y="1500"/>
                <a:ext cx="592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041" name="AutoShape 14">
                <a:extLst>
                  <a:ext uri="{FF2B5EF4-FFF2-40B4-BE49-F238E27FC236}">
                    <a16:creationId xmlns:a16="http://schemas.microsoft.com/office/drawing/2014/main" id="{BDD40B02-BDAC-4338-BEE2-D9A5828FDFC8}"/>
                  </a:ext>
                </a:extLst>
              </p:cNvPr>
              <p:cNvCxnSpPr>
                <a:cxnSpLocks noChangeShapeType="1"/>
                <a:stCxn id="86032" idx="6"/>
                <a:endCxn id="86033" idx="2"/>
              </p:cNvCxnSpPr>
              <p:nvPr/>
            </p:nvCxnSpPr>
            <p:spPr bwMode="auto">
              <a:xfrm>
                <a:off x="1240" y="1852"/>
                <a:ext cx="1008" cy="38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042" name="AutoShape 15">
                <a:extLst>
                  <a:ext uri="{FF2B5EF4-FFF2-40B4-BE49-F238E27FC236}">
                    <a16:creationId xmlns:a16="http://schemas.microsoft.com/office/drawing/2014/main" id="{1F29F3B4-B358-4F2C-9C1E-CA507A1BAE86}"/>
                  </a:ext>
                </a:extLst>
              </p:cNvPr>
              <p:cNvCxnSpPr>
                <a:cxnSpLocks noChangeShapeType="1"/>
                <a:stCxn id="86034" idx="6"/>
                <a:endCxn id="86035" idx="2"/>
              </p:cNvCxnSpPr>
              <p:nvPr/>
            </p:nvCxnSpPr>
            <p:spPr bwMode="auto">
              <a:xfrm>
                <a:off x="2200" y="1500"/>
                <a:ext cx="56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043" name="AutoShape 16">
                <a:extLst>
                  <a:ext uri="{FF2B5EF4-FFF2-40B4-BE49-F238E27FC236}">
                    <a16:creationId xmlns:a16="http://schemas.microsoft.com/office/drawing/2014/main" id="{A91EC93E-9A4A-431B-BF49-4ED187196C75}"/>
                  </a:ext>
                </a:extLst>
              </p:cNvPr>
              <p:cNvCxnSpPr>
                <a:cxnSpLocks noChangeShapeType="1"/>
                <a:stCxn id="86035" idx="6"/>
                <a:endCxn id="86036" idx="2"/>
              </p:cNvCxnSpPr>
              <p:nvPr/>
            </p:nvCxnSpPr>
            <p:spPr bwMode="auto">
              <a:xfrm>
                <a:off x="3128" y="1500"/>
                <a:ext cx="536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044" name="AutoShape 17">
                <a:extLst>
                  <a:ext uri="{FF2B5EF4-FFF2-40B4-BE49-F238E27FC236}">
                    <a16:creationId xmlns:a16="http://schemas.microsoft.com/office/drawing/2014/main" id="{9B54599E-2AC1-414B-8776-553BD707BD23}"/>
                  </a:ext>
                </a:extLst>
              </p:cNvPr>
              <p:cNvCxnSpPr>
                <a:cxnSpLocks noChangeShapeType="1"/>
                <a:stCxn id="86033" idx="6"/>
                <a:endCxn id="86036" idx="2"/>
              </p:cNvCxnSpPr>
              <p:nvPr/>
            </p:nvCxnSpPr>
            <p:spPr bwMode="auto">
              <a:xfrm flipV="1">
                <a:off x="2616" y="1852"/>
                <a:ext cx="1048" cy="38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045" name="AutoShape 18">
                <a:extLst>
                  <a:ext uri="{FF2B5EF4-FFF2-40B4-BE49-F238E27FC236}">
                    <a16:creationId xmlns:a16="http://schemas.microsoft.com/office/drawing/2014/main" id="{2F557E46-8CEF-4BA9-BE07-2EC8E84F302B}"/>
                  </a:ext>
                </a:extLst>
              </p:cNvPr>
              <p:cNvCxnSpPr>
                <a:cxnSpLocks noChangeShapeType="1"/>
                <a:stCxn id="86036" idx="6"/>
                <a:endCxn id="86037" idx="2"/>
              </p:cNvCxnSpPr>
              <p:nvPr/>
            </p:nvCxnSpPr>
            <p:spPr bwMode="auto">
              <a:xfrm>
                <a:off x="4032" y="1852"/>
                <a:ext cx="428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046" name="AutoShape 19">
                <a:extLst>
                  <a:ext uri="{FF2B5EF4-FFF2-40B4-BE49-F238E27FC236}">
                    <a16:creationId xmlns:a16="http://schemas.microsoft.com/office/drawing/2014/main" id="{1347F4BC-9F40-4836-8FEA-854860217968}"/>
                  </a:ext>
                </a:extLst>
              </p:cNvPr>
              <p:cNvCxnSpPr>
                <a:cxnSpLocks noChangeShapeType="1"/>
                <a:stCxn id="86037" idx="6"/>
                <a:endCxn id="86038" idx="2"/>
              </p:cNvCxnSpPr>
              <p:nvPr/>
            </p:nvCxnSpPr>
            <p:spPr bwMode="auto">
              <a:xfrm>
                <a:off x="4828" y="1852"/>
                <a:ext cx="428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6023" name="Text Box 20">
              <a:extLst>
                <a:ext uri="{FF2B5EF4-FFF2-40B4-BE49-F238E27FC236}">
                  <a16:creationId xmlns:a16="http://schemas.microsoft.com/office/drawing/2014/main" id="{C65E76DA-5BB4-4A36-A4BA-917B0D79A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" y="3167"/>
              <a:ext cx="63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4 weeks</a:t>
              </a:r>
            </a:p>
          </p:txBody>
        </p:sp>
        <p:sp>
          <p:nvSpPr>
            <p:cNvPr id="86024" name="Text Box 21">
              <a:extLst>
                <a:ext uri="{FF2B5EF4-FFF2-40B4-BE49-F238E27FC236}">
                  <a16:creationId xmlns:a16="http://schemas.microsoft.com/office/drawing/2014/main" id="{04A9EC74-C637-441E-8BB5-AABB15EB8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" y="3167"/>
              <a:ext cx="71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10 weeks</a:t>
              </a:r>
            </a:p>
          </p:txBody>
        </p:sp>
        <p:sp>
          <p:nvSpPr>
            <p:cNvPr id="86025" name="Text Box 22">
              <a:extLst>
                <a:ext uri="{FF2B5EF4-FFF2-40B4-BE49-F238E27FC236}">
                  <a16:creationId xmlns:a16="http://schemas.microsoft.com/office/drawing/2014/main" id="{EA298470-C8BF-4810-B7B7-34BE21818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1" y="3543"/>
              <a:ext cx="82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4.17 weeks</a:t>
              </a:r>
            </a:p>
          </p:txBody>
        </p:sp>
        <p:sp>
          <p:nvSpPr>
            <p:cNvPr id="86026" name="Text Box 23">
              <a:extLst>
                <a:ext uri="{FF2B5EF4-FFF2-40B4-BE49-F238E27FC236}">
                  <a16:creationId xmlns:a16="http://schemas.microsoft.com/office/drawing/2014/main" id="{83539802-EDA8-4FC0-B00B-6666DB86B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6" y="2823"/>
              <a:ext cx="82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2.17 weeks</a:t>
              </a:r>
            </a:p>
          </p:txBody>
        </p:sp>
        <p:sp>
          <p:nvSpPr>
            <p:cNvPr id="86027" name="Text Box 24">
              <a:extLst>
                <a:ext uri="{FF2B5EF4-FFF2-40B4-BE49-F238E27FC236}">
                  <a16:creationId xmlns:a16="http://schemas.microsoft.com/office/drawing/2014/main" id="{B6930F51-0B6C-4483-962E-3C529A79E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5" y="2823"/>
              <a:ext cx="63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3 weeks</a:t>
              </a:r>
            </a:p>
          </p:txBody>
        </p:sp>
        <p:sp>
          <p:nvSpPr>
            <p:cNvPr id="86028" name="Text Box 25">
              <a:extLst>
                <a:ext uri="{FF2B5EF4-FFF2-40B4-BE49-F238E27FC236}">
                  <a16:creationId xmlns:a16="http://schemas.microsoft.com/office/drawing/2014/main" id="{8932EFCA-F6DF-4576-A1A9-340DFE792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6" y="3167"/>
              <a:ext cx="89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16.17 weeks</a:t>
              </a:r>
            </a:p>
          </p:txBody>
        </p:sp>
        <p:sp>
          <p:nvSpPr>
            <p:cNvPr id="86029" name="Text Box 26">
              <a:extLst>
                <a:ext uri="{FF2B5EF4-FFF2-40B4-BE49-F238E27FC236}">
                  <a16:creationId xmlns:a16="http://schemas.microsoft.com/office/drawing/2014/main" id="{616B2B7A-2688-4E40-93DB-E92130D47B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8" y="3167"/>
              <a:ext cx="82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4.17 weeks</a:t>
              </a:r>
            </a:p>
          </p:txBody>
        </p:sp>
        <p:sp>
          <p:nvSpPr>
            <p:cNvPr id="86030" name="Text Box 27">
              <a:extLst>
                <a:ext uri="{FF2B5EF4-FFF2-40B4-BE49-F238E27FC236}">
                  <a16:creationId xmlns:a16="http://schemas.microsoft.com/office/drawing/2014/main" id="{F01067A5-1EED-4A96-B4CC-601526B7D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5" y="3167"/>
              <a:ext cx="82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1.17 weeks</a:t>
              </a:r>
            </a:p>
          </p:txBody>
        </p:sp>
      </p:grpSp>
      <p:sp>
        <p:nvSpPr>
          <p:cNvPr id="86019" name="Rectangle 28">
            <a:extLst>
              <a:ext uri="{FF2B5EF4-FFF2-40B4-BE49-F238E27FC236}">
                <a16:creationId xmlns:a16="http://schemas.microsoft.com/office/drawing/2014/main" id="{D8E9B35F-C9FF-4089-BC31-65D24F05C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Using Variation in Time Estimates to Assess Duration Probabilities</a:t>
            </a:r>
          </a:p>
        </p:txBody>
      </p:sp>
      <p:sp>
        <p:nvSpPr>
          <p:cNvPr id="86020" name="Text Box 29">
            <a:extLst>
              <a:ext uri="{FF2B5EF4-FFF2-40B4-BE49-F238E27FC236}">
                <a16:creationId xmlns:a16="http://schemas.microsoft.com/office/drawing/2014/main" id="{215B2E4E-D2BB-4D72-B1DF-04C1821F1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614488"/>
            <a:ext cx="32543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What is the probability of finishing in 39 weeks or less?</a:t>
            </a:r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86021" name="Picture 31" descr="Extb0822">
            <a:extLst>
              <a:ext uri="{FF2B5EF4-FFF2-40B4-BE49-F238E27FC236}">
                <a16:creationId xmlns:a16="http://schemas.microsoft.com/office/drawing/2014/main" id="{B6C69342-70B1-4CA5-8DD5-7DE4FDD695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057400"/>
            <a:ext cx="4724400" cy="2590800"/>
          </a:xfr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>
            <a:extLst>
              <a:ext uri="{FF2B5EF4-FFF2-40B4-BE49-F238E27FC236}">
                <a16:creationId xmlns:a16="http://schemas.microsoft.com/office/drawing/2014/main" id="{4DCD5DF4-E8F0-4884-9ACF-B83FB9958ABE}"/>
              </a:ext>
            </a:extLst>
          </p:cNvPr>
          <p:cNvGrpSpPr>
            <a:grpSpLocks/>
          </p:cNvGrpSpPr>
          <p:nvPr/>
        </p:nvGrpSpPr>
        <p:grpSpPr bwMode="auto">
          <a:xfrm>
            <a:off x="1627723" y="4398964"/>
            <a:ext cx="9055002" cy="2046287"/>
            <a:chOff x="6" y="2823"/>
            <a:chExt cx="5912" cy="1289"/>
          </a:xfrm>
        </p:grpSpPr>
        <p:sp>
          <p:nvSpPr>
            <p:cNvPr id="88072" name="Oval 3">
              <a:extLst>
                <a:ext uri="{FF2B5EF4-FFF2-40B4-BE49-F238E27FC236}">
                  <a16:creationId xmlns:a16="http://schemas.microsoft.com/office/drawing/2014/main" id="{A145FDF3-FE6C-4AA3-97B5-8C984E469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335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8073" name="Oval 4">
              <a:extLst>
                <a:ext uri="{FF2B5EF4-FFF2-40B4-BE49-F238E27FC236}">
                  <a16:creationId xmlns:a16="http://schemas.microsoft.com/office/drawing/2014/main" id="{2E3EBBDD-C921-426B-A55D-3488ACA65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335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8074" name="Oval 5">
              <a:extLst>
                <a:ext uri="{FF2B5EF4-FFF2-40B4-BE49-F238E27FC236}">
                  <a16:creationId xmlns:a16="http://schemas.microsoft.com/office/drawing/2014/main" id="{D51F6C20-8AFA-4122-B595-805BD5B60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3736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88075" name="Oval 6">
              <a:extLst>
                <a:ext uri="{FF2B5EF4-FFF2-40B4-BE49-F238E27FC236}">
                  <a16:creationId xmlns:a16="http://schemas.microsoft.com/office/drawing/2014/main" id="{C85891A7-EC86-4646-8534-2EBDD3587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3000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88076" name="Oval 7">
              <a:extLst>
                <a:ext uri="{FF2B5EF4-FFF2-40B4-BE49-F238E27FC236}">
                  <a16:creationId xmlns:a16="http://schemas.microsoft.com/office/drawing/2014/main" id="{9D39D602-ECC3-43C2-A4C5-CADC670B4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00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88077" name="Oval 8">
              <a:extLst>
                <a:ext uri="{FF2B5EF4-FFF2-40B4-BE49-F238E27FC236}">
                  <a16:creationId xmlns:a16="http://schemas.microsoft.com/office/drawing/2014/main" id="{4A6637C0-5972-4219-988F-2B2E26397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" y="335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88078" name="Oval 9">
              <a:extLst>
                <a:ext uri="{FF2B5EF4-FFF2-40B4-BE49-F238E27FC236}">
                  <a16:creationId xmlns:a16="http://schemas.microsoft.com/office/drawing/2014/main" id="{E1657A77-BDFF-4182-AADF-B6C5026C4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335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8079" name="Oval 10">
              <a:extLst>
                <a:ext uri="{FF2B5EF4-FFF2-40B4-BE49-F238E27FC236}">
                  <a16:creationId xmlns:a16="http://schemas.microsoft.com/office/drawing/2014/main" id="{09D02046-AFC2-482E-99B5-4E7CA2E22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" y="335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8</a:t>
              </a:r>
            </a:p>
          </p:txBody>
        </p:sp>
        <p:cxnSp>
          <p:nvCxnSpPr>
            <p:cNvPr id="88080" name="AutoShape 11">
              <a:extLst>
                <a:ext uri="{FF2B5EF4-FFF2-40B4-BE49-F238E27FC236}">
                  <a16:creationId xmlns:a16="http://schemas.microsoft.com/office/drawing/2014/main" id="{FC2B2BAA-5229-41CE-BA7D-034EBE449AC1}"/>
                </a:ext>
              </a:extLst>
            </p:cNvPr>
            <p:cNvCxnSpPr>
              <a:cxnSpLocks noChangeShapeType="1"/>
              <a:stCxn id="88072" idx="6"/>
              <a:endCxn id="88073" idx="2"/>
            </p:cNvCxnSpPr>
            <p:nvPr/>
          </p:nvCxnSpPr>
          <p:spPr bwMode="auto">
            <a:xfrm>
              <a:off x="520" y="3540"/>
              <a:ext cx="376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081" name="AutoShape 12">
              <a:extLst>
                <a:ext uri="{FF2B5EF4-FFF2-40B4-BE49-F238E27FC236}">
                  <a16:creationId xmlns:a16="http://schemas.microsoft.com/office/drawing/2014/main" id="{E7EF020F-DB54-4672-BBBC-38F582880106}"/>
                </a:ext>
              </a:extLst>
            </p:cNvPr>
            <p:cNvCxnSpPr>
              <a:cxnSpLocks noChangeShapeType="1"/>
              <a:stCxn id="88073" idx="6"/>
              <a:endCxn id="88075" idx="2"/>
            </p:cNvCxnSpPr>
            <p:nvPr/>
          </p:nvCxnSpPr>
          <p:spPr bwMode="auto">
            <a:xfrm flipV="1">
              <a:off x="1264" y="3188"/>
              <a:ext cx="592" cy="35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082" name="AutoShape 13">
              <a:extLst>
                <a:ext uri="{FF2B5EF4-FFF2-40B4-BE49-F238E27FC236}">
                  <a16:creationId xmlns:a16="http://schemas.microsoft.com/office/drawing/2014/main" id="{819050B3-5697-4893-A89F-24EBCAEADDC4}"/>
                </a:ext>
              </a:extLst>
            </p:cNvPr>
            <p:cNvCxnSpPr>
              <a:cxnSpLocks noChangeShapeType="1"/>
              <a:stCxn id="88073" idx="6"/>
              <a:endCxn id="88074" idx="2"/>
            </p:cNvCxnSpPr>
            <p:nvPr/>
          </p:nvCxnSpPr>
          <p:spPr bwMode="auto">
            <a:xfrm>
              <a:off x="1264" y="3540"/>
              <a:ext cx="1008" cy="3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083" name="AutoShape 14">
              <a:extLst>
                <a:ext uri="{FF2B5EF4-FFF2-40B4-BE49-F238E27FC236}">
                  <a16:creationId xmlns:a16="http://schemas.microsoft.com/office/drawing/2014/main" id="{0F8CC817-1035-4BE2-8BD1-16D89FA7778D}"/>
                </a:ext>
              </a:extLst>
            </p:cNvPr>
            <p:cNvCxnSpPr>
              <a:cxnSpLocks noChangeShapeType="1"/>
              <a:stCxn id="88075" idx="6"/>
              <a:endCxn id="88076" idx="2"/>
            </p:cNvCxnSpPr>
            <p:nvPr/>
          </p:nvCxnSpPr>
          <p:spPr bwMode="auto">
            <a:xfrm>
              <a:off x="2224" y="3188"/>
              <a:ext cx="560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084" name="AutoShape 15">
              <a:extLst>
                <a:ext uri="{FF2B5EF4-FFF2-40B4-BE49-F238E27FC236}">
                  <a16:creationId xmlns:a16="http://schemas.microsoft.com/office/drawing/2014/main" id="{88376DBB-6927-4C80-82BE-B2E29A0218E6}"/>
                </a:ext>
              </a:extLst>
            </p:cNvPr>
            <p:cNvCxnSpPr>
              <a:cxnSpLocks noChangeShapeType="1"/>
              <a:stCxn id="88076" idx="6"/>
              <a:endCxn id="88077" idx="2"/>
            </p:cNvCxnSpPr>
            <p:nvPr/>
          </p:nvCxnSpPr>
          <p:spPr bwMode="auto">
            <a:xfrm>
              <a:off x="3152" y="3188"/>
              <a:ext cx="536" cy="35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085" name="AutoShape 16">
              <a:extLst>
                <a:ext uri="{FF2B5EF4-FFF2-40B4-BE49-F238E27FC236}">
                  <a16:creationId xmlns:a16="http://schemas.microsoft.com/office/drawing/2014/main" id="{1A699170-978F-44DF-8BAD-34506080BA52}"/>
                </a:ext>
              </a:extLst>
            </p:cNvPr>
            <p:cNvCxnSpPr>
              <a:cxnSpLocks noChangeShapeType="1"/>
              <a:stCxn id="88074" idx="6"/>
              <a:endCxn id="88077" idx="2"/>
            </p:cNvCxnSpPr>
            <p:nvPr/>
          </p:nvCxnSpPr>
          <p:spPr bwMode="auto">
            <a:xfrm flipV="1">
              <a:off x="2640" y="3540"/>
              <a:ext cx="1048" cy="3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086" name="AutoShape 17">
              <a:extLst>
                <a:ext uri="{FF2B5EF4-FFF2-40B4-BE49-F238E27FC236}">
                  <a16:creationId xmlns:a16="http://schemas.microsoft.com/office/drawing/2014/main" id="{521E4999-ED09-4361-A64E-C0B45ADFF8DA}"/>
                </a:ext>
              </a:extLst>
            </p:cNvPr>
            <p:cNvCxnSpPr>
              <a:cxnSpLocks noChangeShapeType="1"/>
              <a:stCxn id="88077" idx="6"/>
              <a:endCxn id="88078" idx="2"/>
            </p:cNvCxnSpPr>
            <p:nvPr/>
          </p:nvCxnSpPr>
          <p:spPr bwMode="auto">
            <a:xfrm>
              <a:off x="4056" y="3540"/>
              <a:ext cx="42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087" name="AutoShape 18">
              <a:extLst>
                <a:ext uri="{FF2B5EF4-FFF2-40B4-BE49-F238E27FC236}">
                  <a16:creationId xmlns:a16="http://schemas.microsoft.com/office/drawing/2014/main" id="{32539017-475F-4906-8EDC-FBDCBBD48415}"/>
                </a:ext>
              </a:extLst>
            </p:cNvPr>
            <p:cNvCxnSpPr>
              <a:cxnSpLocks noChangeShapeType="1"/>
              <a:stCxn id="88078" idx="6"/>
              <a:endCxn id="88079" idx="2"/>
            </p:cNvCxnSpPr>
            <p:nvPr/>
          </p:nvCxnSpPr>
          <p:spPr bwMode="auto">
            <a:xfrm>
              <a:off x="4852" y="3540"/>
              <a:ext cx="42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088" name="Text Box 19">
              <a:extLst>
                <a:ext uri="{FF2B5EF4-FFF2-40B4-BE49-F238E27FC236}">
                  <a16:creationId xmlns:a16="http://schemas.microsoft.com/office/drawing/2014/main" id="{FFC20569-C306-41D7-BDF2-95C4FDC32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" y="3167"/>
              <a:ext cx="63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4 weeks</a:t>
              </a:r>
            </a:p>
          </p:txBody>
        </p:sp>
        <p:sp>
          <p:nvSpPr>
            <p:cNvPr id="88089" name="Text Box 20">
              <a:extLst>
                <a:ext uri="{FF2B5EF4-FFF2-40B4-BE49-F238E27FC236}">
                  <a16:creationId xmlns:a16="http://schemas.microsoft.com/office/drawing/2014/main" id="{B6E6618B-E851-415E-BBB9-E85F37C4C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" y="3167"/>
              <a:ext cx="70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10 weeks</a:t>
              </a:r>
            </a:p>
          </p:txBody>
        </p:sp>
        <p:sp>
          <p:nvSpPr>
            <p:cNvPr id="88090" name="Text Box 21">
              <a:extLst>
                <a:ext uri="{FF2B5EF4-FFF2-40B4-BE49-F238E27FC236}">
                  <a16:creationId xmlns:a16="http://schemas.microsoft.com/office/drawing/2014/main" id="{C8989E69-CE11-4B5F-96CC-DA4AFF915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2" y="3543"/>
              <a:ext cx="8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4.17 weeks</a:t>
              </a:r>
            </a:p>
          </p:txBody>
        </p:sp>
        <p:sp>
          <p:nvSpPr>
            <p:cNvPr id="88091" name="Text Box 22">
              <a:extLst>
                <a:ext uri="{FF2B5EF4-FFF2-40B4-BE49-F238E27FC236}">
                  <a16:creationId xmlns:a16="http://schemas.microsoft.com/office/drawing/2014/main" id="{C38CD7BC-3E37-4A8A-819D-DF7086D14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" y="2823"/>
              <a:ext cx="8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2.17 weeks</a:t>
              </a:r>
            </a:p>
          </p:txBody>
        </p:sp>
        <p:sp>
          <p:nvSpPr>
            <p:cNvPr id="88092" name="Text Box 23">
              <a:extLst>
                <a:ext uri="{FF2B5EF4-FFF2-40B4-BE49-F238E27FC236}">
                  <a16:creationId xmlns:a16="http://schemas.microsoft.com/office/drawing/2014/main" id="{135C38D3-A7E5-4360-B395-A033F8E6E5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" y="2823"/>
              <a:ext cx="63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3 weeks</a:t>
              </a:r>
            </a:p>
          </p:txBody>
        </p:sp>
        <p:sp>
          <p:nvSpPr>
            <p:cNvPr id="88093" name="Text Box 24">
              <a:extLst>
                <a:ext uri="{FF2B5EF4-FFF2-40B4-BE49-F238E27FC236}">
                  <a16:creationId xmlns:a16="http://schemas.microsoft.com/office/drawing/2014/main" id="{3E7326BD-49A9-45E0-B824-9CC6CDB92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7" y="3167"/>
              <a:ext cx="8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16.17 weeks</a:t>
              </a:r>
            </a:p>
          </p:txBody>
        </p:sp>
        <p:sp>
          <p:nvSpPr>
            <p:cNvPr id="88094" name="Text Box 25">
              <a:extLst>
                <a:ext uri="{FF2B5EF4-FFF2-40B4-BE49-F238E27FC236}">
                  <a16:creationId xmlns:a16="http://schemas.microsoft.com/office/drawing/2014/main" id="{A0DB3772-EC69-4ADD-87E7-0EBC17D4A2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8" y="3167"/>
              <a:ext cx="8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4.17 weeks</a:t>
              </a:r>
            </a:p>
          </p:txBody>
        </p:sp>
        <p:sp>
          <p:nvSpPr>
            <p:cNvPr id="88095" name="Text Box 26">
              <a:extLst>
                <a:ext uri="{FF2B5EF4-FFF2-40B4-BE49-F238E27FC236}">
                  <a16:creationId xmlns:a16="http://schemas.microsoft.com/office/drawing/2014/main" id="{65C83A35-2780-470F-9013-B8C055EFD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7" y="3167"/>
              <a:ext cx="8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1.17 weeks</a:t>
              </a:r>
            </a:p>
          </p:txBody>
        </p:sp>
      </p:grpSp>
      <p:sp>
        <p:nvSpPr>
          <p:cNvPr id="88067" name="Text Box 27">
            <a:extLst>
              <a:ext uri="{FF2B5EF4-FFF2-40B4-BE49-F238E27FC236}">
                <a16:creationId xmlns:a16="http://schemas.microsoft.com/office/drawing/2014/main" id="{31A9E676-922A-4CF4-A29B-69EDC363F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9" y="3098800"/>
            <a:ext cx="39503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Critical Path = 40.68 weeks</a:t>
            </a:r>
          </a:p>
          <a:p>
            <a:r>
              <a:rPr lang="en-US" altLang="en-US" sz="2000" b="1">
                <a:solidFill>
                  <a:srgbClr val="FF0000"/>
                </a:solidFill>
              </a:rPr>
              <a:t>Sum of Variances = 2.56 weeks</a:t>
            </a:r>
          </a:p>
        </p:txBody>
      </p:sp>
      <p:sp>
        <p:nvSpPr>
          <p:cNvPr id="88068" name="Rectangle 28">
            <a:extLst>
              <a:ext uri="{FF2B5EF4-FFF2-40B4-BE49-F238E27FC236}">
                <a16:creationId xmlns:a16="http://schemas.microsoft.com/office/drawing/2014/main" id="{AB40F94F-C1BB-4FA6-A52B-46E712736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Using Variation in Time Estimates to Assess Duration Probabilities</a:t>
            </a:r>
          </a:p>
        </p:txBody>
      </p:sp>
      <p:sp>
        <p:nvSpPr>
          <p:cNvPr id="88069" name="Text Box 29">
            <a:extLst>
              <a:ext uri="{FF2B5EF4-FFF2-40B4-BE49-F238E27FC236}">
                <a16:creationId xmlns:a16="http://schemas.microsoft.com/office/drawing/2014/main" id="{9E2A9486-80B0-4ACA-A289-281D2A826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614489"/>
            <a:ext cx="4362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What is the probability of finishing in 39 weeks or less?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8070" name="Text Box 30">
            <a:extLst>
              <a:ext uri="{FF2B5EF4-FFF2-40B4-BE49-F238E27FC236}">
                <a16:creationId xmlns:a16="http://schemas.microsoft.com/office/drawing/2014/main" id="{25EA70BA-3FF1-45D0-859E-F24679432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1471614"/>
            <a:ext cx="419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/>
              <a:t>Exhibit 8.22: Expected Values and Variances of Time Estimates</a:t>
            </a:r>
          </a:p>
        </p:txBody>
      </p:sp>
      <p:pic>
        <p:nvPicPr>
          <p:cNvPr id="88071" name="Picture 31" descr="Extb0822">
            <a:extLst>
              <a:ext uri="{FF2B5EF4-FFF2-40B4-BE49-F238E27FC236}">
                <a16:creationId xmlns:a16="http://schemas.microsoft.com/office/drawing/2014/main" id="{5561F8C4-BE29-4DD2-A83B-8B4D920194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6126" y="1685925"/>
            <a:ext cx="4841875" cy="2649538"/>
          </a:xfr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4" name="Object 2">
            <a:extLst>
              <a:ext uri="{FF2B5EF4-FFF2-40B4-BE49-F238E27FC236}">
                <a16:creationId xmlns:a16="http://schemas.microsoft.com/office/drawing/2014/main" id="{7BC622B8-A55F-42B7-BF8C-BAAADC6AE8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1600201"/>
          <a:ext cx="14033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710891" imgH="393529" progId="Equation.3">
                  <p:embed/>
                </p:oleObj>
              </mc:Choice>
              <mc:Fallback>
                <p:oleObj name="Equation" r:id="rId4" imgW="710891" imgH="393529" progId="Equation.3">
                  <p:embed/>
                  <p:pic>
                    <p:nvPicPr>
                      <p:cNvPr id="90114" name="Object 2">
                        <a:extLst>
                          <a:ext uri="{FF2B5EF4-FFF2-40B4-BE49-F238E27FC236}">
                            <a16:creationId xmlns:a16="http://schemas.microsoft.com/office/drawing/2014/main" id="{7BC622B8-A55F-42B7-BF8C-BAAADC6AE8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600201"/>
                        <a:ext cx="140335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5" name="Rectangle 3">
            <a:extLst>
              <a:ext uri="{FF2B5EF4-FFF2-40B4-BE49-F238E27FC236}">
                <a16:creationId xmlns:a16="http://schemas.microsoft.com/office/drawing/2014/main" id="{C5FC3FEE-2E7A-4C3E-B680-1D707AFD3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8288" y="392114"/>
            <a:ext cx="9129712" cy="102552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Using Variation in Time Estimates to Assess Duration Probabilities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E818B925-1A56-4171-A0DC-2453D0D49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79626" y="4913314"/>
            <a:ext cx="8188325" cy="1069975"/>
          </a:xfrm>
        </p:spPr>
        <p:txBody>
          <a:bodyPr>
            <a:normAutofit fontScale="85000" lnSpcReduction="10000"/>
          </a:bodyPr>
          <a:lstStyle/>
          <a:p>
            <a:pPr marL="236538" indent="-236538"/>
            <a:r>
              <a:rPr lang="en-US" altLang="en-US"/>
              <a:t>So</a:t>
            </a:r>
            <a:r>
              <a:rPr lang="en-US" altLang="en-US" sz="2400"/>
              <a:t>, I look up the cumulative probability [G(z)] of the activity being completed before -1.05 standard deviations from the “most likely” estimate… </a:t>
            </a:r>
          </a:p>
          <a:p>
            <a:pPr marL="574675" lvl="1" indent="-223838"/>
            <a:r>
              <a:rPr lang="en-US" altLang="en-US" sz="2200"/>
              <a:t>… and find out I have a 85.314% chance of finishing within 39 weeks!! </a:t>
            </a:r>
            <a:r>
              <a:rPr lang="en-US" altLang="en-US" sz="1200" b="1">
                <a:latin typeface="Tahoma" panose="020B0604030504040204" pitchFamily="34" charset="0"/>
              </a:rPr>
              <a:t>FROM APPENDIX A PAGE A3</a:t>
            </a:r>
            <a:endParaRPr lang="en-US" altLang="en-US" sz="1200" b="1"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90117" name="Rectangle 5">
            <a:extLst>
              <a:ext uri="{FF2B5EF4-FFF2-40B4-BE49-F238E27FC236}">
                <a16:creationId xmlns:a16="http://schemas.microsoft.com/office/drawing/2014/main" id="{36AD6288-5F69-4DC1-8980-9F8EEF958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1" y="1524001"/>
            <a:ext cx="47593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6538" indent="-236538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/>
              <a:t>Where:</a:t>
            </a:r>
          </a:p>
          <a:p>
            <a:pPr>
              <a:spcBef>
                <a:spcPct val="20000"/>
              </a:spcBef>
            </a:pPr>
            <a:r>
              <a:rPr lang="en-US" altLang="en-US" i="1"/>
              <a:t>Z</a:t>
            </a:r>
            <a:r>
              <a:rPr lang="en-US" altLang="en-US"/>
              <a:t> = Number of standard deviations D is from T</a:t>
            </a:r>
            <a:r>
              <a:rPr lang="en-US" altLang="en-US" i="1" baseline="-25000"/>
              <a:t>e</a:t>
            </a: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 i="1"/>
              <a:t>T</a:t>
            </a:r>
            <a:r>
              <a:rPr lang="en-US" altLang="en-US" i="1" baseline="-25000"/>
              <a:t>e </a:t>
            </a:r>
            <a:r>
              <a:rPr lang="en-US" altLang="en-US"/>
              <a:t>	= Expected Time</a:t>
            </a:r>
          </a:p>
          <a:p>
            <a:pPr>
              <a:spcBef>
                <a:spcPct val="20000"/>
              </a:spcBef>
            </a:pPr>
            <a:r>
              <a:rPr lang="en-US" altLang="en-US" i="1"/>
              <a:t>D = </a:t>
            </a:r>
            <a:r>
              <a:rPr lang="en-US" altLang="en-US"/>
              <a:t>Activity duration I am thinking about</a:t>
            </a:r>
          </a:p>
        </p:txBody>
      </p:sp>
      <p:grpSp>
        <p:nvGrpSpPr>
          <p:cNvPr id="57350" name="Group 6">
            <a:extLst>
              <a:ext uri="{FF2B5EF4-FFF2-40B4-BE49-F238E27FC236}">
                <a16:creationId xmlns:a16="http://schemas.microsoft.com/office/drawing/2014/main" id="{42C04E83-C3A2-4191-9054-E91E42E4A312}"/>
              </a:ext>
            </a:extLst>
          </p:cNvPr>
          <p:cNvGrpSpPr>
            <a:grpSpLocks/>
          </p:cNvGrpSpPr>
          <p:nvPr/>
        </p:nvGrpSpPr>
        <p:grpSpPr bwMode="auto">
          <a:xfrm>
            <a:off x="2057401" y="3124201"/>
            <a:ext cx="8054975" cy="1372770"/>
            <a:chOff x="139" y="1841"/>
            <a:chExt cx="5271" cy="996"/>
          </a:xfrm>
        </p:grpSpPr>
        <p:graphicFrame>
          <p:nvGraphicFramePr>
            <p:cNvPr id="90119" name="Object 7">
              <a:extLst>
                <a:ext uri="{FF2B5EF4-FFF2-40B4-BE49-F238E27FC236}">
                  <a16:creationId xmlns:a16="http://schemas.microsoft.com/office/drawing/2014/main" id="{AFAED9D8-E4DE-4F38-A911-38525F61881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9" y="1841"/>
            <a:ext cx="2094" cy="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Equation" r:id="rId6" imgW="1447172" imgH="393529" progId="Equation.3">
                    <p:embed/>
                  </p:oleObj>
                </mc:Choice>
                <mc:Fallback>
                  <p:oleObj name="Equation" r:id="rId6" imgW="1447172" imgH="393529" progId="Equation.3">
                    <p:embed/>
                    <p:pic>
                      <p:nvPicPr>
                        <p:cNvPr id="90119" name="Object 7">
                          <a:extLst>
                            <a:ext uri="{FF2B5EF4-FFF2-40B4-BE49-F238E27FC236}">
                              <a16:creationId xmlns:a16="http://schemas.microsoft.com/office/drawing/2014/main" id="{AFAED9D8-E4DE-4F38-A911-38525F61881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" y="1841"/>
                          <a:ext cx="2094" cy="5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120" name="Text Box 8">
              <a:extLst>
                <a:ext uri="{FF2B5EF4-FFF2-40B4-BE49-F238E27FC236}">
                  <a16:creationId xmlns:a16="http://schemas.microsoft.com/office/drawing/2014/main" id="{35658D84-2674-4A43-BB71-2A04C1D315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6" y="2591"/>
              <a:ext cx="192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</a:rPr>
                <a:t>1.6 = the square root of 2.56!!!</a:t>
              </a:r>
              <a:endParaRPr lang="en-US" altLang="en-US" sz="1600">
                <a:solidFill>
                  <a:srgbClr val="FF00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90121" name="Line 9">
              <a:extLst>
                <a:ext uri="{FF2B5EF4-FFF2-40B4-BE49-F238E27FC236}">
                  <a16:creationId xmlns:a16="http://schemas.microsoft.com/office/drawing/2014/main" id="{5A318DE0-8EC7-4733-9557-E4217C3311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92" y="2360"/>
              <a:ext cx="1184" cy="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2" name="Text Box 10">
              <a:extLst>
                <a:ext uri="{FF2B5EF4-FFF2-40B4-BE49-F238E27FC236}">
                  <a16:creationId xmlns:a16="http://schemas.microsoft.com/office/drawing/2014/main" id="{3EBF7072-FAE4-4E22-A1C3-6DC67D132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0" y="1978"/>
              <a:ext cx="3320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Standard deviation difference between “most likely” and desired duration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244620F0-6F77-49C2-A018-E46D53737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8288" y="392114"/>
            <a:ext cx="9129712" cy="102552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Using Variation in Time Estimates to Access Duration Probabilities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DA82F4C-0ED9-41BB-8EF5-DFDA77397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6089" y="1498601"/>
            <a:ext cx="8759825" cy="1044575"/>
          </a:xfrm>
        </p:spPr>
        <p:txBody>
          <a:bodyPr>
            <a:normAutofit fontScale="62500" lnSpcReduction="20000"/>
          </a:bodyPr>
          <a:lstStyle/>
          <a:p>
            <a:pPr marL="236538" indent="-236538"/>
            <a:r>
              <a:rPr lang="en-US" altLang="en-US"/>
              <a:t>So,  what if I want to be 90 percent sure that I hit the project duration that I tell my boss I will (or she will fire me)?</a:t>
            </a:r>
          </a:p>
          <a:p>
            <a:pPr marL="574675" lvl="1" indent="-223838"/>
            <a:r>
              <a:rPr lang="en-US" altLang="en-US" sz="2400"/>
              <a:t>Reconfigure “Z” equation to solve for D</a:t>
            </a:r>
            <a:endParaRPr lang="en-US" altLang="en-US" sz="2400">
              <a:sym typeface="Symbol" panose="05050102010706020507" pitchFamily="18" charset="2"/>
            </a:endParaRPr>
          </a:p>
          <a:p>
            <a:pPr marL="574675" lvl="1" indent="-223838"/>
            <a:r>
              <a:rPr lang="en-US" altLang="en-US" sz="2400">
                <a:sym typeface="Symbol" panose="05050102010706020507" pitchFamily="18" charset="2"/>
              </a:rPr>
              <a:t>Pick the value of “Z” that corresponds to the level of certainty I want (90% = +1.30) </a:t>
            </a:r>
          </a:p>
          <a:p>
            <a:pPr marL="574675" lvl="1" indent="-223838"/>
            <a:r>
              <a:rPr lang="en-US" altLang="en-US" sz="2400">
                <a:sym typeface="Symbol" panose="05050102010706020507" pitchFamily="18" charset="2"/>
              </a:rPr>
              <a:t>Solve</a:t>
            </a:r>
          </a:p>
        </p:txBody>
      </p:sp>
      <p:graphicFrame>
        <p:nvGraphicFramePr>
          <p:cNvPr id="59396" name="Object 4">
            <a:extLst>
              <a:ext uri="{FF2B5EF4-FFF2-40B4-BE49-F238E27FC236}">
                <a16:creationId xmlns:a16="http://schemas.microsoft.com/office/drawing/2014/main" id="{C9C33FC7-3258-48EA-B09D-97502D317C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3810001"/>
          <a:ext cx="20716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901309" imgH="228501" progId="Equation.3">
                  <p:embed/>
                </p:oleObj>
              </mc:Choice>
              <mc:Fallback>
                <p:oleObj name="Equation" r:id="rId4" imgW="901309" imgH="228501" progId="Equation.3">
                  <p:embed/>
                  <p:pic>
                    <p:nvPicPr>
                      <p:cNvPr id="59396" name="Object 4">
                        <a:extLst>
                          <a:ext uri="{FF2B5EF4-FFF2-40B4-BE49-F238E27FC236}">
                            <a16:creationId xmlns:a16="http://schemas.microsoft.com/office/drawing/2014/main" id="{C9C33FC7-3258-48EA-B09D-97502D317C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10001"/>
                        <a:ext cx="20716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7" name="Group 5">
            <a:extLst>
              <a:ext uri="{FF2B5EF4-FFF2-40B4-BE49-F238E27FC236}">
                <a16:creationId xmlns:a16="http://schemas.microsoft.com/office/drawing/2014/main" id="{81FA1A1A-BF87-4678-8660-61133BA64DAC}"/>
              </a:ext>
            </a:extLst>
          </p:cNvPr>
          <p:cNvGrpSpPr>
            <a:grpSpLocks/>
          </p:cNvGrpSpPr>
          <p:nvPr/>
        </p:nvGrpSpPr>
        <p:grpSpPr bwMode="auto">
          <a:xfrm>
            <a:off x="3721101" y="4424363"/>
            <a:ext cx="5127625" cy="457200"/>
            <a:chOff x="1536" y="3187"/>
            <a:chExt cx="3230" cy="288"/>
          </a:xfrm>
        </p:grpSpPr>
        <p:graphicFrame>
          <p:nvGraphicFramePr>
            <p:cNvPr id="92171" name="Object 6">
              <a:extLst>
                <a:ext uri="{FF2B5EF4-FFF2-40B4-BE49-F238E27FC236}">
                  <a16:creationId xmlns:a16="http://schemas.microsoft.com/office/drawing/2014/main" id="{62FD1F7E-9BBB-454B-A279-954698D13B4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36" y="3220"/>
            <a:ext cx="2518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Equation" r:id="rId6" imgW="1739900" imgH="177800" progId="Equation.3">
                    <p:embed/>
                  </p:oleObj>
                </mc:Choice>
                <mc:Fallback>
                  <p:oleObj name="Equation" r:id="rId6" imgW="1739900" imgH="177800" progId="Equation.3">
                    <p:embed/>
                    <p:pic>
                      <p:nvPicPr>
                        <p:cNvPr id="92171" name="Object 6">
                          <a:extLst>
                            <a:ext uri="{FF2B5EF4-FFF2-40B4-BE49-F238E27FC236}">
                              <a16:creationId xmlns:a16="http://schemas.microsoft.com/office/drawing/2014/main" id="{62FD1F7E-9BBB-454B-A279-954698D13B4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220"/>
                          <a:ext cx="2518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72" name="Text Box 7">
              <a:extLst>
                <a:ext uri="{FF2B5EF4-FFF2-40B4-BE49-F238E27FC236}">
                  <a16:creationId xmlns:a16="http://schemas.microsoft.com/office/drawing/2014/main" id="{2C5230B2-DBF3-4DD5-B975-442AA0E00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7" y="3187"/>
              <a:ext cx="6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weeks!!!</a:t>
              </a:r>
            </a:p>
          </p:txBody>
        </p:sp>
      </p:grpSp>
      <p:sp>
        <p:nvSpPr>
          <p:cNvPr id="59400" name="Text Box 8">
            <a:extLst>
              <a:ext uri="{FF2B5EF4-FFF2-40B4-BE49-F238E27FC236}">
                <a16:creationId xmlns:a16="http://schemas.microsoft.com/office/drawing/2014/main" id="{1FA4AB0C-4610-4C58-9125-C0A01BC77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442" y="5260975"/>
            <a:ext cx="44550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12B03"/>
                </a:solidFill>
              </a:rPr>
              <a:t>What if I can stand to be only 80% sure??</a:t>
            </a:r>
          </a:p>
        </p:txBody>
      </p:sp>
      <p:grpSp>
        <p:nvGrpSpPr>
          <p:cNvPr id="59401" name="Group 9">
            <a:extLst>
              <a:ext uri="{FF2B5EF4-FFF2-40B4-BE49-F238E27FC236}">
                <a16:creationId xmlns:a16="http://schemas.microsoft.com/office/drawing/2014/main" id="{89DB0EF8-E8BC-47AD-BFDD-2117FC1CF766}"/>
              </a:ext>
            </a:extLst>
          </p:cNvPr>
          <p:cNvGrpSpPr>
            <a:grpSpLocks/>
          </p:cNvGrpSpPr>
          <p:nvPr/>
        </p:nvGrpSpPr>
        <p:grpSpPr bwMode="auto">
          <a:xfrm>
            <a:off x="6045200" y="3440114"/>
            <a:ext cx="3670300" cy="1576387"/>
            <a:chOff x="2848" y="2167"/>
            <a:chExt cx="2312" cy="993"/>
          </a:xfrm>
        </p:grpSpPr>
        <p:sp>
          <p:nvSpPr>
            <p:cNvPr id="92168" name="Oval 10">
              <a:extLst>
                <a:ext uri="{FF2B5EF4-FFF2-40B4-BE49-F238E27FC236}">
                  <a16:creationId xmlns:a16="http://schemas.microsoft.com/office/drawing/2014/main" id="{5F242100-A127-456D-9B88-1AB1A753E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" y="2744"/>
              <a:ext cx="336" cy="416"/>
            </a:xfrm>
            <a:prstGeom prst="ellipse">
              <a:avLst/>
            </a:prstGeom>
            <a:noFill/>
            <a:ln w="9525">
              <a:solidFill>
                <a:srgbClr val="F12B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169" name="Line 11">
              <a:extLst>
                <a:ext uri="{FF2B5EF4-FFF2-40B4-BE49-F238E27FC236}">
                  <a16:creationId xmlns:a16="http://schemas.microsoft.com/office/drawing/2014/main" id="{67539CF0-FE4E-43A9-BFF3-123D780A06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2" y="2512"/>
              <a:ext cx="752" cy="296"/>
            </a:xfrm>
            <a:prstGeom prst="line">
              <a:avLst/>
            </a:prstGeom>
            <a:noFill/>
            <a:ln w="19050">
              <a:solidFill>
                <a:srgbClr val="F12B0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0" name="Text Box 12">
              <a:extLst>
                <a:ext uri="{FF2B5EF4-FFF2-40B4-BE49-F238E27FC236}">
                  <a16:creationId xmlns:a16="http://schemas.microsoft.com/office/drawing/2014/main" id="{D93FF8F0-B9CF-4449-A6B0-99213E811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2" y="2167"/>
              <a:ext cx="17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F12B03"/>
                  </a:solidFill>
                </a:rPr>
                <a:t>Find probability under G(z) in Appendix B and translate to number of standard deviations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2" autoUpdateAnimBg="0"/>
      <p:bldP spid="594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9F17015-BF30-491D-841D-593F4D0F4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24026" y="1981201"/>
            <a:ext cx="4613275" cy="1558925"/>
          </a:xfrm>
        </p:spPr>
        <p:txBody>
          <a:bodyPr/>
          <a:lstStyle/>
          <a:p>
            <a:pPr marL="236538" indent="-236538"/>
            <a:r>
              <a:rPr lang="en-US" altLang="en-US"/>
              <a:t>Create Network Diagram</a:t>
            </a:r>
          </a:p>
          <a:p>
            <a:pPr marL="574675" lvl="1" indent="-223838"/>
            <a:r>
              <a:rPr lang="en-US" altLang="en-US" sz="2400"/>
              <a:t>Based on order of precedence among activities</a:t>
            </a:r>
          </a:p>
        </p:txBody>
      </p:sp>
      <p:pic>
        <p:nvPicPr>
          <p:cNvPr id="6147" name="Picture 3" descr="fin16408_0816">
            <a:extLst>
              <a:ext uri="{FF2B5EF4-FFF2-40B4-BE49-F238E27FC236}">
                <a16:creationId xmlns:a16="http://schemas.microsoft.com/office/drawing/2014/main" id="{2F0B3593-553E-431D-9181-75932975E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4506913"/>
            <a:ext cx="87963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fin16408_t0817">
            <a:extLst>
              <a:ext uri="{FF2B5EF4-FFF2-40B4-BE49-F238E27FC236}">
                <a16:creationId xmlns:a16="http://schemas.microsoft.com/office/drawing/2014/main" id="{F0439732-9CDF-4BBF-9511-9E7EC1C1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90"/>
          <a:stretch>
            <a:fillRect/>
          </a:stretch>
        </p:blipFill>
        <p:spPr bwMode="auto">
          <a:xfrm>
            <a:off x="6553201" y="1600200"/>
            <a:ext cx="37750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>
            <a:extLst>
              <a:ext uri="{FF2B5EF4-FFF2-40B4-BE49-F238E27FC236}">
                <a16:creationId xmlns:a16="http://schemas.microsoft.com/office/drawing/2014/main" id="{4B832FBC-580E-4323-9A7B-0634D0138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38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Project Management: Scheduling Projects with Certain Time Estimates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C47C40D2-4E3F-47C0-A9DF-524EFC26E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39738"/>
            <a:ext cx="8229600" cy="817562"/>
          </a:xfrm>
        </p:spPr>
        <p:txBody>
          <a:bodyPr/>
          <a:lstStyle/>
          <a:p>
            <a:r>
              <a:rPr lang="en-US" altLang="en-US"/>
              <a:t>Crashing Projects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6BB4F36-F476-4D13-80AE-9C40F04BA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4416425"/>
          </a:xfrm>
        </p:spPr>
        <p:txBody>
          <a:bodyPr>
            <a:normAutofit fontScale="92500" lnSpcReduction="20000"/>
          </a:bodyPr>
          <a:lstStyle/>
          <a:p>
            <a:pPr marL="236538" indent="-236538"/>
            <a:r>
              <a:rPr lang="en-US" altLang="en-US"/>
              <a:t>A methodical approach to reducing project duration</a:t>
            </a:r>
          </a:p>
          <a:p>
            <a:pPr marL="574675" lvl="1" indent="-223838"/>
            <a:r>
              <a:rPr lang="en-US" altLang="en-US" sz="2200"/>
              <a:t>Focus on the time of activities on the critical path</a:t>
            </a:r>
          </a:p>
          <a:p>
            <a:pPr marL="574675" lvl="1" indent="-223838"/>
            <a:r>
              <a:rPr lang="en-US" altLang="en-US" sz="2200"/>
              <a:t>Looking for greatest improvement with least cost</a:t>
            </a:r>
          </a:p>
          <a:p>
            <a:pPr marL="909638" lvl="2" indent="-220663"/>
            <a:r>
              <a:rPr lang="en-US" altLang="en-US" sz="1800"/>
              <a:t>Additional labor, machinery</a:t>
            </a:r>
          </a:p>
          <a:p>
            <a:pPr marL="909638" lvl="2" indent="-220663"/>
            <a:r>
              <a:rPr lang="en-US" altLang="en-US" sz="1800"/>
              <a:t>Overtime and temporary employees</a:t>
            </a:r>
          </a:p>
          <a:p>
            <a:pPr marL="909638" lvl="2" indent="-220663"/>
            <a:r>
              <a:rPr lang="en-US" altLang="en-US" sz="1800"/>
              <a:t>Premiums paid to outside contractors for early delivery</a:t>
            </a:r>
          </a:p>
          <a:p>
            <a:pPr marL="236538" indent="-236538"/>
            <a:r>
              <a:rPr lang="en-US" altLang="en-US"/>
              <a:t>Steps</a:t>
            </a:r>
          </a:p>
          <a:p>
            <a:pPr marL="574675" lvl="1" indent="-223838"/>
            <a:r>
              <a:rPr lang="en-US" altLang="en-US" sz="2200"/>
              <a:t>Create network</a:t>
            </a:r>
          </a:p>
          <a:p>
            <a:pPr marL="574675" lvl="1" indent="-223838"/>
            <a:r>
              <a:rPr lang="en-US" altLang="en-US" sz="2200"/>
              <a:t>Identify critical path</a:t>
            </a:r>
          </a:p>
          <a:p>
            <a:pPr marL="574675" lvl="1" indent="-223838"/>
            <a:r>
              <a:rPr lang="en-US" altLang="en-US" sz="2200"/>
              <a:t>Identify costs of reducing each activity on path</a:t>
            </a:r>
          </a:p>
          <a:p>
            <a:pPr marL="574675" lvl="1" indent="-223838"/>
            <a:r>
              <a:rPr lang="en-US" altLang="en-US" sz="2200"/>
              <a:t>Reduce most cost effective activity</a:t>
            </a:r>
          </a:p>
          <a:p>
            <a:pPr marL="574675" lvl="1" indent="-223838"/>
            <a:r>
              <a:rPr lang="en-US" altLang="en-US" sz="2200"/>
              <a:t>Look for critical path changes</a:t>
            </a:r>
          </a:p>
          <a:p>
            <a:pPr marL="909638" lvl="2" indent="-220663"/>
            <a:r>
              <a:rPr lang="en-US" altLang="en-US" sz="1800"/>
              <a:t>Beware of multiple critical paths</a:t>
            </a:r>
          </a:p>
          <a:p>
            <a:pPr marL="574675" lvl="1" indent="-223838"/>
            <a:r>
              <a:rPr lang="en-US" altLang="en-US" sz="2200"/>
              <a:t>Crash next activity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fin16408_t0825">
            <a:extLst>
              <a:ext uri="{FF2B5EF4-FFF2-40B4-BE49-F238E27FC236}">
                <a16:creationId xmlns:a16="http://schemas.microsoft.com/office/drawing/2014/main" id="{8924FA91-60A3-4D95-BF9F-CDFFFF161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4"/>
          <a:stretch>
            <a:fillRect/>
          </a:stretch>
        </p:blipFill>
        <p:spPr bwMode="auto">
          <a:xfrm>
            <a:off x="3097213" y="1741488"/>
            <a:ext cx="6094412" cy="4724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3">
            <a:extLst>
              <a:ext uri="{FF2B5EF4-FFF2-40B4-BE49-F238E27FC236}">
                <a16:creationId xmlns:a16="http://schemas.microsoft.com/office/drawing/2014/main" id="{D155BD3D-5F17-439E-A6DD-571FCC00A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Crashing Projects: Create the Network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Oval 2">
            <a:extLst>
              <a:ext uri="{FF2B5EF4-FFF2-40B4-BE49-F238E27FC236}">
                <a16:creationId xmlns:a16="http://schemas.microsoft.com/office/drawing/2014/main" id="{808A5961-3396-4658-BE9C-3890780EF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0" y="2489200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98307" name="Oval 3">
            <a:extLst>
              <a:ext uri="{FF2B5EF4-FFF2-40B4-BE49-F238E27FC236}">
                <a16:creationId xmlns:a16="http://schemas.microsoft.com/office/drawing/2014/main" id="{30913EA9-5699-478D-B3F2-5C4AF78FE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988" y="1982788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98308" name="Oval 4">
            <a:extLst>
              <a:ext uri="{FF2B5EF4-FFF2-40B4-BE49-F238E27FC236}">
                <a16:creationId xmlns:a16="http://schemas.microsoft.com/office/drawing/2014/main" id="{9179EBA3-4112-4A8F-8476-D72370091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2492375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98309" name="Oval 5">
            <a:extLst>
              <a:ext uri="{FF2B5EF4-FFF2-40B4-BE49-F238E27FC236}">
                <a16:creationId xmlns:a16="http://schemas.microsoft.com/office/drawing/2014/main" id="{08518628-5EB4-45D0-ADD7-6C26B9BD1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363" y="3243263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98310" name="Oval 6">
            <a:extLst>
              <a:ext uri="{FF2B5EF4-FFF2-40B4-BE49-F238E27FC236}">
                <a16:creationId xmlns:a16="http://schemas.microsoft.com/office/drawing/2014/main" id="{B69FE733-7A46-4AFD-8F9F-1F120D931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1987550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98311" name="Oval 7">
            <a:extLst>
              <a:ext uri="{FF2B5EF4-FFF2-40B4-BE49-F238E27FC236}">
                <a16:creationId xmlns:a16="http://schemas.microsoft.com/office/drawing/2014/main" id="{268A0F06-DEC9-4115-ACD3-267DD8F6B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738" y="2497138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F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98312" name="Oval 8">
            <a:extLst>
              <a:ext uri="{FF2B5EF4-FFF2-40B4-BE49-F238E27FC236}">
                <a16:creationId xmlns:a16="http://schemas.microsoft.com/office/drawing/2014/main" id="{CC0F1974-F87D-4D08-B6EB-CB07EEF01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525" y="3248025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G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98313" name="Oval 9">
            <a:extLst>
              <a:ext uri="{FF2B5EF4-FFF2-40B4-BE49-F238E27FC236}">
                <a16:creationId xmlns:a16="http://schemas.microsoft.com/office/drawing/2014/main" id="{AE1B2AE0-7EE4-4468-9DFC-A53268F65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2713" y="2513013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H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98314" name="AutoShape 10">
            <a:extLst>
              <a:ext uri="{FF2B5EF4-FFF2-40B4-BE49-F238E27FC236}">
                <a16:creationId xmlns:a16="http://schemas.microsoft.com/office/drawing/2014/main" id="{DB1F0C17-0D85-4A0F-BC9D-623D8289AD9C}"/>
              </a:ext>
            </a:extLst>
          </p:cNvPr>
          <p:cNvCxnSpPr>
            <a:cxnSpLocks noChangeShapeType="1"/>
            <a:stCxn id="98306" idx="7"/>
            <a:endCxn id="98307" idx="2"/>
          </p:cNvCxnSpPr>
          <p:nvPr/>
        </p:nvCxnSpPr>
        <p:spPr bwMode="auto">
          <a:xfrm flipV="1">
            <a:off x="3632200" y="2281239"/>
            <a:ext cx="458788" cy="2952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5" name="AutoShape 11">
            <a:extLst>
              <a:ext uri="{FF2B5EF4-FFF2-40B4-BE49-F238E27FC236}">
                <a16:creationId xmlns:a16="http://schemas.microsoft.com/office/drawing/2014/main" id="{D51329BA-0D6F-48D8-A944-BB6CAD4B8814}"/>
              </a:ext>
            </a:extLst>
          </p:cNvPr>
          <p:cNvCxnSpPr>
            <a:cxnSpLocks noChangeShapeType="1"/>
            <a:stCxn id="98306" idx="6"/>
            <a:endCxn id="98308" idx="2"/>
          </p:cNvCxnSpPr>
          <p:nvPr/>
        </p:nvCxnSpPr>
        <p:spPr bwMode="auto">
          <a:xfrm>
            <a:off x="3721101" y="2787651"/>
            <a:ext cx="1349375" cy="31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6" name="AutoShape 12">
            <a:extLst>
              <a:ext uri="{FF2B5EF4-FFF2-40B4-BE49-F238E27FC236}">
                <a16:creationId xmlns:a16="http://schemas.microsoft.com/office/drawing/2014/main" id="{6A0C8F17-5370-4A5B-AF4C-0A1DD4F46C1A}"/>
              </a:ext>
            </a:extLst>
          </p:cNvPr>
          <p:cNvCxnSpPr>
            <a:cxnSpLocks noChangeShapeType="1"/>
            <a:stCxn id="98306" idx="5"/>
            <a:endCxn id="98309" idx="2"/>
          </p:cNvCxnSpPr>
          <p:nvPr/>
        </p:nvCxnSpPr>
        <p:spPr bwMode="auto">
          <a:xfrm>
            <a:off x="3632201" y="2998789"/>
            <a:ext cx="1935163" cy="5429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7" name="AutoShape 13">
            <a:extLst>
              <a:ext uri="{FF2B5EF4-FFF2-40B4-BE49-F238E27FC236}">
                <a16:creationId xmlns:a16="http://schemas.microsoft.com/office/drawing/2014/main" id="{A5A1828F-F293-43A9-BC06-89FD5EB3D9DC}"/>
              </a:ext>
            </a:extLst>
          </p:cNvPr>
          <p:cNvCxnSpPr>
            <a:cxnSpLocks noChangeShapeType="1"/>
            <a:stCxn id="98310" idx="6"/>
            <a:endCxn id="98311" idx="1"/>
          </p:cNvCxnSpPr>
          <p:nvPr/>
        </p:nvCxnSpPr>
        <p:spPr bwMode="auto">
          <a:xfrm>
            <a:off x="6673850" y="2286000"/>
            <a:ext cx="458788" cy="29845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8" name="AutoShape 14">
            <a:extLst>
              <a:ext uri="{FF2B5EF4-FFF2-40B4-BE49-F238E27FC236}">
                <a16:creationId xmlns:a16="http://schemas.microsoft.com/office/drawing/2014/main" id="{72A9CA2F-F668-43D3-9A4D-906EFBC01DFC}"/>
              </a:ext>
            </a:extLst>
          </p:cNvPr>
          <p:cNvCxnSpPr>
            <a:cxnSpLocks noChangeShapeType="1"/>
            <a:stCxn id="98307" idx="6"/>
            <a:endCxn id="98310" idx="2"/>
          </p:cNvCxnSpPr>
          <p:nvPr/>
        </p:nvCxnSpPr>
        <p:spPr bwMode="auto">
          <a:xfrm>
            <a:off x="4700588" y="2281238"/>
            <a:ext cx="1363662" cy="476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9" name="AutoShape 15">
            <a:extLst>
              <a:ext uri="{FF2B5EF4-FFF2-40B4-BE49-F238E27FC236}">
                <a16:creationId xmlns:a16="http://schemas.microsoft.com/office/drawing/2014/main" id="{BAC35AA7-FF41-4000-A392-0B7C719EEC74}"/>
              </a:ext>
            </a:extLst>
          </p:cNvPr>
          <p:cNvCxnSpPr>
            <a:cxnSpLocks noChangeShapeType="1"/>
            <a:stCxn id="98311" idx="6"/>
            <a:endCxn id="98313" idx="2"/>
          </p:cNvCxnSpPr>
          <p:nvPr/>
        </p:nvCxnSpPr>
        <p:spPr bwMode="auto">
          <a:xfrm>
            <a:off x="7653339" y="2795589"/>
            <a:ext cx="1349375" cy="158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0" name="AutoShape 16">
            <a:extLst>
              <a:ext uri="{FF2B5EF4-FFF2-40B4-BE49-F238E27FC236}">
                <a16:creationId xmlns:a16="http://schemas.microsoft.com/office/drawing/2014/main" id="{BADDF60C-DCB2-4453-8B75-E5FB13D89945}"/>
              </a:ext>
            </a:extLst>
          </p:cNvPr>
          <p:cNvCxnSpPr>
            <a:cxnSpLocks noChangeShapeType="1"/>
            <a:stCxn id="98308" idx="6"/>
            <a:endCxn id="98312" idx="1"/>
          </p:cNvCxnSpPr>
          <p:nvPr/>
        </p:nvCxnSpPr>
        <p:spPr bwMode="auto">
          <a:xfrm>
            <a:off x="5680075" y="2790826"/>
            <a:ext cx="1784350" cy="54451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1" name="AutoShape 17">
            <a:extLst>
              <a:ext uri="{FF2B5EF4-FFF2-40B4-BE49-F238E27FC236}">
                <a16:creationId xmlns:a16="http://schemas.microsoft.com/office/drawing/2014/main" id="{A44E304A-BCA5-4A1A-9C8A-A29421A7DDAA}"/>
              </a:ext>
            </a:extLst>
          </p:cNvPr>
          <p:cNvCxnSpPr>
            <a:cxnSpLocks noChangeShapeType="1"/>
            <a:stCxn id="98312" idx="6"/>
            <a:endCxn id="98313" idx="3"/>
          </p:cNvCxnSpPr>
          <p:nvPr/>
        </p:nvCxnSpPr>
        <p:spPr bwMode="auto">
          <a:xfrm flipV="1">
            <a:off x="7985125" y="3022601"/>
            <a:ext cx="1106488" cy="5238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2" name="AutoShape 18">
            <a:extLst>
              <a:ext uri="{FF2B5EF4-FFF2-40B4-BE49-F238E27FC236}">
                <a16:creationId xmlns:a16="http://schemas.microsoft.com/office/drawing/2014/main" id="{77B7182E-95C9-44ED-80C2-C6C9686C71AB}"/>
              </a:ext>
            </a:extLst>
          </p:cNvPr>
          <p:cNvCxnSpPr>
            <a:cxnSpLocks noChangeShapeType="1"/>
            <a:stCxn id="98309" idx="6"/>
            <a:endCxn id="98312" idx="2"/>
          </p:cNvCxnSpPr>
          <p:nvPr/>
        </p:nvCxnSpPr>
        <p:spPr bwMode="auto">
          <a:xfrm>
            <a:off x="6176963" y="3541713"/>
            <a:ext cx="1198562" cy="4762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323" name="Rectangle 19">
            <a:extLst>
              <a:ext uri="{FF2B5EF4-FFF2-40B4-BE49-F238E27FC236}">
                <a16:creationId xmlns:a16="http://schemas.microsoft.com/office/drawing/2014/main" id="{4F7DF223-2668-4875-8A46-A268B161C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Crashing Projects: Identify the Critical Path</a:t>
            </a:r>
          </a:p>
        </p:txBody>
      </p:sp>
      <p:sp>
        <p:nvSpPr>
          <p:cNvPr id="98324" name="Text Box 20">
            <a:extLst>
              <a:ext uri="{FF2B5EF4-FFF2-40B4-BE49-F238E27FC236}">
                <a16:creationId xmlns:a16="http://schemas.microsoft.com/office/drawing/2014/main" id="{8A42BFE6-C33D-4CA4-8FEE-0F722B59C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408" y="4459288"/>
            <a:ext cx="29097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0000"/>
                </a:solidFill>
              </a:rPr>
              <a:t>A-B-C-F-H</a:t>
            </a:r>
          </a:p>
          <a:p>
            <a:pPr algn="ctr"/>
            <a:r>
              <a:rPr lang="en-US" altLang="en-US" sz="2000" b="1">
                <a:solidFill>
                  <a:srgbClr val="FF0000"/>
                </a:solidFill>
              </a:rPr>
              <a:t>Critical Path = 35 days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fin16408_t0826">
            <a:extLst>
              <a:ext uri="{FF2B5EF4-FFF2-40B4-BE49-F238E27FC236}">
                <a16:creationId xmlns:a16="http://schemas.microsoft.com/office/drawing/2014/main" id="{1E3A2482-5286-4F9A-B19E-246CCE50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6"/>
          <a:stretch>
            <a:fillRect/>
          </a:stretch>
        </p:blipFill>
        <p:spPr bwMode="auto">
          <a:xfrm>
            <a:off x="1816100" y="2268539"/>
            <a:ext cx="86614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3">
            <a:extLst>
              <a:ext uri="{FF2B5EF4-FFF2-40B4-BE49-F238E27FC236}">
                <a16:creationId xmlns:a16="http://schemas.microsoft.com/office/drawing/2014/main" id="{88FF3775-F4DA-480E-BE73-165869D48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6" y="342901"/>
            <a:ext cx="89757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chemeClr val="tx2"/>
                </a:solidFill>
              </a:rPr>
              <a:t>Crashing Projects: Identify Costs of Crashing Each Activity</a:t>
            </a:r>
          </a:p>
        </p:txBody>
      </p:sp>
      <p:grpSp>
        <p:nvGrpSpPr>
          <p:cNvPr id="67588" name="Group 4">
            <a:extLst>
              <a:ext uri="{FF2B5EF4-FFF2-40B4-BE49-F238E27FC236}">
                <a16:creationId xmlns:a16="http://schemas.microsoft.com/office/drawing/2014/main" id="{EBA680FC-E839-4163-A4E0-6806B480D7C1}"/>
              </a:ext>
            </a:extLst>
          </p:cNvPr>
          <p:cNvGrpSpPr>
            <a:grpSpLocks/>
          </p:cNvGrpSpPr>
          <p:nvPr/>
        </p:nvGrpSpPr>
        <p:grpSpPr bwMode="auto">
          <a:xfrm>
            <a:off x="1754188" y="4016376"/>
            <a:ext cx="8609012" cy="1598613"/>
            <a:chOff x="145" y="2530"/>
            <a:chExt cx="5615" cy="1007"/>
          </a:xfrm>
        </p:grpSpPr>
        <p:sp>
          <p:nvSpPr>
            <p:cNvPr id="100358" name="Rectangle 5">
              <a:extLst>
                <a:ext uri="{FF2B5EF4-FFF2-40B4-BE49-F238E27FC236}">
                  <a16:creationId xmlns:a16="http://schemas.microsoft.com/office/drawing/2014/main" id="{9141D712-708A-423B-B421-5C764265B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" y="3265"/>
              <a:ext cx="5615" cy="2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59" name="Rectangle 6">
              <a:extLst>
                <a:ext uri="{FF2B5EF4-FFF2-40B4-BE49-F238E27FC236}">
                  <a16:creationId xmlns:a16="http://schemas.microsoft.com/office/drawing/2014/main" id="{D36B69AC-28F1-4092-AF51-06ACEBE8E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" y="2530"/>
              <a:ext cx="5598" cy="4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7591" name="Rectangle 7">
            <a:extLst>
              <a:ext uri="{FF2B5EF4-FFF2-40B4-BE49-F238E27FC236}">
                <a16:creationId xmlns:a16="http://schemas.microsoft.com/office/drawing/2014/main" id="{832588CA-7F81-4BC1-B80E-6294246D4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3695700"/>
            <a:ext cx="8623300" cy="393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Oval 2">
            <a:extLst>
              <a:ext uri="{FF2B5EF4-FFF2-40B4-BE49-F238E27FC236}">
                <a16:creationId xmlns:a16="http://schemas.microsoft.com/office/drawing/2014/main" id="{BA53FA43-5E0F-4658-A11D-408A61020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0" y="2489200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2403" name="Oval 3">
            <a:extLst>
              <a:ext uri="{FF2B5EF4-FFF2-40B4-BE49-F238E27FC236}">
                <a16:creationId xmlns:a16="http://schemas.microsoft.com/office/drawing/2014/main" id="{7C526D61-349A-4C1E-97B5-7862C9585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988" y="1982788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2404" name="Oval 4">
            <a:extLst>
              <a:ext uri="{FF2B5EF4-FFF2-40B4-BE49-F238E27FC236}">
                <a16:creationId xmlns:a16="http://schemas.microsoft.com/office/drawing/2014/main" id="{FFC1BC77-1D73-44C1-BBD4-A3D6CDEC4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2492375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02405" name="Oval 5">
            <a:extLst>
              <a:ext uri="{FF2B5EF4-FFF2-40B4-BE49-F238E27FC236}">
                <a16:creationId xmlns:a16="http://schemas.microsoft.com/office/drawing/2014/main" id="{73231310-2F00-4384-BE93-BC971E526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363" y="3243263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02406" name="Oval 6">
            <a:extLst>
              <a:ext uri="{FF2B5EF4-FFF2-40B4-BE49-F238E27FC236}">
                <a16:creationId xmlns:a16="http://schemas.microsoft.com/office/drawing/2014/main" id="{ED1312BA-0CAD-498D-A679-8309B8DC6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1987550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2407" name="Oval 7">
            <a:extLst>
              <a:ext uri="{FF2B5EF4-FFF2-40B4-BE49-F238E27FC236}">
                <a16:creationId xmlns:a16="http://schemas.microsoft.com/office/drawing/2014/main" id="{B562F64F-76DC-4A1B-BA35-214004890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738" y="2497138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F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2408" name="Oval 8">
            <a:extLst>
              <a:ext uri="{FF2B5EF4-FFF2-40B4-BE49-F238E27FC236}">
                <a16:creationId xmlns:a16="http://schemas.microsoft.com/office/drawing/2014/main" id="{C68F04DA-1B9F-46EB-AE59-E0173CD61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525" y="3248025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G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02409" name="Oval 9">
            <a:extLst>
              <a:ext uri="{FF2B5EF4-FFF2-40B4-BE49-F238E27FC236}">
                <a16:creationId xmlns:a16="http://schemas.microsoft.com/office/drawing/2014/main" id="{0B796E7F-9904-4FA6-B2C3-D5C5D08C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2713" y="2513013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H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02410" name="AutoShape 10">
            <a:extLst>
              <a:ext uri="{FF2B5EF4-FFF2-40B4-BE49-F238E27FC236}">
                <a16:creationId xmlns:a16="http://schemas.microsoft.com/office/drawing/2014/main" id="{EC38E24D-AD92-4B23-9263-69C8E44B1AD8}"/>
              </a:ext>
            </a:extLst>
          </p:cNvPr>
          <p:cNvCxnSpPr>
            <a:cxnSpLocks noChangeShapeType="1"/>
            <a:stCxn id="102402" idx="7"/>
            <a:endCxn id="102403" idx="2"/>
          </p:cNvCxnSpPr>
          <p:nvPr/>
        </p:nvCxnSpPr>
        <p:spPr bwMode="auto">
          <a:xfrm flipV="1">
            <a:off x="3632200" y="2281239"/>
            <a:ext cx="458788" cy="2952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11" name="AutoShape 11">
            <a:extLst>
              <a:ext uri="{FF2B5EF4-FFF2-40B4-BE49-F238E27FC236}">
                <a16:creationId xmlns:a16="http://schemas.microsoft.com/office/drawing/2014/main" id="{E132DA08-113A-47E8-970E-788818447B8F}"/>
              </a:ext>
            </a:extLst>
          </p:cNvPr>
          <p:cNvCxnSpPr>
            <a:cxnSpLocks noChangeShapeType="1"/>
            <a:stCxn id="102402" idx="6"/>
            <a:endCxn id="102404" idx="2"/>
          </p:cNvCxnSpPr>
          <p:nvPr/>
        </p:nvCxnSpPr>
        <p:spPr bwMode="auto">
          <a:xfrm>
            <a:off x="3721101" y="2787651"/>
            <a:ext cx="1349375" cy="31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12" name="AutoShape 12">
            <a:extLst>
              <a:ext uri="{FF2B5EF4-FFF2-40B4-BE49-F238E27FC236}">
                <a16:creationId xmlns:a16="http://schemas.microsoft.com/office/drawing/2014/main" id="{AC233513-D22B-4F2A-9D3F-38B654BA41F3}"/>
              </a:ext>
            </a:extLst>
          </p:cNvPr>
          <p:cNvCxnSpPr>
            <a:cxnSpLocks noChangeShapeType="1"/>
            <a:stCxn id="102402" idx="5"/>
            <a:endCxn id="102405" idx="2"/>
          </p:cNvCxnSpPr>
          <p:nvPr/>
        </p:nvCxnSpPr>
        <p:spPr bwMode="auto">
          <a:xfrm>
            <a:off x="3632201" y="2998789"/>
            <a:ext cx="1935163" cy="5429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13" name="AutoShape 13">
            <a:extLst>
              <a:ext uri="{FF2B5EF4-FFF2-40B4-BE49-F238E27FC236}">
                <a16:creationId xmlns:a16="http://schemas.microsoft.com/office/drawing/2014/main" id="{586E8B80-2047-41E4-9ABB-C106AAF2DB82}"/>
              </a:ext>
            </a:extLst>
          </p:cNvPr>
          <p:cNvCxnSpPr>
            <a:cxnSpLocks noChangeShapeType="1"/>
            <a:stCxn id="102406" idx="6"/>
            <a:endCxn id="102407" idx="1"/>
          </p:cNvCxnSpPr>
          <p:nvPr/>
        </p:nvCxnSpPr>
        <p:spPr bwMode="auto">
          <a:xfrm>
            <a:off x="6673850" y="2286000"/>
            <a:ext cx="458788" cy="29845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14" name="AutoShape 14">
            <a:extLst>
              <a:ext uri="{FF2B5EF4-FFF2-40B4-BE49-F238E27FC236}">
                <a16:creationId xmlns:a16="http://schemas.microsoft.com/office/drawing/2014/main" id="{737FAED2-410C-423A-9F8E-362ECC4BE408}"/>
              </a:ext>
            </a:extLst>
          </p:cNvPr>
          <p:cNvCxnSpPr>
            <a:cxnSpLocks noChangeShapeType="1"/>
            <a:stCxn id="102403" idx="6"/>
            <a:endCxn id="102406" idx="2"/>
          </p:cNvCxnSpPr>
          <p:nvPr/>
        </p:nvCxnSpPr>
        <p:spPr bwMode="auto">
          <a:xfrm>
            <a:off x="4700588" y="2281238"/>
            <a:ext cx="1363662" cy="476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15" name="AutoShape 15">
            <a:extLst>
              <a:ext uri="{FF2B5EF4-FFF2-40B4-BE49-F238E27FC236}">
                <a16:creationId xmlns:a16="http://schemas.microsoft.com/office/drawing/2014/main" id="{EEBC2E23-8B28-4AB1-ADA9-131E94C70623}"/>
              </a:ext>
            </a:extLst>
          </p:cNvPr>
          <p:cNvCxnSpPr>
            <a:cxnSpLocks noChangeShapeType="1"/>
            <a:stCxn id="102407" idx="6"/>
            <a:endCxn id="102409" idx="2"/>
          </p:cNvCxnSpPr>
          <p:nvPr/>
        </p:nvCxnSpPr>
        <p:spPr bwMode="auto">
          <a:xfrm>
            <a:off x="7653339" y="2795589"/>
            <a:ext cx="1349375" cy="158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16" name="AutoShape 16">
            <a:extLst>
              <a:ext uri="{FF2B5EF4-FFF2-40B4-BE49-F238E27FC236}">
                <a16:creationId xmlns:a16="http://schemas.microsoft.com/office/drawing/2014/main" id="{24D59E9F-CD4C-41F7-9DEA-DF1DA5538B44}"/>
              </a:ext>
            </a:extLst>
          </p:cNvPr>
          <p:cNvCxnSpPr>
            <a:cxnSpLocks noChangeShapeType="1"/>
            <a:stCxn id="102404" idx="6"/>
            <a:endCxn id="102408" idx="1"/>
          </p:cNvCxnSpPr>
          <p:nvPr/>
        </p:nvCxnSpPr>
        <p:spPr bwMode="auto">
          <a:xfrm>
            <a:off x="5680075" y="2790826"/>
            <a:ext cx="1784350" cy="54451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17" name="AutoShape 17">
            <a:extLst>
              <a:ext uri="{FF2B5EF4-FFF2-40B4-BE49-F238E27FC236}">
                <a16:creationId xmlns:a16="http://schemas.microsoft.com/office/drawing/2014/main" id="{DCC9320F-143E-4F6D-B67E-1563926F5752}"/>
              </a:ext>
            </a:extLst>
          </p:cNvPr>
          <p:cNvCxnSpPr>
            <a:cxnSpLocks noChangeShapeType="1"/>
            <a:stCxn id="102408" idx="6"/>
            <a:endCxn id="102409" idx="3"/>
          </p:cNvCxnSpPr>
          <p:nvPr/>
        </p:nvCxnSpPr>
        <p:spPr bwMode="auto">
          <a:xfrm flipV="1">
            <a:off x="7985125" y="3022601"/>
            <a:ext cx="1106488" cy="5238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18" name="AutoShape 18">
            <a:extLst>
              <a:ext uri="{FF2B5EF4-FFF2-40B4-BE49-F238E27FC236}">
                <a16:creationId xmlns:a16="http://schemas.microsoft.com/office/drawing/2014/main" id="{494284CE-FCCB-4C6F-B79E-D52B968FEB4B}"/>
              </a:ext>
            </a:extLst>
          </p:cNvPr>
          <p:cNvCxnSpPr>
            <a:cxnSpLocks noChangeShapeType="1"/>
            <a:stCxn id="102405" idx="6"/>
            <a:endCxn id="102408" idx="2"/>
          </p:cNvCxnSpPr>
          <p:nvPr/>
        </p:nvCxnSpPr>
        <p:spPr bwMode="auto">
          <a:xfrm>
            <a:off x="6176963" y="3541713"/>
            <a:ext cx="1198562" cy="4762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19" name="Rectangle 19">
            <a:extLst>
              <a:ext uri="{FF2B5EF4-FFF2-40B4-BE49-F238E27FC236}">
                <a16:creationId xmlns:a16="http://schemas.microsoft.com/office/drawing/2014/main" id="{C31042C8-E62C-4689-AF46-F952A6023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Crashing Projects: Reduce Most Cost Effective Activity</a:t>
            </a:r>
          </a:p>
        </p:txBody>
      </p:sp>
      <p:sp>
        <p:nvSpPr>
          <p:cNvPr id="102420" name="Text Box 20">
            <a:extLst>
              <a:ext uri="{FF2B5EF4-FFF2-40B4-BE49-F238E27FC236}">
                <a16:creationId xmlns:a16="http://schemas.microsoft.com/office/drawing/2014/main" id="{E4EECBFA-4C85-4CFB-934C-BFDF6E7C6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1485900"/>
            <a:ext cx="25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2421" name="Text Box 21">
            <a:extLst>
              <a:ext uri="{FF2B5EF4-FFF2-40B4-BE49-F238E27FC236}">
                <a16:creationId xmlns:a16="http://schemas.microsoft.com/office/drawing/2014/main" id="{55D33FAB-EC0A-4297-9C61-3AC381219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5200" y="2247901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cxnSp>
        <p:nvCxnSpPr>
          <p:cNvPr id="102422" name="AutoShape 22">
            <a:extLst>
              <a:ext uri="{FF2B5EF4-FFF2-40B4-BE49-F238E27FC236}">
                <a16:creationId xmlns:a16="http://schemas.microsoft.com/office/drawing/2014/main" id="{7672C860-6847-4286-BFC1-0D7CE7B0031D}"/>
              </a:ext>
            </a:extLst>
          </p:cNvPr>
          <p:cNvCxnSpPr>
            <a:cxnSpLocks noChangeShapeType="1"/>
            <a:stCxn id="102420" idx="1"/>
            <a:endCxn id="102406" idx="7"/>
          </p:cNvCxnSpPr>
          <p:nvPr/>
        </p:nvCxnSpPr>
        <p:spPr bwMode="auto">
          <a:xfrm flipH="1">
            <a:off x="6584576" y="1670566"/>
            <a:ext cx="375024" cy="40439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>
            <a:extLst>
              <a:ext uri="{FF2B5EF4-FFF2-40B4-BE49-F238E27FC236}">
                <a16:creationId xmlns:a16="http://schemas.microsoft.com/office/drawing/2014/main" id="{78B04AD8-8BFA-42F5-ABDE-6F0CF17BD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0" y="2489200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4451" name="Oval 3">
            <a:extLst>
              <a:ext uri="{FF2B5EF4-FFF2-40B4-BE49-F238E27FC236}">
                <a16:creationId xmlns:a16="http://schemas.microsoft.com/office/drawing/2014/main" id="{2C69A190-4659-408B-8A81-58E7B831F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988" y="1982788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4452" name="Oval 4">
            <a:extLst>
              <a:ext uri="{FF2B5EF4-FFF2-40B4-BE49-F238E27FC236}">
                <a16:creationId xmlns:a16="http://schemas.microsoft.com/office/drawing/2014/main" id="{294D0B69-30A2-438D-935C-018388263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2492375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04453" name="Oval 5">
            <a:extLst>
              <a:ext uri="{FF2B5EF4-FFF2-40B4-BE49-F238E27FC236}">
                <a16:creationId xmlns:a16="http://schemas.microsoft.com/office/drawing/2014/main" id="{83F978AD-9203-43BA-BAE8-2D2251AD2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363" y="3243263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04454" name="Oval 6">
            <a:extLst>
              <a:ext uri="{FF2B5EF4-FFF2-40B4-BE49-F238E27FC236}">
                <a16:creationId xmlns:a16="http://schemas.microsoft.com/office/drawing/2014/main" id="{E5E36CA2-1C9C-4918-BB28-3817E97F2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1987550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4455" name="Oval 7">
            <a:extLst>
              <a:ext uri="{FF2B5EF4-FFF2-40B4-BE49-F238E27FC236}">
                <a16:creationId xmlns:a16="http://schemas.microsoft.com/office/drawing/2014/main" id="{F5E76F2B-C188-40DE-9FFF-78BB0B6F7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738" y="2497138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F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4456" name="Oval 8">
            <a:extLst>
              <a:ext uri="{FF2B5EF4-FFF2-40B4-BE49-F238E27FC236}">
                <a16:creationId xmlns:a16="http://schemas.microsoft.com/office/drawing/2014/main" id="{28CB6C01-1406-434E-93EB-59F9E94AF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525" y="3248025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G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04457" name="Oval 9">
            <a:extLst>
              <a:ext uri="{FF2B5EF4-FFF2-40B4-BE49-F238E27FC236}">
                <a16:creationId xmlns:a16="http://schemas.microsoft.com/office/drawing/2014/main" id="{AE1A590F-44E1-4B0C-9355-086C58C1F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2713" y="2513013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H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04458" name="AutoShape 10">
            <a:extLst>
              <a:ext uri="{FF2B5EF4-FFF2-40B4-BE49-F238E27FC236}">
                <a16:creationId xmlns:a16="http://schemas.microsoft.com/office/drawing/2014/main" id="{6EC8902A-61F3-4407-9BC9-99F4AF576E36}"/>
              </a:ext>
            </a:extLst>
          </p:cNvPr>
          <p:cNvCxnSpPr>
            <a:cxnSpLocks noChangeShapeType="1"/>
            <a:stCxn id="104450" idx="7"/>
            <a:endCxn id="104451" idx="2"/>
          </p:cNvCxnSpPr>
          <p:nvPr/>
        </p:nvCxnSpPr>
        <p:spPr bwMode="auto">
          <a:xfrm flipV="1">
            <a:off x="3632200" y="2281239"/>
            <a:ext cx="458788" cy="2952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459" name="AutoShape 11">
            <a:extLst>
              <a:ext uri="{FF2B5EF4-FFF2-40B4-BE49-F238E27FC236}">
                <a16:creationId xmlns:a16="http://schemas.microsoft.com/office/drawing/2014/main" id="{1833EAC8-B66B-453D-8A50-20C80817DCD9}"/>
              </a:ext>
            </a:extLst>
          </p:cNvPr>
          <p:cNvCxnSpPr>
            <a:cxnSpLocks noChangeShapeType="1"/>
            <a:stCxn id="104450" idx="6"/>
            <a:endCxn id="104452" idx="2"/>
          </p:cNvCxnSpPr>
          <p:nvPr/>
        </p:nvCxnSpPr>
        <p:spPr bwMode="auto">
          <a:xfrm>
            <a:off x="3721101" y="2787651"/>
            <a:ext cx="1349375" cy="31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460" name="AutoShape 12">
            <a:extLst>
              <a:ext uri="{FF2B5EF4-FFF2-40B4-BE49-F238E27FC236}">
                <a16:creationId xmlns:a16="http://schemas.microsoft.com/office/drawing/2014/main" id="{0834E37F-542C-4E05-9684-7A4E754A8C70}"/>
              </a:ext>
            </a:extLst>
          </p:cNvPr>
          <p:cNvCxnSpPr>
            <a:cxnSpLocks noChangeShapeType="1"/>
            <a:stCxn id="104450" idx="5"/>
            <a:endCxn id="104453" idx="2"/>
          </p:cNvCxnSpPr>
          <p:nvPr/>
        </p:nvCxnSpPr>
        <p:spPr bwMode="auto">
          <a:xfrm>
            <a:off x="3632201" y="2998789"/>
            <a:ext cx="1935163" cy="5429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461" name="AutoShape 13">
            <a:extLst>
              <a:ext uri="{FF2B5EF4-FFF2-40B4-BE49-F238E27FC236}">
                <a16:creationId xmlns:a16="http://schemas.microsoft.com/office/drawing/2014/main" id="{242EA59B-B75E-4400-8BDB-4F7844D5D22E}"/>
              </a:ext>
            </a:extLst>
          </p:cNvPr>
          <p:cNvCxnSpPr>
            <a:cxnSpLocks noChangeShapeType="1"/>
            <a:stCxn id="104454" idx="6"/>
            <a:endCxn id="104455" idx="1"/>
          </p:cNvCxnSpPr>
          <p:nvPr/>
        </p:nvCxnSpPr>
        <p:spPr bwMode="auto">
          <a:xfrm>
            <a:off x="6673850" y="2286000"/>
            <a:ext cx="458788" cy="29845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462" name="AutoShape 14">
            <a:extLst>
              <a:ext uri="{FF2B5EF4-FFF2-40B4-BE49-F238E27FC236}">
                <a16:creationId xmlns:a16="http://schemas.microsoft.com/office/drawing/2014/main" id="{61788F2D-EC99-4077-B65B-2B9B86800454}"/>
              </a:ext>
            </a:extLst>
          </p:cNvPr>
          <p:cNvCxnSpPr>
            <a:cxnSpLocks noChangeShapeType="1"/>
            <a:stCxn id="104451" idx="6"/>
            <a:endCxn id="104454" idx="2"/>
          </p:cNvCxnSpPr>
          <p:nvPr/>
        </p:nvCxnSpPr>
        <p:spPr bwMode="auto">
          <a:xfrm>
            <a:off x="4700588" y="2281238"/>
            <a:ext cx="1363662" cy="476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463" name="AutoShape 15">
            <a:extLst>
              <a:ext uri="{FF2B5EF4-FFF2-40B4-BE49-F238E27FC236}">
                <a16:creationId xmlns:a16="http://schemas.microsoft.com/office/drawing/2014/main" id="{4E441C15-3084-4F2D-A307-20DD50B7AFBE}"/>
              </a:ext>
            </a:extLst>
          </p:cNvPr>
          <p:cNvCxnSpPr>
            <a:cxnSpLocks noChangeShapeType="1"/>
            <a:stCxn id="104455" idx="6"/>
            <a:endCxn id="104457" idx="2"/>
          </p:cNvCxnSpPr>
          <p:nvPr/>
        </p:nvCxnSpPr>
        <p:spPr bwMode="auto">
          <a:xfrm>
            <a:off x="7653339" y="2795589"/>
            <a:ext cx="1349375" cy="158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464" name="AutoShape 16">
            <a:extLst>
              <a:ext uri="{FF2B5EF4-FFF2-40B4-BE49-F238E27FC236}">
                <a16:creationId xmlns:a16="http://schemas.microsoft.com/office/drawing/2014/main" id="{D6B99579-0D8D-4790-869A-61F7EA0D8344}"/>
              </a:ext>
            </a:extLst>
          </p:cNvPr>
          <p:cNvCxnSpPr>
            <a:cxnSpLocks noChangeShapeType="1"/>
            <a:stCxn id="104452" idx="6"/>
            <a:endCxn id="104456" idx="1"/>
          </p:cNvCxnSpPr>
          <p:nvPr/>
        </p:nvCxnSpPr>
        <p:spPr bwMode="auto">
          <a:xfrm>
            <a:off x="5680075" y="2790826"/>
            <a:ext cx="1784350" cy="54451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465" name="AutoShape 17">
            <a:extLst>
              <a:ext uri="{FF2B5EF4-FFF2-40B4-BE49-F238E27FC236}">
                <a16:creationId xmlns:a16="http://schemas.microsoft.com/office/drawing/2014/main" id="{C0113EBC-0A93-4DF5-99AA-5000F4562DB5}"/>
              </a:ext>
            </a:extLst>
          </p:cNvPr>
          <p:cNvCxnSpPr>
            <a:cxnSpLocks noChangeShapeType="1"/>
            <a:stCxn id="104456" idx="6"/>
            <a:endCxn id="104457" idx="3"/>
          </p:cNvCxnSpPr>
          <p:nvPr/>
        </p:nvCxnSpPr>
        <p:spPr bwMode="auto">
          <a:xfrm flipV="1">
            <a:off x="7985125" y="3022601"/>
            <a:ext cx="1106488" cy="5238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466" name="AutoShape 18">
            <a:extLst>
              <a:ext uri="{FF2B5EF4-FFF2-40B4-BE49-F238E27FC236}">
                <a16:creationId xmlns:a16="http://schemas.microsoft.com/office/drawing/2014/main" id="{2234C27F-BB5F-4C7A-AF31-092DA25EA9E3}"/>
              </a:ext>
            </a:extLst>
          </p:cNvPr>
          <p:cNvCxnSpPr>
            <a:cxnSpLocks noChangeShapeType="1"/>
            <a:stCxn id="104453" idx="6"/>
            <a:endCxn id="104456" idx="2"/>
          </p:cNvCxnSpPr>
          <p:nvPr/>
        </p:nvCxnSpPr>
        <p:spPr bwMode="auto">
          <a:xfrm>
            <a:off x="6176963" y="3541713"/>
            <a:ext cx="1198562" cy="4762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467" name="Rectangle 19">
            <a:extLst>
              <a:ext uri="{FF2B5EF4-FFF2-40B4-BE49-F238E27FC236}">
                <a16:creationId xmlns:a16="http://schemas.microsoft.com/office/drawing/2014/main" id="{05938857-913D-4110-AA44-D1BA25D39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Crashing Projects: Look for Critical Path Changes </a:t>
            </a:r>
          </a:p>
        </p:txBody>
      </p:sp>
      <p:sp>
        <p:nvSpPr>
          <p:cNvPr id="104468" name="Text Box 20">
            <a:extLst>
              <a:ext uri="{FF2B5EF4-FFF2-40B4-BE49-F238E27FC236}">
                <a16:creationId xmlns:a16="http://schemas.microsoft.com/office/drawing/2014/main" id="{14D5FAA4-4A70-4179-9952-38E38FA40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4370389"/>
            <a:ext cx="744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Old Critical Path Completion = 35 days</a:t>
            </a:r>
          </a:p>
          <a:p>
            <a:r>
              <a:rPr lang="en-US" altLang="en-US" sz="2000" b="1">
                <a:solidFill>
                  <a:srgbClr val="FF0000"/>
                </a:solidFill>
              </a:rPr>
              <a:t>Activity C Crashed by 1 day project completion    = 34 days</a:t>
            </a:r>
          </a:p>
          <a:p>
            <a:r>
              <a:rPr lang="en-US" altLang="en-US" sz="2000" b="1">
                <a:solidFill>
                  <a:srgbClr val="FF0000"/>
                </a:solidFill>
              </a:rPr>
              <a:t>Did that effect the critical path?</a:t>
            </a:r>
          </a:p>
          <a:p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04469" name="Text Box 21">
            <a:extLst>
              <a:ext uri="{FF2B5EF4-FFF2-40B4-BE49-F238E27FC236}">
                <a16:creationId xmlns:a16="http://schemas.microsoft.com/office/drawing/2014/main" id="{04BF5B7E-6CFE-43DD-A2F1-34475D3C5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1485900"/>
            <a:ext cx="25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4470" name="Text Box 22">
            <a:extLst>
              <a:ext uri="{FF2B5EF4-FFF2-40B4-BE49-F238E27FC236}">
                <a16:creationId xmlns:a16="http://schemas.microsoft.com/office/drawing/2014/main" id="{776BCCCF-5765-4C1F-B2C9-97B994C32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5200" y="2247901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cxnSp>
        <p:nvCxnSpPr>
          <p:cNvPr id="104471" name="AutoShape 23">
            <a:extLst>
              <a:ext uri="{FF2B5EF4-FFF2-40B4-BE49-F238E27FC236}">
                <a16:creationId xmlns:a16="http://schemas.microsoft.com/office/drawing/2014/main" id="{E611EBA1-E916-49B7-A200-172EC34E8BC5}"/>
              </a:ext>
            </a:extLst>
          </p:cNvPr>
          <p:cNvCxnSpPr>
            <a:cxnSpLocks noChangeShapeType="1"/>
            <a:stCxn id="104469" idx="1"/>
            <a:endCxn id="104454" idx="7"/>
          </p:cNvCxnSpPr>
          <p:nvPr/>
        </p:nvCxnSpPr>
        <p:spPr bwMode="auto">
          <a:xfrm flipH="1">
            <a:off x="6584576" y="1670566"/>
            <a:ext cx="375024" cy="40439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Oval 2">
            <a:extLst>
              <a:ext uri="{FF2B5EF4-FFF2-40B4-BE49-F238E27FC236}">
                <a16:creationId xmlns:a16="http://schemas.microsoft.com/office/drawing/2014/main" id="{65D0BF75-A695-4101-A1EC-1ACB8705E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0" y="2489200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6499" name="Oval 3">
            <a:extLst>
              <a:ext uri="{FF2B5EF4-FFF2-40B4-BE49-F238E27FC236}">
                <a16:creationId xmlns:a16="http://schemas.microsoft.com/office/drawing/2014/main" id="{D7FE3867-276A-441C-98CB-CFA884016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988" y="1982788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6500" name="Oval 4">
            <a:extLst>
              <a:ext uri="{FF2B5EF4-FFF2-40B4-BE49-F238E27FC236}">
                <a16:creationId xmlns:a16="http://schemas.microsoft.com/office/drawing/2014/main" id="{6FA2C45D-D5F5-4E9F-9954-269F5E644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2492375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06501" name="Oval 5">
            <a:extLst>
              <a:ext uri="{FF2B5EF4-FFF2-40B4-BE49-F238E27FC236}">
                <a16:creationId xmlns:a16="http://schemas.microsoft.com/office/drawing/2014/main" id="{4EB91CA9-F477-4426-9B71-039E53A9B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363" y="3243263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06502" name="Oval 6">
            <a:extLst>
              <a:ext uri="{FF2B5EF4-FFF2-40B4-BE49-F238E27FC236}">
                <a16:creationId xmlns:a16="http://schemas.microsoft.com/office/drawing/2014/main" id="{FAC653EF-2DB9-45B0-A77B-9CE9CA1AF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1987550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6503" name="Oval 7">
            <a:extLst>
              <a:ext uri="{FF2B5EF4-FFF2-40B4-BE49-F238E27FC236}">
                <a16:creationId xmlns:a16="http://schemas.microsoft.com/office/drawing/2014/main" id="{BA69DF85-0CBC-4AF3-BF1D-048A8057E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738" y="2497138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F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6504" name="Oval 8">
            <a:extLst>
              <a:ext uri="{FF2B5EF4-FFF2-40B4-BE49-F238E27FC236}">
                <a16:creationId xmlns:a16="http://schemas.microsoft.com/office/drawing/2014/main" id="{A51353AF-9F10-46DD-86C3-05E003CB0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525" y="3248025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G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06505" name="Oval 9">
            <a:extLst>
              <a:ext uri="{FF2B5EF4-FFF2-40B4-BE49-F238E27FC236}">
                <a16:creationId xmlns:a16="http://schemas.microsoft.com/office/drawing/2014/main" id="{7D3E51D8-28A5-4B79-9B90-D86E3FB24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2713" y="2513013"/>
            <a:ext cx="609600" cy="5969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H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06506" name="AutoShape 10">
            <a:extLst>
              <a:ext uri="{FF2B5EF4-FFF2-40B4-BE49-F238E27FC236}">
                <a16:creationId xmlns:a16="http://schemas.microsoft.com/office/drawing/2014/main" id="{C16DF69D-4842-43B3-B75A-09BCA526B606}"/>
              </a:ext>
            </a:extLst>
          </p:cNvPr>
          <p:cNvCxnSpPr>
            <a:cxnSpLocks noChangeShapeType="1"/>
            <a:stCxn id="106498" idx="7"/>
            <a:endCxn id="106499" idx="2"/>
          </p:cNvCxnSpPr>
          <p:nvPr/>
        </p:nvCxnSpPr>
        <p:spPr bwMode="auto">
          <a:xfrm flipV="1">
            <a:off x="3632200" y="2281239"/>
            <a:ext cx="458788" cy="2952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507" name="AutoShape 11">
            <a:extLst>
              <a:ext uri="{FF2B5EF4-FFF2-40B4-BE49-F238E27FC236}">
                <a16:creationId xmlns:a16="http://schemas.microsoft.com/office/drawing/2014/main" id="{30716AB9-5F2A-4BD3-AD76-A37B1A1312C5}"/>
              </a:ext>
            </a:extLst>
          </p:cNvPr>
          <p:cNvCxnSpPr>
            <a:cxnSpLocks noChangeShapeType="1"/>
            <a:stCxn id="106498" idx="6"/>
            <a:endCxn id="106500" idx="2"/>
          </p:cNvCxnSpPr>
          <p:nvPr/>
        </p:nvCxnSpPr>
        <p:spPr bwMode="auto">
          <a:xfrm>
            <a:off x="3721101" y="2787651"/>
            <a:ext cx="1349375" cy="31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508" name="AutoShape 12">
            <a:extLst>
              <a:ext uri="{FF2B5EF4-FFF2-40B4-BE49-F238E27FC236}">
                <a16:creationId xmlns:a16="http://schemas.microsoft.com/office/drawing/2014/main" id="{B2F14B4D-6B89-4665-95F3-2801935C0A71}"/>
              </a:ext>
            </a:extLst>
          </p:cNvPr>
          <p:cNvCxnSpPr>
            <a:cxnSpLocks noChangeShapeType="1"/>
            <a:stCxn id="106498" idx="5"/>
            <a:endCxn id="106501" idx="2"/>
          </p:cNvCxnSpPr>
          <p:nvPr/>
        </p:nvCxnSpPr>
        <p:spPr bwMode="auto">
          <a:xfrm>
            <a:off x="3632201" y="2998789"/>
            <a:ext cx="1935163" cy="5429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509" name="AutoShape 13">
            <a:extLst>
              <a:ext uri="{FF2B5EF4-FFF2-40B4-BE49-F238E27FC236}">
                <a16:creationId xmlns:a16="http://schemas.microsoft.com/office/drawing/2014/main" id="{31556583-430C-4C7F-A238-81400983C325}"/>
              </a:ext>
            </a:extLst>
          </p:cNvPr>
          <p:cNvCxnSpPr>
            <a:cxnSpLocks noChangeShapeType="1"/>
            <a:stCxn id="106502" idx="6"/>
            <a:endCxn id="106503" idx="1"/>
          </p:cNvCxnSpPr>
          <p:nvPr/>
        </p:nvCxnSpPr>
        <p:spPr bwMode="auto">
          <a:xfrm>
            <a:off x="6673850" y="2286000"/>
            <a:ext cx="458788" cy="29845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510" name="AutoShape 14">
            <a:extLst>
              <a:ext uri="{FF2B5EF4-FFF2-40B4-BE49-F238E27FC236}">
                <a16:creationId xmlns:a16="http://schemas.microsoft.com/office/drawing/2014/main" id="{492F0B92-B8EE-40F4-91C4-F5CA0AAB27F9}"/>
              </a:ext>
            </a:extLst>
          </p:cNvPr>
          <p:cNvCxnSpPr>
            <a:cxnSpLocks noChangeShapeType="1"/>
            <a:stCxn id="106499" idx="6"/>
            <a:endCxn id="106502" idx="2"/>
          </p:cNvCxnSpPr>
          <p:nvPr/>
        </p:nvCxnSpPr>
        <p:spPr bwMode="auto">
          <a:xfrm>
            <a:off x="4700588" y="2281238"/>
            <a:ext cx="1363662" cy="476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511" name="AutoShape 15">
            <a:extLst>
              <a:ext uri="{FF2B5EF4-FFF2-40B4-BE49-F238E27FC236}">
                <a16:creationId xmlns:a16="http://schemas.microsoft.com/office/drawing/2014/main" id="{A19287DB-74A8-4F7D-8E16-15667BA8C999}"/>
              </a:ext>
            </a:extLst>
          </p:cNvPr>
          <p:cNvCxnSpPr>
            <a:cxnSpLocks noChangeShapeType="1"/>
            <a:stCxn id="106503" idx="6"/>
            <a:endCxn id="106505" idx="2"/>
          </p:cNvCxnSpPr>
          <p:nvPr/>
        </p:nvCxnSpPr>
        <p:spPr bwMode="auto">
          <a:xfrm>
            <a:off x="7653339" y="2795589"/>
            <a:ext cx="1349375" cy="158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512" name="AutoShape 16">
            <a:extLst>
              <a:ext uri="{FF2B5EF4-FFF2-40B4-BE49-F238E27FC236}">
                <a16:creationId xmlns:a16="http://schemas.microsoft.com/office/drawing/2014/main" id="{80A04FFC-DB51-4E40-94B1-035CA0D77936}"/>
              </a:ext>
            </a:extLst>
          </p:cNvPr>
          <p:cNvCxnSpPr>
            <a:cxnSpLocks noChangeShapeType="1"/>
            <a:stCxn id="106500" idx="6"/>
            <a:endCxn id="106504" idx="1"/>
          </p:cNvCxnSpPr>
          <p:nvPr/>
        </p:nvCxnSpPr>
        <p:spPr bwMode="auto">
          <a:xfrm>
            <a:off x="5680075" y="2790826"/>
            <a:ext cx="1784350" cy="54451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513" name="AutoShape 17">
            <a:extLst>
              <a:ext uri="{FF2B5EF4-FFF2-40B4-BE49-F238E27FC236}">
                <a16:creationId xmlns:a16="http://schemas.microsoft.com/office/drawing/2014/main" id="{C77815FD-0CD7-4AB7-B87E-24C0CA5CD611}"/>
              </a:ext>
            </a:extLst>
          </p:cNvPr>
          <p:cNvCxnSpPr>
            <a:cxnSpLocks noChangeShapeType="1"/>
            <a:stCxn id="106504" idx="6"/>
            <a:endCxn id="106505" idx="3"/>
          </p:cNvCxnSpPr>
          <p:nvPr/>
        </p:nvCxnSpPr>
        <p:spPr bwMode="auto">
          <a:xfrm flipV="1">
            <a:off x="7985125" y="3022601"/>
            <a:ext cx="1106488" cy="5238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514" name="AutoShape 18">
            <a:extLst>
              <a:ext uri="{FF2B5EF4-FFF2-40B4-BE49-F238E27FC236}">
                <a16:creationId xmlns:a16="http://schemas.microsoft.com/office/drawing/2014/main" id="{3C7773BF-95B3-4818-AAED-C8DD4D644F38}"/>
              </a:ext>
            </a:extLst>
          </p:cNvPr>
          <p:cNvCxnSpPr>
            <a:cxnSpLocks noChangeShapeType="1"/>
            <a:stCxn id="106501" idx="6"/>
            <a:endCxn id="106504" idx="2"/>
          </p:cNvCxnSpPr>
          <p:nvPr/>
        </p:nvCxnSpPr>
        <p:spPr bwMode="auto">
          <a:xfrm>
            <a:off x="6176963" y="3541713"/>
            <a:ext cx="1198562" cy="476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515" name="Rectangle 19">
            <a:extLst>
              <a:ext uri="{FF2B5EF4-FFF2-40B4-BE49-F238E27FC236}">
                <a16:creationId xmlns:a16="http://schemas.microsoft.com/office/drawing/2014/main" id="{4AC5C9B8-DA96-4C79-B11B-1531D11FA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Crashing Projects: Look for Critical Path Changes </a:t>
            </a:r>
          </a:p>
        </p:txBody>
      </p:sp>
      <p:sp>
        <p:nvSpPr>
          <p:cNvPr id="106516" name="Text Box 20">
            <a:extLst>
              <a:ext uri="{FF2B5EF4-FFF2-40B4-BE49-F238E27FC236}">
                <a16:creationId xmlns:a16="http://schemas.microsoft.com/office/drawing/2014/main" id="{1C01745D-D7AC-43B4-ADE4-E76352CD7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1" y="5056188"/>
            <a:ext cx="29097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Critical Path = 34 days</a:t>
            </a:r>
          </a:p>
          <a:p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06517" name="Text Box 21">
            <a:extLst>
              <a:ext uri="{FF2B5EF4-FFF2-40B4-BE49-F238E27FC236}">
                <a16:creationId xmlns:a16="http://schemas.microsoft.com/office/drawing/2014/main" id="{7A4F422E-A1B7-47CC-8A02-52504DA4F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1485900"/>
            <a:ext cx="25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6518" name="Text Box 22">
            <a:extLst>
              <a:ext uri="{FF2B5EF4-FFF2-40B4-BE49-F238E27FC236}">
                <a16:creationId xmlns:a16="http://schemas.microsoft.com/office/drawing/2014/main" id="{552F4C8E-1778-4D08-9C6B-E41C27B0C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5200" y="2247901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cxnSp>
        <p:nvCxnSpPr>
          <p:cNvPr id="106519" name="AutoShape 23">
            <a:extLst>
              <a:ext uri="{FF2B5EF4-FFF2-40B4-BE49-F238E27FC236}">
                <a16:creationId xmlns:a16="http://schemas.microsoft.com/office/drawing/2014/main" id="{0888499F-C948-4EC6-9C2F-0042AE69EE5D}"/>
              </a:ext>
            </a:extLst>
          </p:cNvPr>
          <p:cNvCxnSpPr>
            <a:cxnSpLocks noChangeShapeType="1"/>
            <a:stCxn id="106517" idx="1"/>
            <a:endCxn id="106502" idx="7"/>
          </p:cNvCxnSpPr>
          <p:nvPr/>
        </p:nvCxnSpPr>
        <p:spPr bwMode="auto">
          <a:xfrm flipH="1">
            <a:off x="6584576" y="1670566"/>
            <a:ext cx="375024" cy="40439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520" name="Text Box 24">
            <a:extLst>
              <a:ext uri="{FF2B5EF4-FFF2-40B4-BE49-F238E27FC236}">
                <a16:creationId xmlns:a16="http://schemas.microsoft.com/office/drawing/2014/main" id="{65E0BCBE-4892-47D5-8968-AEDD43C6C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4584701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Multiple Critical Paths Appear!!!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fin16408_t0826">
            <a:extLst>
              <a:ext uri="{FF2B5EF4-FFF2-40B4-BE49-F238E27FC236}">
                <a16:creationId xmlns:a16="http://schemas.microsoft.com/office/drawing/2014/main" id="{DE31428F-FCE6-4EAB-8713-8CAED2ED8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6"/>
          <a:stretch>
            <a:fillRect/>
          </a:stretch>
        </p:blipFill>
        <p:spPr bwMode="auto">
          <a:xfrm>
            <a:off x="1816100" y="1951039"/>
            <a:ext cx="86614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>
            <a:extLst>
              <a:ext uri="{FF2B5EF4-FFF2-40B4-BE49-F238E27FC236}">
                <a16:creationId xmlns:a16="http://schemas.microsoft.com/office/drawing/2014/main" id="{BB32510D-3E65-4E87-AFBC-C3AC243F9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6" y="342901"/>
            <a:ext cx="89757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chemeClr val="tx2"/>
                </a:solidFill>
              </a:rPr>
              <a:t>Crashing Projects: Crash Next Activity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83333EF2-843C-4899-8388-43EB8D23C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3698875"/>
            <a:ext cx="8642350" cy="4778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75781" name="Group 5">
            <a:extLst>
              <a:ext uri="{FF2B5EF4-FFF2-40B4-BE49-F238E27FC236}">
                <a16:creationId xmlns:a16="http://schemas.microsoft.com/office/drawing/2014/main" id="{3B5B86D7-753A-4F9A-A731-D150AA3F87A2}"/>
              </a:ext>
            </a:extLst>
          </p:cNvPr>
          <p:cNvGrpSpPr>
            <a:grpSpLocks/>
          </p:cNvGrpSpPr>
          <p:nvPr/>
        </p:nvGrpSpPr>
        <p:grpSpPr bwMode="auto">
          <a:xfrm>
            <a:off x="2174876" y="6145213"/>
            <a:ext cx="7953375" cy="366712"/>
            <a:chOff x="410" y="3871"/>
            <a:chExt cx="5010" cy="231"/>
          </a:xfrm>
        </p:grpSpPr>
        <p:grpSp>
          <p:nvGrpSpPr>
            <p:cNvPr id="108561" name="Group 6">
              <a:extLst>
                <a:ext uri="{FF2B5EF4-FFF2-40B4-BE49-F238E27FC236}">
                  <a16:creationId xmlns:a16="http://schemas.microsoft.com/office/drawing/2014/main" id="{0F8B0EF2-275A-4327-BABD-43B0EC573C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" y="3871"/>
              <a:ext cx="734" cy="231"/>
              <a:chOff x="122" y="3895"/>
              <a:chExt cx="734" cy="231"/>
            </a:xfrm>
          </p:grpSpPr>
          <p:sp>
            <p:nvSpPr>
              <p:cNvPr id="108564" name="Line 7">
                <a:extLst>
                  <a:ext uri="{FF2B5EF4-FFF2-40B4-BE49-F238E27FC236}">
                    <a16:creationId xmlns:a16="http://schemas.microsoft.com/office/drawing/2014/main" id="{277649E3-7EF3-4194-8CD9-DF9CA38EE2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" y="3920"/>
                <a:ext cx="70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65" name="Text Box 8">
                <a:extLst>
                  <a:ext uri="{FF2B5EF4-FFF2-40B4-BE49-F238E27FC236}">
                    <a16:creationId xmlns:a16="http://schemas.microsoft.com/office/drawing/2014/main" id="{FEAE1716-F8FD-44C4-9CE0-DF60AFA31F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" y="3895"/>
                <a:ext cx="7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/>
                  <a:t>Both C.P.</a:t>
                </a:r>
              </a:p>
            </p:txBody>
          </p:sp>
        </p:grpSp>
        <p:sp>
          <p:nvSpPr>
            <p:cNvPr id="108562" name="Text Box 9">
              <a:extLst>
                <a:ext uri="{FF2B5EF4-FFF2-40B4-BE49-F238E27FC236}">
                  <a16:creationId xmlns:a16="http://schemas.microsoft.com/office/drawing/2014/main" id="{B1ABDE9E-E90F-4FB6-8731-83374FE283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" y="3871"/>
              <a:ext cx="8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Path 1 Only</a:t>
              </a:r>
            </a:p>
          </p:txBody>
        </p:sp>
        <p:sp>
          <p:nvSpPr>
            <p:cNvPr id="108563" name="Text Box 10">
              <a:extLst>
                <a:ext uri="{FF2B5EF4-FFF2-40B4-BE49-F238E27FC236}">
                  <a16:creationId xmlns:a16="http://schemas.microsoft.com/office/drawing/2014/main" id="{0F66C5A7-DBAD-4888-BD2A-1D4EE3634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2" y="3871"/>
              <a:ext cx="8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Path 2 Only</a:t>
              </a:r>
            </a:p>
          </p:txBody>
        </p:sp>
      </p:grpSp>
      <p:grpSp>
        <p:nvGrpSpPr>
          <p:cNvPr id="75787" name="Group 11">
            <a:extLst>
              <a:ext uri="{FF2B5EF4-FFF2-40B4-BE49-F238E27FC236}">
                <a16:creationId xmlns:a16="http://schemas.microsoft.com/office/drawing/2014/main" id="{E6BF32F0-FEAB-4C7B-97A7-6262F8081C61}"/>
              </a:ext>
            </a:extLst>
          </p:cNvPr>
          <p:cNvGrpSpPr>
            <a:grpSpLocks/>
          </p:cNvGrpSpPr>
          <p:nvPr/>
        </p:nvGrpSpPr>
        <p:grpSpPr bwMode="auto">
          <a:xfrm>
            <a:off x="1716088" y="2578100"/>
            <a:ext cx="8640762" cy="3606800"/>
            <a:chOff x="121" y="1624"/>
            <a:chExt cx="5443" cy="2272"/>
          </a:xfrm>
        </p:grpSpPr>
        <p:sp>
          <p:nvSpPr>
            <p:cNvPr id="108553" name="Rectangle 12">
              <a:extLst>
                <a:ext uri="{FF2B5EF4-FFF2-40B4-BE49-F238E27FC236}">
                  <a16:creationId xmlns:a16="http://schemas.microsoft.com/office/drawing/2014/main" id="{3410FF45-6929-45AB-8DB0-678D2DEB5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" y="1624"/>
              <a:ext cx="5432" cy="2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54" name="Rectangle 13">
              <a:extLst>
                <a:ext uri="{FF2B5EF4-FFF2-40B4-BE49-F238E27FC236}">
                  <a16:creationId xmlns:a16="http://schemas.microsoft.com/office/drawing/2014/main" id="{E6287EC8-CCFD-4A81-85FA-EF3CBB659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" y="3329"/>
              <a:ext cx="5432" cy="2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55" name="Rectangle 14">
              <a:extLst>
                <a:ext uri="{FF2B5EF4-FFF2-40B4-BE49-F238E27FC236}">
                  <a16:creationId xmlns:a16="http://schemas.microsoft.com/office/drawing/2014/main" id="{80984C44-92A1-40EE-9CD4-C4CBCF7D8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" y="1913"/>
              <a:ext cx="5432" cy="41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08556" name="Rectangle 15">
              <a:extLst>
                <a:ext uri="{FF2B5EF4-FFF2-40B4-BE49-F238E27FC236}">
                  <a16:creationId xmlns:a16="http://schemas.microsoft.com/office/drawing/2014/main" id="{373FC04B-7ACF-44FC-A58E-20974F237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" y="2858"/>
              <a:ext cx="5432" cy="22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08557" name="Line 16">
              <a:extLst>
                <a:ext uri="{FF2B5EF4-FFF2-40B4-BE49-F238E27FC236}">
                  <a16:creationId xmlns:a16="http://schemas.microsoft.com/office/drawing/2014/main" id="{4A41A0E0-32AE-4667-ADFD-7D2178B3C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2" y="3896"/>
              <a:ext cx="70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58" name="Line 17">
              <a:extLst>
                <a:ext uri="{FF2B5EF4-FFF2-40B4-BE49-F238E27FC236}">
                  <a16:creationId xmlns:a16="http://schemas.microsoft.com/office/drawing/2014/main" id="{690D54FB-8C1A-4815-B577-5A497C74F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0" y="3896"/>
              <a:ext cx="704" cy="0"/>
            </a:xfrm>
            <a:prstGeom prst="line">
              <a:avLst/>
            </a:prstGeom>
            <a:noFill/>
            <a:ln w="28575" cap="rnd">
              <a:solidFill>
                <a:srgbClr val="00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59" name="Rectangle 18">
              <a:extLst>
                <a:ext uri="{FF2B5EF4-FFF2-40B4-BE49-F238E27FC236}">
                  <a16:creationId xmlns:a16="http://schemas.microsoft.com/office/drawing/2014/main" id="{A7BC127E-25B7-4E38-8819-745F0ED6F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" y="2595"/>
              <a:ext cx="5432" cy="224"/>
            </a:xfrm>
            <a:prstGeom prst="rect">
              <a:avLst/>
            </a:prstGeom>
            <a:noFill/>
            <a:ln w="28575" cap="rnd">
              <a:solidFill>
                <a:srgbClr val="0099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00FF00"/>
                </a:solidFill>
              </a:endParaRPr>
            </a:p>
          </p:txBody>
        </p:sp>
        <p:sp>
          <p:nvSpPr>
            <p:cNvPr id="108560" name="Rectangle 19">
              <a:extLst>
                <a:ext uri="{FF2B5EF4-FFF2-40B4-BE49-F238E27FC236}">
                  <a16:creationId xmlns:a16="http://schemas.microsoft.com/office/drawing/2014/main" id="{8F216804-EA95-4C9C-BB7D-04207ED29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" y="3124"/>
              <a:ext cx="5432" cy="168"/>
            </a:xfrm>
            <a:prstGeom prst="rect">
              <a:avLst/>
            </a:prstGeom>
            <a:noFill/>
            <a:ln w="28575" cap="rnd">
              <a:solidFill>
                <a:srgbClr val="0099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00FF00"/>
                </a:solidFill>
              </a:endParaRPr>
            </a:p>
          </p:txBody>
        </p:sp>
      </p:grpSp>
      <p:sp>
        <p:nvSpPr>
          <p:cNvPr id="108551" name="Line 20">
            <a:extLst>
              <a:ext uri="{FF2B5EF4-FFF2-40B4-BE49-F238E27FC236}">
                <a16:creationId xmlns:a16="http://schemas.microsoft.com/office/drawing/2014/main" id="{518F7516-0445-4FD2-9264-EC98AD3E81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556000"/>
            <a:ext cx="838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2" name="Text Box 21">
            <a:extLst>
              <a:ext uri="{FF2B5EF4-FFF2-40B4-BE49-F238E27FC236}">
                <a16:creationId xmlns:a16="http://schemas.microsoft.com/office/drawing/2014/main" id="{EBEB520D-AF6F-4123-98F6-FCAAA3881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9" y="1841500"/>
            <a:ext cx="60658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Exhibit 8.25: Crash Time and Costs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D4478DE0-DE24-4284-B05D-EFFF49173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altLang="en-US"/>
              <a:t>Crashing Projects: Summary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EF1CE609-0F02-45D7-9274-53A718D24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675" y="1695450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u="sng">
                <a:latin typeface="Book Antiqua" panose="02040602050305030304" pitchFamily="18" charset="0"/>
              </a:rPr>
              <a:t> Solution</a:t>
            </a:r>
            <a:r>
              <a:rPr lang="en-US" altLang="en-US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10596" name="Text Box 4">
            <a:extLst>
              <a:ext uri="{FF2B5EF4-FFF2-40B4-BE49-F238E27FC236}">
                <a16:creationId xmlns:a16="http://schemas.microsoft.com/office/drawing/2014/main" id="{843969A1-22CE-4A4E-8E6E-2A330B1D6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789" y="1547814"/>
            <a:ext cx="2397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Exhibit 8.26: Crashing Summary</a:t>
            </a:r>
          </a:p>
        </p:txBody>
      </p:sp>
      <p:pic>
        <p:nvPicPr>
          <p:cNvPr id="110597" name="Picture 5" descr="Extb0826a">
            <a:extLst>
              <a:ext uri="{FF2B5EF4-FFF2-40B4-BE49-F238E27FC236}">
                <a16:creationId xmlns:a16="http://schemas.microsoft.com/office/drawing/2014/main" id="{2010098D-6976-4C3D-8B90-44D0127048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6376" y="1544638"/>
            <a:ext cx="6094413" cy="4875212"/>
          </a:xfr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12A73C37-3A89-443D-88A7-EE015C135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altLang="en-US"/>
              <a:t>Caveats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FFFEF8AB-0BE5-4607-8DA3-6B6961D4C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r>
              <a:rPr lang="en-US" altLang="en-US"/>
              <a:t>Time estimates are frequently wrong</a:t>
            </a:r>
          </a:p>
          <a:p>
            <a:r>
              <a:rPr lang="en-US" altLang="en-US"/>
              <a:t>Early finishes are absorbed</a:t>
            </a:r>
          </a:p>
          <a:p>
            <a:r>
              <a:rPr lang="en-US" altLang="en-US"/>
              <a:t>Cushions get wasted</a:t>
            </a:r>
          </a:p>
          <a:p>
            <a:r>
              <a:rPr lang="en-US" altLang="en-US"/>
              <a:t>Resources aren’t always available when needed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E6F675A-601B-48EF-A978-8CBDBDA83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22288"/>
            <a:ext cx="8229600" cy="798512"/>
          </a:xfrm>
        </p:spPr>
        <p:txBody>
          <a:bodyPr/>
          <a:lstStyle/>
          <a:p>
            <a:r>
              <a:rPr lang="en-US" altLang="en-US"/>
              <a:t>Calculation of the Critical Path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4DFAF94-1F7C-4124-B9BB-B01DD20B8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985838"/>
          </a:xfrm>
        </p:spPr>
        <p:txBody>
          <a:bodyPr>
            <a:normAutofit fontScale="32500" lnSpcReduction="20000"/>
          </a:bodyPr>
          <a:lstStyle/>
          <a:p>
            <a:pPr marL="236538" indent="-236538"/>
            <a:r>
              <a:rPr lang="en-US" altLang="en-US"/>
              <a:t>Network approach helps calculate project duration</a:t>
            </a:r>
          </a:p>
          <a:p>
            <a:pPr marL="574675" lvl="1" indent="-223838"/>
            <a:r>
              <a:rPr lang="en-US" altLang="en-US" sz="2400"/>
              <a:t>A “</a:t>
            </a:r>
            <a:r>
              <a:rPr lang="en-US" altLang="en-US" sz="2400" b="1" i="1"/>
              <a:t>path</a:t>
            </a:r>
            <a:r>
              <a:rPr lang="en-US" altLang="en-US" sz="2400"/>
              <a:t>” is a sequence of activities that begins at the start of the project and goes to the end of the project</a:t>
            </a:r>
          </a:p>
          <a:p>
            <a:pPr marL="909638" lvl="2" indent="-220663"/>
            <a:r>
              <a:rPr lang="en-US" altLang="en-US" sz="2000"/>
              <a:t>1,2,3,5,6,7,8</a:t>
            </a:r>
          </a:p>
          <a:p>
            <a:pPr marL="909638" lvl="2" indent="-220663"/>
            <a:r>
              <a:rPr lang="en-US" altLang="en-US" sz="2000"/>
              <a:t>1,2,4,6,7,8</a:t>
            </a:r>
          </a:p>
          <a:p>
            <a:pPr marL="574675" lvl="1" indent="-223838"/>
            <a:r>
              <a:rPr lang="en-US" altLang="en-US" sz="2400"/>
              <a:t>The “</a:t>
            </a:r>
            <a:r>
              <a:rPr lang="en-US" altLang="en-US" sz="2400" b="1" i="1"/>
              <a:t>critical path</a:t>
            </a:r>
            <a:r>
              <a:rPr lang="en-US" altLang="en-US" sz="2400"/>
              <a:t>” is the path that takes the longest to complete</a:t>
            </a:r>
          </a:p>
          <a:p>
            <a:pPr marL="909638" lvl="2" indent="-220663"/>
            <a:r>
              <a:rPr lang="en-US" altLang="en-US" sz="2000"/>
              <a:t>and thus determines the minimum duration of the project</a:t>
            </a:r>
          </a:p>
          <a:p>
            <a:pPr marL="574675" lvl="1" indent="-223838"/>
            <a:endParaRPr lang="en-US" altLang="en-US" sz="2400"/>
          </a:p>
        </p:txBody>
      </p:sp>
      <p:grpSp>
        <p:nvGrpSpPr>
          <p:cNvPr id="40964" name="Group 4">
            <a:extLst>
              <a:ext uri="{FF2B5EF4-FFF2-40B4-BE49-F238E27FC236}">
                <a16:creationId xmlns:a16="http://schemas.microsoft.com/office/drawing/2014/main" id="{49E5DDD8-3613-410A-97EC-E8B9680276F5}"/>
              </a:ext>
            </a:extLst>
          </p:cNvPr>
          <p:cNvGrpSpPr>
            <a:grpSpLocks/>
          </p:cNvGrpSpPr>
          <p:nvPr/>
        </p:nvGrpSpPr>
        <p:grpSpPr bwMode="auto">
          <a:xfrm>
            <a:off x="1765300" y="4762500"/>
            <a:ext cx="8724900" cy="1765300"/>
            <a:chOff x="128" y="1312"/>
            <a:chExt cx="5496" cy="1112"/>
          </a:xfrm>
        </p:grpSpPr>
        <p:sp>
          <p:nvSpPr>
            <p:cNvPr id="40965" name="Oval 5">
              <a:extLst>
                <a:ext uri="{FF2B5EF4-FFF2-40B4-BE49-F238E27FC236}">
                  <a16:creationId xmlns:a16="http://schemas.microsoft.com/office/drawing/2014/main" id="{B25E99F7-A1D7-4BF3-AFDA-3ECCDBAEB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" y="1664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0966" name="Oval 6">
              <a:extLst>
                <a:ext uri="{FF2B5EF4-FFF2-40B4-BE49-F238E27FC236}">
                  <a16:creationId xmlns:a16="http://schemas.microsoft.com/office/drawing/2014/main" id="{11A84D0E-2BCA-4872-AA1D-C1048FAFD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1664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0967" name="Oval 7">
              <a:extLst>
                <a:ext uri="{FF2B5EF4-FFF2-40B4-BE49-F238E27FC236}">
                  <a16:creationId xmlns:a16="http://schemas.microsoft.com/office/drawing/2014/main" id="{8F42C4E3-7412-48C4-9933-D4E5A1970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2048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0968" name="Oval 8">
              <a:extLst>
                <a:ext uri="{FF2B5EF4-FFF2-40B4-BE49-F238E27FC236}">
                  <a16:creationId xmlns:a16="http://schemas.microsoft.com/office/drawing/2014/main" id="{A0277543-5C65-4426-810F-26A982C46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" y="131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0969" name="Oval 9">
              <a:extLst>
                <a:ext uri="{FF2B5EF4-FFF2-40B4-BE49-F238E27FC236}">
                  <a16:creationId xmlns:a16="http://schemas.microsoft.com/office/drawing/2014/main" id="{E7D5CCB1-6D7D-43BD-A443-9B2756B92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131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0970" name="Oval 10">
              <a:extLst>
                <a:ext uri="{FF2B5EF4-FFF2-40B4-BE49-F238E27FC236}">
                  <a16:creationId xmlns:a16="http://schemas.microsoft.com/office/drawing/2014/main" id="{80390250-E436-4C5F-A633-9C24E8158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1664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0971" name="Oval 11">
              <a:extLst>
                <a:ext uri="{FF2B5EF4-FFF2-40B4-BE49-F238E27FC236}">
                  <a16:creationId xmlns:a16="http://schemas.microsoft.com/office/drawing/2014/main" id="{056C5D6D-B679-443B-B70E-845EBC53C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1664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40972" name="Oval 12">
              <a:extLst>
                <a:ext uri="{FF2B5EF4-FFF2-40B4-BE49-F238E27FC236}">
                  <a16:creationId xmlns:a16="http://schemas.microsoft.com/office/drawing/2014/main" id="{2011B287-F222-4586-BFC1-5CFD2FA4B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" y="1664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8</a:t>
              </a:r>
            </a:p>
          </p:txBody>
        </p:sp>
        <p:cxnSp>
          <p:nvCxnSpPr>
            <p:cNvPr id="40973" name="AutoShape 13">
              <a:extLst>
                <a:ext uri="{FF2B5EF4-FFF2-40B4-BE49-F238E27FC236}">
                  <a16:creationId xmlns:a16="http://schemas.microsoft.com/office/drawing/2014/main" id="{3014B1D7-E2A7-4867-87B2-7496CA2B2EB0}"/>
                </a:ext>
              </a:extLst>
            </p:cNvPr>
            <p:cNvCxnSpPr>
              <a:cxnSpLocks noChangeShapeType="1"/>
              <a:stCxn id="40965" idx="6"/>
              <a:endCxn id="40966" idx="2"/>
            </p:cNvCxnSpPr>
            <p:nvPr/>
          </p:nvCxnSpPr>
          <p:spPr bwMode="auto">
            <a:xfrm>
              <a:off x="496" y="1852"/>
              <a:ext cx="37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4" name="AutoShape 14">
              <a:extLst>
                <a:ext uri="{FF2B5EF4-FFF2-40B4-BE49-F238E27FC236}">
                  <a16:creationId xmlns:a16="http://schemas.microsoft.com/office/drawing/2014/main" id="{60A0D4E7-18FC-4215-A94D-2F48CF7DB6D1}"/>
                </a:ext>
              </a:extLst>
            </p:cNvPr>
            <p:cNvCxnSpPr>
              <a:cxnSpLocks noChangeShapeType="1"/>
              <a:stCxn id="40966" idx="6"/>
              <a:endCxn id="40968" idx="2"/>
            </p:cNvCxnSpPr>
            <p:nvPr/>
          </p:nvCxnSpPr>
          <p:spPr bwMode="auto">
            <a:xfrm flipV="1">
              <a:off x="1240" y="1500"/>
              <a:ext cx="592" cy="3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5" name="AutoShape 15">
              <a:extLst>
                <a:ext uri="{FF2B5EF4-FFF2-40B4-BE49-F238E27FC236}">
                  <a16:creationId xmlns:a16="http://schemas.microsoft.com/office/drawing/2014/main" id="{02471EB0-2CC7-40AA-B478-2D9D84F02246}"/>
                </a:ext>
              </a:extLst>
            </p:cNvPr>
            <p:cNvCxnSpPr>
              <a:cxnSpLocks noChangeShapeType="1"/>
              <a:stCxn id="40966" idx="6"/>
              <a:endCxn id="40967" idx="2"/>
            </p:cNvCxnSpPr>
            <p:nvPr/>
          </p:nvCxnSpPr>
          <p:spPr bwMode="auto">
            <a:xfrm>
              <a:off x="1240" y="1852"/>
              <a:ext cx="1008" cy="3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6" name="AutoShape 16">
              <a:extLst>
                <a:ext uri="{FF2B5EF4-FFF2-40B4-BE49-F238E27FC236}">
                  <a16:creationId xmlns:a16="http://schemas.microsoft.com/office/drawing/2014/main" id="{14CABCA8-336B-4110-8664-72C43978EBA3}"/>
                </a:ext>
              </a:extLst>
            </p:cNvPr>
            <p:cNvCxnSpPr>
              <a:cxnSpLocks noChangeShapeType="1"/>
              <a:stCxn id="40968" idx="6"/>
              <a:endCxn id="40969" idx="2"/>
            </p:cNvCxnSpPr>
            <p:nvPr/>
          </p:nvCxnSpPr>
          <p:spPr bwMode="auto">
            <a:xfrm>
              <a:off x="2200" y="1500"/>
              <a:ext cx="56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7" name="AutoShape 17">
              <a:extLst>
                <a:ext uri="{FF2B5EF4-FFF2-40B4-BE49-F238E27FC236}">
                  <a16:creationId xmlns:a16="http://schemas.microsoft.com/office/drawing/2014/main" id="{B579A07F-8737-4B6D-861D-E58A9BE47BFB}"/>
                </a:ext>
              </a:extLst>
            </p:cNvPr>
            <p:cNvCxnSpPr>
              <a:cxnSpLocks noChangeShapeType="1"/>
              <a:stCxn id="40969" idx="6"/>
              <a:endCxn id="40970" idx="2"/>
            </p:cNvCxnSpPr>
            <p:nvPr/>
          </p:nvCxnSpPr>
          <p:spPr bwMode="auto">
            <a:xfrm>
              <a:off x="3128" y="1500"/>
              <a:ext cx="536" cy="3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8" name="AutoShape 18">
              <a:extLst>
                <a:ext uri="{FF2B5EF4-FFF2-40B4-BE49-F238E27FC236}">
                  <a16:creationId xmlns:a16="http://schemas.microsoft.com/office/drawing/2014/main" id="{57697D90-3D90-4C18-BDA1-963F9C918A70}"/>
                </a:ext>
              </a:extLst>
            </p:cNvPr>
            <p:cNvCxnSpPr>
              <a:cxnSpLocks noChangeShapeType="1"/>
              <a:stCxn id="40967" idx="6"/>
              <a:endCxn id="40970" idx="2"/>
            </p:cNvCxnSpPr>
            <p:nvPr/>
          </p:nvCxnSpPr>
          <p:spPr bwMode="auto">
            <a:xfrm flipV="1">
              <a:off x="2616" y="1852"/>
              <a:ext cx="1048" cy="3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9" name="AutoShape 19">
              <a:extLst>
                <a:ext uri="{FF2B5EF4-FFF2-40B4-BE49-F238E27FC236}">
                  <a16:creationId xmlns:a16="http://schemas.microsoft.com/office/drawing/2014/main" id="{EE92F752-3FB0-43DE-98F4-489B99228F8D}"/>
                </a:ext>
              </a:extLst>
            </p:cNvPr>
            <p:cNvCxnSpPr>
              <a:cxnSpLocks noChangeShapeType="1"/>
              <a:stCxn id="40970" idx="6"/>
              <a:endCxn id="40971" idx="2"/>
            </p:cNvCxnSpPr>
            <p:nvPr/>
          </p:nvCxnSpPr>
          <p:spPr bwMode="auto">
            <a:xfrm>
              <a:off x="4032" y="1852"/>
              <a:ext cx="42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0" name="AutoShape 20">
              <a:extLst>
                <a:ext uri="{FF2B5EF4-FFF2-40B4-BE49-F238E27FC236}">
                  <a16:creationId xmlns:a16="http://schemas.microsoft.com/office/drawing/2014/main" id="{9EFBDBEF-EABE-443D-B60F-93D083867BB6}"/>
                </a:ext>
              </a:extLst>
            </p:cNvPr>
            <p:cNvCxnSpPr>
              <a:cxnSpLocks noChangeShapeType="1"/>
              <a:stCxn id="40971" idx="6"/>
              <a:endCxn id="40972" idx="2"/>
            </p:cNvCxnSpPr>
            <p:nvPr/>
          </p:nvCxnSpPr>
          <p:spPr bwMode="auto">
            <a:xfrm>
              <a:off x="4828" y="1852"/>
              <a:ext cx="42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A512203-8D5A-4F20-8753-76CCCC52B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altLang="en-US"/>
              <a:t>Calculation of the Critical Path</a:t>
            </a:r>
          </a:p>
        </p:txBody>
      </p:sp>
      <p:pic>
        <p:nvPicPr>
          <p:cNvPr id="43011" name="Picture 4" descr="Extb0817">
            <a:extLst>
              <a:ext uri="{FF2B5EF4-FFF2-40B4-BE49-F238E27FC236}">
                <a16:creationId xmlns:a16="http://schemas.microsoft.com/office/drawing/2014/main" id="{070E0DBD-993B-40F4-8875-11A506CB08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3089" y="2424114"/>
            <a:ext cx="8651875" cy="3286125"/>
          </a:xfr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F76CB53-14D4-47EF-BB8A-59409F6C8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altLang="en-US"/>
              <a:t>Calculation of the Critical Path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5D8B055-D19A-42AC-A985-6D179D2797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2514600" cy="2057400"/>
          </a:xfrm>
        </p:spPr>
        <p:txBody>
          <a:bodyPr/>
          <a:lstStyle/>
          <a:p>
            <a:pPr marL="236538" indent="-236538"/>
            <a:r>
              <a:rPr lang="en-US" altLang="en-US"/>
              <a:t>Critical Path</a:t>
            </a:r>
          </a:p>
          <a:p>
            <a:pPr marL="574675" lvl="1" indent="-223838"/>
            <a:r>
              <a:rPr lang="en-US" altLang="en-US" sz="2000"/>
              <a:t>The path that takes the longest to complete</a:t>
            </a:r>
          </a:p>
          <a:p>
            <a:pPr marL="574675" lvl="1" indent="-223838"/>
            <a:endParaRPr lang="en-US" altLang="en-US"/>
          </a:p>
        </p:txBody>
      </p:sp>
      <p:grpSp>
        <p:nvGrpSpPr>
          <p:cNvPr id="45060" name="Group 4">
            <a:extLst>
              <a:ext uri="{FF2B5EF4-FFF2-40B4-BE49-F238E27FC236}">
                <a16:creationId xmlns:a16="http://schemas.microsoft.com/office/drawing/2014/main" id="{8167B2B7-7D4C-452F-8DCA-213D90E2F18F}"/>
              </a:ext>
            </a:extLst>
          </p:cNvPr>
          <p:cNvGrpSpPr>
            <a:grpSpLocks/>
          </p:cNvGrpSpPr>
          <p:nvPr/>
        </p:nvGrpSpPr>
        <p:grpSpPr bwMode="auto">
          <a:xfrm>
            <a:off x="1765300" y="4762500"/>
            <a:ext cx="8724900" cy="1765300"/>
            <a:chOff x="128" y="1312"/>
            <a:chExt cx="5496" cy="1112"/>
          </a:xfrm>
        </p:grpSpPr>
        <p:sp>
          <p:nvSpPr>
            <p:cNvPr id="45071" name="Oval 5">
              <a:extLst>
                <a:ext uri="{FF2B5EF4-FFF2-40B4-BE49-F238E27FC236}">
                  <a16:creationId xmlns:a16="http://schemas.microsoft.com/office/drawing/2014/main" id="{4826CF24-4F9D-41BB-9ADC-6138E50B7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" y="1664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072" name="Oval 6">
              <a:extLst>
                <a:ext uri="{FF2B5EF4-FFF2-40B4-BE49-F238E27FC236}">
                  <a16:creationId xmlns:a16="http://schemas.microsoft.com/office/drawing/2014/main" id="{3DA3946E-775E-4901-9E9D-E96F8671D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1664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5073" name="Oval 7">
              <a:extLst>
                <a:ext uri="{FF2B5EF4-FFF2-40B4-BE49-F238E27FC236}">
                  <a16:creationId xmlns:a16="http://schemas.microsoft.com/office/drawing/2014/main" id="{397EF5FA-02F3-4583-AF2E-5CCBDE080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2048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5074" name="Oval 8">
              <a:extLst>
                <a:ext uri="{FF2B5EF4-FFF2-40B4-BE49-F238E27FC236}">
                  <a16:creationId xmlns:a16="http://schemas.microsoft.com/office/drawing/2014/main" id="{5AE282C6-F101-41A0-AC5A-7E31F7869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" y="131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5075" name="Oval 9">
              <a:extLst>
                <a:ext uri="{FF2B5EF4-FFF2-40B4-BE49-F238E27FC236}">
                  <a16:creationId xmlns:a16="http://schemas.microsoft.com/office/drawing/2014/main" id="{1539B7C7-B608-450C-AFF4-C6D4FB1CD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131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5076" name="Oval 10">
              <a:extLst>
                <a:ext uri="{FF2B5EF4-FFF2-40B4-BE49-F238E27FC236}">
                  <a16:creationId xmlns:a16="http://schemas.microsoft.com/office/drawing/2014/main" id="{1B4660AF-EFF2-4F9F-942D-870F17E99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1664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5077" name="Oval 11">
              <a:extLst>
                <a:ext uri="{FF2B5EF4-FFF2-40B4-BE49-F238E27FC236}">
                  <a16:creationId xmlns:a16="http://schemas.microsoft.com/office/drawing/2014/main" id="{7B2DFB55-14D0-4E75-9FE7-604F1CF3E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1664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45078" name="Oval 12">
              <a:extLst>
                <a:ext uri="{FF2B5EF4-FFF2-40B4-BE49-F238E27FC236}">
                  <a16:creationId xmlns:a16="http://schemas.microsoft.com/office/drawing/2014/main" id="{84E35C87-3153-4B5A-BD41-79A7C29E1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" y="1664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8</a:t>
              </a:r>
            </a:p>
          </p:txBody>
        </p:sp>
        <p:cxnSp>
          <p:nvCxnSpPr>
            <p:cNvPr id="45079" name="AutoShape 13">
              <a:extLst>
                <a:ext uri="{FF2B5EF4-FFF2-40B4-BE49-F238E27FC236}">
                  <a16:creationId xmlns:a16="http://schemas.microsoft.com/office/drawing/2014/main" id="{486A97AA-DD7E-4524-94CA-6E7330A71C45}"/>
                </a:ext>
              </a:extLst>
            </p:cNvPr>
            <p:cNvCxnSpPr>
              <a:cxnSpLocks noChangeShapeType="1"/>
              <a:stCxn id="45071" idx="6"/>
              <a:endCxn id="45072" idx="2"/>
            </p:cNvCxnSpPr>
            <p:nvPr/>
          </p:nvCxnSpPr>
          <p:spPr bwMode="auto">
            <a:xfrm>
              <a:off x="496" y="1852"/>
              <a:ext cx="37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0" name="AutoShape 14">
              <a:extLst>
                <a:ext uri="{FF2B5EF4-FFF2-40B4-BE49-F238E27FC236}">
                  <a16:creationId xmlns:a16="http://schemas.microsoft.com/office/drawing/2014/main" id="{1E6E5D5A-05DD-4599-A0AA-1C1B8393531F}"/>
                </a:ext>
              </a:extLst>
            </p:cNvPr>
            <p:cNvCxnSpPr>
              <a:cxnSpLocks noChangeShapeType="1"/>
              <a:stCxn id="45072" idx="6"/>
              <a:endCxn id="45074" idx="2"/>
            </p:cNvCxnSpPr>
            <p:nvPr/>
          </p:nvCxnSpPr>
          <p:spPr bwMode="auto">
            <a:xfrm flipV="1">
              <a:off x="1240" y="1500"/>
              <a:ext cx="592" cy="3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1" name="AutoShape 15">
              <a:extLst>
                <a:ext uri="{FF2B5EF4-FFF2-40B4-BE49-F238E27FC236}">
                  <a16:creationId xmlns:a16="http://schemas.microsoft.com/office/drawing/2014/main" id="{3B829294-BF39-430A-A9B7-0FE24A5AC075}"/>
                </a:ext>
              </a:extLst>
            </p:cNvPr>
            <p:cNvCxnSpPr>
              <a:cxnSpLocks noChangeShapeType="1"/>
              <a:stCxn id="45072" idx="6"/>
              <a:endCxn id="45073" idx="2"/>
            </p:cNvCxnSpPr>
            <p:nvPr/>
          </p:nvCxnSpPr>
          <p:spPr bwMode="auto">
            <a:xfrm>
              <a:off x="1240" y="1852"/>
              <a:ext cx="1008" cy="3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2" name="AutoShape 16">
              <a:extLst>
                <a:ext uri="{FF2B5EF4-FFF2-40B4-BE49-F238E27FC236}">
                  <a16:creationId xmlns:a16="http://schemas.microsoft.com/office/drawing/2014/main" id="{974F6D4F-538E-4294-AD03-62F58BBC1012}"/>
                </a:ext>
              </a:extLst>
            </p:cNvPr>
            <p:cNvCxnSpPr>
              <a:cxnSpLocks noChangeShapeType="1"/>
              <a:stCxn id="45074" idx="6"/>
              <a:endCxn id="45075" idx="2"/>
            </p:cNvCxnSpPr>
            <p:nvPr/>
          </p:nvCxnSpPr>
          <p:spPr bwMode="auto">
            <a:xfrm>
              <a:off x="2200" y="1500"/>
              <a:ext cx="56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3" name="AutoShape 17">
              <a:extLst>
                <a:ext uri="{FF2B5EF4-FFF2-40B4-BE49-F238E27FC236}">
                  <a16:creationId xmlns:a16="http://schemas.microsoft.com/office/drawing/2014/main" id="{F95B036B-7F28-440C-9B2F-25F915F648CE}"/>
                </a:ext>
              </a:extLst>
            </p:cNvPr>
            <p:cNvCxnSpPr>
              <a:cxnSpLocks noChangeShapeType="1"/>
              <a:stCxn id="45075" idx="6"/>
              <a:endCxn id="45076" idx="2"/>
            </p:cNvCxnSpPr>
            <p:nvPr/>
          </p:nvCxnSpPr>
          <p:spPr bwMode="auto">
            <a:xfrm>
              <a:off x="3128" y="1500"/>
              <a:ext cx="536" cy="3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4" name="AutoShape 18">
              <a:extLst>
                <a:ext uri="{FF2B5EF4-FFF2-40B4-BE49-F238E27FC236}">
                  <a16:creationId xmlns:a16="http://schemas.microsoft.com/office/drawing/2014/main" id="{55F0AA43-B49D-4D2D-A719-8608C94FCE05}"/>
                </a:ext>
              </a:extLst>
            </p:cNvPr>
            <p:cNvCxnSpPr>
              <a:cxnSpLocks noChangeShapeType="1"/>
              <a:stCxn id="45073" idx="6"/>
              <a:endCxn id="45076" idx="2"/>
            </p:cNvCxnSpPr>
            <p:nvPr/>
          </p:nvCxnSpPr>
          <p:spPr bwMode="auto">
            <a:xfrm flipV="1">
              <a:off x="2616" y="1852"/>
              <a:ext cx="1048" cy="3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5" name="AutoShape 19">
              <a:extLst>
                <a:ext uri="{FF2B5EF4-FFF2-40B4-BE49-F238E27FC236}">
                  <a16:creationId xmlns:a16="http://schemas.microsoft.com/office/drawing/2014/main" id="{6B2FB455-F2CB-4960-A633-2647DEC2B0F0}"/>
                </a:ext>
              </a:extLst>
            </p:cNvPr>
            <p:cNvCxnSpPr>
              <a:cxnSpLocks noChangeShapeType="1"/>
              <a:stCxn id="45076" idx="6"/>
              <a:endCxn id="45077" idx="2"/>
            </p:cNvCxnSpPr>
            <p:nvPr/>
          </p:nvCxnSpPr>
          <p:spPr bwMode="auto">
            <a:xfrm>
              <a:off x="4032" y="1852"/>
              <a:ext cx="42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6" name="AutoShape 20">
              <a:extLst>
                <a:ext uri="{FF2B5EF4-FFF2-40B4-BE49-F238E27FC236}">
                  <a16:creationId xmlns:a16="http://schemas.microsoft.com/office/drawing/2014/main" id="{1020A8F6-098E-4BE3-9371-AB0DB209D1EE}"/>
                </a:ext>
              </a:extLst>
            </p:cNvPr>
            <p:cNvCxnSpPr>
              <a:cxnSpLocks noChangeShapeType="1"/>
              <a:stCxn id="45077" idx="6"/>
              <a:endCxn id="45078" idx="2"/>
            </p:cNvCxnSpPr>
            <p:nvPr/>
          </p:nvCxnSpPr>
          <p:spPr bwMode="auto">
            <a:xfrm>
              <a:off x="4828" y="1852"/>
              <a:ext cx="42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061" name="Group 21">
            <a:extLst>
              <a:ext uri="{FF2B5EF4-FFF2-40B4-BE49-F238E27FC236}">
                <a16:creationId xmlns:a16="http://schemas.microsoft.com/office/drawing/2014/main" id="{13B1E557-51A1-4B94-953B-4C7D9DFC3CD2}"/>
              </a:ext>
            </a:extLst>
          </p:cNvPr>
          <p:cNvGrpSpPr>
            <a:grpSpLocks/>
          </p:cNvGrpSpPr>
          <p:nvPr/>
        </p:nvGrpSpPr>
        <p:grpSpPr bwMode="auto">
          <a:xfrm>
            <a:off x="1549402" y="4481515"/>
            <a:ext cx="9029701" cy="1481138"/>
            <a:chOff x="16" y="2823"/>
            <a:chExt cx="5688" cy="933"/>
          </a:xfrm>
        </p:grpSpPr>
        <p:sp>
          <p:nvSpPr>
            <p:cNvPr id="45063" name="Text Box 22">
              <a:extLst>
                <a:ext uri="{FF2B5EF4-FFF2-40B4-BE49-F238E27FC236}">
                  <a16:creationId xmlns:a16="http://schemas.microsoft.com/office/drawing/2014/main" id="{567C785B-01CA-4A79-A2C8-78CA979FE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" y="3167"/>
              <a:ext cx="6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4 weeks</a:t>
              </a:r>
            </a:p>
          </p:txBody>
        </p:sp>
        <p:sp>
          <p:nvSpPr>
            <p:cNvPr id="45064" name="Text Box 23">
              <a:extLst>
                <a:ext uri="{FF2B5EF4-FFF2-40B4-BE49-F238E27FC236}">
                  <a16:creationId xmlns:a16="http://schemas.microsoft.com/office/drawing/2014/main" id="{634D77D8-E8A8-4690-8613-CFBBD7D8C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" y="3167"/>
              <a:ext cx="6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10 weeks</a:t>
              </a:r>
            </a:p>
          </p:txBody>
        </p:sp>
        <p:sp>
          <p:nvSpPr>
            <p:cNvPr id="45065" name="Text Box 24">
              <a:extLst>
                <a:ext uri="{FF2B5EF4-FFF2-40B4-BE49-F238E27FC236}">
                  <a16:creationId xmlns:a16="http://schemas.microsoft.com/office/drawing/2014/main" id="{C9176127-04CC-495C-B155-6937400E3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6" y="3543"/>
              <a:ext cx="6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4 weeks</a:t>
              </a:r>
            </a:p>
          </p:txBody>
        </p:sp>
        <p:sp>
          <p:nvSpPr>
            <p:cNvPr id="45066" name="Text Box 25">
              <a:extLst>
                <a:ext uri="{FF2B5EF4-FFF2-40B4-BE49-F238E27FC236}">
                  <a16:creationId xmlns:a16="http://schemas.microsoft.com/office/drawing/2014/main" id="{C75B47FC-2579-40A8-9195-9BD236787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0" y="2823"/>
              <a:ext cx="6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2 weeks</a:t>
              </a:r>
            </a:p>
          </p:txBody>
        </p:sp>
        <p:sp>
          <p:nvSpPr>
            <p:cNvPr id="45067" name="Text Box 26">
              <a:extLst>
                <a:ext uri="{FF2B5EF4-FFF2-40B4-BE49-F238E27FC236}">
                  <a16:creationId xmlns:a16="http://schemas.microsoft.com/office/drawing/2014/main" id="{E9D5D069-9712-4BA0-BF3F-A493AB20C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6" y="2823"/>
              <a:ext cx="6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3 weeks</a:t>
              </a:r>
            </a:p>
          </p:txBody>
        </p:sp>
        <p:sp>
          <p:nvSpPr>
            <p:cNvPr id="45068" name="Text Box 27">
              <a:extLst>
                <a:ext uri="{FF2B5EF4-FFF2-40B4-BE49-F238E27FC236}">
                  <a16:creationId xmlns:a16="http://schemas.microsoft.com/office/drawing/2014/main" id="{5FA1A7D3-6AF3-41CC-A0EB-56886B76D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3167"/>
              <a:ext cx="6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16 weeks</a:t>
              </a:r>
            </a:p>
          </p:txBody>
        </p:sp>
        <p:sp>
          <p:nvSpPr>
            <p:cNvPr id="45069" name="Text Box 28">
              <a:extLst>
                <a:ext uri="{FF2B5EF4-FFF2-40B4-BE49-F238E27FC236}">
                  <a16:creationId xmlns:a16="http://schemas.microsoft.com/office/drawing/2014/main" id="{AF139E43-6EAD-43D4-9005-B522BEFAB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4" y="3167"/>
              <a:ext cx="6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4 weeks</a:t>
              </a:r>
            </a:p>
          </p:txBody>
        </p:sp>
        <p:sp>
          <p:nvSpPr>
            <p:cNvPr id="45070" name="Text Box 29">
              <a:extLst>
                <a:ext uri="{FF2B5EF4-FFF2-40B4-BE49-F238E27FC236}">
                  <a16:creationId xmlns:a16="http://schemas.microsoft.com/office/drawing/2014/main" id="{A0495CF7-F9DE-4C10-8D38-CF7F10461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4" y="3167"/>
              <a:ext cx="54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1 week</a:t>
              </a:r>
            </a:p>
          </p:txBody>
        </p:sp>
      </p:grpSp>
      <p:pic>
        <p:nvPicPr>
          <p:cNvPr id="45062" name="Picture 31" descr="Extb0817">
            <a:extLst>
              <a:ext uri="{FF2B5EF4-FFF2-40B4-BE49-F238E27FC236}">
                <a16:creationId xmlns:a16="http://schemas.microsoft.com/office/drawing/2014/main" id="{4E9B7A26-E869-4859-813E-093A3C2E90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76401"/>
            <a:ext cx="5327650" cy="2022475"/>
          </a:xfr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5C2664E-B534-4C21-B93B-3F72EBE99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altLang="en-US"/>
              <a:t>Calculation of the Critical Path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67C0102-3950-463D-BF99-C340B0F80C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2605088" cy="4525963"/>
          </a:xfrm>
        </p:spPr>
        <p:txBody>
          <a:bodyPr/>
          <a:lstStyle/>
          <a:p>
            <a:pPr marL="236538" indent="-236538"/>
            <a:r>
              <a:rPr lang="en-US" altLang="en-US"/>
              <a:t>Critical Path</a:t>
            </a:r>
          </a:p>
          <a:p>
            <a:pPr marL="574675" lvl="1" indent="-223838"/>
            <a:r>
              <a:rPr lang="en-US" altLang="en-US" sz="2000"/>
              <a:t>The path that takes the longest to complete</a:t>
            </a:r>
            <a:endParaRPr lang="en-US" altLang="en-US"/>
          </a:p>
          <a:p>
            <a:pPr marL="574675" lvl="1" indent="-223838"/>
            <a:endParaRPr lang="en-US" altLang="en-US"/>
          </a:p>
        </p:txBody>
      </p:sp>
      <p:grpSp>
        <p:nvGrpSpPr>
          <p:cNvPr id="47108" name="Group 4">
            <a:extLst>
              <a:ext uri="{FF2B5EF4-FFF2-40B4-BE49-F238E27FC236}">
                <a16:creationId xmlns:a16="http://schemas.microsoft.com/office/drawing/2014/main" id="{210E41BB-E5E0-401C-AAE5-9653C6E0F2E0}"/>
              </a:ext>
            </a:extLst>
          </p:cNvPr>
          <p:cNvGrpSpPr>
            <a:grpSpLocks/>
          </p:cNvGrpSpPr>
          <p:nvPr/>
        </p:nvGrpSpPr>
        <p:grpSpPr bwMode="auto">
          <a:xfrm>
            <a:off x="1549402" y="4481514"/>
            <a:ext cx="9029701" cy="2046287"/>
            <a:chOff x="16" y="2823"/>
            <a:chExt cx="5688" cy="1289"/>
          </a:xfrm>
        </p:grpSpPr>
        <p:sp>
          <p:nvSpPr>
            <p:cNvPr id="47111" name="Oval 5">
              <a:extLst>
                <a:ext uri="{FF2B5EF4-FFF2-40B4-BE49-F238E27FC236}">
                  <a16:creationId xmlns:a16="http://schemas.microsoft.com/office/drawing/2014/main" id="{4DFF1ED2-7E01-4F2C-ACC8-3692E2659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335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7112" name="Oval 6">
              <a:extLst>
                <a:ext uri="{FF2B5EF4-FFF2-40B4-BE49-F238E27FC236}">
                  <a16:creationId xmlns:a16="http://schemas.microsoft.com/office/drawing/2014/main" id="{A7E9D615-4F70-42A1-ACE9-F0B104D48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335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7113" name="Oval 7">
              <a:extLst>
                <a:ext uri="{FF2B5EF4-FFF2-40B4-BE49-F238E27FC236}">
                  <a16:creationId xmlns:a16="http://schemas.microsoft.com/office/drawing/2014/main" id="{A8AF79AB-16FA-4F08-A4F3-D5AA93E50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3736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7114" name="Oval 8">
              <a:extLst>
                <a:ext uri="{FF2B5EF4-FFF2-40B4-BE49-F238E27FC236}">
                  <a16:creationId xmlns:a16="http://schemas.microsoft.com/office/drawing/2014/main" id="{7C52709F-2809-4EAB-B376-C94385C86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3000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7115" name="Oval 9">
              <a:extLst>
                <a:ext uri="{FF2B5EF4-FFF2-40B4-BE49-F238E27FC236}">
                  <a16:creationId xmlns:a16="http://schemas.microsoft.com/office/drawing/2014/main" id="{CDB80DB2-97CC-4788-A1C1-FC599C808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00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7116" name="Oval 10">
              <a:extLst>
                <a:ext uri="{FF2B5EF4-FFF2-40B4-BE49-F238E27FC236}">
                  <a16:creationId xmlns:a16="http://schemas.microsoft.com/office/drawing/2014/main" id="{CFC0D461-8C8D-438D-8F83-768952B7E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" y="335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7117" name="Oval 11">
              <a:extLst>
                <a:ext uri="{FF2B5EF4-FFF2-40B4-BE49-F238E27FC236}">
                  <a16:creationId xmlns:a16="http://schemas.microsoft.com/office/drawing/2014/main" id="{7B479761-D99C-408E-8E12-6EDC7BFAD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335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47118" name="Oval 12">
              <a:extLst>
                <a:ext uri="{FF2B5EF4-FFF2-40B4-BE49-F238E27FC236}">
                  <a16:creationId xmlns:a16="http://schemas.microsoft.com/office/drawing/2014/main" id="{C8011813-F0B9-4277-A70D-402167EE4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" y="335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8</a:t>
              </a:r>
            </a:p>
          </p:txBody>
        </p:sp>
        <p:cxnSp>
          <p:nvCxnSpPr>
            <p:cNvPr id="47119" name="AutoShape 13">
              <a:extLst>
                <a:ext uri="{FF2B5EF4-FFF2-40B4-BE49-F238E27FC236}">
                  <a16:creationId xmlns:a16="http://schemas.microsoft.com/office/drawing/2014/main" id="{0B2A0AA0-0F20-4CA3-BCEA-2B8904B4C34D}"/>
                </a:ext>
              </a:extLst>
            </p:cNvPr>
            <p:cNvCxnSpPr>
              <a:cxnSpLocks noChangeShapeType="1"/>
              <a:stCxn id="47111" idx="6"/>
              <a:endCxn id="47112" idx="2"/>
            </p:cNvCxnSpPr>
            <p:nvPr/>
          </p:nvCxnSpPr>
          <p:spPr bwMode="auto">
            <a:xfrm>
              <a:off x="520" y="3540"/>
              <a:ext cx="376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0" name="AutoShape 14">
              <a:extLst>
                <a:ext uri="{FF2B5EF4-FFF2-40B4-BE49-F238E27FC236}">
                  <a16:creationId xmlns:a16="http://schemas.microsoft.com/office/drawing/2014/main" id="{96ED6B68-EA1A-4DDC-909D-0198D9C7DF43}"/>
                </a:ext>
              </a:extLst>
            </p:cNvPr>
            <p:cNvCxnSpPr>
              <a:cxnSpLocks noChangeShapeType="1"/>
              <a:stCxn id="47112" idx="6"/>
              <a:endCxn id="47114" idx="2"/>
            </p:cNvCxnSpPr>
            <p:nvPr/>
          </p:nvCxnSpPr>
          <p:spPr bwMode="auto">
            <a:xfrm flipV="1">
              <a:off x="1264" y="3188"/>
              <a:ext cx="592" cy="35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1" name="AutoShape 15">
              <a:extLst>
                <a:ext uri="{FF2B5EF4-FFF2-40B4-BE49-F238E27FC236}">
                  <a16:creationId xmlns:a16="http://schemas.microsoft.com/office/drawing/2014/main" id="{07F22CC7-52E4-4508-AE14-07303387A6A5}"/>
                </a:ext>
              </a:extLst>
            </p:cNvPr>
            <p:cNvCxnSpPr>
              <a:cxnSpLocks noChangeShapeType="1"/>
              <a:stCxn id="47112" idx="6"/>
              <a:endCxn id="47113" idx="2"/>
            </p:cNvCxnSpPr>
            <p:nvPr/>
          </p:nvCxnSpPr>
          <p:spPr bwMode="auto">
            <a:xfrm>
              <a:off x="1264" y="3540"/>
              <a:ext cx="1008" cy="3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2" name="AutoShape 16">
              <a:extLst>
                <a:ext uri="{FF2B5EF4-FFF2-40B4-BE49-F238E27FC236}">
                  <a16:creationId xmlns:a16="http://schemas.microsoft.com/office/drawing/2014/main" id="{7DB9D553-B088-4AED-9B80-F2E50DABAC8A}"/>
                </a:ext>
              </a:extLst>
            </p:cNvPr>
            <p:cNvCxnSpPr>
              <a:cxnSpLocks noChangeShapeType="1"/>
              <a:stCxn id="47114" idx="6"/>
              <a:endCxn id="47115" idx="2"/>
            </p:cNvCxnSpPr>
            <p:nvPr/>
          </p:nvCxnSpPr>
          <p:spPr bwMode="auto">
            <a:xfrm>
              <a:off x="2224" y="3188"/>
              <a:ext cx="560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3" name="AutoShape 17">
              <a:extLst>
                <a:ext uri="{FF2B5EF4-FFF2-40B4-BE49-F238E27FC236}">
                  <a16:creationId xmlns:a16="http://schemas.microsoft.com/office/drawing/2014/main" id="{D9EFD4C9-8613-4BA2-BB50-A97BD5FD64C9}"/>
                </a:ext>
              </a:extLst>
            </p:cNvPr>
            <p:cNvCxnSpPr>
              <a:cxnSpLocks noChangeShapeType="1"/>
              <a:stCxn id="47115" idx="6"/>
              <a:endCxn id="47116" idx="2"/>
            </p:cNvCxnSpPr>
            <p:nvPr/>
          </p:nvCxnSpPr>
          <p:spPr bwMode="auto">
            <a:xfrm>
              <a:off x="3152" y="3188"/>
              <a:ext cx="536" cy="35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4" name="AutoShape 18">
              <a:extLst>
                <a:ext uri="{FF2B5EF4-FFF2-40B4-BE49-F238E27FC236}">
                  <a16:creationId xmlns:a16="http://schemas.microsoft.com/office/drawing/2014/main" id="{90656042-8D3A-451C-A974-E29AA279FDBD}"/>
                </a:ext>
              </a:extLst>
            </p:cNvPr>
            <p:cNvCxnSpPr>
              <a:cxnSpLocks noChangeShapeType="1"/>
              <a:stCxn id="47113" idx="6"/>
              <a:endCxn id="47116" idx="2"/>
            </p:cNvCxnSpPr>
            <p:nvPr/>
          </p:nvCxnSpPr>
          <p:spPr bwMode="auto">
            <a:xfrm flipV="1">
              <a:off x="2640" y="3540"/>
              <a:ext cx="1048" cy="3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5" name="AutoShape 19">
              <a:extLst>
                <a:ext uri="{FF2B5EF4-FFF2-40B4-BE49-F238E27FC236}">
                  <a16:creationId xmlns:a16="http://schemas.microsoft.com/office/drawing/2014/main" id="{82B2887B-E713-4ED9-B098-52E8E2C95DAE}"/>
                </a:ext>
              </a:extLst>
            </p:cNvPr>
            <p:cNvCxnSpPr>
              <a:cxnSpLocks noChangeShapeType="1"/>
              <a:stCxn id="47116" idx="6"/>
              <a:endCxn id="47117" idx="2"/>
            </p:cNvCxnSpPr>
            <p:nvPr/>
          </p:nvCxnSpPr>
          <p:spPr bwMode="auto">
            <a:xfrm>
              <a:off x="4056" y="3540"/>
              <a:ext cx="428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6" name="AutoShape 20">
              <a:extLst>
                <a:ext uri="{FF2B5EF4-FFF2-40B4-BE49-F238E27FC236}">
                  <a16:creationId xmlns:a16="http://schemas.microsoft.com/office/drawing/2014/main" id="{9BD7462C-D95F-4384-A0E7-FAEAD2DC7580}"/>
                </a:ext>
              </a:extLst>
            </p:cNvPr>
            <p:cNvCxnSpPr>
              <a:cxnSpLocks noChangeShapeType="1"/>
              <a:stCxn id="47117" idx="6"/>
              <a:endCxn id="47118" idx="2"/>
            </p:cNvCxnSpPr>
            <p:nvPr/>
          </p:nvCxnSpPr>
          <p:spPr bwMode="auto">
            <a:xfrm>
              <a:off x="4852" y="3540"/>
              <a:ext cx="428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27" name="Text Box 21">
              <a:extLst>
                <a:ext uri="{FF2B5EF4-FFF2-40B4-BE49-F238E27FC236}">
                  <a16:creationId xmlns:a16="http://schemas.microsoft.com/office/drawing/2014/main" id="{05BE6598-96E8-4077-A336-538C61A348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" y="3167"/>
              <a:ext cx="6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4 weeks</a:t>
              </a:r>
            </a:p>
          </p:txBody>
        </p:sp>
        <p:sp>
          <p:nvSpPr>
            <p:cNvPr id="47128" name="Text Box 22">
              <a:extLst>
                <a:ext uri="{FF2B5EF4-FFF2-40B4-BE49-F238E27FC236}">
                  <a16:creationId xmlns:a16="http://schemas.microsoft.com/office/drawing/2014/main" id="{FE00DC4A-C187-4D25-994D-05E5C6DBE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" y="3167"/>
              <a:ext cx="6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10 weeks</a:t>
              </a:r>
            </a:p>
          </p:txBody>
        </p:sp>
        <p:sp>
          <p:nvSpPr>
            <p:cNvPr id="47129" name="Text Box 23">
              <a:extLst>
                <a:ext uri="{FF2B5EF4-FFF2-40B4-BE49-F238E27FC236}">
                  <a16:creationId xmlns:a16="http://schemas.microsoft.com/office/drawing/2014/main" id="{60E4A29E-AC28-4E80-82E8-B71A39E82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6" y="3543"/>
              <a:ext cx="6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4 weeks</a:t>
              </a:r>
            </a:p>
          </p:txBody>
        </p:sp>
        <p:sp>
          <p:nvSpPr>
            <p:cNvPr id="47130" name="Text Box 24">
              <a:extLst>
                <a:ext uri="{FF2B5EF4-FFF2-40B4-BE49-F238E27FC236}">
                  <a16:creationId xmlns:a16="http://schemas.microsoft.com/office/drawing/2014/main" id="{88EA2A6B-7BE9-463D-A48A-85831F60F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0" y="2823"/>
              <a:ext cx="6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2 weeks</a:t>
              </a:r>
            </a:p>
          </p:txBody>
        </p:sp>
        <p:sp>
          <p:nvSpPr>
            <p:cNvPr id="47131" name="Text Box 25">
              <a:extLst>
                <a:ext uri="{FF2B5EF4-FFF2-40B4-BE49-F238E27FC236}">
                  <a16:creationId xmlns:a16="http://schemas.microsoft.com/office/drawing/2014/main" id="{F2C7E06F-188F-4655-B632-784051E63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6" y="2823"/>
              <a:ext cx="6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3 weeks</a:t>
              </a:r>
            </a:p>
          </p:txBody>
        </p:sp>
        <p:sp>
          <p:nvSpPr>
            <p:cNvPr id="47132" name="Text Box 26">
              <a:extLst>
                <a:ext uri="{FF2B5EF4-FFF2-40B4-BE49-F238E27FC236}">
                  <a16:creationId xmlns:a16="http://schemas.microsoft.com/office/drawing/2014/main" id="{DD0F05BC-2D34-4EB8-93AB-F0B5A1668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3167"/>
              <a:ext cx="6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16 weeks</a:t>
              </a:r>
            </a:p>
          </p:txBody>
        </p:sp>
        <p:sp>
          <p:nvSpPr>
            <p:cNvPr id="47133" name="Text Box 27">
              <a:extLst>
                <a:ext uri="{FF2B5EF4-FFF2-40B4-BE49-F238E27FC236}">
                  <a16:creationId xmlns:a16="http://schemas.microsoft.com/office/drawing/2014/main" id="{4512B69F-9E54-4F3A-8E5A-708CF378A7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4" y="3167"/>
              <a:ext cx="6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4 weeks</a:t>
              </a:r>
            </a:p>
          </p:txBody>
        </p:sp>
        <p:sp>
          <p:nvSpPr>
            <p:cNvPr id="47134" name="Text Box 28">
              <a:extLst>
                <a:ext uri="{FF2B5EF4-FFF2-40B4-BE49-F238E27FC236}">
                  <a16:creationId xmlns:a16="http://schemas.microsoft.com/office/drawing/2014/main" id="{D7718C33-5D1E-4B1C-955A-EB2386918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4" y="3167"/>
              <a:ext cx="54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1 week</a:t>
              </a:r>
            </a:p>
          </p:txBody>
        </p:sp>
      </p:grpSp>
      <p:sp>
        <p:nvSpPr>
          <p:cNvPr id="47109" name="Text Box 29">
            <a:extLst>
              <a:ext uri="{FF2B5EF4-FFF2-40B4-BE49-F238E27FC236}">
                <a16:creationId xmlns:a16="http://schemas.microsoft.com/office/drawing/2014/main" id="{2234F0CC-BC61-40B9-B5E0-94845A1E1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1091" y="6086475"/>
            <a:ext cx="1879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</a:rPr>
              <a:t>C.P. = 40 weeks</a:t>
            </a:r>
          </a:p>
        </p:txBody>
      </p:sp>
      <p:pic>
        <p:nvPicPr>
          <p:cNvPr id="47110" name="Picture 31" descr="Extb0817">
            <a:extLst>
              <a:ext uri="{FF2B5EF4-FFF2-40B4-BE49-F238E27FC236}">
                <a16:creationId xmlns:a16="http://schemas.microsoft.com/office/drawing/2014/main" id="{3668FC7F-6239-42A4-8665-8138369F21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1026" y="2297114"/>
            <a:ext cx="5438775" cy="2065337"/>
          </a:xfr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E7292B1-3BC7-4ACF-BAB5-434E93CDF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81014"/>
            <a:ext cx="8229600" cy="757237"/>
          </a:xfrm>
        </p:spPr>
        <p:txBody>
          <a:bodyPr/>
          <a:lstStyle/>
          <a:p>
            <a:r>
              <a:rPr lang="en-US" altLang="en-US"/>
              <a:t>Calculation of the Critical Path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2F337D1-4A58-475D-848F-7ABCD53DA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7676" y="1600201"/>
            <a:ext cx="3629025" cy="1082675"/>
          </a:xfrm>
        </p:spPr>
        <p:txBody>
          <a:bodyPr>
            <a:normAutofit fontScale="85000" lnSpcReduction="10000"/>
          </a:bodyPr>
          <a:lstStyle/>
          <a:p>
            <a:pPr marL="236538" indent="-236538"/>
            <a:r>
              <a:rPr lang="en-US" altLang="en-US" sz="2400"/>
              <a:t>It is possible for multiple Critical Paths to exist</a:t>
            </a:r>
          </a:p>
          <a:p>
            <a:pPr marL="574675" lvl="1" indent="-223838"/>
            <a:r>
              <a:rPr lang="en-US" altLang="en-US"/>
              <a:t>New information suggests that Activity 4 will take 5 weeks instead of 4</a:t>
            </a:r>
          </a:p>
          <a:p>
            <a:pPr marL="574675" lvl="1" indent="-223838"/>
            <a:endParaRPr lang="en-US" altLang="en-US" sz="2200"/>
          </a:p>
        </p:txBody>
      </p:sp>
      <p:pic>
        <p:nvPicPr>
          <p:cNvPr id="49156" name="Picture 4" descr="fin16408_t0818">
            <a:extLst>
              <a:ext uri="{FF2B5EF4-FFF2-40B4-BE49-F238E27FC236}">
                <a16:creationId xmlns:a16="http://schemas.microsoft.com/office/drawing/2014/main" id="{6030A452-D6D5-4F67-866B-C404BF360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8"/>
          <a:stretch>
            <a:fillRect/>
          </a:stretch>
        </p:blipFill>
        <p:spPr bwMode="auto">
          <a:xfrm>
            <a:off x="5249864" y="1744664"/>
            <a:ext cx="5138737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7" name="Group 5">
            <a:extLst>
              <a:ext uri="{FF2B5EF4-FFF2-40B4-BE49-F238E27FC236}">
                <a16:creationId xmlns:a16="http://schemas.microsoft.com/office/drawing/2014/main" id="{FB5A38C6-D154-4BB9-B531-D30B62068A64}"/>
              </a:ext>
            </a:extLst>
          </p:cNvPr>
          <p:cNvGrpSpPr>
            <a:grpSpLocks/>
          </p:cNvGrpSpPr>
          <p:nvPr/>
        </p:nvGrpSpPr>
        <p:grpSpPr bwMode="auto">
          <a:xfrm>
            <a:off x="1549402" y="4481514"/>
            <a:ext cx="9029701" cy="2046287"/>
            <a:chOff x="16" y="2823"/>
            <a:chExt cx="5688" cy="1289"/>
          </a:xfrm>
        </p:grpSpPr>
        <p:grpSp>
          <p:nvGrpSpPr>
            <p:cNvPr id="49162" name="Group 6">
              <a:extLst>
                <a:ext uri="{FF2B5EF4-FFF2-40B4-BE49-F238E27FC236}">
                  <a16:creationId xmlns:a16="http://schemas.microsoft.com/office/drawing/2014/main" id="{EDE742E7-D604-49AE-84BA-3827F5DF4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" y="3000"/>
              <a:ext cx="5496" cy="1112"/>
              <a:chOff x="128" y="1312"/>
              <a:chExt cx="5496" cy="1112"/>
            </a:xfrm>
          </p:grpSpPr>
          <p:sp>
            <p:nvSpPr>
              <p:cNvPr id="49171" name="Oval 7">
                <a:extLst>
                  <a:ext uri="{FF2B5EF4-FFF2-40B4-BE49-F238E27FC236}">
                    <a16:creationId xmlns:a16="http://schemas.microsoft.com/office/drawing/2014/main" id="{B465FEFA-112D-4F6F-AEEE-67801D4FD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" y="1664"/>
                <a:ext cx="368" cy="37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49172" name="Oval 8">
                <a:extLst>
                  <a:ext uri="{FF2B5EF4-FFF2-40B4-BE49-F238E27FC236}">
                    <a16:creationId xmlns:a16="http://schemas.microsoft.com/office/drawing/2014/main" id="{274D6999-E3E8-408C-BD2D-CDDDA2C33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2" y="1664"/>
                <a:ext cx="368" cy="37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49173" name="Oval 9">
                <a:extLst>
                  <a:ext uri="{FF2B5EF4-FFF2-40B4-BE49-F238E27FC236}">
                    <a16:creationId xmlns:a16="http://schemas.microsoft.com/office/drawing/2014/main" id="{7B3A41C5-0405-427B-9466-2513BF3EA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8" y="2048"/>
                <a:ext cx="368" cy="37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49174" name="Oval 10">
                <a:extLst>
                  <a:ext uri="{FF2B5EF4-FFF2-40B4-BE49-F238E27FC236}">
                    <a16:creationId xmlns:a16="http://schemas.microsoft.com/office/drawing/2014/main" id="{4B6661B8-AE62-459A-9ABF-256DCC13E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12"/>
                <a:ext cx="368" cy="37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49175" name="Oval 11">
                <a:extLst>
                  <a:ext uri="{FF2B5EF4-FFF2-40B4-BE49-F238E27FC236}">
                    <a16:creationId xmlns:a16="http://schemas.microsoft.com/office/drawing/2014/main" id="{62510721-3FC5-4BA7-A02A-777E16D73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" y="1312"/>
                <a:ext cx="368" cy="37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49176" name="Oval 12">
                <a:extLst>
                  <a:ext uri="{FF2B5EF4-FFF2-40B4-BE49-F238E27FC236}">
                    <a16:creationId xmlns:a16="http://schemas.microsoft.com/office/drawing/2014/main" id="{DB7F9E3D-3C0C-490C-AEEA-B1EB09B44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4" y="1664"/>
                <a:ext cx="368" cy="37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49177" name="Oval 13">
                <a:extLst>
                  <a:ext uri="{FF2B5EF4-FFF2-40B4-BE49-F238E27FC236}">
                    <a16:creationId xmlns:a16="http://schemas.microsoft.com/office/drawing/2014/main" id="{4C18F6E8-1E90-4139-8EC0-6AF226D23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0" y="1664"/>
                <a:ext cx="368" cy="37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49178" name="Oval 14">
                <a:extLst>
                  <a:ext uri="{FF2B5EF4-FFF2-40B4-BE49-F238E27FC236}">
                    <a16:creationId xmlns:a16="http://schemas.microsoft.com/office/drawing/2014/main" id="{828AA67B-5846-489C-BEDF-098BD353A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6" y="1664"/>
                <a:ext cx="368" cy="37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chemeClr val="bg1"/>
                    </a:solidFill>
                  </a:rPr>
                  <a:t>8</a:t>
                </a:r>
              </a:p>
            </p:txBody>
          </p:sp>
          <p:cxnSp>
            <p:nvCxnSpPr>
              <p:cNvPr id="49179" name="AutoShape 15">
                <a:extLst>
                  <a:ext uri="{FF2B5EF4-FFF2-40B4-BE49-F238E27FC236}">
                    <a16:creationId xmlns:a16="http://schemas.microsoft.com/office/drawing/2014/main" id="{DF23D0D6-3859-4879-9048-EDFF68E82F19}"/>
                  </a:ext>
                </a:extLst>
              </p:cNvPr>
              <p:cNvCxnSpPr>
                <a:cxnSpLocks noChangeShapeType="1"/>
                <a:stCxn id="49171" idx="6"/>
                <a:endCxn id="49172" idx="2"/>
              </p:cNvCxnSpPr>
              <p:nvPr/>
            </p:nvCxnSpPr>
            <p:spPr bwMode="auto">
              <a:xfrm>
                <a:off x="496" y="1852"/>
                <a:ext cx="37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80" name="AutoShape 16">
                <a:extLst>
                  <a:ext uri="{FF2B5EF4-FFF2-40B4-BE49-F238E27FC236}">
                    <a16:creationId xmlns:a16="http://schemas.microsoft.com/office/drawing/2014/main" id="{CC5869F6-AFCB-4D53-AD07-53DBC42ACBD6}"/>
                  </a:ext>
                </a:extLst>
              </p:cNvPr>
              <p:cNvCxnSpPr>
                <a:cxnSpLocks noChangeShapeType="1"/>
                <a:stCxn id="49172" idx="6"/>
                <a:endCxn id="49174" idx="2"/>
              </p:cNvCxnSpPr>
              <p:nvPr/>
            </p:nvCxnSpPr>
            <p:spPr bwMode="auto">
              <a:xfrm flipV="1">
                <a:off x="1240" y="1500"/>
                <a:ext cx="592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81" name="AutoShape 17">
                <a:extLst>
                  <a:ext uri="{FF2B5EF4-FFF2-40B4-BE49-F238E27FC236}">
                    <a16:creationId xmlns:a16="http://schemas.microsoft.com/office/drawing/2014/main" id="{6C3B155C-037A-435E-9232-E8E90DF04CC5}"/>
                  </a:ext>
                </a:extLst>
              </p:cNvPr>
              <p:cNvCxnSpPr>
                <a:cxnSpLocks noChangeShapeType="1"/>
                <a:stCxn id="49172" idx="6"/>
                <a:endCxn id="49173" idx="2"/>
              </p:cNvCxnSpPr>
              <p:nvPr/>
            </p:nvCxnSpPr>
            <p:spPr bwMode="auto">
              <a:xfrm>
                <a:off x="1240" y="1852"/>
                <a:ext cx="1008" cy="38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82" name="AutoShape 18">
                <a:extLst>
                  <a:ext uri="{FF2B5EF4-FFF2-40B4-BE49-F238E27FC236}">
                    <a16:creationId xmlns:a16="http://schemas.microsoft.com/office/drawing/2014/main" id="{A5591DFC-07F0-420C-B6D9-C21110001042}"/>
                  </a:ext>
                </a:extLst>
              </p:cNvPr>
              <p:cNvCxnSpPr>
                <a:cxnSpLocks noChangeShapeType="1"/>
                <a:stCxn id="49174" idx="6"/>
                <a:endCxn id="49175" idx="2"/>
              </p:cNvCxnSpPr>
              <p:nvPr/>
            </p:nvCxnSpPr>
            <p:spPr bwMode="auto">
              <a:xfrm>
                <a:off x="2200" y="1500"/>
                <a:ext cx="56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83" name="AutoShape 19">
                <a:extLst>
                  <a:ext uri="{FF2B5EF4-FFF2-40B4-BE49-F238E27FC236}">
                    <a16:creationId xmlns:a16="http://schemas.microsoft.com/office/drawing/2014/main" id="{9FBE9ED6-7687-4DC8-998E-DBEF85D0BE54}"/>
                  </a:ext>
                </a:extLst>
              </p:cNvPr>
              <p:cNvCxnSpPr>
                <a:cxnSpLocks noChangeShapeType="1"/>
                <a:stCxn id="49175" idx="6"/>
                <a:endCxn id="49176" idx="2"/>
              </p:cNvCxnSpPr>
              <p:nvPr/>
            </p:nvCxnSpPr>
            <p:spPr bwMode="auto">
              <a:xfrm>
                <a:off x="3128" y="1500"/>
                <a:ext cx="536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84" name="AutoShape 20">
                <a:extLst>
                  <a:ext uri="{FF2B5EF4-FFF2-40B4-BE49-F238E27FC236}">
                    <a16:creationId xmlns:a16="http://schemas.microsoft.com/office/drawing/2014/main" id="{EEAD4599-57E8-4852-B60B-F94A1A5FFFB0}"/>
                  </a:ext>
                </a:extLst>
              </p:cNvPr>
              <p:cNvCxnSpPr>
                <a:cxnSpLocks noChangeShapeType="1"/>
                <a:stCxn id="49173" idx="6"/>
                <a:endCxn id="49176" idx="2"/>
              </p:cNvCxnSpPr>
              <p:nvPr/>
            </p:nvCxnSpPr>
            <p:spPr bwMode="auto">
              <a:xfrm flipV="1">
                <a:off x="2616" y="1852"/>
                <a:ext cx="1048" cy="38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85" name="AutoShape 21">
                <a:extLst>
                  <a:ext uri="{FF2B5EF4-FFF2-40B4-BE49-F238E27FC236}">
                    <a16:creationId xmlns:a16="http://schemas.microsoft.com/office/drawing/2014/main" id="{5351EAB3-D3DA-41AB-A619-170D75D0A62F}"/>
                  </a:ext>
                </a:extLst>
              </p:cNvPr>
              <p:cNvCxnSpPr>
                <a:cxnSpLocks noChangeShapeType="1"/>
                <a:stCxn id="49176" idx="6"/>
                <a:endCxn id="49177" idx="2"/>
              </p:cNvCxnSpPr>
              <p:nvPr/>
            </p:nvCxnSpPr>
            <p:spPr bwMode="auto">
              <a:xfrm>
                <a:off x="4032" y="1852"/>
                <a:ext cx="428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86" name="AutoShape 22">
                <a:extLst>
                  <a:ext uri="{FF2B5EF4-FFF2-40B4-BE49-F238E27FC236}">
                    <a16:creationId xmlns:a16="http://schemas.microsoft.com/office/drawing/2014/main" id="{F3B56238-5600-47B9-99FC-EBF41023AE2B}"/>
                  </a:ext>
                </a:extLst>
              </p:cNvPr>
              <p:cNvCxnSpPr>
                <a:cxnSpLocks noChangeShapeType="1"/>
                <a:stCxn id="49177" idx="6"/>
                <a:endCxn id="49178" idx="2"/>
              </p:cNvCxnSpPr>
              <p:nvPr/>
            </p:nvCxnSpPr>
            <p:spPr bwMode="auto">
              <a:xfrm>
                <a:off x="4828" y="1852"/>
                <a:ext cx="428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9163" name="Text Box 23">
              <a:extLst>
                <a:ext uri="{FF2B5EF4-FFF2-40B4-BE49-F238E27FC236}">
                  <a16:creationId xmlns:a16="http://schemas.microsoft.com/office/drawing/2014/main" id="{CA92719A-64A4-4141-BEA5-FA87319B2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" y="3167"/>
              <a:ext cx="6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4 weeks</a:t>
              </a:r>
            </a:p>
          </p:txBody>
        </p:sp>
        <p:sp>
          <p:nvSpPr>
            <p:cNvPr id="49164" name="Text Box 24">
              <a:extLst>
                <a:ext uri="{FF2B5EF4-FFF2-40B4-BE49-F238E27FC236}">
                  <a16:creationId xmlns:a16="http://schemas.microsoft.com/office/drawing/2014/main" id="{44EE14B7-B392-4C69-9A06-192EEA425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" y="3167"/>
              <a:ext cx="6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10 weeks</a:t>
              </a:r>
            </a:p>
          </p:txBody>
        </p:sp>
        <p:sp>
          <p:nvSpPr>
            <p:cNvPr id="49165" name="Text Box 25">
              <a:extLst>
                <a:ext uri="{FF2B5EF4-FFF2-40B4-BE49-F238E27FC236}">
                  <a16:creationId xmlns:a16="http://schemas.microsoft.com/office/drawing/2014/main" id="{D79F7AD7-D6D2-4BFC-A0C5-C5C15D5F56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6" y="3543"/>
              <a:ext cx="6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4 weeks</a:t>
              </a:r>
            </a:p>
          </p:txBody>
        </p:sp>
        <p:sp>
          <p:nvSpPr>
            <p:cNvPr id="49166" name="Text Box 26">
              <a:extLst>
                <a:ext uri="{FF2B5EF4-FFF2-40B4-BE49-F238E27FC236}">
                  <a16:creationId xmlns:a16="http://schemas.microsoft.com/office/drawing/2014/main" id="{B110B217-053C-4520-99D4-8231399D9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0" y="2823"/>
              <a:ext cx="6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2 weeks</a:t>
              </a:r>
            </a:p>
          </p:txBody>
        </p:sp>
        <p:sp>
          <p:nvSpPr>
            <p:cNvPr id="49167" name="Text Box 27">
              <a:extLst>
                <a:ext uri="{FF2B5EF4-FFF2-40B4-BE49-F238E27FC236}">
                  <a16:creationId xmlns:a16="http://schemas.microsoft.com/office/drawing/2014/main" id="{F3D6FBFF-F230-4A92-8D5B-CA871FAE65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6" y="2823"/>
              <a:ext cx="6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3 weeks</a:t>
              </a:r>
            </a:p>
          </p:txBody>
        </p:sp>
        <p:sp>
          <p:nvSpPr>
            <p:cNvPr id="49168" name="Text Box 28">
              <a:extLst>
                <a:ext uri="{FF2B5EF4-FFF2-40B4-BE49-F238E27FC236}">
                  <a16:creationId xmlns:a16="http://schemas.microsoft.com/office/drawing/2014/main" id="{4F2EB44A-7C37-4054-82B9-141F17E60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3167"/>
              <a:ext cx="6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16 weeks</a:t>
              </a:r>
            </a:p>
          </p:txBody>
        </p:sp>
        <p:sp>
          <p:nvSpPr>
            <p:cNvPr id="49169" name="Text Box 29">
              <a:extLst>
                <a:ext uri="{FF2B5EF4-FFF2-40B4-BE49-F238E27FC236}">
                  <a16:creationId xmlns:a16="http://schemas.microsoft.com/office/drawing/2014/main" id="{9D5A19AE-F843-410D-A324-02974C7C0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4" y="3167"/>
              <a:ext cx="6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4 weeks</a:t>
              </a:r>
            </a:p>
          </p:txBody>
        </p:sp>
        <p:sp>
          <p:nvSpPr>
            <p:cNvPr id="49170" name="Text Box 30">
              <a:extLst>
                <a:ext uri="{FF2B5EF4-FFF2-40B4-BE49-F238E27FC236}">
                  <a16:creationId xmlns:a16="http://schemas.microsoft.com/office/drawing/2014/main" id="{8345BCBF-7AFA-4405-A705-46090122B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4" y="3167"/>
              <a:ext cx="54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1 week</a:t>
              </a:r>
            </a:p>
          </p:txBody>
        </p:sp>
      </p:grpSp>
      <p:grpSp>
        <p:nvGrpSpPr>
          <p:cNvPr id="16415" name="Group 31">
            <a:extLst>
              <a:ext uri="{FF2B5EF4-FFF2-40B4-BE49-F238E27FC236}">
                <a16:creationId xmlns:a16="http://schemas.microsoft.com/office/drawing/2014/main" id="{8EE62A3E-A90D-45E6-B455-3999FDA946ED}"/>
              </a:ext>
            </a:extLst>
          </p:cNvPr>
          <p:cNvGrpSpPr>
            <a:grpSpLocks/>
          </p:cNvGrpSpPr>
          <p:nvPr/>
        </p:nvGrpSpPr>
        <p:grpSpPr bwMode="auto">
          <a:xfrm>
            <a:off x="9164638" y="2576515"/>
            <a:ext cx="1206500" cy="611188"/>
            <a:chOff x="5008" y="1688"/>
            <a:chExt cx="760" cy="385"/>
          </a:xfrm>
        </p:grpSpPr>
        <p:sp>
          <p:nvSpPr>
            <p:cNvPr id="49159" name="Text Box 32">
              <a:extLst>
                <a:ext uri="{FF2B5EF4-FFF2-40B4-BE49-F238E27FC236}">
                  <a16:creationId xmlns:a16="http://schemas.microsoft.com/office/drawing/2014/main" id="{DBFC1235-61AE-4EA3-BFF1-708CC21C8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8" y="1840"/>
              <a:ext cx="2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0" name="Text Box 33">
              <a:extLst>
                <a:ext uri="{FF2B5EF4-FFF2-40B4-BE49-F238E27FC236}">
                  <a16:creationId xmlns:a16="http://schemas.microsoft.com/office/drawing/2014/main" id="{F6583B44-BF86-44AE-8063-9600D5EFE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8" y="1688"/>
              <a:ext cx="2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49161" name="AutoShape 34">
              <a:extLst>
                <a:ext uri="{FF2B5EF4-FFF2-40B4-BE49-F238E27FC236}">
                  <a16:creationId xmlns:a16="http://schemas.microsoft.com/office/drawing/2014/main" id="{8AEF9A9A-E0F4-4F42-A6CB-546EB627353B}"/>
                </a:ext>
              </a:extLst>
            </p:cNvPr>
            <p:cNvCxnSpPr>
              <a:cxnSpLocks noChangeShapeType="1"/>
              <a:stCxn id="49160" idx="3"/>
              <a:endCxn id="49159" idx="1"/>
            </p:cNvCxnSpPr>
            <p:nvPr/>
          </p:nvCxnSpPr>
          <p:spPr bwMode="auto">
            <a:xfrm>
              <a:off x="5288" y="1805"/>
              <a:ext cx="200" cy="1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4192134-A470-4E10-BA5D-08E4772F3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60375"/>
            <a:ext cx="8229600" cy="838200"/>
          </a:xfrm>
        </p:spPr>
        <p:txBody>
          <a:bodyPr/>
          <a:lstStyle/>
          <a:p>
            <a:r>
              <a:rPr lang="en-US" altLang="en-US"/>
              <a:t>Calculation of the Critical Path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F765DFF-3687-4E55-8BA7-5BE9E2487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38314" y="1600200"/>
            <a:ext cx="3367087" cy="2590800"/>
          </a:xfrm>
        </p:spPr>
        <p:txBody>
          <a:bodyPr/>
          <a:lstStyle/>
          <a:p>
            <a:pPr marL="236538" indent="-236538"/>
            <a:r>
              <a:rPr lang="en-US" altLang="en-US"/>
              <a:t>It is possible for multiple Critical Paths to exist</a:t>
            </a:r>
          </a:p>
          <a:p>
            <a:pPr marL="574675" lvl="1" indent="-223838"/>
            <a:r>
              <a:rPr lang="en-US" altLang="en-US" sz="2000"/>
              <a:t>New information suggests that Activity 4 will take 5 weeks instead of 4</a:t>
            </a:r>
          </a:p>
          <a:p>
            <a:pPr marL="574675" lvl="1" indent="-223838"/>
            <a:endParaRPr lang="en-US" altLang="en-US"/>
          </a:p>
        </p:txBody>
      </p:sp>
      <p:pic>
        <p:nvPicPr>
          <p:cNvPr id="51204" name="Picture 4" descr="fin16408_t0818">
            <a:extLst>
              <a:ext uri="{FF2B5EF4-FFF2-40B4-BE49-F238E27FC236}">
                <a16:creationId xmlns:a16="http://schemas.microsoft.com/office/drawing/2014/main" id="{3DDFE95E-16D4-46AE-B2D6-630FABF0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8"/>
          <a:stretch>
            <a:fillRect/>
          </a:stretch>
        </p:blipFill>
        <p:spPr bwMode="auto">
          <a:xfrm>
            <a:off x="5249864" y="1744664"/>
            <a:ext cx="5138737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5" name="Group 5">
            <a:extLst>
              <a:ext uri="{FF2B5EF4-FFF2-40B4-BE49-F238E27FC236}">
                <a16:creationId xmlns:a16="http://schemas.microsoft.com/office/drawing/2014/main" id="{4C5C72FE-A0C2-40AE-BEFA-32FB2819E7D1}"/>
              </a:ext>
            </a:extLst>
          </p:cNvPr>
          <p:cNvGrpSpPr>
            <a:grpSpLocks/>
          </p:cNvGrpSpPr>
          <p:nvPr/>
        </p:nvGrpSpPr>
        <p:grpSpPr bwMode="auto">
          <a:xfrm>
            <a:off x="1549402" y="4481514"/>
            <a:ext cx="9029701" cy="2046287"/>
            <a:chOff x="16" y="2823"/>
            <a:chExt cx="5688" cy="1289"/>
          </a:xfrm>
        </p:grpSpPr>
        <p:sp>
          <p:nvSpPr>
            <p:cNvPr id="51212" name="Oval 6">
              <a:extLst>
                <a:ext uri="{FF2B5EF4-FFF2-40B4-BE49-F238E27FC236}">
                  <a16:creationId xmlns:a16="http://schemas.microsoft.com/office/drawing/2014/main" id="{C483728B-1503-4D16-B12D-3FCC6D660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335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1213" name="Oval 7">
              <a:extLst>
                <a:ext uri="{FF2B5EF4-FFF2-40B4-BE49-F238E27FC236}">
                  <a16:creationId xmlns:a16="http://schemas.microsoft.com/office/drawing/2014/main" id="{D3F9D32F-240D-4F25-B8D5-387D7C0CE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335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1214" name="Oval 8">
              <a:extLst>
                <a:ext uri="{FF2B5EF4-FFF2-40B4-BE49-F238E27FC236}">
                  <a16:creationId xmlns:a16="http://schemas.microsoft.com/office/drawing/2014/main" id="{909AE152-1841-4689-9198-C920B938B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3736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1215" name="Oval 9">
              <a:extLst>
                <a:ext uri="{FF2B5EF4-FFF2-40B4-BE49-F238E27FC236}">
                  <a16:creationId xmlns:a16="http://schemas.microsoft.com/office/drawing/2014/main" id="{6D48F2EE-836B-4151-86B6-94AADE3D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3000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1216" name="Oval 10">
              <a:extLst>
                <a:ext uri="{FF2B5EF4-FFF2-40B4-BE49-F238E27FC236}">
                  <a16:creationId xmlns:a16="http://schemas.microsoft.com/office/drawing/2014/main" id="{2B851893-2ACC-46F7-B091-1D812E6A0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00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51217" name="Oval 11">
              <a:extLst>
                <a:ext uri="{FF2B5EF4-FFF2-40B4-BE49-F238E27FC236}">
                  <a16:creationId xmlns:a16="http://schemas.microsoft.com/office/drawing/2014/main" id="{E4A427BC-4D13-447E-8983-ABF89DBFF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" y="335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1218" name="Oval 12">
              <a:extLst>
                <a:ext uri="{FF2B5EF4-FFF2-40B4-BE49-F238E27FC236}">
                  <a16:creationId xmlns:a16="http://schemas.microsoft.com/office/drawing/2014/main" id="{9C704953-FBBF-4F9C-8943-36F7E0AF1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335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51219" name="Oval 13">
              <a:extLst>
                <a:ext uri="{FF2B5EF4-FFF2-40B4-BE49-F238E27FC236}">
                  <a16:creationId xmlns:a16="http://schemas.microsoft.com/office/drawing/2014/main" id="{83C59692-03CB-49FB-9AE3-DD9A0910D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" y="3352"/>
              <a:ext cx="368" cy="37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8</a:t>
              </a:r>
            </a:p>
          </p:txBody>
        </p:sp>
        <p:cxnSp>
          <p:nvCxnSpPr>
            <p:cNvPr id="51220" name="AutoShape 14">
              <a:extLst>
                <a:ext uri="{FF2B5EF4-FFF2-40B4-BE49-F238E27FC236}">
                  <a16:creationId xmlns:a16="http://schemas.microsoft.com/office/drawing/2014/main" id="{FC4B2220-0205-4A42-81EB-B3C9327552DE}"/>
                </a:ext>
              </a:extLst>
            </p:cNvPr>
            <p:cNvCxnSpPr>
              <a:cxnSpLocks noChangeShapeType="1"/>
              <a:stCxn id="51212" idx="6"/>
              <a:endCxn id="51213" idx="2"/>
            </p:cNvCxnSpPr>
            <p:nvPr/>
          </p:nvCxnSpPr>
          <p:spPr bwMode="auto">
            <a:xfrm>
              <a:off x="520" y="3540"/>
              <a:ext cx="376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1" name="AutoShape 15">
              <a:extLst>
                <a:ext uri="{FF2B5EF4-FFF2-40B4-BE49-F238E27FC236}">
                  <a16:creationId xmlns:a16="http://schemas.microsoft.com/office/drawing/2014/main" id="{5F90D084-1C8C-4F29-952E-8AD755ED01B9}"/>
                </a:ext>
              </a:extLst>
            </p:cNvPr>
            <p:cNvCxnSpPr>
              <a:cxnSpLocks noChangeShapeType="1"/>
              <a:stCxn id="51213" idx="6"/>
              <a:endCxn id="51215" idx="2"/>
            </p:cNvCxnSpPr>
            <p:nvPr/>
          </p:nvCxnSpPr>
          <p:spPr bwMode="auto">
            <a:xfrm flipV="1">
              <a:off x="1264" y="3188"/>
              <a:ext cx="592" cy="35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2" name="AutoShape 16">
              <a:extLst>
                <a:ext uri="{FF2B5EF4-FFF2-40B4-BE49-F238E27FC236}">
                  <a16:creationId xmlns:a16="http://schemas.microsoft.com/office/drawing/2014/main" id="{480F5096-9A21-46C9-8997-542809DC136A}"/>
                </a:ext>
              </a:extLst>
            </p:cNvPr>
            <p:cNvCxnSpPr>
              <a:cxnSpLocks noChangeShapeType="1"/>
              <a:stCxn id="51213" idx="6"/>
              <a:endCxn id="51214" idx="2"/>
            </p:cNvCxnSpPr>
            <p:nvPr/>
          </p:nvCxnSpPr>
          <p:spPr bwMode="auto">
            <a:xfrm>
              <a:off x="1264" y="3540"/>
              <a:ext cx="1008" cy="38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3" name="AutoShape 17">
              <a:extLst>
                <a:ext uri="{FF2B5EF4-FFF2-40B4-BE49-F238E27FC236}">
                  <a16:creationId xmlns:a16="http://schemas.microsoft.com/office/drawing/2014/main" id="{62D37498-D876-4FDD-AEB4-D6A95ECE9F92}"/>
                </a:ext>
              </a:extLst>
            </p:cNvPr>
            <p:cNvCxnSpPr>
              <a:cxnSpLocks noChangeShapeType="1"/>
              <a:stCxn id="51215" idx="6"/>
              <a:endCxn id="51216" idx="2"/>
            </p:cNvCxnSpPr>
            <p:nvPr/>
          </p:nvCxnSpPr>
          <p:spPr bwMode="auto">
            <a:xfrm>
              <a:off x="2224" y="3188"/>
              <a:ext cx="560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4" name="AutoShape 18">
              <a:extLst>
                <a:ext uri="{FF2B5EF4-FFF2-40B4-BE49-F238E27FC236}">
                  <a16:creationId xmlns:a16="http://schemas.microsoft.com/office/drawing/2014/main" id="{80148A24-C6DA-41A2-9EDD-57A830DA4B47}"/>
                </a:ext>
              </a:extLst>
            </p:cNvPr>
            <p:cNvCxnSpPr>
              <a:cxnSpLocks noChangeShapeType="1"/>
              <a:stCxn id="51216" idx="6"/>
              <a:endCxn id="51217" idx="2"/>
            </p:cNvCxnSpPr>
            <p:nvPr/>
          </p:nvCxnSpPr>
          <p:spPr bwMode="auto">
            <a:xfrm>
              <a:off x="3152" y="3188"/>
              <a:ext cx="536" cy="35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5" name="AutoShape 19">
              <a:extLst>
                <a:ext uri="{FF2B5EF4-FFF2-40B4-BE49-F238E27FC236}">
                  <a16:creationId xmlns:a16="http://schemas.microsoft.com/office/drawing/2014/main" id="{8243E7CE-BE5E-40BE-9277-D88D5A87246B}"/>
                </a:ext>
              </a:extLst>
            </p:cNvPr>
            <p:cNvCxnSpPr>
              <a:cxnSpLocks noChangeShapeType="1"/>
              <a:stCxn id="51214" idx="6"/>
              <a:endCxn id="51217" idx="2"/>
            </p:cNvCxnSpPr>
            <p:nvPr/>
          </p:nvCxnSpPr>
          <p:spPr bwMode="auto">
            <a:xfrm flipV="1">
              <a:off x="2640" y="3540"/>
              <a:ext cx="1048" cy="38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6" name="AutoShape 20">
              <a:extLst>
                <a:ext uri="{FF2B5EF4-FFF2-40B4-BE49-F238E27FC236}">
                  <a16:creationId xmlns:a16="http://schemas.microsoft.com/office/drawing/2014/main" id="{E7DD7525-7145-48C2-B127-5818D0F9D741}"/>
                </a:ext>
              </a:extLst>
            </p:cNvPr>
            <p:cNvCxnSpPr>
              <a:cxnSpLocks noChangeShapeType="1"/>
              <a:stCxn id="51217" idx="6"/>
              <a:endCxn id="51218" idx="2"/>
            </p:cNvCxnSpPr>
            <p:nvPr/>
          </p:nvCxnSpPr>
          <p:spPr bwMode="auto">
            <a:xfrm>
              <a:off x="4056" y="3540"/>
              <a:ext cx="42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7" name="AutoShape 21">
              <a:extLst>
                <a:ext uri="{FF2B5EF4-FFF2-40B4-BE49-F238E27FC236}">
                  <a16:creationId xmlns:a16="http://schemas.microsoft.com/office/drawing/2014/main" id="{61FDD97B-50DD-471F-8EEF-DFFFC15F3F6C}"/>
                </a:ext>
              </a:extLst>
            </p:cNvPr>
            <p:cNvCxnSpPr>
              <a:cxnSpLocks noChangeShapeType="1"/>
              <a:stCxn id="51218" idx="6"/>
              <a:endCxn id="51219" idx="2"/>
            </p:cNvCxnSpPr>
            <p:nvPr/>
          </p:nvCxnSpPr>
          <p:spPr bwMode="auto">
            <a:xfrm>
              <a:off x="4852" y="3540"/>
              <a:ext cx="42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28" name="Text Box 22">
              <a:extLst>
                <a:ext uri="{FF2B5EF4-FFF2-40B4-BE49-F238E27FC236}">
                  <a16:creationId xmlns:a16="http://schemas.microsoft.com/office/drawing/2014/main" id="{5BA6F678-DC92-4AEC-8A5F-C9D1719FA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" y="3167"/>
              <a:ext cx="6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4 weeks</a:t>
              </a:r>
            </a:p>
          </p:txBody>
        </p:sp>
        <p:sp>
          <p:nvSpPr>
            <p:cNvPr id="51229" name="Text Box 23">
              <a:extLst>
                <a:ext uri="{FF2B5EF4-FFF2-40B4-BE49-F238E27FC236}">
                  <a16:creationId xmlns:a16="http://schemas.microsoft.com/office/drawing/2014/main" id="{2A05D6F1-7541-4569-8805-C96A50E2B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" y="3167"/>
              <a:ext cx="6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10 weeks</a:t>
              </a:r>
            </a:p>
          </p:txBody>
        </p:sp>
        <p:sp>
          <p:nvSpPr>
            <p:cNvPr id="51230" name="Text Box 24">
              <a:extLst>
                <a:ext uri="{FF2B5EF4-FFF2-40B4-BE49-F238E27FC236}">
                  <a16:creationId xmlns:a16="http://schemas.microsoft.com/office/drawing/2014/main" id="{7BA4D766-4DB9-4E48-A0C7-FD2D15B0A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6" y="3543"/>
              <a:ext cx="6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5 weeks</a:t>
              </a:r>
            </a:p>
          </p:txBody>
        </p:sp>
        <p:sp>
          <p:nvSpPr>
            <p:cNvPr id="51231" name="Text Box 25">
              <a:extLst>
                <a:ext uri="{FF2B5EF4-FFF2-40B4-BE49-F238E27FC236}">
                  <a16:creationId xmlns:a16="http://schemas.microsoft.com/office/drawing/2014/main" id="{8C706DC8-8F20-4B9C-B3C1-F5C3A2165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0" y="2823"/>
              <a:ext cx="6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2 weeks</a:t>
              </a:r>
            </a:p>
          </p:txBody>
        </p:sp>
        <p:sp>
          <p:nvSpPr>
            <p:cNvPr id="51232" name="Text Box 26">
              <a:extLst>
                <a:ext uri="{FF2B5EF4-FFF2-40B4-BE49-F238E27FC236}">
                  <a16:creationId xmlns:a16="http://schemas.microsoft.com/office/drawing/2014/main" id="{AE7891D4-2A10-43A3-AADA-0A835CE75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6" y="2823"/>
              <a:ext cx="6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3 weeks</a:t>
              </a:r>
            </a:p>
          </p:txBody>
        </p:sp>
        <p:sp>
          <p:nvSpPr>
            <p:cNvPr id="51233" name="Text Box 27">
              <a:extLst>
                <a:ext uri="{FF2B5EF4-FFF2-40B4-BE49-F238E27FC236}">
                  <a16:creationId xmlns:a16="http://schemas.microsoft.com/office/drawing/2014/main" id="{A7EDEC6B-67C5-4D39-8F17-4246DFEF02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3167"/>
              <a:ext cx="6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16 weeks</a:t>
              </a:r>
            </a:p>
          </p:txBody>
        </p:sp>
        <p:sp>
          <p:nvSpPr>
            <p:cNvPr id="51234" name="Text Box 28">
              <a:extLst>
                <a:ext uri="{FF2B5EF4-FFF2-40B4-BE49-F238E27FC236}">
                  <a16:creationId xmlns:a16="http://schemas.microsoft.com/office/drawing/2014/main" id="{B084A1B3-1276-41BE-9842-20FBF50239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4" y="3167"/>
              <a:ext cx="6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4 weeks</a:t>
              </a:r>
            </a:p>
          </p:txBody>
        </p:sp>
        <p:sp>
          <p:nvSpPr>
            <p:cNvPr id="51235" name="Text Box 29">
              <a:extLst>
                <a:ext uri="{FF2B5EF4-FFF2-40B4-BE49-F238E27FC236}">
                  <a16:creationId xmlns:a16="http://schemas.microsoft.com/office/drawing/2014/main" id="{655085CA-CD07-458C-8DAA-6D24590C7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4" y="3167"/>
              <a:ext cx="54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FF0000"/>
                  </a:solidFill>
                </a:rPr>
                <a:t>1 week</a:t>
              </a:r>
            </a:p>
          </p:txBody>
        </p:sp>
      </p:grpSp>
      <p:grpSp>
        <p:nvGrpSpPr>
          <p:cNvPr id="51206" name="Group 30">
            <a:extLst>
              <a:ext uri="{FF2B5EF4-FFF2-40B4-BE49-F238E27FC236}">
                <a16:creationId xmlns:a16="http://schemas.microsoft.com/office/drawing/2014/main" id="{17E8D962-E970-40F7-A056-E1770DC99302}"/>
              </a:ext>
            </a:extLst>
          </p:cNvPr>
          <p:cNvGrpSpPr>
            <a:grpSpLocks/>
          </p:cNvGrpSpPr>
          <p:nvPr/>
        </p:nvGrpSpPr>
        <p:grpSpPr bwMode="auto">
          <a:xfrm>
            <a:off x="9164638" y="2576515"/>
            <a:ext cx="1206500" cy="611188"/>
            <a:chOff x="5008" y="1688"/>
            <a:chExt cx="760" cy="385"/>
          </a:xfrm>
        </p:grpSpPr>
        <p:sp>
          <p:nvSpPr>
            <p:cNvPr id="51209" name="Text Box 31">
              <a:extLst>
                <a:ext uri="{FF2B5EF4-FFF2-40B4-BE49-F238E27FC236}">
                  <a16:creationId xmlns:a16="http://schemas.microsoft.com/office/drawing/2014/main" id="{CDB81EA5-928C-4272-945E-5114EF568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8" y="1840"/>
              <a:ext cx="2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1210" name="Text Box 32">
              <a:extLst>
                <a:ext uri="{FF2B5EF4-FFF2-40B4-BE49-F238E27FC236}">
                  <a16:creationId xmlns:a16="http://schemas.microsoft.com/office/drawing/2014/main" id="{C0649E32-6B4E-41FA-A3EF-82AF6BCD1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8" y="1688"/>
              <a:ext cx="2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51211" name="AutoShape 33">
              <a:extLst>
                <a:ext uri="{FF2B5EF4-FFF2-40B4-BE49-F238E27FC236}">
                  <a16:creationId xmlns:a16="http://schemas.microsoft.com/office/drawing/2014/main" id="{9FE8D6A3-BCF6-48CE-AA57-F29AED1FF383}"/>
                </a:ext>
              </a:extLst>
            </p:cNvPr>
            <p:cNvCxnSpPr>
              <a:cxnSpLocks noChangeShapeType="1"/>
              <a:stCxn id="51210" idx="3"/>
              <a:endCxn id="51209" idx="1"/>
            </p:cNvCxnSpPr>
            <p:nvPr/>
          </p:nvCxnSpPr>
          <p:spPr bwMode="auto">
            <a:xfrm>
              <a:off x="5288" y="1805"/>
              <a:ext cx="200" cy="1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1207" name="AutoShape 34">
            <a:extLst>
              <a:ext uri="{FF2B5EF4-FFF2-40B4-BE49-F238E27FC236}">
                <a16:creationId xmlns:a16="http://schemas.microsoft.com/office/drawing/2014/main" id="{8075B5CD-3685-4C1B-915D-BF8CE9D0337A}"/>
              </a:ext>
            </a:extLst>
          </p:cNvPr>
          <p:cNvCxnSpPr>
            <a:cxnSpLocks noChangeShapeType="1"/>
            <a:stCxn id="51210" idx="1"/>
            <a:endCxn id="51230" idx="3"/>
          </p:cNvCxnSpPr>
          <p:nvPr/>
        </p:nvCxnSpPr>
        <p:spPr bwMode="auto">
          <a:xfrm flipH="1">
            <a:off x="5886452" y="2761460"/>
            <a:ext cx="3278187" cy="30321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8" name="Text Box 35">
            <a:extLst>
              <a:ext uri="{FF2B5EF4-FFF2-40B4-BE49-F238E27FC236}">
                <a16:creationId xmlns:a16="http://schemas.microsoft.com/office/drawing/2014/main" id="{0CA4940D-178B-4F36-9A49-2269ED23C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1091" y="6086475"/>
            <a:ext cx="1879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</a:rPr>
              <a:t>C.P. = 40 weeks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</TotalTime>
  <Words>1722</Words>
  <Application>Microsoft Office PowerPoint</Application>
  <PresentationFormat>Widescreen</PresentationFormat>
  <Paragraphs>466</Paragraphs>
  <Slides>39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Book Antiqua</vt:lpstr>
      <vt:lpstr>Calibri</vt:lpstr>
      <vt:lpstr>Cooper Black</vt:lpstr>
      <vt:lpstr>Tahoma</vt:lpstr>
      <vt:lpstr>Tw Cen MT</vt:lpstr>
      <vt:lpstr>Tw Cen MT Condensed</vt:lpstr>
      <vt:lpstr>Wingdings</vt:lpstr>
      <vt:lpstr>Wingdings 3</vt:lpstr>
      <vt:lpstr>Integral</vt:lpstr>
      <vt:lpstr>Equation</vt:lpstr>
      <vt:lpstr>Document</vt:lpstr>
      <vt:lpstr>Network Crashing</vt:lpstr>
      <vt:lpstr>Project Management with Certain Time Estimates</vt:lpstr>
      <vt:lpstr>Project Management: Scheduling Projects with Certain Time Estimates</vt:lpstr>
      <vt:lpstr>Calculation of the Critical Path</vt:lpstr>
      <vt:lpstr>Calculation of the Critical Path</vt:lpstr>
      <vt:lpstr>Calculation of the Critical Path</vt:lpstr>
      <vt:lpstr>Calculation of the Critical Path</vt:lpstr>
      <vt:lpstr>Calculation of the Critical Path</vt:lpstr>
      <vt:lpstr>Calculation of the Critical Path</vt:lpstr>
      <vt:lpstr>Calculation of the Critical Path</vt:lpstr>
      <vt:lpstr>Calculation of the Critical Path</vt:lpstr>
      <vt:lpstr>Determining Slack</vt:lpstr>
      <vt:lpstr>Calculating Early Start (ES) and  Early  Finish (EF)</vt:lpstr>
      <vt:lpstr>Calculating Late Start (LS) and  Late Finish (LF)</vt:lpstr>
      <vt:lpstr>Calculating Slack</vt:lpstr>
      <vt:lpstr>Project Scheduling with Uncertain Time Estimates</vt:lpstr>
      <vt:lpstr>Project Scheduling with Time Uncertainty</vt:lpstr>
      <vt:lpstr>Project Scheduling with Time Uncertainty</vt:lpstr>
      <vt:lpstr>Project Scheduling with Time Uncertainty</vt:lpstr>
      <vt:lpstr>Using Variation in Time Estimates to Assess Duration Probabilities</vt:lpstr>
      <vt:lpstr>Using Variation in Time Estimates to Access Duration Probabilities</vt:lpstr>
      <vt:lpstr>Using Variation in Time Estimates to Access Duration Probabilities</vt:lpstr>
      <vt:lpstr>Using Variation in Time Estimates to Access Duration Probabilities</vt:lpstr>
      <vt:lpstr>Using Variation in Time Estimates to Assess Duration Probabilities</vt:lpstr>
      <vt:lpstr>Using Variation in Time Estimates to Assess Duration Probabilities</vt:lpstr>
      <vt:lpstr>Using Variation in Time Estimates to Assess Duration Probabilities</vt:lpstr>
      <vt:lpstr>Using Variation in Time Estimates to Assess Duration Probabilities</vt:lpstr>
      <vt:lpstr>Using Variation in Time Estimates to Assess Duration Probabilities</vt:lpstr>
      <vt:lpstr>Using Variation in Time Estimates to Access Duration Probabilities</vt:lpstr>
      <vt:lpstr>Crashing Projects</vt:lpstr>
      <vt:lpstr>Crashing Projects: Create the Network</vt:lpstr>
      <vt:lpstr>Crashing Projects: Identify the Critical Path</vt:lpstr>
      <vt:lpstr>PowerPoint Presentation</vt:lpstr>
      <vt:lpstr>Crashing Projects: Reduce Most Cost Effective Activity</vt:lpstr>
      <vt:lpstr>Crashing Projects: Look for Critical Path Changes </vt:lpstr>
      <vt:lpstr>Crashing Projects: Look for Critical Path Changes </vt:lpstr>
      <vt:lpstr>PowerPoint Presentation</vt:lpstr>
      <vt:lpstr>Crashing Projects: Summary</vt:lpstr>
      <vt:lpstr>Caveats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Crashing</dc:title>
  <dc:creator>Lenovo</dc:creator>
  <cp:lastModifiedBy>Lenovo</cp:lastModifiedBy>
  <cp:revision>1</cp:revision>
  <dcterms:created xsi:type="dcterms:W3CDTF">2020-05-09T20:08:37Z</dcterms:created>
  <dcterms:modified xsi:type="dcterms:W3CDTF">2020-05-09T20:09:59Z</dcterms:modified>
</cp:coreProperties>
</file>