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50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70" dirty="0"/>
              <a:t> </a:t>
            </a:r>
            <a:fld id="{81D60167-4931-47E6-BA6A-407CBD079E47}" type="slidenum">
              <a:rPr spc="-10" dirty="0"/>
              <a:t>‹#›</a:t>
            </a:fld>
            <a:r>
              <a:rPr spc="-10" dirty="0"/>
              <a:t>/16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70" dirty="0"/>
              <a:t> </a:t>
            </a:r>
            <a:fld id="{81D60167-4931-47E6-BA6A-407CBD079E47}" type="slidenum">
              <a:rPr spc="-10" dirty="0"/>
              <a:t>‹#›</a:t>
            </a:fld>
            <a:r>
              <a:rPr spc="-10" dirty="0"/>
              <a:t>/16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70" dirty="0"/>
              <a:t> </a:t>
            </a:r>
            <a:fld id="{81D60167-4931-47E6-BA6A-407CBD079E47}" type="slidenum">
              <a:rPr spc="-10" dirty="0"/>
              <a:t>‹#›</a:t>
            </a:fld>
            <a:r>
              <a:rPr spc="-10" dirty="0"/>
              <a:t>/16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70" dirty="0"/>
              <a:t> </a:t>
            </a:r>
            <a:fld id="{81D60167-4931-47E6-BA6A-407CBD079E47}" type="slidenum">
              <a:rPr spc="-10" dirty="0"/>
              <a:t>‹#›</a:t>
            </a:fld>
            <a:r>
              <a:rPr spc="-10" dirty="0"/>
              <a:t>/16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70" dirty="0"/>
              <a:t> </a:t>
            </a:r>
            <a:fld id="{81D60167-4931-47E6-BA6A-407CBD079E47}" type="slidenum">
              <a:rPr spc="-10" dirty="0"/>
              <a:t>‹#›</a:t>
            </a:fld>
            <a:r>
              <a:rPr spc="-10" dirty="0"/>
              <a:t>/16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457200"/>
            <a:ext cx="9144000" cy="10119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6563" y="663956"/>
            <a:ext cx="3512185" cy="512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41908" y="1825244"/>
            <a:ext cx="7974583" cy="3926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80179" y="7057710"/>
            <a:ext cx="2130425" cy="24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92516" y="7066854"/>
            <a:ext cx="942340" cy="24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70" dirty="0"/>
              <a:t> </a:t>
            </a:r>
            <a:fld id="{81D60167-4931-47E6-BA6A-407CBD079E47}" type="slidenum">
              <a:rPr spc="-10" dirty="0"/>
              <a:t>‹#›</a:t>
            </a:fld>
            <a:r>
              <a:rPr spc="-10" dirty="0"/>
              <a:t>/16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9431" y="437962"/>
            <a:ext cx="8665845" cy="6856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90290">
              <a:lnSpc>
                <a:spcPct val="100000"/>
              </a:lnSpc>
              <a:spcBef>
                <a:spcPts val="95"/>
              </a:spcBef>
            </a:pPr>
            <a:r>
              <a:rPr sz="2100" spc="-577" baseline="3968" dirty="0">
                <a:solidFill>
                  <a:srgbClr val="FFFF00"/>
                </a:solidFill>
                <a:latin typeface="Verdana"/>
                <a:cs typeface="Verdana"/>
              </a:rPr>
              <a:t>C</a:t>
            </a:r>
            <a:r>
              <a:rPr sz="1400" spc="-385" dirty="0">
                <a:latin typeface="Verdana"/>
                <a:cs typeface="Verdana"/>
              </a:rPr>
              <a:t>C</a:t>
            </a:r>
            <a:r>
              <a:rPr sz="2100" spc="-577" baseline="3968" dirty="0">
                <a:solidFill>
                  <a:srgbClr val="FFFF00"/>
                </a:solidFill>
                <a:latin typeface="Verdana"/>
                <a:cs typeface="Verdana"/>
              </a:rPr>
              <a:t>o</a:t>
            </a:r>
            <a:r>
              <a:rPr sz="1400" spc="-385" dirty="0">
                <a:latin typeface="Verdana"/>
                <a:cs typeface="Verdana"/>
              </a:rPr>
              <a:t>o</a:t>
            </a:r>
            <a:r>
              <a:rPr sz="2100" spc="-577" baseline="3968" dirty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1400" spc="-385" dirty="0">
                <a:latin typeface="Verdana"/>
                <a:cs typeface="Verdana"/>
              </a:rPr>
              <a:t>m</a:t>
            </a:r>
            <a:r>
              <a:rPr sz="2100" spc="-577" baseline="3968" dirty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1400" spc="-385" dirty="0">
                <a:latin typeface="Verdana"/>
                <a:cs typeface="Verdana"/>
              </a:rPr>
              <a:t>p</a:t>
            </a:r>
            <a:r>
              <a:rPr sz="2100" spc="-577" baseline="3968" dirty="0">
                <a:solidFill>
                  <a:srgbClr val="FFFF00"/>
                </a:solidFill>
                <a:latin typeface="Verdana"/>
                <a:cs typeface="Verdana"/>
              </a:rPr>
              <a:t>u</a:t>
            </a:r>
            <a:r>
              <a:rPr sz="1400" spc="-385" dirty="0">
                <a:latin typeface="Verdana"/>
                <a:cs typeface="Verdana"/>
              </a:rPr>
              <a:t>u</a:t>
            </a:r>
            <a:r>
              <a:rPr sz="2100" spc="-577" baseline="3968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1400" spc="-385" dirty="0">
                <a:latin typeface="Verdana"/>
                <a:cs typeface="Verdana"/>
              </a:rPr>
              <a:t>t</a:t>
            </a:r>
            <a:r>
              <a:rPr sz="2100" spc="-577" baseline="3968" dirty="0">
                <a:solidFill>
                  <a:srgbClr val="FFFF00"/>
                </a:solidFill>
                <a:latin typeface="Verdana"/>
                <a:cs typeface="Verdana"/>
              </a:rPr>
              <a:t>er</a:t>
            </a:r>
            <a:r>
              <a:rPr sz="1400" spc="-385" dirty="0">
                <a:latin typeface="Verdana"/>
                <a:cs typeface="Verdana"/>
              </a:rPr>
              <a:t>er </a:t>
            </a:r>
            <a:r>
              <a:rPr sz="2100" spc="-525" baseline="3968" dirty="0">
                <a:solidFill>
                  <a:srgbClr val="FFFF00"/>
                </a:solidFill>
                <a:latin typeface="Verdana"/>
                <a:cs typeface="Verdana"/>
              </a:rPr>
              <a:t>F</a:t>
            </a:r>
            <a:r>
              <a:rPr sz="1400" spc="-350" dirty="0">
                <a:latin typeface="Verdana"/>
                <a:cs typeface="Verdana"/>
              </a:rPr>
              <a:t>F</a:t>
            </a:r>
            <a:r>
              <a:rPr sz="2100" spc="-525" baseline="3968" dirty="0">
                <a:solidFill>
                  <a:srgbClr val="FFFF00"/>
                </a:solidFill>
                <a:latin typeface="Verdana"/>
                <a:cs typeface="Verdana"/>
              </a:rPr>
              <a:t>un</a:t>
            </a:r>
            <a:r>
              <a:rPr sz="1400" spc="-350" dirty="0">
                <a:latin typeface="Verdana"/>
                <a:cs typeface="Verdana"/>
              </a:rPr>
              <a:t>un</a:t>
            </a:r>
            <a:r>
              <a:rPr sz="2100" spc="-525" baseline="3968" dirty="0">
                <a:solidFill>
                  <a:srgbClr val="FFFF00"/>
                </a:solidFill>
                <a:latin typeface="Verdana"/>
                <a:cs typeface="Verdana"/>
              </a:rPr>
              <a:t>d</a:t>
            </a:r>
            <a:r>
              <a:rPr sz="1400" spc="-350" dirty="0">
                <a:latin typeface="Verdana"/>
                <a:cs typeface="Verdana"/>
              </a:rPr>
              <a:t>d</a:t>
            </a:r>
            <a:r>
              <a:rPr sz="2100" spc="-525" baseline="3968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1400" spc="-350" dirty="0">
                <a:latin typeface="Verdana"/>
                <a:cs typeface="Verdana"/>
              </a:rPr>
              <a:t>a</a:t>
            </a:r>
            <a:r>
              <a:rPr sz="2100" spc="-525" baseline="3968" dirty="0">
                <a:solidFill>
                  <a:srgbClr val="FFFF00"/>
                </a:solidFill>
                <a:latin typeface="Verdana"/>
                <a:cs typeface="Verdana"/>
              </a:rPr>
              <a:t>m</a:t>
            </a:r>
            <a:r>
              <a:rPr sz="1400" spc="-350" dirty="0">
                <a:latin typeface="Verdana"/>
                <a:cs typeface="Verdana"/>
              </a:rPr>
              <a:t>m</a:t>
            </a:r>
            <a:r>
              <a:rPr sz="2100" spc="-525" baseline="3968" dirty="0">
                <a:solidFill>
                  <a:srgbClr val="FFFF00"/>
                </a:solidFill>
                <a:latin typeface="Verdana"/>
                <a:cs typeface="Verdana"/>
              </a:rPr>
              <a:t>en</a:t>
            </a:r>
            <a:r>
              <a:rPr sz="1400" spc="-350" dirty="0">
                <a:latin typeface="Verdana"/>
                <a:cs typeface="Verdana"/>
              </a:rPr>
              <a:t>en</a:t>
            </a:r>
            <a:r>
              <a:rPr sz="2100" spc="-525" baseline="3968" dirty="0">
                <a:solidFill>
                  <a:srgbClr val="FFFF00"/>
                </a:solidFill>
                <a:latin typeface="Verdana"/>
                <a:cs typeface="Verdana"/>
              </a:rPr>
              <a:t>t</a:t>
            </a:r>
            <a:r>
              <a:rPr sz="1400" spc="-350" dirty="0">
                <a:latin typeface="Verdana"/>
                <a:cs typeface="Verdana"/>
              </a:rPr>
              <a:t>t</a:t>
            </a:r>
            <a:r>
              <a:rPr sz="2100" spc="-525" baseline="3968" dirty="0">
                <a:solidFill>
                  <a:srgbClr val="FFFF00"/>
                </a:solidFill>
                <a:latin typeface="Verdana"/>
                <a:cs typeface="Verdana"/>
              </a:rPr>
              <a:t>a</a:t>
            </a:r>
            <a:r>
              <a:rPr sz="1400" spc="-350" dirty="0">
                <a:latin typeface="Verdana"/>
                <a:cs typeface="Verdana"/>
              </a:rPr>
              <a:t>a</a:t>
            </a:r>
            <a:r>
              <a:rPr sz="2100" spc="-525" baseline="3968" dirty="0">
                <a:solidFill>
                  <a:srgbClr val="FFFF00"/>
                </a:solidFill>
                <a:latin typeface="Verdana"/>
                <a:cs typeface="Verdana"/>
              </a:rPr>
              <a:t>l</a:t>
            </a:r>
            <a:r>
              <a:rPr sz="1400" spc="-350" dirty="0">
                <a:latin typeface="Verdana"/>
                <a:cs typeface="Verdana"/>
              </a:rPr>
              <a:t>l</a:t>
            </a:r>
            <a:r>
              <a:rPr sz="2100" spc="-525" baseline="3968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1400" spc="-350" dirty="0">
                <a:latin typeface="Verdana"/>
                <a:cs typeface="Verdana"/>
              </a:rPr>
              <a:t>s</a:t>
            </a:r>
            <a:r>
              <a:rPr sz="2100" spc="-525" baseline="3968" dirty="0">
                <a:solidFill>
                  <a:srgbClr val="FFFF00"/>
                </a:solidFill>
                <a:latin typeface="Verdana"/>
                <a:cs typeface="Verdana"/>
              </a:rPr>
              <a:t>:</a:t>
            </a:r>
            <a:r>
              <a:rPr sz="1400" spc="-350" dirty="0">
                <a:latin typeface="Verdana"/>
                <a:cs typeface="Verdana"/>
              </a:rPr>
              <a:t>: </a:t>
            </a:r>
            <a:r>
              <a:rPr sz="2100" spc="-457" baseline="3968" dirty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1400" spc="-305" dirty="0">
                <a:latin typeface="Verdana"/>
                <a:cs typeface="Verdana"/>
              </a:rPr>
              <a:t>P</a:t>
            </a:r>
            <a:r>
              <a:rPr sz="2100" spc="-457" baseline="3968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1400" spc="-305" dirty="0">
                <a:latin typeface="Verdana"/>
                <a:cs typeface="Verdana"/>
              </a:rPr>
              <a:t>r</a:t>
            </a:r>
            <a:r>
              <a:rPr sz="2100" spc="-457" baseline="3968" dirty="0">
                <a:solidFill>
                  <a:srgbClr val="FFFF00"/>
                </a:solidFill>
                <a:latin typeface="Verdana"/>
                <a:cs typeface="Verdana"/>
              </a:rPr>
              <a:t>ad</a:t>
            </a:r>
            <a:r>
              <a:rPr sz="1400" spc="-305" dirty="0">
                <a:latin typeface="Verdana"/>
                <a:cs typeface="Verdana"/>
              </a:rPr>
              <a:t>ad</a:t>
            </a:r>
            <a:r>
              <a:rPr sz="2100" spc="-457" baseline="3968" dirty="0">
                <a:solidFill>
                  <a:srgbClr val="FFFF00"/>
                </a:solidFill>
                <a:latin typeface="Verdana"/>
                <a:cs typeface="Verdana"/>
              </a:rPr>
              <a:t>e</a:t>
            </a:r>
            <a:r>
              <a:rPr sz="1400" spc="-305" dirty="0">
                <a:latin typeface="Verdana"/>
                <a:cs typeface="Verdana"/>
              </a:rPr>
              <a:t>e</a:t>
            </a:r>
            <a:r>
              <a:rPr sz="2100" spc="-457" baseline="3968" dirty="0">
                <a:solidFill>
                  <a:srgbClr val="FFFF00"/>
                </a:solidFill>
                <a:latin typeface="Verdana"/>
                <a:cs typeface="Verdana"/>
              </a:rPr>
              <a:t>ep</a:t>
            </a:r>
            <a:r>
              <a:rPr sz="1400" spc="-305" dirty="0">
                <a:latin typeface="Verdana"/>
                <a:cs typeface="Verdana"/>
              </a:rPr>
              <a:t>ep </a:t>
            </a:r>
            <a:r>
              <a:rPr sz="2100" spc="-494" baseline="3968" dirty="0">
                <a:solidFill>
                  <a:srgbClr val="FFFF00"/>
                </a:solidFill>
                <a:latin typeface="Verdana"/>
                <a:cs typeface="Verdana"/>
              </a:rPr>
              <a:t>K</a:t>
            </a:r>
            <a:r>
              <a:rPr sz="1400" spc="-330" dirty="0">
                <a:latin typeface="Verdana"/>
                <a:cs typeface="Verdana"/>
              </a:rPr>
              <a:t>K</a:t>
            </a:r>
            <a:r>
              <a:rPr sz="2100" spc="-494" baseline="3968" dirty="0">
                <a:solidFill>
                  <a:srgbClr val="FFFF00"/>
                </a:solidFill>
                <a:latin typeface="Verdana"/>
                <a:cs typeface="Verdana"/>
              </a:rPr>
              <a:t>.</a:t>
            </a:r>
            <a:r>
              <a:rPr sz="1400" spc="-330" dirty="0">
                <a:latin typeface="Verdana"/>
                <a:cs typeface="Verdana"/>
              </a:rPr>
              <a:t>. </a:t>
            </a:r>
            <a:r>
              <a:rPr sz="2100" spc="-330" baseline="3968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1400" spc="-220" dirty="0">
                <a:latin typeface="Verdana"/>
                <a:cs typeface="Verdana"/>
              </a:rPr>
              <a:t>S</a:t>
            </a:r>
            <a:r>
              <a:rPr sz="2100" spc="-330" baseline="3968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1400" spc="-220" dirty="0">
                <a:latin typeface="Verdana"/>
                <a:cs typeface="Verdana"/>
              </a:rPr>
              <a:t>i</a:t>
            </a:r>
            <a:r>
              <a:rPr sz="2100" spc="-330" baseline="3968" dirty="0">
                <a:solidFill>
                  <a:srgbClr val="FFFF00"/>
                </a:solidFill>
                <a:latin typeface="Verdana"/>
                <a:cs typeface="Verdana"/>
              </a:rPr>
              <a:t>nha</a:t>
            </a:r>
            <a:r>
              <a:rPr sz="1400" spc="-220" dirty="0">
                <a:latin typeface="Verdana"/>
                <a:cs typeface="Verdana"/>
              </a:rPr>
              <a:t>nha </a:t>
            </a:r>
            <a:r>
              <a:rPr sz="2100" spc="-630" baseline="3968" dirty="0">
                <a:solidFill>
                  <a:srgbClr val="FFFF00"/>
                </a:solidFill>
                <a:latin typeface="Verdana"/>
                <a:cs typeface="Verdana"/>
              </a:rPr>
              <a:t>&amp;</a:t>
            </a:r>
            <a:r>
              <a:rPr sz="1400" spc="-420" dirty="0">
                <a:latin typeface="Verdana"/>
                <a:cs typeface="Verdana"/>
              </a:rPr>
              <a:t>&amp;  </a:t>
            </a:r>
            <a:r>
              <a:rPr sz="2100" spc="-434" baseline="3968" dirty="0">
                <a:solidFill>
                  <a:srgbClr val="FFFF00"/>
                </a:solidFill>
                <a:latin typeface="Verdana"/>
                <a:cs typeface="Verdana"/>
              </a:rPr>
              <a:t>P</a:t>
            </a:r>
            <a:r>
              <a:rPr sz="1400" spc="-290" dirty="0">
                <a:latin typeface="Verdana"/>
                <a:cs typeface="Verdana"/>
              </a:rPr>
              <a:t>P</a:t>
            </a:r>
            <a:r>
              <a:rPr sz="2100" spc="-434" baseline="3968" dirty="0">
                <a:solidFill>
                  <a:srgbClr val="FFFF00"/>
                </a:solidFill>
                <a:latin typeface="Verdana"/>
                <a:cs typeface="Verdana"/>
              </a:rPr>
              <a:t>r</a:t>
            </a:r>
            <a:r>
              <a:rPr sz="1400" spc="-290" dirty="0">
                <a:latin typeface="Verdana"/>
                <a:cs typeface="Verdana"/>
              </a:rPr>
              <a:t>r</a:t>
            </a:r>
            <a:r>
              <a:rPr sz="2100" spc="-434" baseline="3968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1400" spc="-290" dirty="0">
                <a:latin typeface="Verdana"/>
                <a:cs typeface="Verdana"/>
              </a:rPr>
              <a:t>i</a:t>
            </a:r>
            <a:r>
              <a:rPr sz="2100" spc="-434" baseline="3968" dirty="0">
                <a:solidFill>
                  <a:srgbClr val="FFFF00"/>
                </a:solidFill>
                <a:latin typeface="Verdana"/>
                <a:cs typeface="Verdana"/>
              </a:rPr>
              <a:t>ti</a:t>
            </a:r>
            <a:r>
              <a:rPr sz="1400" spc="-290" dirty="0">
                <a:latin typeface="Verdana"/>
                <a:cs typeface="Verdana"/>
              </a:rPr>
              <a:t>ti</a:t>
            </a:r>
            <a:r>
              <a:rPr sz="1400" spc="-210" dirty="0">
                <a:latin typeface="Verdana"/>
                <a:cs typeface="Verdana"/>
              </a:rPr>
              <a:t> </a:t>
            </a:r>
            <a:r>
              <a:rPr sz="2100" spc="-330" baseline="3968" dirty="0">
                <a:solidFill>
                  <a:srgbClr val="FFFF00"/>
                </a:solidFill>
                <a:latin typeface="Verdana"/>
                <a:cs typeface="Verdana"/>
              </a:rPr>
              <a:t>S</a:t>
            </a:r>
            <a:r>
              <a:rPr sz="1400" spc="-220" dirty="0">
                <a:latin typeface="Verdana"/>
                <a:cs typeface="Verdana"/>
              </a:rPr>
              <a:t>S</a:t>
            </a:r>
            <a:r>
              <a:rPr sz="2100" spc="-330" baseline="3968" dirty="0">
                <a:solidFill>
                  <a:srgbClr val="FFFF00"/>
                </a:solidFill>
                <a:latin typeface="Verdana"/>
                <a:cs typeface="Verdana"/>
              </a:rPr>
              <a:t>i</a:t>
            </a:r>
            <a:r>
              <a:rPr sz="1400" spc="-220" dirty="0">
                <a:latin typeface="Verdana"/>
                <a:cs typeface="Verdana"/>
              </a:rPr>
              <a:t>i</a:t>
            </a:r>
            <a:r>
              <a:rPr sz="2100" spc="-330" baseline="3968" dirty="0">
                <a:solidFill>
                  <a:srgbClr val="FFFF00"/>
                </a:solidFill>
                <a:latin typeface="Verdana"/>
                <a:cs typeface="Verdana"/>
              </a:rPr>
              <a:t>nha</a:t>
            </a:r>
            <a:r>
              <a:rPr sz="1400" spc="-220" dirty="0">
                <a:latin typeface="Verdana"/>
                <a:cs typeface="Verdana"/>
              </a:rPr>
              <a:t>nha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Verdana"/>
              <a:cs typeface="Verdana"/>
            </a:endParaRPr>
          </a:p>
          <a:p>
            <a:pPr>
              <a:lnSpc>
                <a:spcPct val="100000"/>
              </a:lnSpc>
              <a:tabLst>
                <a:tab pos="3202940" algn="l"/>
                <a:tab pos="7415530" algn="l"/>
              </a:tabLst>
            </a:pPr>
            <a:r>
              <a:rPr sz="2100" spc="-15" baseline="3968" dirty="0">
                <a:solidFill>
                  <a:srgbClr val="FFFF00"/>
                </a:solidFill>
                <a:latin typeface="Verdana"/>
                <a:cs typeface="Verdana"/>
              </a:rPr>
              <a:t>Ref.</a:t>
            </a:r>
            <a:r>
              <a:rPr sz="2100" spc="15" baseline="3968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100" spc="-7" baseline="3968" dirty="0">
                <a:solidFill>
                  <a:srgbClr val="FFFF00"/>
                </a:solidFill>
                <a:latin typeface="Verdana"/>
                <a:cs typeface="Verdana"/>
              </a:rPr>
              <a:t>Page	</a:t>
            </a:r>
            <a:r>
              <a:rPr sz="2100" spc="-7" baseline="1984" dirty="0">
                <a:solidFill>
                  <a:srgbClr val="FFFF00"/>
                </a:solidFill>
                <a:latin typeface="Verdana"/>
                <a:cs typeface="Verdana"/>
              </a:rPr>
              <a:t>Chapter</a:t>
            </a:r>
            <a:r>
              <a:rPr sz="2100" spc="7" baseline="1984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2100" spc="-7" baseline="1984" dirty="0">
                <a:solidFill>
                  <a:srgbClr val="FFFF00"/>
                </a:solidFill>
                <a:latin typeface="Verdana"/>
                <a:cs typeface="Verdana"/>
              </a:rPr>
              <a:t>19: Multimedia	</a:t>
            </a: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Slide</a:t>
            </a:r>
            <a:r>
              <a:rPr sz="1400" spc="-1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1/16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6312408"/>
            <a:ext cx="9144000" cy="10027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45720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758951" y="2927866"/>
            <a:ext cx="2868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1659" y="438404"/>
            <a:ext cx="5076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Verdana"/>
                <a:cs typeface="Verdana"/>
              </a:rPr>
              <a:t>Computer Fundamentals: </a:t>
            </a:r>
            <a:r>
              <a:rPr sz="1400" dirty="0">
                <a:latin typeface="Verdana"/>
                <a:cs typeface="Verdana"/>
              </a:rPr>
              <a:t>Pradeep </a:t>
            </a:r>
            <a:r>
              <a:rPr sz="1400" spc="-5" dirty="0">
                <a:latin typeface="Verdana"/>
                <a:cs typeface="Verdana"/>
              </a:rPr>
              <a:t>K. Sinha </a:t>
            </a:r>
            <a:r>
              <a:rPr sz="1400" spc="-10" dirty="0">
                <a:latin typeface="Verdana"/>
                <a:cs typeface="Verdana"/>
              </a:rPr>
              <a:t>&amp; </a:t>
            </a:r>
            <a:r>
              <a:rPr sz="1400" dirty="0">
                <a:latin typeface="Verdana"/>
                <a:cs typeface="Verdana"/>
              </a:rPr>
              <a:t>Priti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Sinha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6312408"/>
            <a:ext cx="9144000" cy="1003300"/>
            <a:chOff x="457200" y="6312408"/>
            <a:chExt cx="9144000" cy="1003300"/>
          </a:xfrm>
        </p:grpSpPr>
        <p:sp>
          <p:nvSpPr>
            <p:cNvPr id="4" name="object 4"/>
            <p:cNvSpPr/>
            <p:nvPr/>
          </p:nvSpPr>
          <p:spPr>
            <a:xfrm>
              <a:off x="457200" y="7004304"/>
              <a:ext cx="9144000" cy="3108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6312408"/>
              <a:ext cx="9144000" cy="7132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83996" y="715772"/>
            <a:ext cx="329628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5" dirty="0"/>
              <a:t>Virtual</a:t>
            </a:r>
            <a:r>
              <a:rPr spc="-70" dirty="0"/>
              <a:t> </a:t>
            </a:r>
            <a:r>
              <a:rPr spc="5" dirty="0"/>
              <a:t>Reality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76731" y="7042470"/>
            <a:ext cx="1277620" cy="249554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Ref. </a:t>
            </a: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Page </a:t>
            </a:r>
            <a:r>
              <a:rPr sz="2100" spc="-15" baseline="1984" dirty="0">
                <a:solidFill>
                  <a:srgbClr val="FFFF00"/>
                </a:solidFill>
                <a:latin typeface="Verdana"/>
                <a:cs typeface="Verdana"/>
              </a:rPr>
              <a:t>371</a:t>
            </a:r>
            <a:endParaRPr sz="2100" baseline="1984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192516" y="7066854"/>
            <a:ext cx="1054735" cy="240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Slide</a:t>
            </a:r>
            <a:r>
              <a:rPr sz="1400" spc="-6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fld id="{81D60167-4931-47E6-BA6A-407CBD079E47}" type="slidenum"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10</a:t>
            </a:fld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/16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8483" y="1825244"/>
            <a:ext cx="7252970" cy="12439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0045" marR="5080" indent="-347980">
              <a:lnSpc>
                <a:spcPct val="100000"/>
              </a:lnSpc>
              <a:spcBef>
                <a:spcPts val="9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5" dirty="0">
                <a:latin typeface="Verdana"/>
                <a:cs typeface="Verdana"/>
              </a:rPr>
              <a:t>Virtual </a:t>
            </a:r>
            <a:r>
              <a:rPr sz="2000" spc="-10" dirty="0">
                <a:latin typeface="Verdana"/>
                <a:cs typeface="Verdana"/>
              </a:rPr>
              <a:t>reality </a:t>
            </a:r>
            <a:r>
              <a:rPr sz="2000" spc="10" dirty="0">
                <a:latin typeface="Verdana"/>
                <a:cs typeface="Verdana"/>
              </a:rPr>
              <a:t>is </a:t>
            </a:r>
            <a:r>
              <a:rPr sz="2000" spc="-5" dirty="0">
                <a:latin typeface="Verdana"/>
                <a:cs typeface="Verdana"/>
              </a:rPr>
              <a:t>a relatively </a:t>
            </a:r>
            <a:r>
              <a:rPr sz="2000" spc="-10" dirty="0">
                <a:latin typeface="Verdana"/>
                <a:cs typeface="Verdana"/>
              </a:rPr>
              <a:t>new </a:t>
            </a:r>
            <a:r>
              <a:rPr sz="2000" spc="-5" dirty="0">
                <a:latin typeface="Verdana"/>
                <a:cs typeface="Verdana"/>
              </a:rPr>
              <a:t>technology using  </a:t>
            </a:r>
            <a:r>
              <a:rPr sz="2000" dirty="0">
                <a:latin typeface="Verdana"/>
                <a:cs typeface="Verdana"/>
              </a:rPr>
              <a:t>which </a:t>
            </a:r>
            <a:r>
              <a:rPr sz="2000" spc="-10" dirty="0">
                <a:latin typeface="Verdana"/>
                <a:cs typeface="Verdana"/>
              </a:rPr>
              <a:t>the user can </a:t>
            </a:r>
            <a:r>
              <a:rPr sz="2000" spc="-5" dirty="0">
                <a:latin typeface="Verdana"/>
                <a:cs typeface="Verdana"/>
              </a:rPr>
              <a:t>put a </a:t>
            </a:r>
            <a:r>
              <a:rPr sz="2000" dirty="0">
                <a:latin typeface="Verdana"/>
                <a:cs typeface="Verdana"/>
              </a:rPr>
              <a:t>pair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goggles and a </a:t>
            </a:r>
            <a:r>
              <a:rPr sz="2000" dirty="0">
                <a:latin typeface="Verdana"/>
                <a:cs typeface="Verdana"/>
              </a:rPr>
              <a:t>glove  </a:t>
            </a:r>
            <a:r>
              <a:rPr sz="2000" spc="-5" dirty="0">
                <a:latin typeface="Verdana"/>
                <a:cs typeface="Verdana"/>
              </a:rPr>
              <a:t>and tour a three-dimensional world that exists </a:t>
            </a:r>
            <a:r>
              <a:rPr sz="2000" dirty="0">
                <a:latin typeface="Verdana"/>
                <a:cs typeface="Verdana"/>
              </a:rPr>
              <a:t>only </a:t>
            </a:r>
            <a:r>
              <a:rPr sz="2000" spc="-5" dirty="0">
                <a:latin typeface="Verdana"/>
                <a:cs typeface="Verdana"/>
              </a:rPr>
              <a:t>in  the computer, but appears </a:t>
            </a:r>
            <a:r>
              <a:rPr sz="2000" dirty="0">
                <a:latin typeface="Verdana"/>
                <a:cs typeface="Verdana"/>
              </a:rPr>
              <a:t>realistic </a:t>
            </a:r>
            <a:r>
              <a:rPr sz="2000" spc="-5" dirty="0">
                <a:latin typeface="Verdana"/>
                <a:cs typeface="Verdana"/>
              </a:rPr>
              <a:t>to the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user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1659" y="438404"/>
            <a:ext cx="5076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Verdana"/>
                <a:cs typeface="Verdana"/>
              </a:rPr>
              <a:t>Computer Fundamentals: </a:t>
            </a:r>
            <a:r>
              <a:rPr sz="1400" dirty="0">
                <a:latin typeface="Verdana"/>
                <a:cs typeface="Verdana"/>
              </a:rPr>
              <a:t>Pradeep </a:t>
            </a:r>
            <a:r>
              <a:rPr sz="1400" spc="-5" dirty="0">
                <a:latin typeface="Verdana"/>
                <a:cs typeface="Verdana"/>
              </a:rPr>
              <a:t>K. Sinha </a:t>
            </a:r>
            <a:r>
              <a:rPr sz="1400" spc="-10" dirty="0">
                <a:latin typeface="Verdana"/>
                <a:cs typeface="Verdana"/>
              </a:rPr>
              <a:t>&amp; </a:t>
            </a:r>
            <a:r>
              <a:rPr sz="1400" dirty="0">
                <a:latin typeface="Verdana"/>
                <a:cs typeface="Verdana"/>
              </a:rPr>
              <a:t>Priti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Sinha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6312408"/>
            <a:ext cx="9144000" cy="1003300"/>
            <a:chOff x="457200" y="6312408"/>
            <a:chExt cx="9144000" cy="1003300"/>
          </a:xfrm>
        </p:grpSpPr>
        <p:sp>
          <p:nvSpPr>
            <p:cNvPr id="4" name="object 4"/>
            <p:cNvSpPr/>
            <p:nvPr/>
          </p:nvSpPr>
          <p:spPr>
            <a:xfrm>
              <a:off x="457200" y="7004304"/>
              <a:ext cx="9144000" cy="3108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6312408"/>
              <a:ext cx="9144000" cy="7132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74852" y="688339"/>
            <a:ext cx="282003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5" dirty="0"/>
              <a:t>Audio</a:t>
            </a:r>
            <a:r>
              <a:rPr spc="-60" dirty="0"/>
              <a:t> </a:t>
            </a:r>
            <a:r>
              <a:rPr spc="-10" dirty="0"/>
              <a:t>Media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76731" y="7042470"/>
            <a:ext cx="1277620" cy="249554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Ref. </a:t>
            </a: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Page </a:t>
            </a:r>
            <a:r>
              <a:rPr sz="2100" spc="-15" baseline="1984" dirty="0">
                <a:solidFill>
                  <a:srgbClr val="FFFF00"/>
                </a:solidFill>
                <a:latin typeface="Verdana"/>
                <a:cs typeface="Verdana"/>
              </a:rPr>
              <a:t>371</a:t>
            </a:r>
            <a:endParaRPr sz="2100" baseline="1984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192516" y="7066854"/>
            <a:ext cx="1054735" cy="240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Slide</a:t>
            </a:r>
            <a:r>
              <a:rPr sz="1400" spc="-6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fld id="{81D60167-4931-47E6-BA6A-407CBD079E47}" type="slidenum"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11</a:t>
            </a:fld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/16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8003" y="1813051"/>
            <a:ext cx="7495540" cy="39287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0045" marR="5080" indent="-347980">
              <a:lnSpc>
                <a:spcPct val="100000"/>
              </a:lnSpc>
              <a:spcBef>
                <a:spcPts val="9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i="1" spc="-5" dirty="0">
                <a:latin typeface="Verdana"/>
                <a:cs typeface="Verdana"/>
              </a:rPr>
              <a:t>Computer </a:t>
            </a:r>
            <a:r>
              <a:rPr sz="2000" i="1" dirty="0">
                <a:latin typeface="Verdana"/>
                <a:cs typeface="Verdana"/>
              </a:rPr>
              <a:t>audio </a:t>
            </a:r>
            <a:r>
              <a:rPr sz="2000" dirty="0">
                <a:latin typeface="Verdana"/>
                <a:cs typeface="Verdana"/>
              </a:rPr>
              <a:t>deals </a:t>
            </a:r>
            <a:r>
              <a:rPr sz="2000" spc="-5" dirty="0">
                <a:latin typeface="Verdana"/>
                <a:cs typeface="Verdana"/>
              </a:rPr>
              <a:t>with synthesizing, recording, </a:t>
            </a:r>
            <a:r>
              <a:rPr sz="2000" dirty="0">
                <a:latin typeface="Verdana"/>
                <a:cs typeface="Verdana"/>
              </a:rPr>
              <a:t>and  </a:t>
            </a:r>
            <a:r>
              <a:rPr sz="2000" spc="-5" dirty="0">
                <a:latin typeface="Verdana"/>
                <a:cs typeface="Verdana"/>
              </a:rPr>
              <a:t>playback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spc="5" dirty="0">
                <a:latin typeface="Verdana"/>
                <a:cs typeface="Verdana"/>
              </a:rPr>
              <a:t>audio </a:t>
            </a:r>
            <a:r>
              <a:rPr sz="2000" dirty="0">
                <a:latin typeface="Verdana"/>
                <a:cs typeface="Verdana"/>
              </a:rPr>
              <a:t>or </a:t>
            </a:r>
            <a:r>
              <a:rPr sz="2000" spc="-5" dirty="0">
                <a:latin typeface="Verdana"/>
                <a:cs typeface="Verdana"/>
              </a:rPr>
              <a:t>sound with a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computer</a:t>
            </a:r>
            <a:endParaRPr sz="2000">
              <a:latin typeface="Verdana"/>
              <a:cs typeface="Verdana"/>
            </a:endParaRPr>
          </a:p>
          <a:p>
            <a:pPr marL="360045" marR="141605" indent="-347980">
              <a:lnSpc>
                <a:spcPct val="100000"/>
              </a:lnSpc>
              <a:spcBef>
                <a:spcPts val="985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5" dirty="0">
                <a:latin typeface="Verdana"/>
                <a:cs typeface="Verdana"/>
              </a:rPr>
              <a:t>Sound </a:t>
            </a:r>
            <a:r>
              <a:rPr sz="2000" spc="-10" dirty="0">
                <a:latin typeface="Verdana"/>
                <a:cs typeface="Verdana"/>
              </a:rPr>
              <a:t>board, </a:t>
            </a:r>
            <a:r>
              <a:rPr sz="2000" spc="-5" dirty="0">
                <a:latin typeface="Verdana"/>
                <a:cs typeface="Verdana"/>
              </a:rPr>
              <a:t>microphone, speaker, </a:t>
            </a:r>
            <a:r>
              <a:rPr sz="2000" dirty="0">
                <a:latin typeface="Verdana"/>
                <a:cs typeface="Verdana"/>
              </a:rPr>
              <a:t>MIDI </a:t>
            </a:r>
            <a:r>
              <a:rPr sz="2000" spc="-5" dirty="0">
                <a:latin typeface="Verdana"/>
                <a:cs typeface="Verdana"/>
              </a:rPr>
              <a:t>devices,  sound synthesizer, </a:t>
            </a:r>
            <a:r>
              <a:rPr sz="2000" dirty="0">
                <a:latin typeface="Verdana"/>
                <a:cs typeface="Verdana"/>
              </a:rPr>
              <a:t>sound </a:t>
            </a:r>
            <a:r>
              <a:rPr sz="2000" spc="-5" dirty="0">
                <a:latin typeface="Verdana"/>
                <a:cs typeface="Verdana"/>
              </a:rPr>
              <a:t>editor and </a:t>
            </a:r>
            <a:r>
              <a:rPr sz="2000" spc="5" dirty="0">
                <a:latin typeface="Verdana"/>
                <a:cs typeface="Verdana"/>
              </a:rPr>
              <a:t>audio </a:t>
            </a:r>
            <a:r>
              <a:rPr sz="2000" spc="-5" dirty="0">
                <a:latin typeface="Verdana"/>
                <a:cs typeface="Verdana"/>
              </a:rPr>
              <a:t>mixer </a:t>
            </a:r>
            <a:r>
              <a:rPr sz="2000" spc="-10" dirty="0">
                <a:latin typeface="Verdana"/>
                <a:cs typeface="Verdana"/>
              </a:rPr>
              <a:t>are  some </a:t>
            </a:r>
            <a:r>
              <a:rPr sz="2000" spc="-5" dirty="0">
                <a:latin typeface="Verdana"/>
                <a:cs typeface="Verdana"/>
              </a:rPr>
              <a:t>commonly </a:t>
            </a:r>
            <a:r>
              <a:rPr sz="2000" spc="-10" dirty="0">
                <a:latin typeface="Verdana"/>
                <a:cs typeface="Verdana"/>
              </a:rPr>
              <a:t>used </a:t>
            </a:r>
            <a:r>
              <a:rPr sz="2000" spc="-5" dirty="0">
                <a:latin typeface="Verdana"/>
                <a:cs typeface="Verdana"/>
              </a:rPr>
              <a:t>hardware devices for processing  </a:t>
            </a:r>
            <a:r>
              <a:rPr sz="2000" spc="5" dirty="0">
                <a:latin typeface="Verdana"/>
                <a:cs typeface="Verdana"/>
              </a:rPr>
              <a:t>audio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media</a:t>
            </a:r>
            <a:endParaRPr sz="2000">
              <a:latin typeface="Verdana"/>
              <a:cs typeface="Verdana"/>
            </a:endParaRPr>
          </a:p>
          <a:p>
            <a:pPr marL="360045" marR="118745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10" dirty="0">
                <a:latin typeface="Verdana"/>
                <a:cs typeface="Verdana"/>
              </a:rPr>
              <a:t>Some </a:t>
            </a:r>
            <a:r>
              <a:rPr sz="2000" dirty="0">
                <a:latin typeface="Verdana"/>
                <a:cs typeface="Verdana"/>
              </a:rPr>
              <a:t>desirable </a:t>
            </a:r>
            <a:r>
              <a:rPr sz="2000" spc="-10" dirty="0">
                <a:latin typeface="Verdana"/>
                <a:cs typeface="Verdana"/>
              </a:rPr>
              <a:t>features of </a:t>
            </a:r>
            <a:r>
              <a:rPr sz="2000" spc="-5" dirty="0">
                <a:latin typeface="Verdana"/>
                <a:cs typeface="Verdana"/>
              </a:rPr>
              <a:t>a </a:t>
            </a:r>
            <a:r>
              <a:rPr sz="2000" dirty="0">
                <a:latin typeface="Verdana"/>
                <a:cs typeface="Verdana"/>
              </a:rPr>
              <a:t>multimedia </a:t>
            </a:r>
            <a:r>
              <a:rPr sz="2000" spc="-10" dirty="0">
                <a:latin typeface="Verdana"/>
                <a:cs typeface="Verdana"/>
              </a:rPr>
              <a:t>computer  system </a:t>
            </a:r>
            <a:r>
              <a:rPr sz="2000" spc="-5" dirty="0">
                <a:latin typeface="Verdana"/>
                <a:cs typeface="Verdana"/>
              </a:rPr>
              <a:t>are </a:t>
            </a:r>
            <a:r>
              <a:rPr sz="2000" spc="5" dirty="0">
                <a:latin typeface="Verdana"/>
                <a:cs typeface="Verdana"/>
              </a:rPr>
              <a:t>audio </a:t>
            </a:r>
            <a:r>
              <a:rPr sz="2000" spc="-5" dirty="0">
                <a:latin typeface="Verdana"/>
                <a:cs typeface="Verdana"/>
              </a:rPr>
              <a:t>clips, </a:t>
            </a:r>
            <a:r>
              <a:rPr sz="2000" spc="5" dirty="0">
                <a:latin typeface="Verdana"/>
                <a:cs typeface="Verdana"/>
              </a:rPr>
              <a:t>audio </a:t>
            </a:r>
            <a:r>
              <a:rPr sz="2000" spc="-5" dirty="0">
                <a:latin typeface="Verdana"/>
                <a:cs typeface="Verdana"/>
              </a:rPr>
              <a:t>file importing, </a:t>
            </a:r>
            <a:r>
              <a:rPr sz="2000" spc="-10" dirty="0">
                <a:latin typeface="Verdana"/>
                <a:cs typeface="Verdana"/>
              </a:rPr>
              <a:t>software  support </a:t>
            </a:r>
            <a:r>
              <a:rPr sz="2000" spc="-5" dirty="0">
                <a:latin typeface="Verdana"/>
                <a:cs typeface="Verdana"/>
              </a:rPr>
              <a:t>for </a:t>
            </a:r>
            <a:r>
              <a:rPr sz="2000" spc="5" dirty="0">
                <a:latin typeface="Verdana"/>
                <a:cs typeface="Verdana"/>
              </a:rPr>
              <a:t>high </a:t>
            </a:r>
            <a:r>
              <a:rPr sz="2000" spc="-5" dirty="0">
                <a:latin typeface="Verdana"/>
                <a:cs typeface="Verdana"/>
              </a:rPr>
              <a:t>quality sound, recording and </a:t>
            </a:r>
            <a:r>
              <a:rPr sz="2000" spc="-10" dirty="0">
                <a:latin typeface="Verdana"/>
                <a:cs typeface="Verdana"/>
              </a:rPr>
              <a:t>playback  </a:t>
            </a:r>
            <a:r>
              <a:rPr sz="2000" spc="-5" dirty="0">
                <a:latin typeface="Verdana"/>
                <a:cs typeface="Verdana"/>
              </a:rPr>
              <a:t>capabilities, text-to-speech </a:t>
            </a:r>
            <a:r>
              <a:rPr sz="2000" spc="-10" dirty="0">
                <a:latin typeface="Verdana"/>
                <a:cs typeface="Verdana"/>
              </a:rPr>
              <a:t>conversion </a:t>
            </a:r>
            <a:r>
              <a:rPr sz="2000" spc="-5" dirty="0">
                <a:latin typeface="Verdana"/>
                <a:cs typeface="Verdana"/>
              </a:rPr>
              <a:t>software,  speech-to-text conversion </a:t>
            </a:r>
            <a:r>
              <a:rPr sz="2000" spc="-10" dirty="0">
                <a:latin typeface="Verdana"/>
                <a:cs typeface="Verdana"/>
              </a:rPr>
              <a:t>software, </a:t>
            </a:r>
            <a:r>
              <a:rPr sz="2000" spc="-5" dirty="0">
                <a:latin typeface="Verdana"/>
                <a:cs typeface="Verdana"/>
              </a:rPr>
              <a:t>and voice  recognition </a:t>
            </a:r>
            <a:r>
              <a:rPr sz="2000" spc="-15" dirty="0">
                <a:latin typeface="Verdana"/>
                <a:cs typeface="Verdana"/>
              </a:rPr>
              <a:t>software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1659" y="438404"/>
            <a:ext cx="5076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Verdana"/>
                <a:cs typeface="Verdana"/>
              </a:rPr>
              <a:t>Computer Fundamentals: </a:t>
            </a:r>
            <a:r>
              <a:rPr sz="1400" dirty="0">
                <a:latin typeface="Verdana"/>
                <a:cs typeface="Verdana"/>
              </a:rPr>
              <a:t>Pradeep </a:t>
            </a:r>
            <a:r>
              <a:rPr sz="1400" spc="-5" dirty="0">
                <a:latin typeface="Verdana"/>
                <a:cs typeface="Verdana"/>
              </a:rPr>
              <a:t>K. Sinha </a:t>
            </a:r>
            <a:r>
              <a:rPr sz="1400" spc="-10" dirty="0">
                <a:latin typeface="Verdana"/>
                <a:cs typeface="Verdana"/>
              </a:rPr>
              <a:t>&amp; </a:t>
            </a:r>
            <a:r>
              <a:rPr sz="1400" dirty="0">
                <a:latin typeface="Verdana"/>
                <a:cs typeface="Verdana"/>
              </a:rPr>
              <a:t>Priti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Sinha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6312408"/>
            <a:ext cx="9144000" cy="1003300"/>
            <a:chOff x="457200" y="6312408"/>
            <a:chExt cx="9144000" cy="1003300"/>
          </a:xfrm>
        </p:grpSpPr>
        <p:sp>
          <p:nvSpPr>
            <p:cNvPr id="4" name="object 4"/>
            <p:cNvSpPr/>
            <p:nvPr/>
          </p:nvSpPr>
          <p:spPr>
            <a:xfrm>
              <a:off x="457200" y="7004304"/>
              <a:ext cx="9144000" cy="3108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6312408"/>
              <a:ext cx="9144000" cy="7132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041908" y="1822195"/>
            <a:ext cx="7419975" cy="33166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0045" marR="5080" indent="-347980">
              <a:lnSpc>
                <a:spcPct val="100000"/>
              </a:lnSpc>
              <a:spcBef>
                <a:spcPts val="9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  <a:tab pos="3794125" algn="l"/>
              </a:tabLst>
            </a:pPr>
            <a:r>
              <a:rPr sz="2000" i="1" spc="-5" dirty="0">
                <a:latin typeface="Verdana"/>
                <a:cs typeface="Verdana"/>
              </a:rPr>
              <a:t>Computer video </a:t>
            </a:r>
            <a:r>
              <a:rPr sz="2000" dirty="0">
                <a:latin typeface="Verdana"/>
                <a:cs typeface="Verdana"/>
              </a:rPr>
              <a:t>deals </a:t>
            </a:r>
            <a:r>
              <a:rPr sz="2000" spc="-5" dirty="0">
                <a:latin typeface="Verdana"/>
                <a:cs typeface="Verdana"/>
              </a:rPr>
              <a:t>with recording and display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a  </a:t>
            </a:r>
            <a:r>
              <a:rPr sz="2000" spc="-10" dirty="0">
                <a:latin typeface="Verdana"/>
                <a:cs typeface="Verdana"/>
              </a:rPr>
              <a:t>sequence of </a:t>
            </a:r>
            <a:r>
              <a:rPr sz="2000" spc="-5" dirty="0">
                <a:latin typeface="Verdana"/>
                <a:cs typeface="Verdana"/>
              </a:rPr>
              <a:t>images at a reasonable </a:t>
            </a:r>
            <a:r>
              <a:rPr sz="2000" spc="-15" dirty="0">
                <a:latin typeface="Verdana"/>
                <a:cs typeface="Verdana"/>
              </a:rPr>
              <a:t>speed </a:t>
            </a:r>
            <a:r>
              <a:rPr sz="2000" spc="-5" dirty="0">
                <a:latin typeface="Verdana"/>
                <a:cs typeface="Verdana"/>
              </a:rPr>
              <a:t>to create an  impression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dirty="0">
                <a:latin typeface="Verdana"/>
                <a:cs typeface="Verdana"/>
              </a:rPr>
              <a:t>movement.	</a:t>
            </a:r>
            <a:r>
              <a:rPr sz="2000" spc="-15" dirty="0">
                <a:latin typeface="Verdana"/>
                <a:cs typeface="Verdana"/>
              </a:rPr>
              <a:t>Each </a:t>
            </a:r>
            <a:r>
              <a:rPr sz="2000" dirty="0">
                <a:latin typeface="Verdana"/>
                <a:cs typeface="Verdana"/>
              </a:rPr>
              <a:t>individual </a:t>
            </a:r>
            <a:r>
              <a:rPr sz="2000" spc="-5" dirty="0">
                <a:latin typeface="Verdana"/>
                <a:cs typeface="Verdana"/>
              </a:rPr>
              <a:t>image </a:t>
            </a:r>
            <a:r>
              <a:rPr sz="2000" spc="-10" dirty="0">
                <a:latin typeface="Verdana"/>
                <a:cs typeface="Verdana"/>
              </a:rPr>
              <a:t>of  such </a:t>
            </a:r>
            <a:r>
              <a:rPr sz="2000" spc="-5" dirty="0">
                <a:latin typeface="Verdana"/>
                <a:cs typeface="Verdana"/>
              </a:rPr>
              <a:t>a </a:t>
            </a:r>
            <a:r>
              <a:rPr sz="2000" spc="-10" dirty="0">
                <a:latin typeface="Verdana"/>
                <a:cs typeface="Verdana"/>
              </a:rPr>
              <a:t>sequence </a:t>
            </a:r>
            <a:r>
              <a:rPr sz="2000" spc="10" dirty="0">
                <a:latin typeface="Verdana"/>
                <a:cs typeface="Verdana"/>
              </a:rPr>
              <a:t>is </a:t>
            </a:r>
            <a:r>
              <a:rPr sz="2000" spc="-5" dirty="0">
                <a:latin typeface="Verdana"/>
                <a:cs typeface="Verdana"/>
              </a:rPr>
              <a:t>called a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frame</a:t>
            </a:r>
            <a:endParaRPr sz="2000">
              <a:latin typeface="Verdana"/>
              <a:cs typeface="Verdana"/>
            </a:endParaRPr>
          </a:p>
          <a:p>
            <a:pPr marL="360045" marR="256540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dirty="0">
                <a:latin typeface="Verdana"/>
                <a:cs typeface="Verdana"/>
              </a:rPr>
              <a:t>Video </a:t>
            </a:r>
            <a:r>
              <a:rPr sz="2000" spc="-10" dirty="0">
                <a:latin typeface="Verdana"/>
                <a:cs typeface="Verdana"/>
              </a:rPr>
              <a:t>camera, </a:t>
            </a:r>
            <a:r>
              <a:rPr sz="2000" spc="-5" dirty="0">
                <a:latin typeface="Verdana"/>
                <a:cs typeface="Verdana"/>
              </a:rPr>
              <a:t>video monitor, video </a:t>
            </a:r>
            <a:r>
              <a:rPr sz="2000" dirty="0">
                <a:latin typeface="Verdana"/>
                <a:cs typeface="Verdana"/>
              </a:rPr>
              <a:t>board, </a:t>
            </a:r>
            <a:r>
              <a:rPr sz="2000" spc="-5" dirty="0">
                <a:latin typeface="Verdana"/>
                <a:cs typeface="Verdana"/>
              </a:rPr>
              <a:t>and video  editor </a:t>
            </a:r>
            <a:r>
              <a:rPr sz="2000" spc="-10" dirty="0">
                <a:latin typeface="Verdana"/>
                <a:cs typeface="Verdana"/>
              </a:rPr>
              <a:t>are </a:t>
            </a:r>
            <a:r>
              <a:rPr sz="2000" spc="-5" dirty="0">
                <a:latin typeface="Verdana"/>
                <a:cs typeface="Verdana"/>
              </a:rPr>
              <a:t>some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dirty="0">
                <a:latin typeface="Verdana"/>
                <a:cs typeface="Verdana"/>
              </a:rPr>
              <a:t>commonly </a:t>
            </a:r>
            <a:r>
              <a:rPr sz="2000" spc="-10" dirty="0">
                <a:latin typeface="Verdana"/>
                <a:cs typeface="Verdana"/>
              </a:rPr>
              <a:t>used </a:t>
            </a:r>
            <a:r>
              <a:rPr sz="2000" spc="-5" dirty="0">
                <a:latin typeface="Verdana"/>
                <a:cs typeface="Verdana"/>
              </a:rPr>
              <a:t>hardware  </a:t>
            </a:r>
            <a:r>
              <a:rPr sz="2000" spc="-10" dirty="0">
                <a:latin typeface="Verdana"/>
                <a:cs typeface="Verdana"/>
              </a:rPr>
              <a:t>devices </a:t>
            </a:r>
            <a:r>
              <a:rPr sz="2000" spc="-5" dirty="0">
                <a:latin typeface="Verdana"/>
                <a:cs typeface="Verdana"/>
              </a:rPr>
              <a:t>for </a:t>
            </a:r>
            <a:r>
              <a:rPr sz="2000" dirty="0">
                <a:latin typeface="Verdana"/>
                <a:cs typeface="Verdana"/>
              </a:rPr>
              <a:t>processing </a:t>
            </a:r>
            <a:r>
              <a:rPr sz="2000" spc="-5" dirty="0">
                <a:latin typeface="Verdana"/>
                <a:cs typeface="Verdana"/>
              </a:rPr>
              <a:t>video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media</a:t>
            </a:r>
            <a:endParaRPr sz="2000">
              <a:latin typeface="Verdana"/>
              <a:cs typeface="Verdana"/>
            </a:endParaRPr>
          </a:p>
          <a:p>
            <a:pPr marL="360045" marR="41910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10" dirty="0">
                <a:latin typeface="Verdana"/>
                <a:cs typeface="Verdana"/>
              </a:rPr>
              <a:t>Some </a:t>
            </a:r>
            <a:r>
              <a:rPr sz="2000" dirty="0">
                <a:latin typeface="Verdana"/>
                <a:cs typeface="Verdana"/>
              </a:rPr>
              <a:t>desirable </a:t>
            </a:r>
            <a:r>
              <a:rPr sz="2000" spc="-10" dirty="0">
                <a:latin typeface="Verdana"/>
                <a:cs typeface="Verdana"/>
              </a:rPr>
              <a:t>features of </a:t>
            </a:r>
            <a:r>
              <a:rPr sz="2000" spc="-5" dirty="0">
                <a:latin typeface="Verdana"/>
                <a:cs typeface="Verdana"/>
              </a:rPr>
              <a:t>a </a:t>
            </a:r>
            <a:r>
              <a:rPr sz="2000" dirty="0">
                <a:latin typeface="Verdana"/>
                <a:cs typeface="Verdana"/>
              </a:rPr>
              <a:t>multimedia </a:t>
            </a:r>
            <a:r>
              <a:rPr sz="2000" spc="-10" dirty="0">
                <a:latin typeface="Verdana"/>
                <a:cs typeface="Verdana"/>
              </a:rPr>
              <a:t>computer  system </a:t>
            </a:r>
            <a:r>
              <a:rPr sz="2000" dirty="0">
                <a:latin typeface="Verdana"/>
                <a:cs typeface="Verdana"/>
              </a:rPr>
              <a:t>with </a:t>
            </a:r>
            <a:r>
              <a:rPr sz="2000" spc="-5" dirty="0">
                <a:latin typeface="Verdana"/>
                <a:cs typeface="Verdana"/>
              </a:rPr>
              <a:t>video facility are video </a:t>
            </a:r>
            <a:r>
              <a:rPr sz="2000" dirty="0">
                <a:latin typeface="Verdana"/>
                <a:cs typeface="Verdana"/>
              </a:rPr>
              <a:t>clips </a:t>
            </a:r>
            <a:r>
              <a:rPr sz="2000" spc="-5" dirty="0">
                <a:latin typeface="Verdana"/>
                <a:cs typeface="Verdana"/>
              </a:rPr>
              <a:t>and recording  and playback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capabilities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6731" y="7042470"/>
            <a:ext cx="1277620" cy="249554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Ref. </a:t>
            </a: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Page </a:t>
            </a:r>
            <a:r>
              <a:rPr sz="2100" spc="-15" baseline="1984" dirty="0">
                <a:solidFill>
                  <a:srgbClr val="FFFF00"/>
                </a:solidFill>
                <a:latin typeface="Verdana"/>
                <a:cs typeface="Verdana"/>
              </a:rPr>
              <a:t>371</a:t>
            </a:r>
            <a:endParaRPr sz="2100" baseline="1984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192516" y="7066854"/>
            <a:ext cx="1054735" cy="240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Slide</a:t>
            </a:r>
            <a:r>
              <a:rPr sz="1400" spc="-6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fld id="{81D60167-4931-47E6-BA6A-407CBD079E47}" type="slidenum"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12</a:t>
            </a:fld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/16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74852" y="688339"/>
            <a:ext cx="279463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Video</a:t>
            </a:r>
            <a:r>
              <a:rPr spc="-40" dirty="0"/>
              <a:t> </a:t>
            </a:r>
            <a:r>
              <a:rPr spc="-10" dirty="0"/>
              <a:t>Media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1659" y="438404"/>
            <a:ext cx="5076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Verdana"/>
                <a:cs typeface="Verdana"/>
              </a:rPr>
              <a:t>Computer Fundamentals: </a:t>
            </a:r>
            <a:r>
              <a:rPr sz="1400" dirty="0">
                <a:latin typeface="Verdana"/>
                <a:cs typeface="Verdana"/>
              </a:rPr>
              <a:t>Pradeep </a:t>
            </a:r>
            <a:r>
              <a:rPr sz="1400" spc="-5" dirty="0">
                <a:latin typeface="Verdana"/>
                <a:cs typeface="Verdana"/>
              </a:rPr>
              <a:t>K. Sinha </a:t>
            </a:r>
            <a:r>
              <a:rPr sz="1400" spc="-10" dirty="0">
                <a:latin typeface="Verdana"/>
                <a:cs typeface="Verdana"/>
              </a:rPr>
              <a:t>&amp; </a:t>
            </a:r>
            <a:r>
              <a:rPr sz="1400" dirty="0">
                <a:latin typeface="Verdana"/>
                <a:cs typeface="Verdana"/>
              </a:rPr>
              <a:t>Priti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Sinha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6312408"/>
            <a:ext cx="9144000" cy="1003300"/>
            <a:chOff x="457200" y="6312408"/>
            <a:chExt cx="9144000" cy="1003300"/>
          </a:xfrm>
        </p:grpSpPr>
        <p:sp>
          <p:nvSpPr>
            <p:cNvPr id="4" name="object 4"/>
            <p:cNvSpPr/>
            <p:nvPr/>
          </p:nvSpPr>
          <p:spPr>
            <a:xfrm>
              <a:off x="457200" y="7004304"/>
              <a:ext cx="9144000" cy="3108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6312408"/>
              <a:ext cx="9144000" cy="7132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65708" y="706628"/>
            <a:ext cx="51581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Multimedia</a:t>
            </a:r>
            <a:r>
              <a:rPr sz="3000" spc="-35" dirty="0"/>
              <a:t> </a:t>
            </a:r>
            <a:r>
              <a:rPr sz="3000" spc="-5" dirty="0"/>
              <a:t>Applications</a:t>
            </a:r>
            <a:endParaRPr sz="3000"/>
          </a:p>
        </p:txBody>
      </p:sp>
      <p:sp>
        <p:nvSpPr>
          <p:cNvPr id="8" name="object 8"/>
          <p:cNvSpPr txBox="1"/>
          <p:nvPr/>
        </p:nvSpPr>
        <p:spPr>
          <a:xfrm>
            <a:off x="776731" y="7042470"/>
            <a:ext cx="1277620" cy="249554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Ref. </a:t>
            </a: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Page </a:t>
            </a:r>
            <a:r>
              <a:rPr sz="2100" spc="-15" baseline="1984" dirty="0">
                <a:solidFill>
                  <a:srgbClr val="FFFF00"/>
                </a:solidFill>
                <a:latin typeface="Verdana"/>
                <a:cs typeface="Verdana"/>
              </a:rPr>
              <a:t>371</a:t>
            </a:r>
            <a:endParaRPr sz="2100" baseline="1984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192516" y="7066854"/>
            <a:ext cx="1054735" cy="240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Slide</a:t>
            </a:r>
            <a:r>
              <a:rPr sz="1400" spc="-6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fld id="{81D60167-4931-47E6-BA6A-407CBD079E47}" type="slidenum"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13</a:t>
            </a:fld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/16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1908" y="1702105"/>
            <a:ext cx="4457700" cy="301244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360045" indent="-347980">
              <a:lnSpc>
                <a:spcPct val="100000"/>
              </a:lnSpc>
              <a:spcBef>
                <a:spcPts val="106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dirty="0">
                <a:latin typeface="Verdana"/>
                <a:cs typeface="Verdana"/>
              </a:rPr>
              <a:t>Multimedia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presentation</a:t>
            </a:r>
            <a:endParaRPr sz="2000">
              <a:latin typeface="Verdana"/>
              <a:cs typeface="Verdana"/>
            </a:endParaRPr>
          </a:p>
          <a:p>
            <a:pPr marL="360045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5" dirty="0">
                <a:latin typeface="Verdana"/>
                <a:cs typeface="Verdana"/>
              </a:rPr>
              <a:t>Foreign language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learning</a:t>
            </a:r>
            <a:endParaRPr sz="2000">
              <a:latin typeface="Verdana"/>
              <a:cs typeface="Verdana"/>
            </a:endParaRPr>
          </a:p>
          <a:p>
            <a:pPr marL="360045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dirty="0">
                <a:latin typeface="Verdana"/>
                <a:cs typeface="Verdana"/>
              </a:rPr>
              <a:t>Video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games</a:t>
            </a:r>
            <a:endParaRPr sz="2000">
              <a:latin typeface="Verdana"/>
              <a:cs typeface="Verdana"/>
            </a:endParaRPr>
          </a:p>
          <a:p>
            <a:pPr marL="360045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10" dirty="0">
                <a:latin typeface="Verdana"/>
                <a:cs typeface="Verdana"/>
              </a:rPr>
              <a:t>Special </a:t>
            </a:r>
            <a:r>
              <a:rPr sz="2000" spc="-15" dirty="0">
                <a:latin typeface="Verdana"/>
                <a:cs typeface="Verdana"/>
              </a:rPr>
              <a:t>effects </a:t>
            </a:r>
            <a:r>
              <a:rPr sz="2000" spc="10" dirty="0">
                <a:latin typeface="Verdana"/>
                <a:cs typeface="Verdana"/>
              </a:rPr>
              <a:t>in</a:t>
            </a:r>
            <a:r>
              <a:rPr sz="2000" spc="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films</a:t>
            </a:r>
            <a:endParaRPr sz="2000">
              <a:latin typeface="Verdana"/>
              <a:cs typeface="Verdana"/>
            </a:endParaRPr>
          </a:p>
          <a:p>
            <a:pPr marL="360045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dirty="0">
                <a:latin typeface="Verdana"/>
                <a:cs typeface="Verdana"/>
              </a:rPr>
              <a:t>Multimedia </a:t>
            </a:r>
            <a:r>
              <a:rPr sz="2000" spc="-5" dirty="0">
                <a:latin typeface="Verdana"/>
                <a:cs typeface="Verdana"/>
              </a:rPr>
              <a:t>kiosks as </a:t>
            </a:r>
            <a:r>
              <a:rPr sz="2000" dirty="0">
                <a:latin typeface="Verdana"/>
                <a:cs typeface="Verdana"/>
              </a:rPr>
              <a:t>help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desks</a:t>
            </a:r>
            <a:endParaRPr sz="2000">
              <a:latin typeface="Verdana"/>
              <a:cs typeface="Verdana"/>
            </a:endParaRPr>
          </a:p>
          <a:p>
            <a:pPr marL="360045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5" dirty="0">
                <a:latin typeface="Verdana"/>
                <a:cs typeface="Verdana"/>
              </a:rPr>
              <a:t>Animated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advertisements</a:t>
            </a:r>
            <a:endParaRPr sz="2000">
              <a:latin typeface="Verdana"/>
              <a:cs typeface="Verdana"/>
            </a:endParaRPr>
          </a:p>
          <a:p>
            <a:pPr marL="360045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dirty="0">
                <a:latin typeface="Verdana"/>
                <a:cs typeface="Verdana"/>
              </a:rPr>
              <a:t>Multimedia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conferencing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1659" y="438404"/>
            <a:ext cx="5076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Verdana"/>
                <a:cs typeface="Verdana"/>
              </a:rPr>
              <a:t>Computer Fundamentals: </a:t>
            </a:r>
            <a:r>
              <a:rPr sz="1400" dirty="0">
                <a:latin typeface="Verdana"/>
                <a:cs typeface="Verdana"/>
              </a:rPr>
              <a:t>Pradeep </a:t>
            </a:r>
            <a:r>
              <a:rPr sz="1400" spc="-5" dirty="0">
                <a:latin typeface="Verdana"/>
                <a:cs typeface="Verdana"/>
              </a:rPr>
              <a:t>K. Sinha </a:t>
            </a:r>
            <a:r>
              <a:rPr sz="1400" spc="-10" dirty="0">
                <a:latin typeface="Verdana"/>
                <a:cs typeface="Verdana"/>
              </a:rPr>
              <a:t>&amp; </a:t>
            </a:r>
            <a:r>
              <a:rPr sz="1400" dirty="0">
                <a:latin typeface="Verdana"/>
                <a:cs typeface="Verdana"/>
              </a:rPr>
              <a:t>Priti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Sinha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6312408"/>
            <a:ext cx="9144000" cy="1003300"/>
            <a:chOff x="457200" y="6312408"/>
            <a:chExt cx="9144000" cy="1003300"/>
          </a:xfrm>
        </p:grpSpPr>
        <p:sp>
          <p:nvSpPr>
            <p:cNvPr id="4" name="object 4"/>
            <p:cNvSpPr/>
            <p:nvPr/>
          </p:nvSpPr>
          <p:spPr>
            <a:xfrm>
              <a:off x="457200" y="7004304"/>
              <a:ext cx="9144000" cy="3108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6312408"/>
              <a:ext cx="9144000" cy="7132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47419" y="706628"/>
            <a:ext cx="5055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Media Center</a:t>
            </a:r>
            <a:r>
              <a:rPr sz="3000" spc="-75" dirty="0"/>
              <a:t> </a:t>
            </a:r>
            <a:r>
              <a:rPr sz="3000" spc="-5" dirty="0"/>
              <a:t>Computer</a:t>
            </a:r>
            <a:endParaRPr sz="3000"/>
          </a:p>
        </p:txBody>
      </p:sp>
      <p:sp>
        <p:nvSpPr>
          <p:cNvPr id="8" name="object 8"/>
          <p:cNvSpPr txBox="1"/>
          <p:nvPr/>
        </p:nvSpPr>
        <p:spPr>
          <a:xfrm>
            <a:off x="776731" y="7042470"/>
            <a:ext cx="1277620" cy="249554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Ref. </a:t>
            </a: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Page </a:t>
            </a:r>
            <a:r>
              <a:rPr sz="2100" spc="-15" baseline="1984" dirty="0">
                <a:solidFill>
                  <a:srgbClr val="FFFF00"/>
                </a:solidFill>
                <a:latin typeface="Verdana"/>
                <a:cs typeface="Verdana"/>
              </a:rPr>
              <a:t>371</a:t>
            </a:r>
            <a:endParaRPr sz="2100" baseline="1984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192516" y="7066854"/>
            <a:ext cx="1054735" cy="240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Slide</a:t>
            </a:r>
            <a:r>
              <a:rPr sz="1400" spc="-6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fld id="{81D60167-4931-47E6-BA6A-407CBD079E47}" type="slidenum"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14</a:t>
            </a:fld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/16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1908" y="1825244"/>
            <a:ext cx="7703184" cy="39262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0045" marR="154940" indent="-347980">
              <a:lnSpc>
                <a:spcPct val="100000"/>
              </a:lnSpc>
              <a:spcBef>
                <a:spcPts val="9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5" dirty="0">
                <a:latin typeface="Verdana"/>
                <a:cs typeface="Verdana"/>
              </a:rPr>
              <a:t>There </a:t>
            </a:r>
            <a:r>
              <a:rPr sz="2000" spc="10" dirty="0">
                <a:latin typeface="Verdana"/>
                <a:cs typeface="Verdana"/>
              </a:rPr>
              <a:t>is </a:t>
            </a:r>
            <a:r>
              <a:rPr sz="2000" spc="-5" dirty="0">
                <a:latin typeface="Verdana"/>
                <a:cs typeface="Verdana"/>
              </a:rPr>
              <a:t>a growing trend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dirty="0">
                <a:latin typeface="Verdana"/>
                <a:cs typeface="Verdana"/>
              </a:rPr>
              <a:t>owning </a:t>
            </a:r>
            <a:r>
              <a:rPr sz="2000" spc="-5" dirty="0">
                <a:latin typeface="Verdana"/>
                <a:cs typeface="Verdana"/>
              </a:rPr>
              <a:t>a </a:t>
            </a:r>
            <a:r>
              <a:rPr sz="2000" spc="-10" dirty="0">
                <a:latin typeface="Verdana"/>
                <a:cs typeface="Verdana"/>
              </a:rPr>
              <a:t>personal computer  </a:t>
            </a:r>
            <a:r>
              <a:rPr sz="2000" spc="-5" dirty="0">
                <a:latin typeface="Verdana"/>
                <a:cs typeface="Verdana"/>
              </a:rPr>
              <a:t>(PC) at home </a:t>
            </a:r>
            <a:r>
              <a:rPr sz="2000" dirty="0">
                <a:latin typeface="Verdana"/>
                <a:cs typeface="Verdana"/>
              </a:rPr>
              <a:t>like </a:t>
            </a:r>
            <a:r>
              <a:rPr sz="2000" spc="-10" dirty="0">
                <a:latin typeface="Verdana"/>
                <a:cs typeface="Verdana"/>
              </a:rPr>
              <a:t>other </a:t>
            </a:r>
            <a:r>
              <a:rPr sz="2000" spc="-5" dirty="0">
                <a:latin typeface="Verdana"/>
                <a:cs typeface="Verdana"/>
              </a:rPr>
              <a:t>electronic</a:t>
            </a:r>
            <a:r>
              <a:rPr sz="2000" spc="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equipment</a:t>
            </a:r>
            <a:endParaRPr sz="2000">
              <a:latin typeface="Verdana"/>
              <a:cs typeface="Verdana"/>
            </a:endParaRPr>
          </a:p>
          <a:p>
            <a:pPr marL="360045" marR="5080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15" dirty="0">
                <a:latin typeface="Verdana"/>
                <a:cs typeface="Verdana"/>
              </a:rPr>
              <a:t>New </a:t>
            </a:r>
            <a:r>
              <a:rPr sz="2000" dirty="0">
                <a:latin typeface="Verdana"/>
                <a:cs typeface="Verdana"/>
              </a:rPr>
              <a:t>terminologies like “infotainment” </a:t>
            </a:r>
            <a:r>
              <a:rPr sz="2000" spc="-10" dirty="0">
                <a:latin typeface="Verdana"/>
                <a:cs typeface="Verdana"/>
              </a:rPr>
              <a:t>and </a:t>
            </a:r>
            <a:r>
              <a:rPr sz="2000" dirty="0">
                <a:latin typeface="Verdana"/>
                <a:cs typeface="Verdana"/>
              </a:rPr>
              <a:t>“edutainment”  </a:t>
            </a:r>
            <a:r>
              <a:rPr sz="2000" spc="-5" dirty="0">
                <a:latin typeface="Verdana"/>
                <a:cs typeface="Verdana"/>
              </a:rPr>
              <a:t>have evolved </a:t>
            </a:r>
            <a:r>
              <a:rPr sz="2000" spc="1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refer to computers as </a:t>
            </a:r>
            <a:r>
              <a:rPr sz="2000" dirty="0">
                <a:latin typeface="Verdana"/>
                <a:cs typeface="Verdana"/>
              </a:rPr>
              <a:t>versatile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tools</a:t>
            </a:r>
            <a:endParaRPr sz="2000">
              <a:latin typeface="Verdana"/>
              <a:cs typeface="Verdana"/>
            </a:endParaRPr>
          </a:p>
          <a:p>
            <a:pPr marL="360045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5" dirty="0">
                <a:latin typeface="Verdana"/>
                <a:cs typeface="Verdana"/>
              </a:rPr>
              <a:t>Media </a:t>
            </a:r>
            <a:r>
              <a:rPr sz="2000" spc="-10" dirty="0">
                <a:latin typeface="Verdana"/>
                <a:cs typeface="Verdana"/>
              </a:rPr>
              <a:t>center PC </a:t>
            </a:r>
            <a:r>
              <a:rPr sz="2000" dirty="0">
                <a:latin typeface="Verdana"/>
                <a:cs typeface="Verdana"/>
              </a:rPr>
              <a:t>provides following </a:t>
            </a:r>
            <a:r>
              <a:rPr sz="2000" spc="-10" dirty="0">
                <a:latin typeface="Verdana"/>
                <a:cs typeface="Verdana"/>
              </a:rPr>
              <a:t>functionalities:</a:t>
            </a:r>
            <a:endParaRPr sz="2000">
              <a:latin typeface="Verdana"/>
              <a:cs typeface="Verdana"/>
            </a:endParaRPr>
          </a:p>
          <a:p>
            <a:pPr marL="814069" lvl="1" indent="-342265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814069" algn="l"/>
                <a:tab pos="814705" algn="l"/>
              </a:tabLst>
            </a:pPr>
            <a:r>
              <a:rPr sz="2000" spc="-10" dirty="0">
                <a:latin typeface="Verdana"/>
                <a:cs typeface="Verdana"/>
              </a:rPr>
              <a:t>Server </a:t>
            </a:r>
            <a:r>
              <a:rPr sz="2000" spc="-5" dirty="0">
                <a:latin typeface="Verdana"/>
                <a:cs typeface="Verdana"/>
              </a:rPr>
              <a:t>as PC, TV, </a:t>
            </a:r>
            <a:r>
              <a:rPr sz="2000" dirty="0">
                <a:latin typeface="Verdana"/>
                <a:cs typeface="Verdana"/>
              </a:rPr>
              <a:t>radio, </a:t>
            </a:r>
            <a:r>
              <a:rPr sz="2000" spc="-5" dirty="0">
                <a:latin typeface="Verdana"/>
                <a:cs typeface="Verdana"/>
              </a:rPr>
              <a:t>and </a:t>
            </a:r>
            <a:r>
              <a:rPr sz="2000" dirty="0">
                <a:latin typeface="Verdana"/>
                <a:cs typeface="Verdana"/>
              </a:rPr>
              <a:t>music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system</a:t>
            </a:r>
            <a:endParaRPr sz="2000">
              <a:latin typeface="Verdana"/>
              <a:cs typeface="Verdana"/>
            </a:endParaRPr>
          </a:p>
          <a:p>
            <a:pPr marL="814069" lvl="1" indent="-342265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814069" algn="l"/>
                <a:tab pos="814705" algn="l"/>
              </a:tabLst>
            </a:pPr>
            <a:r>
              <a:rPr sz="2000" spc="-10" dirty="0">
                <a:latin typeface="Verdana"/>
                <a:cs typeface="Verdana"/>
              </a:rPr>
              <a:t>Serve </a:t>
            </a:r>
            <a:r>
              <a:rPr sz="2000" spc="-5" dirty="0">
                <a:latin typeface="Verdana"/>
                <a:cs typeface="Verdana"/>
              </a:rPr>
              <a:t>as </a:t>
            </a:r>
            <a:r>
              <a:rPr sz="2000" dirty="0">
                <a:latin typeface="Verdana"/>
                <a:cs typeface="Verdana"/>
              </a:rPr>
              <a:t>digital </a:t>
            </a:r>
            <a:r>
              <a:rPr sz="2000" spc="-5" dirty="0">
                <a:latin typeface="Verdana"/>
                <a:cs typeface="Verdana"/>
              </a:rPr>
              <a:t>photo album and digital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library</a:t>
            </a:r>
            <a:endParaRPr sz="2000">
              <a:latin typeface="Verdana"/>
              <a:cs typeface="Verdana"/>
            </a:endParaRPr>
          </a:p>
          <a:p>
            <a:pPr marL="814069" lvl="1" indent="-342265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814069" algn="l"/>
                <a:tab pos="814705" algn="l"/>
              </a:tabLst>
            </a:pPr>
            <a:r>
              <a:rPr sz="2000" spc="-10" dirty="0">
                <a:latin typeface="Verdana"/>
                <a:cs typeface="Verdana"/>
              </a:rPr>
              <a:t>Server </a:t>
            </a:r>
            <a:r>
              <a:rPr sz="2000" spc="-5" dirty="0">
                <a:latin typeface="Verdana"/>
                <a:cs typeface="Verdana"/>
              </a:rPr>
              <a:t>as Game station and DVD/CD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Player</a:t>
            </a:r>
            <a:endParaRPr sz="2000">
              <a:latin typeface="Verdana"/>
              <a:cs typeface="Verdana"/>
            </a:endParaRPr>
          </a:p>
          <a:p>
            <a:pPr marL="814069" lvl="1" indent="-342265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814069" algn="l"/>
                <a:tab pos="814705" algn="l"/>
              </a:tabLst>
            </a:pPr>
            <a:r>
              <a:rPr sz="2000" dirty="0">
                <a:latin typeface="Verdana"/>
                <a:cs typeface="Verdana"/>
              </a:rPr>
              <a:t>Allows play, </a:t>
            </a:r>
            <a:r>
              <a:rPr sz="2000" spc="-10" dirty="0">
                <a:latin typeface="Verdana"/>
                <a:cs typeface="Verdana"/>
              </a:rPr>
              <a:t>pause, </a:t>
            </a:r>
            <a:r>
              <a:rPr sz="2000" spc="-5" dirty="0">
                <a:latin typeface="Verdana"/>
                <a:cs typeface="Verdana"/>
              </a:rPr>
              <a:t>and </a:t>
            </a:r>
            <a:r>
              <a:rPr sz="2000" spc="-15" dirty="0">
                <a:latin typeface="Verdana"/>
                <a:cs typeface="Verdana"/>
              </a:rPr>
              <a:t>record </a:t>
            </a:r>
            <a:r>
              <a:rPr sz="2000" spc="-10" dirty="0">
                <a:latin typeface="Verdana"/>
                <a:cs typeface="Verdana"/>
              </a:rPr>
              <a:t>of TV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programs</a:t>
            </a:r>
            <a:endParaRPr sz="2000">
              <a:latin typeface="Verdana"/>
              <a:cs typeface="Verdana"/>
            </a:endParaRPr>
          </a:p>
          <a:p>
            <a:pPr marL="814069" lvl="1" indent="-342265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814069" algn="l"/>
                <a:tab pos="814705" algn="l"/>
              </a:tabLst>
            </a:pPr>
            <a:r>
              <a:rPr sz="2000" spc="-10" dirty="0">
                <a:latin typeface="Verdana"/>
                <a:cs typeface="Verdana"/>
              </a:rPr>
              <a:t>Provides </a:t>
            </a:r>
            <a:r>
              <a:rPr sz="2000" spc="-5" dirty="0">
                <a:latin typeface="Verdana"/>
                <a:cs typeface="Verdana"/>
              </a:rPr>
              <a:t>Electronic Programming </a:t>
            </a:r>
            <a:r>
              <a:rPr sz="2000" dirty="0">
                <a:latin typeface="Verdana"/>
                <a:cs typeface="Verdana"/>
              </a:rPr>
              <a:t>Guide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(EPG)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1659" y="438404"/>
            <a:ext cx="5076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Verdana"/>
                <a:cs typeface="Verdana"/>
              </a:rPr>
              <a:t>Computer Fundamentals: </a:t>
            </a:r>
            <a:r>
              <a:rPr sz="1400" dirty="0">
                <a:latin typeface="Verdana"/>
                <a:cs typeface="Verdana"/>
              </a:rPr>
              <a:t>Pradeep </a:t>
            </a:r>
            <a:r>
              <a:rPr sz="1400" spc="-5" dirty="0">
                <a:latin typeface="Verdana"/>
                <a:cs typeface="Verdana"/>
              </a:rPr>
              <a:t>K. Sinha </a:t>
            </a:r>
            <a:r>
              <a:rPr sz="1400" spc="-10" dirty="0">
                <a:latin typeface="Verdana"/>
                <a:cs typeface="Verdana"/>
              </a:rPr>
              <a:t>&amp; </a:t>
            </a:r>
            <a:r>
              <a:rPr sz="1400" dirty="0">
                <a:latin typeface="Verdana"/>
                <a:cs typeface="Verdana"/>
              </a:rPr>
              <a:t>Priti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Sinha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6312408"/>
            <a:ext cx="9144000" cy="1003300"/>
            <a:chOff x="457200" y="6312408"/>
            <a:chExt cx="9144000" cy="1003300"/>
          </a:xfrm>
        </p:grpSpPr>
        <p:sp>
          <p:nvSpPr>
            <p:cNvPr id="4" name="object 4"/>
            <p:cNvSpPr/>
            <p:nvPr/>
          </p:nvSpPr>
          <p:spPr>
            <a:xfrm>
              <a:off x="457200" y="7004304"/>
              <a:ext cx="9144000" cy="3108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6312408"/>
              <a:ext cx="9144000" cy="7132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56563" y="706628"/>
            <a:ext cx="50552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Media Center</a:t>
            </a:r>
            <a:r>
              <a:rPr sz="3000" spc="-75" dirty="0"/>
              <a:t> </a:t>
            </a:r>
            <a:r>
              <a:rPr sz="3000" spc="-5" dirty="0"/>
              <a:t>Computer</a:t>
            </a:r>
            <a:endParaRPr sz="3000"/>
          </a:p>
        </p:txBody>
      </p:sp>
      <p:grpSp>
        <p:nvGrpSpPr>
          <p:cNvPr id="7" name="object 7"/>
          <p:cNvGrpSpPr/>
          <p:nvPr/>
        </p:nvGrpSpPr>
        <p:grpSpPr>
          <a:xfrm>
            <a:off x="2461336" y="2133600"/>
            <a:ext cx="3967479" cy="3502660"/>
            <a:chOff x="2461336" y="2133600"/>
            <a:chExt cx="3967479" cy="3502660"/>
          </a:xfrm>
        </p:grpSpPr>
        <p:sp>
          <p:nvSpPr>
            <p:cNvPr id="8" name="object 8"/>
            <p:cNvSpPr/>
            <p:nvPr/>
          </p:nvSpPr>
          <p:spPr>
            <a:xfrm>
              <a:off x="3793360" y="2133600"/>
              <a:ext cx="2559120" cy="24993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931919" y="2255520"/>
              <a:ext cx="1972310" cy="1755775"/>
            </a:xfrm>
            <a:custGeom>
              <a:avLst/>
              <a:gdLst/>
              <a:ahLst/>
              <a:cxnLst/>
              <a:rect l="l" t="t" r="r" b="b"/>
              <a:pathLst>
                <a:path w="1972310" h="1755775">
                  <a:moveTo>
                    <a:pt x="1972055" y="0"/>
                  </a:moveTo>
                  <a:lnTo>
                    <a:pt x="0" y="0"/>
                  </a:lnTo>
                  <a:lnTo>
                    <a:pt x="0" y="1755648"/>
                  </a:lnTo>
                  <a:lnTo>
                    <a:pt x="1972055" y="1755648"/>
                  </a:lnTo>
                  <a:lnTo>
                    <a:pt x="1972055" y="0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31919" y="2255520"/>
              <a:ext cx="1972310" cy="1755775"/>
            </a:xfrm>
            <a:custGeom>
              <a:avLst/>
              <a:gdLst/>
              <a:ahLst/>
              <a:cxnLst/>
              <a:rect l="l" t="t" r="r" b="b"/>
              <a:pathLst>
                <a:path w="1972310" h="1755775">
                  <a:moveTo>
                    <a:pt x="0" y="1755648"/>
                  </a:moveTo>
                  <a:lnTo>
                    <a:pt x="1972055" y="1755648"/>
                  </a:lnTo>
                  <a:lnTo>
                    <a:pt x="1972055" y="0"/>
                  </a:lnTo>
                  <a:lnTo>
                    <a:pt x="0" y="0"/>
                  </a:lnTo>
                  <a:lnTo>
                    <a:pt x="0" y="1755648"/>
                  </a:lnTo>
                  <a:close/>
                </a:path>
              </a:pathLst>
            </a:custGeom>
            <a:ln w="9144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61336" y="2340863"/>
              <a:ext cx="1132255" cy="247192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93591" y="4651248"/>
              <a:ext cx="2694432" cy="98450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995415" y="2459736"/>
              <a:ext cx="433070" cy="52069"/>
            </a:xfrm>
            <a:custGeom>
              <a:avLst/>
              <a:gdLst/>
              <a:ahLst/>
              <a:cxnLst/>
              <a:rect l="l" t="t" r="r" b="b"/>
              <a:pathLst>
                <a:path w="433070" h="52069">
                  <a:moveTo>
                    <a:pt x="48768" y="0"/>
                  </a:moveTo>
                  <a:lnTo>
                    <a:pt x="0" y="27431"/>
                  </a:lnTo>
                  <a:lnTo>
                    <a:pt x="48768" y="51815"/>
                  </a:lnTo>
                  <a:lnTo>
                    <a:pt x="48768" y="30479"/>
                  </a:lnTo>
                  <a:lnTo>
                    <a:pt x="36575" y="30479"/>
                  </a:lnTo>
                  <a:lnTo>
                    <a:pt x="33528" y="27431"/>
                  </a:lnTo>
                  <a:lnTo>
                    <a:pt x="36575" y="21336"/>
                  </a:lnTo>
                  <a:lnTo>
                    <a:pt x="48768" y="21336"/>
                  </a:lnTo>
                  <a:lnTo>
                    <a:pt x="48768" y="0"/>
                  </a:lnTo>
                  <a:close/>
                </a:path>
                <a:path w="433070" h="52069">
                  <a:moveTo>
                    <a:pt x="48768" y="21336"/>
                  </a:moveTo>
                  <a:lnTo>
                    <a:pt x="36575" y="21336"/>
                  </a:lnTo>
                  <a:lnTo>
                    <a:pt x="33528" y="27431"/>
                  </a:lnTo>
                  <a:lnTo>
                    <a:pt x="36575" y="30479"/>
                  </a:lnTo>
                  <a:lnTo>
                    <a:pt x="48768" y="30479"/>
                  </a:lnTo>
                  <a:lnTo>
                    <a:pt x="48768" y="21336"/>
                  </a:lnTo>
                  <a:close/>
                </a:path>
                <a:path w="433070" h="52069">
                  <a:moveTo>
                    <a:pt x="429768" y="21336"/>
                  </a:moveTo>
                  <a:lnTo>
                    <a:pt x="48768" y="21336"/>
                  </a:lnTo>
                  <a:lnTo>
                    <a:pt x="48768" y="30479"/>
                  </a:lnTo>
                  <a:lnTo>
                    <a:pt x="429768" y="30479"/>
                  </a:lnTo>
                  <a:lnTo>
                    <a:pt x="432816" y="27431"/>
                  </a:lnTo>
                  <a:lnTo>
                    <a:pt x="429768" y="213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491732" y="2191004"/>
            <a:ext cx="1149985" cy="4514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Times New Roman"/>
                <a:cs typeface="Times New Roman"/>
              </a:rPr>
              <a:t>High</a:t>
            </a:r>
            <a:r>
              <a:rPr sz="1400" spc="-15" dirty="0">
                <a:latin typeface="Times New Roman"/>
                <a:cs typeface="Times New Roman"/>
              </a:rPr>
              <a:t>-r</a:t>
            </a:r>
            <a:r>
              <a:rPr sz="1400" dirty="0">
                <a:latin typeface="Times New Roman"/>
                <a:cs typeface="Times New Roman"/>
              </a:rPr>
              <a:t>es</a:t>
            </a:r>
            <a:r>
              <a:rPr sz="1400" spc="15" dirty="0">
                <a:latin typeface="Times New Roman"/>
                <a:cs typeface="Times New Roman"/>
              </a:rPr>
              <a:t>o</a:t>
            </a:r>
            <a:r>
              <a:rPr sz="1400" spc="-5" dirty="0">
                <a:latin typeface="Times New Roman"/>
                <a:cs typeface="Times New Roman"/>
              </a:rPr>
              <a:t>lu</a:t>
            </a:r>
            <a:r>
              <a:rPr sz="1400" spc="15" dirty="0">
                <a:latin typeface="Times New Roman"/>
                <a:cs typeface="Times New Roman"/>
              </a:rPr>
              <a:t>t</a:t>
            </a:r>
            <a:r>
              <a:rPr sz="1400" spc="-35" dirty="0">
                <a:latin typeface="Times New Roman"/>
                <a:cs typeface="Times New Roman"/>
              </a:rPr>
              <a:t>i</a:t>
            </a:r>
            <a:r>
              <a:rPr sz="1400" spc="15" dirty="0">
                <a:latin typeface="Times New Roman"/>
                <a:cs typeface="Times New Roman"/>
              </a:rPr>
              <a:t>o</a:t>
            </a:r>
            <a:r>
              <a:rPr sz="1400" spc="-5" dirty="0">
                <a:latin typeface="Times New Roman"/>
                <a:cs typeface="Times New Roman"/>
              </a:rPr>
              <a:t>n  </a:t>
            </a:r>
            <a:r>
              <a:rPr sz="1400" dirty="0">
                <a:latin typeface="Times New Roman"/>
                <a:cs typeface="Times New Roman"/>
              </a:rPr>
              <a:t>display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screen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50811" y="3593083"/>
            <a:ext cx="577215" cy="4514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Times New Roman"/>
                <a:cs typeface="Times New Roman"/>
              </a:rPr>
              <a:t>R</a:t>
            </a:r>
            <a:r>
              <a:rPr sz="1400" spc="25" dirty="0">
                <a:latin typeface="Times New Roman"/>
                <a:cs typeface="Times New Roman"/>
              </a:rPr>
              <a:t>e</a:t>
            </a:r>
            <a:r>
              <a:rPr sz="1400" spc="-40" dirty="0">
                <a:latin typeface="Times New Roman"/>
                <a:cs typeface="Times New Roman"/>
              </a:rPr>
              <a:t>m</a:t>
            </a:r>
            <a:r>
              <a:rPr sz="1400" spc="-5" dirty="0">
                <a:latin typeface="Times New Roman"/>
                <a:cs typeface="Times New Roman"/>
              </a:rPr>
              <a:t>ote  Cont</a:t>
            </a:r>
            <a:r>
              <a:rPr sz="1400" spc="-15" dirty="0">
                <a:latin typeface="Times New Roman"/>
                <a:cs typeface="Times New Roman"/>
              </a:rPr>
              <a:t>r</a:t>
            </a:r>
            <a:r>
              <a:rPr sz="1400" spc="15" dirty="0">
                <a:latin typeface="Times New Roman"/>
                <a:cs typeface="Times New Roman"/>
              </a:rPr>
              <a:t>ol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996439" y="3611879"/>
            <a:ext cx="5300980" cy="1728470"/>
            <a:chOff x="1996439" y="3611879"/>
            <a:chExt cx="5300980" cy="1728470"/>
          </a:xfrm>
        </p:grpSpPr>
        <p:sp>
          <p:nvSpPr>
            <p:cNvPr id="17" name="object 17"/>
            <p:cNvSpPr/>
            <p:nvPr/>
          </p:nvSpPr>
          <p:spPr>
            <a:xfrm>
              <a:off x="1996440" y="3611879"/>
              <a:ext cx="4739640" cy="1496695"/>
            </a:xfrm>
            <a:custGeom>
              <a:avLst/>
              <a:gdLst/>
              <a:ahLst/>
              <a:cxnLst/>
              <a:rect l="l" t="t" r="r" b="b"/>
              <a:pathLst>
                <a:path w="4739640" h="1496695">
                  <a:moveTo>
                    <a:pt x="432816" y="27432"/>
                  </a:moveTo>
                  <a:lnTo>
                    <a:pt x="421970" y="21336"/>
                  </a:lnTo>
                  <a:lnTo>
                    <a:pt x="384048" y="0"/>
                  </a:lnTo>
                  <a:lnTo>
                    <a:pt x="384048" y="21336"/>
                  </a:lnTo>
                  <a:lnTo>
                    <a:pt x="6096" y="21336"/>
                  </a:lnTo>
                  <a:lnTo>
                    <a:pt x="0" y="27432"/>
                  </a:lnTo>
                  <a:lnTo>
                    <a:pt x="6096" y="30480"/>
                  </a:lnTo>
                  <a:lnTo>
                    <a:pt x="384048" y="30480"/>
                  </a:lnTo>
                  <a:lnTo>
                    <a:pt x="384048" y="51816"/>
                  </a:lnTo>
                  <a:lnTo>
                    <a:pt x="426707" y="30480"/>
                  </a:lnTo>
                  <a:lnTo>
                    <a:pt x="432816" y="27432"/>
                  </a:lnTo>
                  <a:close/>
                </a:path>
                <a:path w="4739640" h="1496695">
                  <a:moveTo>
                    <a:pt x="1670304" y="1469136"/>
                  </a:moveTo>
                  <a:lnTo>
                    <a:pt x="1663827" y="1466088"/>
                  </a:lnTo>
                  <a:lnTo>
                    <a:pt x="1618488" y="1444752"/>
                  </a:lnTo>
                  <a:lnTo>
                    <a:pt x="1618488" y="1466088"/>
                  </a:lnTo>
                  <a:lnTo>
                    <a:pt x="1243584" y="1466088"/>
                  </a:lnTo>
                  <a:lnTo>
                    <a:pt x="1237488" y="1469136"/>
                  </a:lnTo>
                  <a:lnTo>
                    <a:pt x="1243584" y="1475232"/>
                  </a:lnTo>
                  <a:lnTo>
                    <a:pt x="1618488" y="1475232"/>
                  </a:lnTo>
                  <a:lnTo>
                    <a:pt x="1618488" y="1496568"/>
                  </a:lnTo>
                  <a:lnTo>
                    <a:pt x="1658785" y="1475232"/>
                  </a:lnTo>
                  <a:lnTo>
                    <a:pt x="1670304" y="1469136"/>
                  </a:lnTo>
                  <a:close/>
                </a:path>
                <a:path w="4739640" h="1496695">
                  <a:moveTo>
                    <a:pt x="4739640" y="252984"/>
                  </a:moveTo>
                  <a:lnTo>
                    <a:pt x="4736592" y="246888"/>
                  </a:lnTo>
                  <a:lnTo>
                    <a:pt x="4355592" y="246888"/>
                  </a:lnTo>
                  <a:lnTo>
                    <a:pt x="4355592" y="225552"/>
                  </a:lnTo>
                  <a:lnTo>
                    <a:pt x="4306824" y="252984"/>
                  </a:lnTo>
                  <a:lnTo>
                    <a:pt x="4355592" y="277368"/>
                  </a:lnTo>
                  <a:lnTo>
                    <a:pt x="4355592" y="256032"/>
                  </a:lnTo>
                  <a:lnTo>
                    <a:pt x="4736592" y="256032"/>
                  </a:lnTo>
                  <a:lnTo>
                    <a:pt x="4739640" y="2529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352031" y="4568951"/>
              <a:ext cx="771143" cy="77114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864095" y="4840223"/>
              <a:ext cx="433070" cy="52069"/>
            </a:xfrm>
            <a:custGeom>
              <a:avLst/>
              <a:gdLst/>
              <a:ahLst/>
              <a:cxnLst/>
              <a:rect l="l" t="t" r="r" b="b"/>
              <a:pathLst>
                <a:path w="433070" h="52070">
                  <a:moveTo>
                    <a:pt x="48768" y="0"/>
                  </a:moveTo>
                  <a:lnTo>
                    <a:pt x="0" y="24383"/>
                  </a:lnTo>
                  <a:lnTo>
                    <a:pt x="48768" y="51815"/>
                  </a:lnTo>
                  <a:lnTo>
                    <a:pt x="48768" y="30480"/>
                  </a:lnTo>
                  <a:lnTo>
                    <a:pt x="36575" y="30480"/>
                  </a:lnTo>
                  <a:lnTo>
                    <a:pt x="30479" y="24383"/>
                  </a:lnTo>
                  <a:lnTo>
                    <a:pt x="36575" y="21336"/>
                  </a:lnTo>
                  <a:lnTo>
                    <a:pt x="48768" y="21336"/>
                  </a:lnTo>
                  <a:lnTo>
                    <a:pt x="48768" y="0"/>
                  </a:lnTo>
                  <a:close/>
                </a:path>
                <a:path w="433070" h="52070">
                  <a:moveTo>
                    <a:pt x="48768" y="21336"/>
                  </a:moveTo>
                  <a:lnTo>
                    <a:pt x="36575" y="21336"/>
                  </a:lnTo>
                  <a:lnTo>
                    <a:pt x="30479" y="24383"/>
                  </a:lnTo>
                  <a:lnTo>
                    <a:pt x="36575" y="30480"/>
                  </a:lnTo>
                  <a:lnTo>
                    <a:pt x="48768" y="30480"/>
                  </a:lnTo>
                  <a:lnTo>
                    <a:pt x="48768" y="21336"/>
                  </a:lnTo>
                  <a:close/>
                </a:path>
                <a:path w="433070" h="52070">
                  <a:moveTo>
                    <a:pt x="429768" y="21336"/>
                  </a:moveTo>
                  <a:lnTo>
                    <a:pt x="48768" y="21336"/>
                  </a:lnTo>
                  <a:lnTo>
                    <a:pt x="48768" y="30480"/>
                  </a:lnTo>
                  <a:lnTo>
                    <a:pt x="429768" y="30480"/>
                  </a:lnTo>
                  <a:lnTo>
                    <a:pt x="432815" y="24383"/>
                  </a:lnTo>
                  <a:lnTo>
                    <a:pt x="429768" y="213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7311643" y="4669027"/>
            <a:ext cx="50800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dirty="0">
                <a:latin typeface="Times New Roman"/>
                <a:cs typeface="Times New Roman"/>
              </a:rPr>
              <a:t>M</a:t>
            </a:r>
            <a:r>
              <a:rPr sz="1400" spc="-5" dirty="0">
                <a:latin typeface="Times New Roman"/>
                <a:cs typeface="Times New Roman"/>
              </a:rPr>
              <a:t>o</a:t>
            </a:r>
            <a:r>
              <a:rPr sz="1400" spc="-30" dirty="0">
                <a:latin typeface="Times New Roman"/>
                <a:cs typeface="Times New Roman"/>
              </a:rPr>
              <a:t>u</a:t>
            </a:r>
            <a:r>
              <a:rPr sz="1400" spc="5" dirty="0">
                <a:latin typeface="Times New Roman"/>
                <a:cs typeface="Times New Roman"/>
              </a:rPr>
              <a:t>se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6731" y="7042470"/>
            <a:ext cx="1277620" cy="249554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Ref. </a:t>
            </a: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Page </a:t>
            </a:r>
            <a:r>
              <a:rPr sz="2100" spc="-15" baseline="1984" dirty="0">
                <a:solidFill>
                  <a:srgbClr val="FFFF00"/>
                </a:solidFill>
                <a:latin typeface="Verdana"/>
                <a:cs typeface="Verdana"/>
              </a:rPr>
              <a:t>371</a:t>
            </a:r>
            <a:endParaRPr sz="2100" baseline="1984">
              <a:latin typeface="Verdana"/>
              <a:cs typeface="Verdana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8192516" y="7066854"/>
            <a:ext cx="1054735" cy="240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Slide</a:t>
            </a:r>
            <a:r>
              <a:rPr sz="1400" spc="-6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fld id="{81D60167-4931-47E6-BA6A-407CBD079E47}" type="slidenum"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15</a:t>
            </a:fld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/16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40355" y="4876291"/>
            <a:ext cx="7226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latin typeface="Times New Roman"/>
                <a:cs typeface="Times New Roman"/>
              </a:rPr>
              <a:t>Keyboard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85747" y="3269995"/>
            <a:ext cx="550545" cy="4514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1400" spc="-15" dirty="0">
                <a:latin typeface="Times New Roman"/>
                <a:cs typeface="Times New Roman"/>
              </a:rPr>
              <a:t>S</a:t>
            </a:r>
            <a:r>
              <a:rPr sz="1400" spc="-30" dirty="0">
                <a:latin typeface="Times New Roman"/>
                <a:cs typeface="Times New Roman"/>
              </a:rPr>
              <a:t>y</a:t>
            </a:r>
            <a:r>
              <a:rPr sz="1400" spc="25" dirty="0">
                <a:latin typeface="Times New Roman"/>
                <a:cs typeface="Times New Roman"/>
              </a:rPr>
              <a:t>s</a:t>
            </a:r>
            <a:r>
              <a:rPr sz="1400" spc="-5" dirty="0">
                <a:latin typeface="Times New Roman"/>
                <a:cs typeface="Times New Roman"/>
              </a:rPr>
              <a:t>t</a:t>
            </a:r>
            <a:r>
              <a:rPr sz="1400" spc="25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m  Unit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1659" y="438404"/>
            <a:ext cx="5076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Verdana"/>
                <a:cs typeface="Verdana"/>
              </a:rPr>
              <a:t>Computer Fundamentals: </a:t>
            </a:r>
            <a:r>
              <a:rPr sz="1400" dirty="0">
                <a:latin typeface="Verdana"/>
                <a:cs typeface="Verdana"/>
              </a:rPr>
              <a:t>Pradeep </a:t>
            </a:r>
            <a:r>
              <a:rPr sz="1400" spc="-5" dirty="0">
                <a:latin typeface="Verdana"/>
                <a:cs typeface="Verdana"/>
              </a:rPr>
              <a:t>K. Sinha </a:t>
            </a:r>
            <a:r>
              <a:rPr sz="1400" spc="-10" dirty="0">
                <a:latin typeface="Verdana"/>
                <a:cs typeface="Verdana"/>
              </a:rPr>
              <a:t>&amp; </a:t>
            </a:r>
            <a:r>
              <a:rPr sz="1400" dirty="0">
                <a:latin typeface="Verdana"/>
                <a:cs typeface="Verdana"/>
              </a:rPr>
              <a:t>Priti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Sinha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6312408"/>
            <a:ext cx="9144000" cy="1003300"/>
            <a:chOff x="457200" y="6312408"/>
            <a:chExt cx="9144000" cy="1003300"/>
          </a:xfrm>
        </p:grpSpPr>
        <p:sp>
          <p:nvSpPr>
            <p:cNvPr id="4" name="object 4"/>
            <p:cNvSpPr/>
            <p:nvPr/>
          </p:nvSpPr>
          <p:spPr>
            <a:xfrm>
              <a:off x="457200" y="7004304"/>
              <a:ext cx="9144000" cy="3108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6312408"/>
              <a:ext cx="9144000" cy="7132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59611" y="685292"/>
            <a:ext cx="436753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5" dirty="0"/>
              <a:t>Keywords/Phrases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76731" y="7042470"/>
            <a:ext cx="1277620" cy="249554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Ref. </a:t>
            </a: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Page </a:t>
            </a:r>
            <a:r>
              <a:rPr sz="2100" spc="-15" baseline="1984" dirty="0">
                <a:solidFill>
                  <a:srgbClr val="FFFF00"/>
                </a:solidFill>
                <a:latin typeface="Verdana"/>
                <a:cs typeface="Verdana"/>
              </a:rPr>
              <a:t>371</a:t>
            </a:r>
            <a:endParaRPr sz="2100" baseline="1984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192516" y="7066854"/>
            <a:ext cx="1054735" cy="240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Slide</a:t>
            </a:r>
            <a:r>
              <a:rPr sz="1400" spc="-65" dirty="0">
                <a:solidFill>
                  <a:srgbClr val="FFFF00"/>
                </a:solidFill>
                <a:latin typeface="Verdana"/>
                <a:cs typeface="Verdana"/>
              </a:rPr>
              <a:t> </a:t>
            </a:r>
            <a:fld id="{81D60167-4931-47E6-BA6A-407CBD079E47}" type="slidenum"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16</a:t>
            </a:fld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/16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9588" y="1834387"/>
            <a:ext cx="3649345" cy="3852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1300" indent="-228600">
              <a:lnSpc>
                <a:spcPts val="1670"/>
              </a:lnSpc>
              <a:spcBef>
                <a:spcPts val="90"/>
              </a:spcBef>
              <a:buClr>
                <a:srgbClr val="FF33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400" spc="-10" dirty="0">
                <a:latin typeface="Verdana"/>
                <a:cs typeface="Verdana"/>
              </a:rPr>
              <a:t>Animation</a:t>
            </a:r>
            <a:endParaRPr sz="1400">
              <a:latin typeface="Verdana"/>
              <a:cs typeface="Verdana"/>
            </a:endParaRPr>
          </a:p>
          <a:p>
            <a:pPr marL="241300" indent="-228600">
              <a:lnSpc>
                <a:spcPts val="1670"/>
              </a:lnSpc>
              <a:buClr>
                <a:srgbClr val="FF33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400" spc="-10" dirty="0">
                <a:latin typeface="Verdana"/>
                <a:cs typeface="Verdana"/>
              </a:rPr>
              <a:t>Audio</a:t>
            </a:r>
            <a:endParaRPr sz="1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33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400" spc="-10" dirty="0">
                <a:latin typeface="Verdana"/>
                <a:cs typeface="Verdana"/>
              </a:rPr>
              <a:t>Clip</a:t>
            </a:r>
            <a:r>
              <a:rPr sz="140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art</a:t>
            </a:r>
            <a:endParaRPr sz="1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33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400" spc="-5" dirty="0">
                <a:latin typeface="Verdana"/>
                <a:cs typeface="Verdana"/>
              </a:rPr>
              <a:t>Cognitive</a:t>
            </a:r>
            <a:r>
              <a:rPr sz="1400" spc="1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graphics</a:t>
            </a:r>
            <a:endParaRPr sz="1400">
              <a:latin typeface="Verdana"/>
              <a:cs typeface="Verdana"/>
            </a:endParaRPr>
          </a:p>
          <a:p>
            <a:pPr marL="241300" indent="-228600">
              <a:lnSpc>
                <a:spcPts val="1670"/>
              </a:lnSpc>
              <a:buClr>
                <a:srgbClr val="FF33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400" spc="-5" dirty="0">
                <a:latin typeface="Verdana"/>
                <a:cs typeface="Verdana"/>
              </a:rPr>
              <a:t>Computer </a:t>
            </a:r>
            <a:r>
              <a:rPr sz="1400" dirty="0">
                <a:latin typeface="Verdana"/>
                <a:cs typeface="Verdana"/>
              </a:rPr>
              <a:t>Aided </a:t>
            </a:r>
            <a:r>
              <a:rPr sz="1400" spc="-5" dirty="0">
                <a:latin typeface="Verdana"/>
                <a:cs typeface="Verdana"/>
              </a:rPr>
              <a:t>Design</a:t>
            </a:r>
            <a:r>
              <a:rPr sz="1400" spc="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(CAD)</a:t>
            </a:r>
            <a:endParaRPr sz="1400">
              <a:latin typeface="Verdana"/>
              <a:cs typeface="Verdana"/>
            </a:endParaRPr>
          </a:p>
          <a:p>
            <a:pPr marL="241300" indent="-228600">
              <a:lnSpc>
                <a:spcPts val="1670"/>
              </a:lnSpc>
              <a:buClr>
                <a:srgbClr val="FF33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400" spc="-5" dirty="0">
                <a:latin typeface="Verdana"/>
                <a:cs typeface="Verdana"/>
              </a:rPr>
              <a:t>Computer </a:t>
            </a:r>
            <a:r>
              <a:rPr sz="1400" dirty="0">
                <a:latin typeface="Verdana"/>
                <a:cs typeface="Verdana"/>
              </a:rPr>
              <a:t>Aided </a:t>
            </a:r>
            <a:r>
              <a:rPr sz="1400" spc="-5" dirty="0">
                <a:latin typeface="Verdana"/>
                <a:cs typeface="Verdana"/>
              </a:rPr>
              <a:t>Manufacturing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(CAM)</a:t>
            </a:r>
            <a:endParaRPr sz="1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33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400" spc="-5" dirty="0">
                <a:latin typeface="Verdana"/>
                <a:cs typeface="Verdana"/>
              </a:rPr>
              <a:t>Frames</a:t>
            </a:r>
            <a:endParaRPr sz="1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33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400" spc="-5" dirty="0">
                <a:latin typeface="Verdana"/>
                <a:cs typeface="Verdana"/>
              </a:rPr>
              <a:t>Generative</a:t>
            </a:r>
            <a:r>
              <a:rPr sz="1400" spc="1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graphics</a:t>
            </a:r>
            <a:endParaRPr sz="1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33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400" spc="-10" dirty="0">
                <a:latin typeface="Verdana"/>
                <a:cs typeface="Verdana"/>
              </a:rPr>
              <a:t>Graphics</a:t>
            </a:r>
            <a:endParaRPr sz="1400">
              <a:latin typeface="Verdana"/>
              <a:cs typeface="Verdana"/>
            </a:endParaRPr>
          </a:p>
          <a:p>
            <a:pPr marL="241300" indent="-228600">
              <a:lnSpc>
                <a:spcPts val="1670"/>
              </a:lnSpc>
              <a:buClr>
                <a:srgbClr val="FF33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400" spc="-10" dirty="0">
                <a:latin typeface="Verdana"/>
                <a:cs typeface="Verdana"/>
              </a:rPr>
              <a:t>Multimedia</a:t>
            </a:r>
            <a:endParaRPr sz="1400">
              <a:latin typeface="Verdana"/>
              <a:cs typeface="Verdana"/>
            </a:endParaRPr>
          </a:p>
          <a:p>
            <a:pPr marL="241300" indent="-228600">
              <a:lnSpc>
                <a:spcPts val="1670"/>
              </a:lnSpc>
              <a:buClr>
                <a:srgbClr val="FF33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400" spc="-10" dirty="0">
                <a:latin typeface="Verdana"/>
                <a:cs typeface="Verdana"/>
              </a:rPr>
              <a:t>Media </a:t>
            </a:r>
            <a:r>
              <a:rPr sz="1400" dirty="0">
                <a:latin typeface="Verdana"/>
                <a:cs typeface="Verdana"/>
              </a:rPr>
              <a:t>Center</a:t>
            </a:r>
            <a:r>
              <a:rPr sz="1400" spc="1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Computer</a:t>
            </a:r>
            <a:endParaRPr sz="1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33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400" spc="5" dirty="0">
                <a:latin typeface="Verdana"/>
                <a:cs typeface="Verdana"/>
              </a:rPr>
              <a:t>Pixel</a:t>
            </a:r>
            <a:endParaRPr sz="1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33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400" spc="-10" dirty="0">
                <a:latin typeface="Verdana"/>
                <a:cs typeface="Verdana"/>
              </a:rPr>
              <a:t>Refresh</a:t>
            </a:r>
            <a:r>
              <a:rPr sz="1400" spc="-1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rate</a:t>
            </a:r>
            <a:endParaRPr sz="1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33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400" spc="-10" dirty="0">
                <a:latin typeface="Verdana"/>
                <a:cs typeface="Verdana"/>
              </a:rPr>
              <a:t>Text</a:t>
            </a:r>
            <a:endParaRPr sz="1400">
              <a:latin typeface="Verdana"/>
              <a:cs typeface="Verdana"/>
            </a:endParaRPr>
          </a:p>
          <a:p>
            <a:pPr marL="241300" indent="-228600">
              <a:lnSpc>
                <a:spcPts val="1670"/>
              </a:lnSpc>
              <a:buClr>
                <a:srgbClr val="FF33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400" spc="-5" dirty="0">
                <a:latin typeface="Verdana"/>
                <a:cs typeface="Verdana"/>
              </a:rPr>
              <a:t>Transducer</a:t>
            </a:r>
            <a:endParaRPr sz="1400">
              <a:latin typeface="Verdana"/>
              <a:cs typeface="Verdana"/>
            </a:endParaRPr>
          </a:p>
          <a:p>
            <a:pPr marL="241300" indent="-228600">
              <a:lnSpc>
                <a:spcPts val="1670"/>
              </a:lnSpc>
              <a:buClr>
                <a:srgbClr val="FF33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400" spc="-5" dirty="0">
                <a:latin typeface="Verdana"/>
                <a:cs typeface="Verdana"/>
              </a:rPr>
              <a:t>Transition</a:t>
            </a:r>
            <a:r>
              <a:rPr sz="1400" spc="-1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effects</a:t>
            </a:r>
            <a:endParaRPr sz="1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33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400" dirty="0">
                <a:latin typeface="Verdana"/>
                <a:cs typeface="Verdana"/>
              </a:rPr>
              <a:t>Video</a:t>
            </a:r>
            <a:endParaRPr sz="14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33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400" spc="-5" dirty="0">
                <a:latin typeface="Verdana"/>
                <a:cs typeface="Verdana"/>
              </a:rPr>
              <a:t>Virtual</a:t>
            </a:r>
            <a:r>
              <a:rPr sz="1400" spc="-2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reality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1659" y="438404"/>
            <a:ext cx="5076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Verdana"/>
                <a:cs typeface="Verdana"/>
              </a:rPr>
              <a:t>Computer Fundamentals: </a:t>
            </a:r>
            <a:r>
              <a:rPr sz="1400" dirty="0">
                <a:latin typeface="Verdana"/>
                <a:cs typeface="Verdana"/>
              </a:rPr>
              <a:t>Pradeep </a:t>
            </a:r>
            <a:r>
              <a:rPr sz="1400" spc="-5" dirty="0">
                <a:latin typeface="Verdana"/>
                <a:cs typeface="Verdana"/>
              </a:rPr>
              <a:t>K. Sinha </a:t>
            </a:r>
            <a:r>
              <a:rPr sz="1400" spc="-10" dirty="0">
                <a:latin typeface="Verdana"/>
                <a:cs typeface="Verdana"/>
              </a:rPr>
              <a:t>&amp; </a:t>
            </a:r>
            <a:r>
              <a:rPr sz="1400" dirty="0">
                <a:latin typeface="Verdana"/>
                <a:cs typeface="Verdana"/>
              </a:rPr>
              <a:t>Priti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Sinha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6312408"/>
            <a:ext cx="9144000" cy="1003300"/>
            <a:chOff x="457200" y="6312408"/>
            <a:chExt cx="9144000" cy="1003300"/>
          </a:xfrm>
        </p:grpSpPr>
        <p:sp>
          <p:nvSpPr>
            <p:cNvPr id="4" name="object 4"/>
            <p:cNvSpPr/>
            <p:nvPr/>
          </p:nvSpPr>
          <p:spPr>
            <a:xfrm>
              <a:off x="457200" y="7004304"/>
              <a:ext cx="9144000" cy="3108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6312408"/>
              <a:ext cx="9144000" cy="7132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56563" y="685292"/>
            <a:ext cx="456946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Learning </a:t>
            </a:r>
            <a:r>
              <a:rPr spc="-5" dirty="0"/>
              <a:t>Objectives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76731" y="7042470"/>
            <a:ext cx="1277620" cy="249554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Ref. </a:t>
            </a: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Page </a:t>
            </a:r>
            <a:r>
              <a:rPr sz="2100" spc="-15" baseline="1984" dirty="0">
                <a:solidFill>
                  <a:srgbClr val="FFFF00"/>
                </a:solidFill>
                <a:latin typeface="Verdana"/>
                <a:cs typeface="Verdana"/>
              </a:rPr>
              <a:t>366</a:t>
            </a:r>
            <a:endParaRPr sz="2100" baseline="1984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70" dirty="0"/>
              <a:t> </a:t>
            </a:r>
            <a:fld id="{81D60167-4931-47E6-BA6A-407CBD079E47}" type="slidenum">
              <a:rPr spc="-10" dirty="0"/>
              <a:t>2</a:t>
            </a:fld>
            <a:r>
              <a:rPr spc="-10" dirty="0"/>
              <a:t>/16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41908" y="1661048"/>
            <a:ext cx="7116445" cy="2562860"/>
          </a:xfrm>
          <a:prstGeom prst="rect">
            <a:avLst/>
          </a:prstGeom>
        </p:spPr>
        <p:txBody>
          <a:bodyPr vert="horz" wrap="square" lIns="0" tIns="177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2200" b="1" spc="-5" dirty="0">
                <a:latin typeface="Verdana"/>
                <a:cs typeface="Verdana"/>
              </a:rPr>
              <a:t>In this chapter you will learn</a:t>
            </a:r>
            <a:r>
              <a:rPr sz="2200" b="1" spc="-30" dirty="0">
                <a:latin typeface="Verdana"/>
                <a:cs typeface="Verdana"/>
              </a:rPr>
              <a:t> </a:t>
            </a:r>
            <a:r>
              <a:rPr sz="2200" b="1" dirty="0">
                <a:latin typeface="Verdana"/>
                <a:cs typeface="Verdana"/>
              </a:rPr>
              <a:t>about:</a:t>
            </a:r>
            <a:endParaRPr sz="2200">
              <a:latin typeface="Verdana"/>
              <a:cs typeface="Verdana"/>
            </a:endParaRPr>
          </a:p>
          <a:p>
            <a:pPr marL="363220" indent="-347980">
              <a:lnSpc>
                <a:spcPct val="100000"/>
              </a:lnSpc>
              <a:spcBef>
                <a:spcPts val="1160"/>
              </a:spcBef>
              <a:buClr>
                <a:srgbClr val="FF3300"/>
              </a:buClr>
              <a:buFont typeface="Wingdings"/>
              <a:buChar char=""/>
              <a:tabLst>
                <a:tab pos="362585" algn="l"/>
                <a:tab pos="363220" algn="l"/>
              </a:tabLst>
            </a:pPr>
            <a:r>
              <a:rPr sz="2000" dirty="0">
                <a:latin typeface="Verdana"/>
                <a:cs typeface="Verdana"/>
              </a:rPr>
              <a:t>Multimedia</a:t>
            </a:r>
            <a:endParaRPr sz="2000">
              <a:latin typeface="Verdana"/>
              <a:cs typeface="Verdana"/>
            </a:endParaRPr>
          </a:p>
          <a:p>
            <a:pPr marL="363220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2585" algn="l"/>
                <a:tab pos="363220" algn="l"/>
              </a:tabLst>
            </a:pPr>
            <a:r>
              <a:rPr sz="2000" dirty="0">
                <a:latin typeface="Verdana"/>
                <a:cs typeface="Verdana"/>
              </a:rPr>
              <a:t>Multimedia </a:t>
            </a:r>
            <a:r>
              <a:rPr sz="2000" spc="-10" dirty="0">
                <a:latin typeface="Verdana"/>
                <a:cs typeface="Verdana"/>
              </a:rPr>
              <a:t>computer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system</a:t>
            </a:r>
            <a:endParaRPr sz="2000">
              <a:latin typeface="Verdana"/>
              <a:cs typeface="Verdana"/>
            </a:endParaRPr>
          </a:p>
          <a:p>
            <a:pPr marL="362585" marR="5080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2585" algn="l"/>
                <a:tab pos="363220" algn="l"/>
              </a:tabLst>
            </a:pPr>
            <a:r>
              <a:rPr sz="2000" dirty="0">
                <a:latin typeface="Verdana"/>
                <a:cs typeface="Verdana"/>
              </a:rPr>
              <a:t>Main </a:t>
            </a:r>
            <a:r>
              <a:rPr sz="2000" spc="-10" dirty="0">
                <a:latin typeface="Verdana"/>
                <a:cs typeface="Verdana"/>
              </a:rPr>
              <a:t>components of </a:t>
            </a:r>
            <a:r>
              <a:rPr sz="2000" dirty="0">
                <a:latin typeface="Verdana"/>
                <a:cs typeface="Verdana"/>
              </a:rPr>
              <a:t>multimedia </a:t>
            </a:r>
            <a:r>
              <a:rPr sz="2000" spc="-5" dirty="0">
                <a:latin typeface="Verdana"/>
                <a:cs typeface="Verdana"/>
              </a:rPr>
              <a:t>and their </a:t>
            </a:r>
            <a:r>
              <a:rPr sz="2000" spc="-10" dirty="0">
                <a:latin typeface="Verdana"/>
                <a:cs typeface="Verdana"/>
              </a:rPr>
              <a:t>associated  </a:t>
            </a:r>
            <a:r>
              <a:rPr sz="2000" spc="-5" dirty="0">
                <a:latin typeface="Verdana"/>
                <a:cs typeface="Verdana"/>
              </a:rPr>
              <a:t>technologies</a:t>
            </a:r>
            <a:endParaRPr sz="2000">
              <a:latin typeface="Verdana"/>
              <a:cs typeface="Verdana"/>
            </a:endParaRPr>
          </a:p>
          <a:p>
            <a:pPr marL="363220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2585" algn="l"/>
                <a:tab pos="363220" algn="l"/>
              </a:tabLst>
            </a:pPr>
            <a:r>
              <a:rPr sz="2000" spc="-5" dirty="0">
                <a:latin typeface="Verdana"/>
                <a:cs typeface="Verdana"/>
              </a:rPr>
              <a:t>Common </a:t>
            </a:r>
            <a:r>
              <a:rPr sz="2000" dirty="0">
                <a:latin typeface="Verdana"/>
                <a:cs typeface="Verdana"/>
              </a:rPr>
              <a:t>multimedia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applications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1659" y="438404"/>
            <a:ext cx="5076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Verdana"/>
                <a:cs typeface="Verdana"/>
              </a:rPr>
              <a:t>Computer Fundamentals: </a:t>
            </a:r>
            <a:r>
              <a:rPr sz="1400" dirty="0">
                <a:latin typeface="Verdana"/>
                <a:cs typeface="Verdana"/>
              </a:rPr>
              <a:t>Pradeep </a:t>
            </a:r>
            <a:r>
              <a:rPr sz="1400" spc="-5" dirty="0">
                <a:latin typeface="Verdana"/>
                <a:cs typeface="Verdana"/>
              </a:rPr>
              <a:t>K. Sinha </a:t>
            </a:r>
            <a:r>
              <a:rPr sz="1400" spc="-10" dirty="0">
                <a:latin typeface="Verdana"/>
                <a:cs typeface="Verdana"/>
              </a:rPr>
              <a:t>&amp; </a:t>
            </a:r>
            <a:r>
              <a:rPr sz="1400" dirty="0">
                <a:latin typeface="Verdana"/>
                <a:cs typeface="Verdana"/>
              </a:rPr>
              <a:t>Priti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Sinha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6312408"/>
            <a:ext cx="9144000" cy="1003300"/>
            <a:chOff x="457200" y="6312408"/>
            <a:chExt cx="9144000" cy="1003300"/>
          </a:xfrm>
        </p:grpSpPr>
        <p:sp>
          <p:nvSpPr>
            <p:cNvPr id="4" name="object 4"/>
            <p:cNvSpPr/>
            <p:nvPr/>
          </p:nvSpPr>
          <p:spPr>
            <a:xfrm>
              <a:off x="457200" y="7004304"/>
              <a:ext cx="9144000" cy="3108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6312408"/>
              <a:ext cx="9144000" cy="7132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56563" y="673099"/>
            <a:ext cx="255651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M</a:t>
            </a:r>
            <a:r>
              <a:rPr spc="-5" dirty="0"/>
              <a:t>u</a:t>
            </a:r>
            <a:r>
              <a:rPr spc="-20" dirty="0"/>
              <a:t>l</a:t>
            </a:r>
            <a:r>
              <a:rPr spc="25" dirty="0"/>
              <a:t>t</a:t>
            </a:r>
            <a:r>
              <a:rPr spc="-20" dirty="0"/>
              <a:t>i</a:t>
            </a:r>
            <a:r>
              <a:rPr spc="20" dirty="0"/>
              <a:t>m</a:t>
            </a:r>
            <a:r>
              <a:rPr spc="-20" dirty="0"/>
              <a:t>e</a:t>
            </a:r>
            <a:r>
              <a:rPr spc="10" dirty="0"/>
              <a:t>d</a:t>
            </a:r>
            <a:r>
              <a:rPr spc="-20" dirty="0"/>
              <a:t>ia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76731" y="7042470"/>
            <a:ext cx="1277620" cy="249554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Ref. </a:t>
            </a: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Page </a:t>
            </a:r>
            <a:r>
              <a:rPr sz="2100" spc="-15" baseline="1984" dirty="0">
                <a:solidFill>
                  <a:srgbClr val="FFFF00"/>
                </a:solidFill>
                <a:latin typeface="Verdana"/>
                <a:cs typeface="Verdana"/>
              </a:rPr>
              <a:t>366</a:t>
            </a:r>
            <a:endParaRPr sz="2100" baseline="1984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70" dirty="0"/>
              <a:t> </a:t>
            </a:r>
            <a:fld id="{81D60167-4931-47E6-BA6A-407CBD079E47}" type="slidenum">
              <a:rPr spc="-10" dirty="0"/>
              <a:t>3</a:t>
            </a:fld>
            <a:r>
              <a:rPr spc="-10" dirty="0"/>
              <a:t>/16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54100" y="1813051"/>
            <a:ext cx="7510145" cy="3562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0"/>
              </a:spcBef>
              <a:buClr>
                <a:srgbClr val="FF33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2000" spc="-5" dirty="0">
                <a:latin typeface="Verdana"/>
                <a:cs typeface="Verdana"/>
              </a:rPr>
              <a:t>Media </a:t>
            </a:r>
            <a:r>
              <a:rPr sz="2000" spc="10" dirty="0">
                <a:latin typeface="Verdana"/>
                <a:cs typeface="Verdana"/>
              </a:rPr>
              <a:t>is </a:t>
            </a:r>
            <a:r>
              <a:rPr sz="2000" spc="-5" dirty="0">
                <a:latin typeface="Verdana"/>
                <a:cs typeface="Verdana"/>
              </a:rPr>
              <a:t>something </a:t>
            </a:r>
            <a:r>
              <a:rPr sz="2000" spc="-10" dirty="0">
                <a:latin typeface="Verdana"/>
                <a:cs typeface="Verdana"/>
              </a:rPr>
              <a:t>that can </a:t>
            </a:r>
            <a:r>
              <a:rPr sz="2000" spc="-5" dirty="0">
                <a:latin typeface="Verdana"/>
                <a:cs typeface="Verdana"/>
              </a:rPr>
              <a:t>be </a:t>
            </a:r>
            <a:r>
              <a:rPr sz="2000" spc="-10" dirty="0">
                <a:latin typeface="Verdana"/>
                <a:cs typeface="Verdana"/>
              </a:rPr>
              <a:t>used </a:t>
            </a:r>
            <a:r>
              <a:rPr sz="2000" spc="-5" dirty="0">
                <a:latin typeface="Verdana"/>
                <a:cs typeface="Verdana"/>
              </a:rPr>
              <a:t>for presentation </a:t>
            </a:r>
            <a:r>
              <a:rPr sz="2000" spc="-15" dirty="0">
                <a:latin typeface="Verdana"/>
                <a:cs typeface="Verdana"/>
              </a:rPr>
              <a:t>of  </a:t>
            </a:r>
            <a:r>
              <a:rPr sz="2000" dirty="0">
                <a:latin typeface="Verdana"/>
                <a:cs typeface="Verdana"/>
              </a:rPr>
              <a:t>information.</a:t>
            </a:r>
            <a:endParaRPr sz="2000">
              <a:latin typeface="Verdana"/>
              <a:cs typeface="Verdana"/>
            </a:endParaRPr>
          </a:p>
          <a:p>
            <a:pPr marL="356870" indent="-344805">
              <a:lnSpc>
                <a:spcPct val="100000"/>
              </a:lnSpc>
              <a:spcBef>
                <a:spcPts val="985"/>
              </a:spcBef>
              <a:buClr>
                <a:srgbClr val="FF33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2000" spc="-10" dirty="0">
                <a:latin typeface="Verdana"/>
                <a:cs typeface="Verdana"/>
              </a:rPr>
              <a:t>Two </a:t>
            </a:r>
            <a:r>
              <a:rPr sz="2000" dirty="0">
                <a:latin typeface="Verdana"/>
                <a:cs typeface="Verdana"/>
              </a:rPr>
              <a:t>basic </a:t>
            </a:r>
            <a:r>
              <a:rPr sz="2000" spc="-10" dirty="0">
                <a:latin typeface="Verdana"/>
                <a:cs typeface="Verdana"/>
              </a:rPr>
              <a:t>ways </a:t>
            </a:r>
            <a:r>
              <a:rPr sz="2000" spc="1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present </a:t>
            </a:r>
            <a:r>
              <a:rPr sz="2000" spc="-10" dirty="0">
                <a:latin typeface="Verdana"/>
                <a:cs typeface="Verdana"/>
              </a:rPr>
              <a:t>some </a:t>
            </a:r>
            <a:r>
              <a:rPr sz="2000" spc="-5" dirty="0">
                <a:latin typeface="Verdana"/>
                <a:cs typeface="Verdana"/>
              </a:rPr>
              <a:t>information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are:</a:t>
            </a:r>
            <a:endParaRPr sz="2000">
              <a:latin typeface="Verdana"/>
              <a:cs typeface="Verdana"/>
            </a:endParaRPr>
          </a:p>
          <a:p>
            <a:pPr marL="814069" marR="271145" lvl="1" indent="-344805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814069" algn="l"/>
                <a:tab pos="814705" algn="l"/>
              </a:tabLst>
            </a:pPr>
            <a:r>
              <a:rPr sz="2000" b="1" spc="-5" dirty="0">
                <a:latin typeface="Verdana"/>
                <a:cs typeface="Verdana"/>
              </a:rPr>
              <a:t>Unimedia presentation: </a:t>
            </a:r>
            <a:r>
              <a:rPr sz="2000" dirty="0">
                <a:latin typeface="Verdana"/>
                <a:cs typeface="Verdana"/>
              </a:rPr>
              <a:t>Single </a:t>
            </a:r>
            <a:r>
              <a:rPr sz="2000" spc="-5" dirty="0">
                <a:latin typeface="Verdana"/>
                <a:cs typeface="Verdana"/>
              </a:rPr>
              <a:t>media </a:t>
            </a:r>
            <a:r>
              <a:rPr sz="2000" spc="10" dirty="0">
                <a:latin typeface="Verdana"/>
                <a:cs typeface="Verdana"/>
              </a:rPr>
              <a:t>is </a:t>
            </a:r>
            <a:r>
              <a:rPr sz="2000" spc="-10" dirty="0">
                <a:latin typeface="Verdana"/>
                <a:cs typeface="Verdana"/>
              </a:rPr>
              <a:t>used </a:t>
            </a:r>
            <a:r>
              <a:rPr sz="2000" spc="-5" dirty="0">
                <a:latin typeface="Verdana"/>
                <a:cs typeface="Verdana"/>
              </a:rPr>
              <a:t>to  </a:t>
            </a:r>
            <a:r>
              <a:rPr sz="2000" spc="-10" dirty="0">
                <a:latin typeface="Verdana"/>
                <a:cs typeface="Verdana"/>
              </a:rPr>
              <a:t>present</a:t>
            </a:r>
            <a:r>
              <a:rPr sz="2000" spc="-5" dirty="0">
                <a:latin typeface="Verdana"/>
                <a:cs typeface="Verdana"/>
              </a:rPr>
              <a:t> information</a:t>
            </a:r>
            <a:endParaRPr sz="2000">
              <a:latin typeface="Verdana"/>
              <a:cs typeface="Verdana"/>
            </a:endParaRPr>
          </a:p>
          <a:p>
            <a:pPr marL="814069" marR="6985" lvl="1" indent="-344805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814069" algn="l"/>
                <a:tab pos="814705" algn="l"/>
              </a:tabLst>
            </a:pPr>
            <a:r>
              <a:rPr sz="2000" b="1" spc="-5" dirty="0">
                <a:latin typeface="Verdana"/>
                <a:cs typeface="Verdana"/>
              </a:rPr>
              <a:t>Multimedia presentation: </a:t>
            </a:r>
            <a:r>
              <a:rPr sz="2000" dirty="0">
                <a:latin typeface="Verdana"/>
                <a:cs typeface="Verdana"/>
              </a:rPr>
              <a:t>More </a:t>
            </a:r>
            <a:r>
              <a:rPr sz="2000" spc="-5" dirty="0">
                <a:latin typeface="Verdana"/>
                <a:cs typeface="Verdana"/>
              </a:rPr>
              <a:t>than one </a:t>
            </a:r>
            <a:r>
              <a:rPr sz="2000" dirty="0">
                <a:latin typeface="Verdana"/>
                <a:cs typeface="Verdana"/>
              </a:rPr>
              <a:t>media </a:t>
            </a:r>
            <a:r>
              <a:rPr sz="2000" spc="10" dirty="0">
                <a:latin typeface="Verdana"/>
                <a:cs typeface="Verdana"/>
              </a:rPr>
              <a:t>is  </a:t>
            </a:r>
            <a:r>
              <a:rPr sz="2000" spc="-10" dirty="0">
                <a:latin typeface="Verdana"/>
                <a:cs typeface="Verdana"/>
              </a:rPr>
              <a:t>used </a:t>
            </a:r>
            <a:r>
              <a:rPr sz="2000" spc="-5" dirty="0">
                <a:latin typeface="Verdana"/>
                <a:cs typeface="Verdana"/>
              </a:rPr>
              <a:t>to present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information</a:t>
            </a:r>
            <a:endParaRPr sz="2000">
              <a:latin typeface="Verdana"/>
              <a:cs typeface="Verdana"/>
            </a:endParaRPr>
          </a:p>
          <a:p>
            <a:pPr marL="356870" marR="11430" indent="-344805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2000" dirty="0">
                <a:latin typeface="Verdana"/>
                <a:cs typeface="Verdana"/>
              </a:rPr>
              <a:t>Multimedia </a:t>
            </a:r>
            <a:r>
              <a:rPr sz="2000" spc="-10" dirty="0">
                <a:latin typeface="Verdana"/>
                <a:cs typeface="Verdana"/>
              </a:rPr>
              <a:t>presentation of </a:t>
            </a:r>
            <a:r>
              <a:rPr sz="2000" spc="-5" dirty="0">
                <a:latin typeface="Verdana"/>
                <a:cs typeface="Verdana"/>
              </a:rPr>
              <a:t>any information </a:t>
            </a:r>
            <a:r>
              <a:rPr sz="2000" dirty="0">
                <a:latin typeface="Verdana"/>
                <a:cs typeface="Verdana"/>
              </a:rPr>
              <a:t>greatly  </a:t>
            </a:r>
            <a:r>
              <a:rPr sz="2000" spc="-10" dirty="0">
                <a:latin typeface="Verdana"/>
                <a:cs typeface="Verdana"/>
              </a:rPr>
              <a:t>enhances </a:t>
            </a:r>
            <a:r>
              <a:rPr sz="2000" spc="-5" dirty="0">
                <a:latin typeface="Verdana"/>
                <a:cs typeface="Verdana"/>
              </a:rPr>
              <a:t>the comprehension capability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user </a:t>
            </a:r>
            <a:r>
              <a:rPr sz="2000" spc="5" dirty="0">
                <a:latin typeface="Verdana"/>
                <a:cs typeface="Verdana"/>
              </a:rPr>
              <a:t>as </a:t>
            </a:r>
            <a:r>
              <a:rPr sz="2000" spc="10" dirty="0">
                <a:latin typeface="Verdana"/>
                <a:cs typeface="Verdana"/>
              </a:rPr>
              <a:t>it  </a:t>
            </a:r>
            <a:r>
              <a:rPr sz="2000" spc="-5" dirty="0">
                <a:latin typeface="Verdana"/>
                <a:cs typeface="Verdana"/>
              </a:rPr>
              <a:t>involves use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dirty="0">
                <a:latin typeface="Verdana"/>
                <a:cs typeface="Verdana"/>
              </a:rPr>
              <a:t>more of </a:t>
            </a:r>
            <a:r>
              <a:rPr sz="2000" spc="-5" dirty="0">
                <a:latin typeface="Verdana"/>
                <a:cs typeface="Verdana"/>
              </a:rPr>
              <a:t>our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senses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1659" y="438404"/>
            <a:ext cx="5076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Verdana"/>
                <a:cs typeface="Verdana"/>
              </a:rPr>
              <a:t>Computer Fundamentals: </a:t>
            </a:r>
            <a:r>
              <a:rPr sz="1400" dirty="0">
                <a:latin typeface="Verdana"/>
                <a:cs typeface="Verdana"/>
              </a:rPr>
              <a:t>Pradeep </a:t>
            </a:r>
            <a:r>
              <a:rPr sz="1400" spc="-5" dirty="0">
                <a:latin typeface="Verdana"/>
                <a:cs typeface="Verdana"/>
              </a:rPr>
              <a:t>K. Sinha </a:t>
            </a:r>
            <a:r>
              <a:rPr sz="1400" spc="-10" dirty="0">
                <a:latin typeface="Verdana"/>
                <a:cs typeface="Verdana"/>
              </a:rPr>
              <a:t>&amp; </a:t>
            </a:r>
            <a:r>
              <a:rPr sz="1400" dirty="0">
                <a:latin typeface="Verdana"/>
                <a:cs typeface="Verdana"/>
              </a:rPr>
              <a:t>Priti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Sinha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6312408"/>
            <a:ext cx="9144000" cy="1003300"/>
            <a:chOff x="457200" y="6312408"/>
            <a:chExt cx="9144000" cy="1003300"/>
          </a:xfrm>
        </p:grpSpPr>
        <p:sp>
          <p:nvSpPr>
            <p:cNvPr id="4" name="object 4"/>
            <p:cNvSpPr/>
            <p:nvPr/>
          </p:nvSpPr>
          <p:spPr>
            <a:xfrm>
              <a:off x="457200" y="7004304"/>
              <a:ext cx="9144000" cy="3108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6312408"/>
              <a:ext cx="9144000" cy="7132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Common</a:t>
            </a:r>
            <a:r>
              <a:rPr spc="-45" dirty="0"/>
              <a:t> </a:t>
            </a:r>
            <a:r>
              <a:rPr spc="-10" dirty="0"/>
              <a:t>Media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76731" y="7042470"/>
            <a:ext cx="1277620" cy="249554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Ref. </a:t>
            </a: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Page </a:t>
            </a:r>
            <a:r>
              <a:rPr sz="2100" spc="-15" baseline="1984" dirty="0">
                <a:solidFill>
                  <a:srgbClr val="FFFF00"/>
                </a:solidFill>
                <a:latin typeface="Verdana"/>
                <a:cs typeface="Verdana"/>
              </a:rPr>
              <a:t>366</a:t>
            </a:r>
            <a:endParaRPr sz="2100" baseline="1984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70" dirty="0"/>
              <a:t> </a:t>
            </a:r>
            <a:fld id="{81D60167-4931-47E6-BA6A-407CBD079E47}" type="slidenum">
              <a:rPr spc="-10" dirty="0"/>
              <a:t>4</a:t>
            </a:fld>
            <a:r>
              <a:rPr spc="-10" dirty="0"/>
              <a:t>/16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44955" y="1813051"/>
            <a:ext cx="7895590" cy="38068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335915" indent="-344805">
              <a:lnSpc>
                <a:spcPct val="100000"/>
              </a:lnSpc>
              <a:spcBef>
                <a:spcPts val="90"/>
              </a:spcBef>
              <a:buClr>
                <a:srgbClr val="FF33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2000" spc="-5" dirty="0">
                <a:latin typeface="Verdana"/>
                <a:cs typeface="Verdana"/>
              </a:rPr>
              <a:t>Common media for storage, access, and transmission </a:t>
            </a:r>
            <a:r>
              <a:rPr sz="2000" spc="-15" dirty="0">
                <a:latin typeface="Verdana"/>
                <a:cs typeface="Verdana"/>
              </a:rPr>
              <a:t>of  </a:t>
            </a:r>
            <a:r>
              <a:rPr sz="2000" spc="-5" dirty="0">
                <a:latin typeface="Verdana"/>
                <a:cs typeface="Verdana"/>
              </a:rPr>
              <a:t>information </a:t>
            </a:r>
            <a:r>
              <a:rPr sz="2000" spc="-20" dirty="0">
                <a:latin typeface="Verdana"/>
                <a:cs typeface="Verdana"/>
              </a:rPr>
              <a:t>are:</a:t>
            </a:r>
            <a:endParaRPr sz="2000">
              <a:latin typeface="Verdana"/>
              <a:cs typeface="Verdana"/>
            </a:endParaRPr>
          </a:p>
          <a:p>
            <a:pPr marL="814069" lvl="1" indent="-344805">
              <a:lnSpc>
                <a:spcPct val="100000"/>
              </a:lnSpc>
              <a:spcBef>
                <a:spcPts val="985"/>
              </a:spcBef>
              <a:buClr>
                <a:srgbClr val="FF3300"/>
              </a:buClr>
              <a:buFont typeface="Wingdings"/>
              <a:buChar char=""/>
              <a:tabLst>
                <a:tab pos="814069" algn="l"/>
                <a:tab pos="814705" algn="l"/>
              </a:tabLst>
            </a:pPr>
            <a:r>
              <a:rPr sz="2000" spc="-5" dirty="0">
                <a:latin typeface="Verdana"/>
                <a:cs typeface="Verdana"/>
              </a:rPr>
              <a:t>Text (alphanumeric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characters)</a:t>
            </a:r>
            <a:endParaRPr sz="2000">
              <a:latin typeface="Verdana"/>
              <a:cs typeface="Verdana"/>
            </a:endParaRPr>
          </a:p>
          <a:p>
            <a:pPr marL="814069" lvl="1" indent="-344805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814069" algn="l"/>
                <a:tab pos="814705" algn="l"/>
              </a:tabLst>
            </a:pPr>
            <a:r>
              <a:rPr sz="2000" spc="-5" dirty="0">
                <a:latin typeface="Verdana"/>
                <a:cs typeface="Verdana"/>
              </a:rPr>
              <a:t>Graphics </a:t>
            </a:r>
            <a:r>
              <a:rPr sz="2000" spc="5" dirty="0">
                <a:latin typeface="Verdana"/>
                <a:cs typeface="Verdana"/>
              </a:rPr>
              <a:t>(line </a:t>
            </a:r>
            <a:r>
              <a:rPr sz="2000" dirty="0">
                <a:latin typeface="Verdana"/>
                <a:cs typeface="Verdana"/>
              </a:rPr>
              <a:t>drawings </a:t>
            </a:r>
            <a:r>
              <a:rPr sz="2000" spc="-5" dirty="0">
                <a:latin typeface="Verdana"/>
                <a:cs typeface="Verdana"/>
              </a:rPr>
              <a:t>and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images)</a:t>
            </a:r>
            <a:endParaRPr sz="2000">
              <a:latin typeface="Verdana"/>
              <a:cs typeface="Verdana"/>
            </a:endParaRPr>
          </a:p>
          <a:p>
            <a:pPr marL="814069" lvl="1" indent="-344805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814069" algn="l"/>
                <a:tab pos="814705" algn="l"/>
              </a:tabLst>
            </a:pPr>
            <a:r>
              <a:rPr sz="2000" spc="-5" dirty="0">
                <a:latin typeface="Verdana"/>
                <a:cs typeface="Verdana"/>
              </a:rPr>
              <a:t>Animation </a:t>
            </a:r>
            <a:r>
              <a:rPr sz="2000" dirty="0">
                <a:latin typeface="Verdana"/>
                <a:cs typeface="Verdana"/>
              </a:rPr>
              <a:t>(moving </a:t>
            </a:r>
            <a:r>
              <a:rPr sz="2000" spc="-10" dirty="0">
                <a:latin typeface="Verdana"/>
                <a:cs typeface="Verdana"/>
              </a:rPr>
              <a:t>images)</a:t>
            </a:r>
            <a:endParaRPr sz="2000">
              <a:latin typeface="Verdana"/>
              <a:cs typeface="Verdana"/>
            </a:endParaRPr>
          </a:p>
          <a:p>
            <a:pPr marL="814069" lvl="1" indent="-344805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814069" algn="l"/>
                <a:tab pos="814705" algn="l"/>
              </a:tabLst>
            </a:pPr>
            <a:r>
              <a:rPr sz="2000" dirty="0">
                <a:latin typeface="Verdana"/>
                <a:cs typeface="Verdana"/>
              </a:rPr>
              <a:t>Audio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(sound)</a:t>
            </a:r>
            <a:endParaRPr sz="2000">
              <a:latin typeface="Verdana"/>
              <a:cs typeface="Verdana"/>
            </a:endParaRPr>
          </a:p>
          <a:p>
            <a:pPr marL="814069" lvl="1" indent="-344805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814069" algn="l"/>
                <a:tab pos="814705" algn="l"/>
              </a:tabLst>
            </a:pPr>
            <a:r>
              <a:rPr sz="2000" dirty="0">
                <a:latin typeface="Verdana"/>
                <a:cs typeface="Verdana"/>
              </a:rPr>
              <a:t>Video </a:t>
            </a:r>
            <a:r>
              <a:rPr sz="2000" spc="-5" dirty="0">
                <a:latin typeface="Verdana"/>
                <a:cs typeface="Verdana"/>
              </a:rPr>
              <a:t>(Videographed </a:t>
            </a:r>
            <a:r>
              <a:rPr sz="2000" dirty="0">
                <a:latin typeface="Verdana"/>
                <a:cs typeface="Verdana"/>
              </a:rPr>
              <a:t>real-life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events)</a:t>
            </a:r>
            <a:endParaRPr sz="2000">
              <a:latin typeface="Verdana"/>
              <a:cs typeface="Verdana"/>
            </a:endParaRPr>
          </a:p>
          <a:p>
            <a:pPr marL="356870" marR="5080" indent="-344805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sz="2000" dirty="0">
                <a:latin typeface="Verdana"/>
                <a:cs typeface="Verdana"/>
              </a:rPr>
              <a:t>Multimedia </a:t>
            </a:r>
            <a:r>
              <a:rPr sz="2000" spc="1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information technology </a:t>
            </a:r>
            <a:r>
              <a:rPr sz="2000" spc="-15" dirty="0">
                <a:latin typeface="Verdana"/>
                <a:cs typeface="Verdana"/>
              </a:rPr>
              <a:t>refers </a:t>
            </a:r>
            <a:r>
              <a:rPr sz="2000" spc="-5" dirty="0">
                <a:latin typeface="Verdana"/>
                <a:cs typeface="Verdana"/>
              </a:rPr>
              <a:t>to </a:t>
            </a:r>
            <a:r>
              <a:rPr sz="2000" dirty="0">
                <a:latin typeface="Verdana"/>
                <a:cs typeface="Verdana"/>
              </a:rPr>
              <a:t>use of </a:t>
            </a:r>
            <a:r>
              <a:rPr sz="2000" spc="-5" dirty="0">
                <a:latin typeface="Verdana"/>
                <a:cs typeface="Verdana"/>
              </a:rPr>
              <a:t>more  than one </a:t>
            </a:r>
            <a:r>
              <a:rPr sz="2000" spc="-10" dirty="0">
                <a:latin typeface="Verdana"/>
                <a:cs typeface="Verdana"/>
              </a:rPr>
              <a:t>of these </a:t>
            </a:r>
            <a:r>
              <a:rPr sz="2000" spc="-5" dirty="0">
                <a:latin typeface="Verdana"/>
                <a:cs typeface="Verdana"/>
              </a:rPr>
              <a:t>media </a:t>
            </a:r>
            <a:r>
              <a:rPr sz="2000" spc="-10" dirty="0">
                <a:latin typeface="Verdana"/>
                <a:cs typeface="Verdana"/>
              </a:rPr>
              <a:t>for </a:t>
            </a:r>
            <a:r>
              <a:rPr sz="2000" spc="-5" dirty="0">
                <a:latin typeface="Verdana"/>
                <a:cs typeface="Verdana"/>
              </a:rPr>
              <a:t>information presentation to  </a:t>
            </a:r>
            <a:r>
              <a:rPr sz="2000" spc="-15" dirty="0">
                <a:latin typeface="Verdana"/>
                <a:cs typeface="Verdana"/>
              </a:rPr>
              <a:t>users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1659" y="438404"/>
            <a:ext cx="5076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Verdana"/>
                <a:cs typeface="Verdana"/>
              </a:rPr>
              <a:t>Computer Fundamentals: </a:t>
            </a:r>
            <a:r>
              <a:rPr sz="1400" dirty="0">
                <a:latin typeface="Verdana"/>
                <a:cs typeface="Verdana"/>
              </a:rPr>
              <a:t>Pradeep </a:t>
            </a:r>
            <a:r>
              <a:rPr sz="1400" spc="-5" dirty="0">
                <a:latin typeface="Verdana"/>
                <a:cs typeface="Verdana"/>
              </a:rPr>
              <a:t>K. Sinha </a:t>
            </a:r>
            <a:r>
              <a:rPr sz="1400" spc="-10" dirty="0">
                <a:latin typeface="Verdana"/>
                <a:cs typeface="Verdana"/>
              </a:rPr>
              <a:t>&amp; </a:t>
            </a:r>
            <a:r>
              <a:rPr sz="1400" dirty="0">
                <a:latin typeface="Verdana"/>
                <a:cs typeface="Verdana"/>
              </a:rPr>
              <a:t>Priti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Sinha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6312408"/>
            <a:ext cx="9144000" cy="1003300"/>
            <a:chOff x="457200" y="6312408"/>
            <a:chExt cx="9144000" cy="1003300"/>
          </a:xfrm>
        </p:grpSpPr>
        <p:sp>
          <p:nvSpPr>
            <p:cNvPr id="4" name="object 4"/>
            <p:cNvSpPr/>
            <p:nvPr/>
          </p:nvSpPr>
          <p:spPr>
            <a:xfrm>
              <a:off x="457200" y="7004304"/>
              <a:ext cx="9144000" cy="3108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6312408"/>
              <a:ext cx="9144000" cy="7132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56563" y="734060"/>
            <a:ext cx="591566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dirty="0"/>
              <a:t>Multimedia Computer</a:t>
            </a:r>
            <a:r>
              <a:rPr sz="2800" spc="-50" dirty="0"/>
              <a:t> </a:t>
            </a:r>
            <a:r>
              <a:rPr sz="2800" spc="-5" dirty="0"/>
              <a:t>System</a:t>
            </a:r>
            <a:endParaRPr sz="2800"/>
          </a:p>
        </p:txBody>
      </p:sp>
      <p:sp>
        <p:nvSpPr>
          <p:cNvPr id="9" name="object 9"/>
          <p:cNvSpPr txBox="1"/>
          <p:nvPr/>
        </p:nvSpPr>
        <p:spPr>
          <a:xfrm>
            <a:off x="776731" y="7042470"/>
            <a:ext cx="1277620" cy="249554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Ref. </a:t>
            </a: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Page </a:t>
            </a:r>
            <a:r>
              <a:rPr sz="2100" spc="-15" baseline="1984" dirty="0">
                <a:solidFill>
                  <a:srgbClr val="FFFF00"/>
                </a:solidFill>
                <a:latin typeface="Verdana"/>
                <a:cs typeface="Verdana"/>
              </a:rPr>
              <a:t>366</a:t>
            </a:r>
            <a:endParaRPr sz="2100" baseline="1984">
              <a:latin typeface="Verdana"/>
              <a:cs typeface="Verdan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70" dirty="0"/>
              <a:t> </a:t>
            </a:r>
            <a:fld id="{81D60167-4931-47E6-BA6A-407CBD079E47}" type="slidenum">
              <a:rPr spc="-10" dirty="0"/>
              <a:t>5</a:t>
            </a:fld>
            <a:r>
              <a:rPr spc="-10" dirty="0"/>
              <a:t>/16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63244" y="1813051"/>
            <a:ext cx="7600315" cy="4233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0045" marR="5080" indent="-347980">
              <a:lnSpc>
                <a:spcPct val="100000"/>
              </a:lnSpc>
              <a:spcBef>
                <a:spcPts val="9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dirty="0">
                <a:latin typeface="Verdana"/>
                <a:cs typeface="Verdana"/>
              </a:rPr>
              <a:t>Multimedia </a:t>
            </a:r>
            <a:r>
              <a:rPr sz="2000" spc="-10" dirty="0">
                <a:latin typeface="Verdana"/>
                <a:cs typeface="Verdana"/>
              </a:rPr>
              <a:t>computer </a:t>
            </a:r>
            <a:r>
              <a:rPr sz="2000" spc="-5" dirty="0">
                <a:latin typeface="Verdana"/>
                <a:cs typeface="Verdana"/>
              </a:rPr>
              <a:t>system </a:t>
            </a:r>
            <a:r>
              <a:rPr sz="2000" spc="10" dirty="0">
                <a:latin typeface="Verdana"/>
                <a:cs typeface="Verdana"/>
              </a:rPr>
              <a:t>is </a:t>
            </a:r>
            <a:r>
              <a:rPr sz="2000" spc="-5" dirty="0">
                <a:latin typeface="Verdana"/>
                <a:cs typeface="Verdana"/>
              </a:rPr>
              <a:t>a computer </a:t>
            </a:r>
            <a:r>
              <a:rPr sz="2000" spc="5" dirty="0">
                <a:latin typeface="Verdana"/>
                <a:cs typeface="Verdana"/>
              </a:rPr>
              <a:t>having  </a:t>
            </a:r>
            <a:r>
              <a:rPr sz="2000" dirty="0">
                <a:latin typeface="Verdana"/>
                <a:cs typeface="Verdana"/>
              </a:rPr>
              <a:t>capability </a:t>
            </a:r>
            <a:r>
              <a:rPr sz="2000" spc="-5" dirty="0">
                <a:latin typeface="Verdana"/>
                <a:cs typeface="Verdana"/>
              </a:rPr>
              <a:t>to integrate </a:t>
            </a:r>
            <a:r>
              <a:rPr sz="2000" dirty="0">
                <a:latin typeface="Verdana"/>
                <a:cs typeface="Verdana"/>
              </a:rPr>
              <a:t>two or more </a:t>
            </a:r>
            <a:r>
              <a:rPr sz="2000" spc="-5" dirty="0">
                <a:latin typeface="Verdana"/>
                <a:cs typeface="Verdana"/>
              </a:rPr>
              <a:t>types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spc="5" dirty="0">
                <a:latin typeface="Verdana"/>
                <a:cs typeface="Verdana"/>
              </a:rPr>
              <a:t>media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(text,  graphics, animation, </a:t>
            </a:r>
            <a:r>
              <a:rPr sz="2000" dirty="0">
                <a:latin typeface="Verdana"/>
                <a:cs typeface="Verdana"/>
              </a:rPr>
              <a:t>audio, </a:t>
            </a:r>
            <a:r>
              <a:rPr sz="2000" spc="-5" dirty="0">
                <a:latin typeface="Verdana"/>
                <a:cs typeface="Verdana"/>
              </a:rPr>
              <a:t>and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video)</a:t>
            </a:r>
            <a:endParaRPr sz="2000">
              <a:latin typeface="Verdana"/>
              <a:cs typeface="Verdana"/>
            </a:endParaRPr>
          </a:p>
          <a:p>
            <a:pPr marL="360045" marR="673100" indent="-347980">
              <a:lnSpc>
                <a:spcPct val="100000"/>
              </a:lnSpc>
              <a:spcBef>
                <a:spcPts val="985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2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general, </a:t>
            </a:r>
            <a:r>
              <a:rPr sz="2000" dirty="0">
                <a:latin typeface="Verdana"/>
                <a:cs typeface="Verdana"/>
              </a:rPr>
              <a:t>size </a:t>
            </a:r>
            <a:r>
              <a:rPr sz="2000" spc="-10" dirty="0">
                <a:latin typeface="Verdana"/>
                <a:cs typeface="Verdana"/>
              </a:rPr>
              <a:t>for </a:t>
            </a:r>
            <a:r>
              <a:rPr sz="2000" dirty="0">
                <a:latin typeface="Verdana"/>
                <a:cs typeface="Verdana"/>
              </a:rPr>
              <a:t>multimedia </a:t>
            </a:r>
            <a:r>
              <a:rPr sz="2000" spc="-5" dirty="0">
                <a:latin typeface="Verdana"/>
                <a:cs typeface="Verdana"/>
              </a:rPr>
              <a:t>information </a:t>
            </a:r>
            <a:r>
              <a:rPr sz="2000" spc="10" dirty="0">
                <a:latin typeface="Verdana"/>
                <a:cs typeface="Verdana"/>
              </a:rPr>
              <a:t>is </a:t>
            </a:r>
            <a:r>
              <a:rPr sz="2000" spc="-15" dirty="0">
                <a:latin typeface="Verdana"/>
                <a:cs typeface="Verdana"/>
              </a:rPr>
              <a:t>much  </a:t>
            </a:r>
            <a:r>
              <a:rPr sz="2000" spc="-5" dirty="0">
                <a:latin typeface="Verdana"/>
                <a:cs typeface="Verdana"/>
              </a:rPr>
              <a:t>larger than plain </a:t>
            </a:r>
            <a:r>
              <a:rPr sz="2000" spc="-10" dirty="0">
                <a:latin typeface="Verdana"/>
                <a:cs typeface="Verdana"/>
              </a:rPr>
              <a:t>text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information</a:t>
            </a:r>
            <a:endParaRPr sz="2000">
              <a:latin typeface="Verdana"/>
              <a:cs typeface="Verdana"/>
            </a:endParaRPr>
          </a:p>
          <a:p>
            <a:pPr marL="360045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dirty="0">
                <a:latin typeface="Verdana"/>
                <a:cs typeface="Verdana"/>
              </a:rPr>
              <a:t>Multimedia </a:t>
            </a:r>
            <a:r>
              <a:rPr sz="2000" spc="-10" dirty="0">
                <a:latin typeface="Verdana"/>
                <a:cs typeface="Verdana"/>
              </a:rPr>
              <a:t>computer </a:t>
            </a:r>
            <a:r>
              <a:rPr sz="2000" spc="-5" dirty="0">
                <a:latin typeface="Verdana"/>
                <a:cs typeface="Verdana"/>
              </a:rPr>
              <a:t>systems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require:</a:t>
            </a:r>
            <a:endParaRPr sz="2000">
              <a:latin typeface="Verdana"/>
              <a:cs typeface="Verdana"/>
            </a:endParaRPr>
          </a:p>
          <a:p>
            <a:pPr marL="814069" lvl="1" indent="-342265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814069" algn="l"/>
                <a:tab pos="814705" algn="l"/>
              </a:tabLst>
            </a:pPr>
            <a:r>
              <a:rPr sz="2000" spc="-10" dirty="0">
                <a:latin typeface="Verdana"/>
                <a:cs typeface="Verdana"/>
              </a:rPr>
              <a:t>Faster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CPU</a:t>
            </a:r>
            <a:endParaRPr sz="2000">
              <a:latin typeface="Verdana"/>
              <a:cs typeface="Verdana"/>
            </a:endParaRPr>
          </a:p>
          <a:p>
            <a:pPr marL="814069" lvl="1" indent="-342265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814069" algn="l"/>
                <a:tab pos="814705" algn="l"/>
              </a:tabLst>
            </a:pPr>
            <a:r>
              <a:rPr sz="2000" spc="-10" dirty="0">
                <a:latin typeface="Verdana"/>
                <a:cs typeface="Verdana"/>
              </a:rPr>
              <a:t>Larger </a:t>
            </a:r>
            <a:r>
              <a:rPr sz="2000" spc="-5" dirty="0">
                <a:latin typeface="Verdana"/>
                <a:cs typeface="Verdana"/>
              </a:rPr>
              <a:t>storage devices </a:t>
            </a:r>
            <a:r>
              <a:rPr sz="2000" dirty="0">
                <a:latin typeface="Verdana"/>
                <a:cs typeface="Verdana"/>
              </a:rPr>
              <a:t>(for </a:t>
            </a:r>
            <a:r>
              <a:rPr sz="2000" spc="-5" dirty="0">
                <a:latin typeface="Verdana"/>
                <a:cs typeface="Verdana"/>
              </a:rPr>
              <a:t>storing large data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files)</a:t>
            </a:r>
            <a:endParaRPr sz="2000">
              <a:latin typeface="Verdana"/>
              <a:cs typeface="Verdana"/>
            </a:endParaRPr>
          </a:p>
          <a:p>
            <a:pPr marL="814069" lvl="1" indent="-342265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814069" algn="l"/>
                <a:tab pos="814705" algn="l"/>
              </a:tabLst>
            </a:pPr>
            <a:r>
              <a:rPr sz="2000" spc="-10" dirty="0">
                <a:latin typeface="Verdana"/>
                <a:cs typeface="Verdana"/>
              </a:rPr>
              <a:t>Larger </a:t>
            </a:r>
            <a:r>
              <a:rPr sz="2000" dirty="0">
                <a:latin typeface="Verdana"/>
                <a:cs typeface="Verdana"/>
              </a:rPr>
              <a:t>main </a:t>
            </a:r>
            <a:r>
              <a:rPr sz="2000" spc="-10" dirty="0">
                <a:latin typeface="Verdana"/>
                <a:cs typeface="Verdana"/>
              </a:rPr>
              <a:t>memory </a:t>
            </a:r>
            <a:r>
              <a:rPr sz="2000" spc="5" dirty="0">
                <a:latin typeface="Verdana"/>
                <a:cs typeface="Verdana"/>
              </a:rPr>
              <a:t>(for </a:t>
            </a:r>
            <a:r>
              <a:rPr sz="2000" spc="-5" dirty="0">
                <a:latin typeface="Verdana"/>
                <a:cs typeface="Verdana"/>
              </a:rPr>
              <a:t>large data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size)</a:t>
            </a:r>
            <a:endParaRPr sz="2000">
              <a:latin typeface="Verdana"/>
              <a:cs typeface="Verdana"/>
            </a:endParaRPr>
          </a:p>
          <a:p>
            <a:pPr marL="814069" lvl="1" indent="-342265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814069" algn="l"/>
                <a:tab pos="814705" algn="l"/>
              </a:tabLst>
            </a:pPr>
            <a:r>
              <a:rPr sz="2000" spc="-10" dirty="0">
                <a:latin typeface="Verdana"/>
                <a:cs typeface="Verdana"/>
              </a:rPr>
              <a:t>Good </a:t>
            </a:r>
            <a:r>
              <a:rPr sz="2000" spc="-5" dirty="0">
                <a:latin typeface="Verdana"/>
                <a:cs typeface="Verdana"/>
              </a:rPr>
              <a:t>graphics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terminals</a:t>
            </a:r>
            <a:endParaRPr sz="2000">
              <a:latin typeface="Verdana"/>
              <a:cs typeface="Verdana"/>
            </a:endParaRPr>
          </a:p>
          <a:p>
            <a:pPr marL="814069" lvl="1" indent="-342265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814069" algn="l"/>
                <a:tab pos="814705" algn="l"/>
              </a:tabLst>
            </a:pPr>
            <a:r>
              <a:rPr sz="2000" spc="-5" dirty="0">
                <a:latin typeface="Verdana"/>
                <a:cs typeface="Verdana"/>
              </a:rPr>
              <a:t>I/O devices to </a:t>
            </a:r>
            <a:r>
              <a:rPr sz="2000" dirty="0">
                <a:latin typeface="Verdana"/>
                <a:cs typeface="Verdana"/>
              </a:rPr>
              <a:t>play </a:t>
            </a:r>
            <a:r>
              <a:rPr sz="2000" spc="-5" dirty="0">
                <a:latin typeface="Verdana"/>
                <a:cs typeface="Verdana"/>
              </a:rPr>
              <a:t>any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multimedia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06131" y="6327140"/>
            <a:ext cx="17056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solidFill>
                  <a:srgbClr val="4D4D4D"/>
                </a:solidFill>
                <a:latin typeface="Arial"/>
                <a:cs typeface="Arial"/>
              </a:rPr>
              <a:t>(Continued on </a:t>
            </a:r>
            <a:r>
              <a:rPr sz="1200" i="1" spc="-10" dirty="0">
                <a:solidFill>
                  <a:srgbClr val="4D4D4D"/>
                </a:solidFill>
                <a:latin typeface="Arial"/>
                <a:cs typeface="Arial"/>
              </a:rPr>
              <a:t>next</a:t>
            </a:r>
            <a:r>
              <a:rPr sz="1200" i="1" spc="-5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4D4D4D"/>
                </a:solidFill>
                <a:latin typeface="Arial"/>
                <a:cs typeface="Arial"/>
              </a:rPr>
              <a:t>slide)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1659" y="438404"/>
            <a:ext cx="5076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Verdana"/>
                <a:cs typeface="Verdana"/>
              </a:rPr>
              <a:t>Computer Fundamentals: </a:t>
            </a:r>
            <a:r>
              <a:rPr sz="1400" dirty="0">
                <a:latin typeface="Verdana"/>
                <a:cs typeface="Verdana"/>
              </a:rPr>
              <a:t>Pradeep </a:t>
            </a:r>
            <a:r>
              <a:rPr sz="1400" spc="-5" dirty="0">
                <a:latin typeface="Verdana"/>
                <a:cs typeface="Verdana"/>
              </a:rPr>
              <a:t>K. Sinha </a:t>
            </a:r>
            <a:r>
              <a:rPr sz="1400" spc="-10" dirty="0">
                <a:latin typeface="Verdana"/>
                <a:cs typeface="Verdana"/>
              </a:rPr>
              <a:t>&amp; </a:t>
            </a:r>
            <a:r>
              <a:rPr sz="1400" dirty="0">
                <a:latin typeface="Verdana"/>
                <a:cs typeface="Verdana"/>
              </a:rPr>
              <a:t>Priti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Sinha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6312408"/>
            <a:ext cx="9144000" cy="1003300"/>
            <a:chOff x="457200" y="6312408"/>
            <a:chExt cx="9144000" cy="1003300"/>
          </a:xfrm>
        </p:grpSpPr>
        <p:sp>
          <p:nvSpPr>
            <p:cNvPr id="4" name="object 4"/>
            <p:cNvSpPr/>
            <p:nvPr/>
          </p:nvSpPr>
          <p:spPr>
            <a:xfrm>
              <a:off x="457200" y="7004304"/>
              <a:ext cx="9144000" cy="3108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6312408"/>
              <a:ext cx="9144000" cy="7132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74852" y="688339"/>
            <a:ext cx="251650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Text</a:t>
            </a:r>
            <a:r>
              <a:rPr spc="-45" dirty="0"/>
              <a:t> </a:t>
            </a:r>
            <a:r>
              <a:rPr spc="-10" dirty="0"/>
              <a:t>Media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76731" y="7042470"/>
            <a:ext cx="1277620" cy="249554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Ref. </a:t>
            </a: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Page </a:t>
            </a:r>
            <a:r>
              <a:rPr sz="2100" spc="-15" baseline="1984" dirty="0">
                <a:solidFill>
                  <a:srgbClr val="FFFF00"/>
                </a:solidFill>
                <a:latin typeface="Verdana"/>
                <a:cs typeface="Verdana"/>
              </a:rPr>
              <a:t>366</a:t>
            </a:r>
            <a:endParaRPr sz="2100" baseline="1984">
              <a:latin typeface="Verdana"/>
              <a:cs typeface="Verdan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70" dirty="0"/>
              <a:t> </a:t>
            </a:r>
            <a:fld id="{81D60167-4931-47E6-BA6A-407CBD079E47}" type="slidenum">
              <a:rPr spc="-10" dirty="0"/>
              <a:t>6</a:t>
            </a:fld>
            <a:r>
              <a:rPr spc="-10" dirty="0"/>
              <a:t>/16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81532" y="1813051"/>
            <a:ext cx="7663815" cy="3319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0045" marR="5080" indent="-347980">
              <a:lnSpc>
                <a:spcPct val="100000"/>
              </a:lnSpc>
              <a:spcBef>
                <a:spcPts val="9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5" dirty="0">
                <a:latin typeface="Verdana"/>
                <a:cs typeface="Verdana"/>
              </a:rPr>
              <a:t>Alphanumeric </a:t>
            </a:r>
            <a:r>
              <a:rPr sz="2000" spc="-10" dirty="0">
                <a:latin typeface="Verdana"/>
                <a:cs typeface="Verdana"/>
              </a:rPr>
              <a:t>characters are </a:t>
            </a:r>
            <a:r>
              <a:rPr sz="2000" spc="-5" dirty="0">
                <a:latin typeface="Verdana"/>
                <a:cs typeface="Verdana"/>
              </a:rPr>
              <a:t>used to </a:t>
            </a:r>
            <a:r>
              <a:rPr sz="2000" spc="-10" dirty="0">
                <a:latin typeface="Verdana"/>
                <a:cs typeface="Verdana"/>
              </a:rPr>
              <a:t>present </a:t>
            </a:r>
            <a:r>
              <a:rPr sz="2000" spc="-5" dirty="0">
                <a:latin typeface="Verdana"/>
                <a:cs typeface="Verdana"/>
              </a:rPr>
              <a:t>information  </a:t>
            </a:r>
            <a:r>
              <a:rPr sz="2000" spc="10" dirty="0">
                <a:latin typeface="Verdana"/>
                <a:cs typeface="Verdana"/>
              </a:rPr>
              <a:t>in </a:t>
            </a:r>
            <a:r>
              <a:rPr sz="2000" spc="-10" dirty="0">
                <a:latin typeface="Verdana"/>
                <a:cs typeface="Verdana"/>
              </a:rPr>
              <a:t>text form. </a:t>
            </a:r>
            <a:r>
              <a:rPr sz="2000" spc="-5" dirty="0">
                <a:latin typeface="Verdana"/>
                <a:cs typeface="Verdana"/>
              </a:rPr>
              <a:t>Computers </a:t>
            </a:r>
            <a:r>
              <a:rPr sz="2000" spc="-10" dirty="0">
                <a:latin typeface="Verdana"/>
                <a:cs typeface="Verdana"/>
              </a:rPr>
              <a:t>are </a:t>
            </a:r>
            <a:r>
              <a:rPr sz="2000" dirty="0">
                <a:latin typeface="Verdana"/>
                <a:cs typeface="Verdana"/>
              </a:rPr>
              <a:t>widely </a:t>
            </a:r>
            <a:r>
              <a:rPr sz="2000" spc="-10" dirty="0">
                <a:latin typeface="Verdana"/>
                <a:cs typeface="Verdana"/>
              </a:rPr>
              <a:t>used </a:t>
            </a:r>
            <a:r>
              <a:rPr sz="2000" spc="-5" dirty="0">
                <a:latin typeface="Verdana"/>
                <a:cs typeface="Verdana"/>
              </a:rPr>
              <a:t>for text  processing</a:t>
            </a:r>
            <a:endParaRPr sz="2000">
              <a:latin typeface="Verdana"/>
              <a:cs typeface="Verdana"/>
            </a:endParaRPr>
          </a:p>
          <a:p>
            <a:pPr marL="360045" marR="310515" indent="-347980">
              <a:lnSpc>
                <a:spcPct val="100000"/>
              </a:lnSpc>
              <a:spcBef>
                <a:spcPts val="985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5" dirty="0">
                <a:latin typeface="Verdana"/>
                <a:cs typeface="Verdana"/>
              </a:rPr>
              <a:t>Keyboards, OCRs, </a:t>
            </a:r>
            <a:r>
              <a:rPr sz="2000" dirty="0">
                <a:latin typeface="Verdana"/>
                <a:cs typeface="Verdana"/>
              </a:rPr>
              <a:t>computer </a:t>
            </a:r>
            <a:r>
              <a:rPr sz="2000" spc="-10" dirty="0">
                <a:latin typeface="Verdana"/>
                <a:cs typeface="Verdana"/>
              </a:rPr>
              <a:t>screens, </a:t>
            </a:r>
            <a:r>
              <a:rPr sz="2000" spc="-5" dirty="0">
                <a:latin typeface="Verdana"/>
                <a:cs typeface="Verdana"/>
              </a:rPr>
              <a:t>and printers are  </a:t>
            </a:r>
            <a:r>
              <a:rPr sz="2000" spc="-10" dirty="0">
                <a:latin typeface="Verdana"/>
                <a:cs typeface="Verdana"/>
              </a:rPr>
              <a:t>some </a:t>
            </a:r>
            <a:r>
              <a:rPr sz="2000" spc="-5" dirty="0">
                <a:latin typeface="Verdana"/>
                <a:cs typeface="Verdana"/>
              </a:rPr>
              <a:t>commonly </a:t>
            </a:r>
            <a:r>
              <a:rPr sz="2000" spc="-10" dirty="0">
                <a:latin typeface="Verdana"/>
                <a:cs typeface="Verdana"/>
              </a:rPr>
              <a:t>used </a:t>
            </a:r>
            <a:r>
              <a:rPr sz="2000" spc="-5" dirty="0">
                <a:latin typeface="Verdana"/>
                <a:cs typeface="Verdana"/>
              </a:rPr>
              <a:t>hardware devices for processing  </a:t>
            </a:r>
            <a:r>
              <a:rPr sz="2000" spc="-10" dirty="0">
                <a:latin typeface="Verdana"/>
                <a:cs typeface="Verdana"/>
              </a:rPr>
              <a:t>text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media</a:t>
            </a:r>
            <a:endParaRPr sz="2000">
              <a:latin typeface="Verdana"/>
              <a:cs typeface="Verdana"/>
            </a:endParaRPr>
          </a:p>
          <a:p>
            <a:pPr marL="360045" marR="9525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5" dirty="0">
                <a:latin typeface="Verdana"/>
                <a:cs typeface="Verdana"/>
              </a:rPr>
              <a:t>Text </a:t>
            </a:r>
            <a:r>
              <a:rPr sz="2000" dirty="0">
                <a:latin typeface="Verdana"/>
                <a:cs typeface="Verdana"/>
              </a:rPr>
              <a:t>editing, </a:t>
            </a:r>
            <a:r>
              <a:rPr sz="2000" spc="-10" dirty="0">
                <a:latin typeface="Verdana"/>
                <a:cs typeface="Verdana"/>
              </a:rPr>
              <a:t>text </a:t>
            </a:r>
            <a:r>
              <a:rPr sz="2000" spc="-5" dirty="0">
                <a:latin typeface="Verdana"/>
                <a:cs typeface="Verdana"/>
              </a:rPr>
              <a:t>searching, </a:t>
            </a:r>
            <a:r>
              <a:rPr sz="2000" spc="-10" dirty="0">
                <a:latin typeface="Verdana"/>
                <a:cs typeface="Verdana"/>
              </a:rPr>
              <a:t>hypertext, </a:t>
            </a:r>
            <a:r>
              <a:rPr sz="2000" spc="-5" dirty="0">
                <a:latin typeface="Verdana"/>
                <a:cs typeface="Verdana"/>
              </a:rPr>
              <a:t>and text  </a:t>
            </a:r>
            <a:r>
              <a:rPr sz="2000" dirty="0">
                <a:latin typeface="Verdana"/>
                <a:cs typeface="Verdana"/>
              </a:rPr>
              <a:t>importing/exporting </a:t>
            </a:r>
            <a:r>
              <a:rPr sz="2000" spc="-10" dirty="0">
                <a:latin typeface="Verdana"/>
                <a:cs typeface="Verdana"/>
              </a:rPr>
              <a:t>are </a:t>
            </a:r>
            <a:r>
              <a:rPr sz="2000" spc="-5" dirty="0">
                <a:latin typeface="Verdana"/>
                <a:cs typeface="Verdana"/>
              </a:rPr>
              <a:t>some </a:t>
            </a:r>
            <a:r>
              <a:rPr sz="2000" spc="5" dirty="0">
                <a:latin typeface="Verdana"/>
                <a:cs typeface="Verdana"/>
              </a:rPr>
              <a:t>highly </a:t>
            </a:r>
            <a:r>
              <a:rPr sz="2000" spc="-5" dirty="0">
                <a:latin typeface="Verdana"/>
                <a:cs typeface="Verdana"/>
              </a:rPr>
              <a:t>desirable </a:t>
            </a:r>
            <a:r>
              <a:rPr sz="2000" spc="-15" dirty="0">
                <a:latin typeface="Verdana"/>
                <a:cs typeface="Verdana"/>
              </a:rPr>
              <a:t>features  of </a:t>
            </a:r>
            <a:r>
              <a:rPr sz="2000" spc="-5" dirty="0">
                <a:latin typeface="Verdana"/>
                <a:cs typeface="Verdana"/>
              </a:rPr>
              <a:t>a </a:t>
            </a:r>
            <a:r>
              <a:rPr sz="2000" dirty="0">
                <a:latin typeface="Verdana"/>
                <a:cs typeface="Verdana"/>
              </a:rPr>
              <a:t>multimedia </a:t>
            </a:r>
            <a:r>
              <a:rPr sz="2000" spc="-10" dirty="0">
                <a:latin typeface="Verdana"/>
                <a:cs typeface="Verdana"/>
              </a:rPr>
              <a:t>computer </a:t>
            </a:r>
            <a:r>
              <a:rPr sz="2000" spc="-5" dirty="0">
                <a:latin typeface="Verdana"/>
                <a:cs typeface="Verdana"/>
              </a:rPr>
              <a:t>system for better presentation  and use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text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information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6044" y="1459483"/>
            <a:ext cx="215646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i="1" dirty="0">
                <a:solidFill>
                  <a:srgbClr val="4D4D4D"/>
                </a:solidFill>
                <a:latin typeface="Verdana"/>
                <a:cs typeface="Verdana"/>
              </a:rPr>
              <a:t>(Continued from previous</a:t>
            </a:r>
            <a:r>
              <a:rPr sz="1000" i="1" spc="-30" dirty="0">
                <a:solidFill>
                  <a:srgbClr val="4D4D4D"/>
                </a:solidFill>
                <a:latin typeface="Verdana"/>
                <a:cs typeface="Verdana"/>
              </a:rPr>
              <a:t> </a:t>
            </a:r>
            <a:r>
              <a:rPr sz="1000" i="1" spc="-5" dirty="0">
                <a:solidFill>
                  <a:srgbClr val="4D4D4D"/>
                </a:solidFill>
                <a:latin typeface="Verdana"/>
                <a:cs typeface="Verdana"/>
              </a:rPr>
              <a:t>slide..)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1659" y="438404"/>
            <a:ext cx="5076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Verdana"/>
                <a:cs typeface="Verdana"/>
              </a:rPr>
              <a:t>Computer Fundamentals: </a:t>
            </a:r>
            <a:r>
              <a:rPr sz="1400" dirty="0">
                <a:latin typeface="Verdana"/>
                <a:cs typeface="Verdana"/>
              </a:rPr>
              <a:t>Pradeep </a:t>
            </a:r>
            <a:r>
              <a:rPr sz="1400" spc="-5" dirty="0">
                <a:latin typeface="Verdana"/>
                <a:cs typeface="Verdana"/>
              </a:rPr>
              <a:t>K. Sinha </a:t>
            </a:r>
            <a:r>
              <a:rPr sz="1400" spc="-10" dirty="0">
                <a:latin typeface="Verdana"/>
                <a:cs typeface="Verdana"/>
              </a:rPr>
              <a:t>&amp; </a:t>
            </a:r>
            <a:r>
              <a:rPr sz="1400" dirty="0">
                <a:latin typeface="Verdana"/>
                <a:cs typeface="Verdana"/>
              </a:rPr>
              <a:t>Priti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Sinha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6312408"/>
            <a:ext cx="9144000" cy="1003300"/>
            <a:chOff x="457200" y="6312408"/>
            <a:chExt cx="9144000" cy="1003300"/>
          </a:xfrm>
        </p:grpSpPr>
        <p:sp>
          <p:nvSpPr>
            <p:cNvPr id="4" name="object 4"/>
            <p:cNvSpPr/>
            <p:nvPr/>
          </p:nvSpPr>
          <p:spPr>
            <a:xfrm>
              <a:off x="457200" y="7004304"/>
              <a:ext cx="9144000" cy="3108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6312408"/>
              <a:ext cx="9144000" cy="7132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65708" y="679196"/>
            <a:ext cx="350774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5" dirty="0"/>
              <a:t>Graphics</a:t>
            </a:r>
            <a:r>
              <a:rPr spc="-45" dirty="0"/>
              <a:t> </a:t>
            </a:r>
            <a:r>
              <a:rPr spc="-10" dirty="0"/>
              <a:t>Media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76731" y="7042470"/>
            <a:ext cx="1277620" cy="249554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Ref. </a:t>
            </a: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Page </a:t>
            </a:r>
            <a:r>
              <a:rPr sz="2100" spc="-15" baseline="1984" dirty="0">
                <a:solidFill>
                  <a:srgbClr val="FFFF00"/>
                </a:solidFill>
                <a:latin typeface="Verdana"/>
                <a:cs typeface="Verdana"/>
              </a:rPr>
              <a:t>366</a:t>
            </a:r>
            <a:endParaRPr sz="2100" baseline="1984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70" dirty="0"/>
              <a:t> </a:t>
            </a:r>
            <a:fld id="{81D60167-4931-47E6-BA6A-407CBD079E47}" type="slidenum">
              <a:rPr spc="-10" dirty="0"/>
              <a:t>7</a:t>
            </a:fld>
            <a:r>
              <a:rPr spc="-10" dirty="0"/>
              <a:t>/16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69339" y="1825244"/>
            <a:ext cx="7878445" cy="39262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0045" marR="132715" indent="-347980">
              <a:lnSpc>
                <a:spcPct val="100000"/>
              </a:lnSpc>
              <a:spcBef>
                <a:spcPts val="9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i="1" spc="-5" dirty="0">
                <a:latin typeface="Verdana"/>
                <a:cs typeface="Verdana"/>
              </a:rPr>
              <a:t>Computer graphics </a:t>
            </a:r>
            <a:r>
              <a:rPr sz="2000" spc="-5" dirty="0">
                <a:latin typeface="Verdana"/>
                <a:cs typeface="Verdana"/>
              </a:rPr>
              <a:t>deals </a:t>
            </a:r>
            <a:r>
              <a:rPr sz="2000" dirty="0">
                <a:latin typeface="Verdana"/>
                <a:cs typeface="Verdana"/>
              </a:rPr>
              <a:t>with </a:t>
            </a:r>
            <a:r>
              <a:rPr sz="2000" spc="-5" dirty="0">
                <a:latin typeface="Verdana"/>
                <a:cs typeface="Verdana"/>
              </a:rPr>
              <a:t>generation, representation,  manipulation, and display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pictures </a:t>
            </a:r>
            <a:r>
              <a:rPr sz="2000" spc="5" dirty="0">
                <a:latin typeface="Verdana"/>
                <a:cs typeface="Verdana"/>
              </a:rPr>
              <a:t>(line </a:t>
            </a:r>
            <a:r>
              <a:rPr sz="2000" dirty="0">
                <a:latin typeface="Verdana"/>
                <a:cs typeface="Verdana"/>
              </a:rPr>
              <a:t>drawings and  </a:t>
            </a:r>
            <a:r>
              <a:rPr sz="2000" spc="-5" dirty="0">
                <a:latin typeface="Verdana"/>
                <a:cs typeface="Verdana"/>
              </a:rPr>
              <a:t>images) </a:t>
            </a:r>
            <a:r>
              <a:rPr sz="2000" dirty="0">
                <a:latin typeface="Verdana"/>
                <a:cs typeface="Verdana"/>
              </a:rPr>
              <a:t>with </a:t>
            </a:r>
            <a:r>
              <a:rPr sz="2000" spc="-5" dirty="0">
                <a:latin typeface="Verdana"/>
                <a:cs typeface="Verdana"/>
              </a:rPr>
              <a:t>a</a:t>
            </a:r>
            <a:r>
              <a:rPr sz="2000" spc="-10" dirty="0">
                <a:latin typeface="Verdana"/>
                <a:cs typeface="Verdana"/>
              </a:rPr>
              <a:t> computer</a:t>
            </a:r>
            <a:endParaRPr sz="2000">
              <a:latin typeface="Verdana"/>
              <a:cs typeface="Verdana"/>
            </a:endParaRPr>
          </a:p>
          <a:p>
            <a:pPr marL="360045" marR="498475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5" dirty="0">
                <a:latin typeface="Verdana"/>
                <a:cs typeface="Verdana"/>
              </a:rPr>
              <a:t>Locating </a:t>
            </a:r>
            <a:r>
              <a:rPr sz="2000" spc="-10" dirty="0">
                <a:latin typeface="Verdana"/>
                <a:cs typeface="Verdana"/>
              </a:rPr>
              <a:t>devices (such </a:t>
            </a:r>
            <a:r>
              <a:rPr sz="2000" spc="-5" dirty="0">
                <a:latin typeface="Verdana"/>
                <a:cs typeface="Verdana"/>
              </a:rPr>
              <a:t>as a mouse, a </a:t>
            </a:r>
            <a:r>
              <a:rPr sz="2000" dirty="0">
                <a:latin typeface="Verdana"/>
                <a:cs typeface="Verdana"/>
              </a:rPr>
              <a:t>joystick, </a:t>
            </a:r>
            <a:r>
              <a:rPr sz="2000" spc="-10" dirty="0">
                <a:latin typeface="Verdana"/>
                <a:cs typeface="Verdana"/>
              </a:rPr>
              <a:t>or </a:t>
            </a:r>
            <a:r>
              <a:rPr sz="2000" spc="-5" dirty="0">
                <a:latin typeface="Verdana"/>
                <a:cs typeface="Verdana"/>
              </a:rPr>
              <a:t>a  stylus), digitizers, </a:t>
            </a:r>
            <a:r>
              <a:rPr sz="2000" spc="-10" dirty="0">
                <a:latin typeface="Verdana"/>
                <a:cs typeface="Verdana"/>
              </a:rPr>
              <a:t>scanners, </a:t>
            </a:r>
            <a:r>
              <a:rPr sz="2000" spc="-5" dirty="0">
                <a:latin typeface="Verdana"/>
                <a:cs typeface="Verdana"/>
              </a:rPr>
              <a:t>digital </a:t>
            </a:r>
            <a:r>
              <a:rPr sz="2000" spc="-15" dirty="0">
                <a:latin typeface="Verdana"/>
                <a:cs typeface="Verdana"/>
              </a:rPr>
              <a:t>cameras, </a:t>
            </a:r>
            <a:r>
              <a:rPr sz="2000" spc="-5" dirty="0">
                <a:latin typeface="Verdana"/>
                <a:cs typeface="Verdana"/>
              </a:rPr>
              <a:t>computer  </a:t>
            </a:r>
            <a:r>
              <a:rPr sz="2000" spc="-10" dirty="0">
                <a:latin typeface="Verdana"/>
                <a:cs typeface="Verdana"/>
              </a:rPr>
              <a:t>screens </a:t>
            </a:r>
            <a:r>
              <a:rPr sz="2000" dirty="0">
                <a:latin typeface="Verdana"/>
                <a:cs typeface="Verdana"/>
              </a:rPr>
              <a:t>with </a:t>
            </a:r>
            <a:r>
              <a:rPr sz="2000" spc="-5" dirty="0">
                <a:latin typeface="Verdana"/>
                <a:cs typeface="Verdana"/>
              </a:rPr>
              <a:t>graphics display </a:t>
            </a:r>
            <a:r>
              <a:rPr sz="2000" dirty="0">
                <a:latin typeface="Verdana"/>
                <a:cs typeface="Verdana"/>
              </a:rPr>
              <a:t>capability, </a:t>
            </a:r>
            <a:r>
              <a:rPr sz="2000" spc="-5" dirty="0">
                <a:latin typeface="Verdana"/>
                <a:cs typeface="Verdana"/>
              </a:rPr>
              <a:t>laser </a:t>
            </a:r>
            <a:r>
              <a:rPr sz="2000" spc="-10" dirty="0">
                <a:latin typeface="Verdana"/>
                <a:cs typeface="Verdana"/>
              </a:rPr>
              <a:t>printers,  </a:t>
            </a:r>
            <a:r>
              <a:rPr sz="2000" spc="-5" dirty="0">
                <a:latin typeface="Verdana"/>
                <a:cs typeface="Verdana"/>
              </a:rPr>
              <a:t>and plotters </a:t>
            </a:r>
            <a:r>
              <a:rPr sz="2000" spc="-10" dirty="0">
                <a:latin typeface="Verdana"/>
                <a:cs typeface="Verdana"/>
              </a:rPr>
              <a:t>are </a:t>
            </a:r>
            <a:r>
              <a:rPr sz="2000" spc="-5" dirty="0">
                <a:latin typeface="Verdana"/>
                <a:cs typeface="Verdana"/>
              </a:rPr>
              <a:t>some common hardware devices </a:t>
            </a:r>
            <a:r>
              <a:rPr sz="2000" spc="-10" dirty="0">
                <a:latin typeface="Verdana"/>
                <a:cs typeface="Verdana"/>
              </a:rPr>
              <a:t>for  </a:t>
            </a:r>
            <a:r>
              <a:rPr sz="2000" spc="-5" dirty="0">
                <a:latin typeface="Verdana"/>
                <a:cs typeface="Verdana"/>
              </a:rPr>
              <a:t>processing graphics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media</a:t>
            </a:r>
            <a:endParaRPr sz="2000">
              <a:latin typeface="Verdana"/>
              <a:cs typeface="Verdana"/>
            </a:endParaRPr>
          </a:p>
          <a:p>
            <a:pPr marL="360045" marR="5080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10" dirty="0">
                <a:latin typeface="Verdana"/>
                <a:cs typeface="Verdana"/>
              </a:rPr>
              <a:t>Some </a:t>
            </a:r>
            <a:r>
              <a:rPr sz="2000" dirty="0">
                <a:latin typeface="Verdana"/>
                <a:cs typeface="Verdana"/>
              </a:rPr>
              <a:t>desirable </a:t>
            </a:r>
            <a:r>
              <a:rPr sz="2000" spc="-10" dirty="0">
                <a:latin typeface="Verdana"/>
                <a:cs typeface="Verdana"/>
              </a:rPr>
              <a:t>features of </a:t>
            </a:r>
            <a:r>
              <a:rPr sz="2000" spc="-5" dirty="0">
                <a:latin typeface="Verdana"/>
                <a:cs typeface="Verdana"/>
              </a:rPr>
              <a:t>a </a:t>
            </a:r>
            <a:r>
              <a:rPr sz="2000" dirty="0">
                <a:latin typeface="Verdana"/>
                <a:cs typeface="Verdana"/>
              </a:rPr>
              <a:t>multimedia </a:t>
            </a:r>
            <a:r>
              <a:rPr sz="2000" spc="-10" dirty="0">
                <a:latin typeface="Verdana"/>
                <a:cs typeface="Verdana"/>
              </a:rPr>
              <a:t>computer system  are </a:t>
            </a:r>
            <a:r>
              <a:rPr sz="2000" dirty="0">
                <a:latin typeface="Verdana"/>
                <a:cs typeface="Verdana"/>
              </a:rPr>
              <a:t>painting </a:t>
            </a:r>
            <a:r>
              <a:rPr sz="2000" spc="-10" dirty="0">
                <a:latin typeface="Verdana"/>
                <a:cs typeface="Verdana"/>
              </a:rPr>
              <a:t>or </a:t>
            </a:r>
            <a:r>
              <a:rPr sz="2000" spc="-5" dirty="0">
                <a:latin typeface="Verdana"/>
                <a:cs typeface="Verdana"/>
              </a:rPr>
              <a:t>drawing </a:t>
            </a:r>
            <a:r>
              <a:rPr sz="2000" spc="-10" dirty="0">
                <a:latin typeface="Verdana"/>
                <a:cs typeface="Verdana"/>
              </a:rPr>
              <a:t>software, screen </a:t>
            </a:r>
            <a:r>
              <a:rPr sz="2000" spc="-5" dirty="0">
                <a:latin typeface="Verdana"/>
                <a:cs typeface="Verdana"/>
              </a:rPr>
              <a:t>capture software,  </a:t>
            </a:r>
            <a:r>
              <a:rPr sz="2000" dirty="0">
                <a:latin typeface="Verdana"/>
                <a:cs typeface="Verdana"/>
              </a:rPr>
              <a:t>clip </a:t>
            </a:r>
            <a:r>
              <a:rPr sz="2000" spc="-10" dirty="0">
                <a:latin typeface="Verdana"/>
                <a:cs typeface="Verdana"/>
              </a:rPr>
              <a:t>art, </a:t>
            </a:r>
            <a:r>
              <a:rPr sz="2000" spc="-5" dirty="0">
                <a:latin typeface="Verdana"/>
                <a:cs typeface="Verdana"/>
              </a:rPr>
              <a:t>graphics </a:t>
            </a:r>
            <a:r>
              <a:rPr sz="2000" dirty="0">
                <a:latin typeface="Verdana"/>
                <a:cs typeface="Verdana"/>
              </a:rPr>
              <a:t>importing, </a:t>
            </a:r>
            <a:r>
              <a:rPr sz="2000" spc="-5" dirty="0">
                <a:latin typeface="Verdana"/>
                <a:cs typeface="Verdana"/>
              </a:rPr>
              <a:t>and </a:t>
            </a:r>
            <a:r>
              <a:rPr sz="2000" spc="-10" dirty="0">
                <a:latin typeface="Verdana"/>
                <a:cs typeface="Verdana"/>
              </a:rPr>
              <a:t>software </a:t>
            </a:r>
            <a:r>
              <a:rPr sz="2000" spc="-5" dirty="0">
                <a:latin typeface="Verdana"/>
                <a:cs typeface="Verdana"/>
              </a:rPr>
              <a:t>support for </a:t>
            </a:r>
            <a:r>
              <a:rPr sz="2000" spc="5" dirty="0">
                <a:latin typeface="Verdana"/>
                <a:cs typeface="Verdana"/>
              </a:rPr>
              <a:t>high  </a:t>
            </a:r>
            <a:r>
              <a:rPr sz="2000" spc="-5" dirty="0">
                <a:latin typeface="Verdana"/>
                <a:cs typeface="Verdana"/>
              </a:rPr>
              <a:t>resolution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1659" y="438404"/>
            <a:ext cx="5076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Verdana"/>
                <a:cs typeface="Verdana"/>
              </a:rPr>
              <a:t>Computer Fundamentals: </a:t>
            </a:r>
            <a:r>
              <a:rPr sz="1400" dirty="0">
                <a:latin typeface="Verdana"/>
                <a:cs typeface="Verdana"/>
              </a:rPr>
              <a:t>Pradeep </a:t>
            </a:r>
            <a:r>
              <a:rPr sz="1400" spc="-5" dirty="0">
                <a:latin typeface="Verdana"/>
                <a:cs typeface="Verdana"/>
              </a:rPr>
              <a:t>K. Sinha </a:t>
            </a:r>
            <a:r>
              <a:rPr sz="1400" spc="-10" dirty="0">
                <a:latin typeface="Verdana"/>
                <a:cs typeface="Verdana"/>
              </a:rPr>
              <a:t>&amp; </a:t>
            </a:r>
            <a:r>
              <a:rPr sz="1400" dirty="0">
                <a:latin typeface="Verdana"/>
                <a:cs typeface="Verdana"/>
              </a:rPr>
              <a:t>Priti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Sinha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6312408"/>
            <a:ext cx="9144000" cy="1003300"/>
            <a:chOff x="457200" y="6312408"/>
            <a:chExt cx="9144000" cy="1003300"/>
          </a:xfrm>
        </p:grpSpPr>
        <p:sp>
          <p:nvSpPr>
            <p:cNvPr id="4" name="object 4"/>
            <p:cNvSpPr/>
            <p:nvPr/>
          </p:nvSpPr>
          <p:spPr>
            <a:xfrm>
              <a:off x="457200" y="7004304"/>
              <a:ext cx="9144000" cy="3108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6312408"/>
              <a:ext cx="9144000" cy="7132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65708" y="706628"/>
            <a:ext cx="361187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Animation</a:t>
            </a:r>
            <a:r>
              <a:rPr sz="3000" spc="-55" dirty="0"/>
              <a:t> </a:t>
            </a:r>
            <a:r>
              <a:rPr sz="3000" spc="-5" dirty="0"/>
              <a:t>Media</a:t>
            </a:r>
            <a:endParaRPr sz="3000"/>
          </a:p>
        </p:txBody>
      </p:sp>
      <p:sp>
        <p:nvSpPr>
          <p:cNvPr id="9" name="object 9"/>
          <p:cNvSpPr txBox="1"/>
          <p:nvPr/>
        </p:nvSpPr>
        <p:spPr>
          <a:xfrm>
            <a:off x="776731" y="7042470"/>
            <a:ext cx="1277620" cy="249554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Ref. </a:t>
            </a: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Page </a:t>
            </a:r>
            <a:r>
              <a:rPr sz="2100" spc="-15" baseline="1984" dirty="0">
                <a:solidFill>
                  <a:srgbClr val="FFFF00"/>
                </a:solidFill>
                <a:latin typeface="Verdana"/>
                <a:cs typeface="Verdana"/>
              </a:rPr>
              <a:t>366</a:t>
            </a:r>
            <a:endParaRPr sz="2100" baseline="1984">
              <a:latin typeface="Verdana"/>
              <a:cs typeface="Verdan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70" dirty="0"/>
              <a:t> </a:t>
            </a:r>
            <a:fld id="{81D60167-4931-47E6-BA6A-407CBD079E47}" type="slidenum">
              <a:rPr spc="-10" dirty="0"/>
              <a:t>8</a:t>
            </a:fld>
            <a:r>
              <a:rPr spc="-10" dirty="0"/>
              <a:t>/16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48003" y="1825244"/>
            <a:ext cx="7601584" cy="36214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0045" marR="81915" indent="-347980">
              <a:lnSpc>
                <a:spcPct val="100000"/>
              </a:lnSpc>
              <a:spcBef>
                <a:spcPts val="9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i="1" spc="-5" dirty="0">
                <a:latin typeface="Verdana"/>
                <a:cs typeface="Verdana"/>
              </a:rPr>
              <a:t>Computer animation </a:t>
            </a:r>
            <a:r>
              <a:rPr sz="2000" dirty="0">
                <a:latin typeface="Verdana"/>
                <a:cs typeface="Verdana"/>
              </a:rPr>
              <a:t>deals </a:t>
            </a:r>
            <a:r>
              <a:rPr sz="2000" spc="-5" dirty="0">
                <a:latin typeface="Verdana"/>
                <a:cs typeface="Verdana"/>
              </a:rPr>
              <a:t>with generation, </a:t>
            </a:r>
            <a:r>
              <a:rPr sz="2000" spc="-10" dirty="0">
                <a:latin typeface="Verdana"/>
                <a:cs typeface="Verdana"/>
              </a:rPr>
              <a:t>sequencing,  </a:t>
            </a:r>
            <a:r>
              <a:rPr sz="2000" spc="-5" dirty="0">
                <a:latin typeface="Verdana"/>
                <a:cs typeface="Verdana"/>
              </a:rPr>
              <a:t>and </a:t>
            </a:r>
            <a:r>
              <a:rPr sz="2000" dirty="0">
                <a:latin typeface="Verdana"/>
                <a:cs typeface="Verdana"/>
              </a:rPr>
              <a:t>display </a:t>
            </a:r>
            <a:r>
              <a:rPr sz="2000" spc="-5" dirty="0">
                <a:latin typeface="Verdana"/>
                <a:cs typeface="Verdana"/>
              </a:rPr>
              <a:t>(at a </a:t>
            </a:r>
            <a:r>
              <a:rPr sz="2000" spc="-10" dirty="0">
                <a:latin typeface="Verdana"/>
                <a:cs typeface="Verdana"/>
              </a:rPr>
              <a:t>specified rate) of </a:t>
            </a:r>
            <a:r>
              <a:rPr sz="2000" spc="-5" dirty="0">
                <a:latin typeface="Verdana"/>
                <a:cs typeface="Verdana"/>
              </a:rPr>
              <a:t>a </a:t>
            </a:r>
            <a:r>
              <a:rPr sz="2000" spc="-15" dirty="0">
                <a:latin typeface="Verdana"/>
                <a:cs typeface="Verdana"/>
              </a:rPr>
              <a:t>set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images  (called </a:t>
            </a:r>
            <a:r>
              <a:rPr sz="2000" spc="-15" dirty="0">
                <a:latin typeface="Verdana"/>
                <a:cs typeface="Verdana"/>
              </a:rPr>
              <a:t>frames) </a:t>
            </a:r>
            <a:r>
              <a:rPr sz="2000" spc="-5" dirty="0">
                <a:latin typeface="Verdana"/>
                <a:cs typeface="Verdana"/>
              </a:rPr>
              <a:t>to create an </a:t>
            </a:r>
            <a:r>
              <a:rPr sz="2000" spc="-10" dirty="0">
                <a:latin typeface="Verdana"/>
                <a:cs typeface="Verdana"/>
              </a:rPr>
              <a:t>effect </a:t>
            </a:r>
            <a:r>
              <a:rPr sz="2000" dirty="0">
                <a:latin typeface="Verdana"/>
                <a:cs typeface="Verdana"/>
              </a:rPr>
              <a:t>of visual </a:t>
            </a:r>
            <a:r>
              <a:rPr sz="2000" spc="-10" dirty="0">
                <a:latin typeface="Verdana"/>
                <a:cs typeface="Verdana"/>
              </a:rPr>
              <a:t>change or  </a:t>
            </a:r>
            <a:r>
              <a:rPr sz="2000" spc="-5" dirty="0">
                <a:latin typeface="Verdana"/>
                <a:cs typeface="Verdana"/>
              </a:rPr>
              <a:t>motion, </a:t>
            </a:r>
            <a:r>
              <a:rPr sz="2000" dirty="0">
                <a:latin typeface="Verdana"/>
                <a:cs typeface="Verdana"/>
              </a:rPr>
              <a:t>similar </a:t>
            </a:r>
            <a:r>
              <a:rPr sz="2000" spc="-5" dirty="0">
                <a:latin typeface="Verdana"/>
                <a:cs typeface="Verdana"/>
              </a:rPr>
              <a:t>to a </a:t>
            </a:r>
            <a:r>
              <a:rPr sz="2000" dirty="0">
                <a:latin typeface="Verdana"/>
                <a:cs typeface="Verdana"/>
              </a:rPr>
              <a:t>movie film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(video)</a:t>
            </a:r>
            <a:endParaRPr sz="2000">
              <a:latin typeface="Verdana"/>
              <a:cs typeface="Verdana"/>
            </a:endParaRPr>
          </a:p>
          <a:p>
            <a:pPr marL="360045" marR="316230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5" dirty="0">
                <a:latin typeface="Verdana"/>
                <a:cs typeface="Verdana"/>
              </a:rPr>
              <a:t>Animation </a:t>
            </a:r>
            <a:r>
              <a:rPr sz="2000" spc="10" dirty="0">
                <a:latin typeface="Verdana"/>
                <a:cs typeface="Verdana"/>
              </a:rPr>
              <a:t>is </a:t>
            </a:r>
            <a:r>
              <a:rPr sz="2000" dirty="0">
                <a:latin typeface="Verdana"/>
                <a:cs typeface="Verdana"/>
              </a:rPr>
              <a:t>commonly </a:t>
            </a:r>
            <a:r>
              <a:rPr sz="2000" spc="-10" dirty="0">
                <a:latin typeface="Verdana"/>
                <a:cs typeface="Verdana"/>
              </a:rPr>
              <a:t>used </a:t>
            </a:r>
            <a:r>
              <a:rPr sz="2000" spc="10" dirty="0">
                <a:latin typeface="Verdana"/>
                <a:cs typeface="Verdana"/>
              </a:rPr>
              <a:t>in </a:t>
            </a:r>
            <a:r>
              <a:rPr sz="2000" spc="-10" dirty="0">
                <a:latin typeface="Verdana"/>
                <a:cs typeface="Verdana"/>
              </a:rPr>
              <a:t>those </a:t>
            </a:r>
            <a:r>
              <a:rPr sz="2000" spc="-5" dirty="0">
                <a:latin typeface="Verdana"/>
                <a:cs typeface="Verdana"/>
              </a:rPr>
              <a:t>instances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where  </a:t>
            </a:r>
            <a:r>
              <a:rPr sz="2000" spc="-5" dirty="0">
                <a:latin typeface="Verdana"/>
                <a:cs typeface="Verdana"/>
              </a:rPr>
              <a:t>videography </a:t>
            </a:r>
            <a:r>
              <a:rPr sz="2000" spc="10" dirty="0">
                <a:latin typeface="Verdana"/>
                <a:cs typeface="Verdana"/>
              </a:rPr>
              <a:t>is </a:t>
            </a:r>
            <a:r>
              <a:rPr sz="2000" spc="-5" dirty="0">
                <a:latin typeface="Verdana"/>
                <a:cs typeface="Verdana"/>
              </a:rPr>
              <a:t>not </a:t>
            </a:r>
            <a:r>
              <a:rPr sz="2000" dirty="0">
                <a:latin typeface="Verdana"/>
                <a:cs typeface="Verdana"/>
              </a:rPr>
              <a:t>possible </a:t>
            </a:r>
            <a:r>
              <a:rPr sz="2000" spc="-10" dirty="0">
                <a:latin typeface="Verdana"/>
                <a:cs typeface="Verdana"/>
              </a:rPr>
              <a:t>or </a:t>
            </a:r>
            <a:r>
              <a:rPr sz="2000" dirty="0">
                <a:latin typeface="Verdana"/>
                <a:cs typeface="Verdana"/>
              </a:rPr>
              <a:t>animation </a:t>
            </a:r>
            <a:r>
              <a:rPr sz="2000" spc="-10" dirty="0">
                <a:latin typeface="Verdana"/>
                <a:cs typeface="Verdana"/>
              </a:rPr>
              <a:t>can better  </a:t>
            </a:r>
            <a:r>
              <a:rPr sz="2000" spc="-5" dirty="0">
                <a:latin typeface="Verdana"/>
                <a:cs typeface="Verdana"/>
              </a:rPr>
              <a:t>illustrate the </a:t>
            </a:r>
            <a:r>
              <a:rPr sz="2000" spc="-10" dirty="0">
                <a:latin typeface="Verdana"/>
                <a:cs typeface="Verdana"/>
              </a:rPr>
              <a:t>concept </a:t>
            </a:r>
            <a:r>
              <a:rPr sz="2000" spc="5" dirty="0">
                <a:latin typeface="Verdana"/>
                <a:cs typeface="Verdana"/>
              </a:rPr>
              <a:t>than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video</a:t>
            </a:r>
            <a:endParaRPr sz="2000">
              <a:latin typeface="Verdana"/>
              <a:cs typeface="Verdana"/>
            </a:endParaRPr>
          </a:p>
          <a:p>
            <a:pPr marL="360045" marR="5080" indent="-347980">
              <a:lnSpc>
                <a:spcPct val="100000"/>
              </a:lnSpc>
              <a:spcBef>
                <a:spcPts val="96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5" dirty="0">
                <a:latin typeface="Verdana"/>
                <a:cs typeface="Verdana"/>
              </a:rPr>
              <a:t>Animation deals with displaying a </a:t>
            </a:r>
            <a:r>
              <a:rPr sz="2000" spc="-10" dirty="0">
                <a:latin typeface="Verdana"/>
                <a:cs typeface="Verdana"/>
              </a:rPr>
              <a:t>sequence of </a:t>
            </a:r>
            <a:r>
              <a:rPr sz="2000" spc="-5" dirty="0">
                <a:latin typeface="Verdana"/>
                <a:cs typeface="Verdana"/>
              </a:rPr>
              <a:t>images at  a reasonable </a:t>
            </a:r>
            <a:r>
              <a:rPr sz="2000" spc="-15" dirty="0">
                <a:latin typeface="Verdana"/>
                <a:cs typeface="Verdana"/>
              </a:rPr>
              <a:t>speed </a:t>
            </a:r>
            <a:r>
              <a:rPr sz="2000" spc="-5" dirty="0">
                <a:latin typeface="Verdana"/>
                <a:cs typeface="Verdana"/>
              </a:rPr>
              <a:t>to </a:t>
            </a:r>
            <a:r>
              <a:rPr sz="2000" spc="-10" dirty="0">
                <a:latin typeface="Verdana"/>
                <a:cs typeface="Verdana"/>
              </a:rPr>
              <a:t>create </a:t>
            </a:r>
            <a:r>
              <a:rPr sz="2000" spc="-5" dirty="0">
                <a:latin typeface="Verdana"/>
                <a:cs typeface="Verdana"/>
              </a:rPr>
              <a:t>an impression </a:t>
            </a:r>
            <a:r>
              <a:rPr sz="2000" spc="-15" dirty="0">
                <a:latin typeface="Verdana"/>
                <a:cs typeface="Verdana"/>
              </a:rPr>
              <a:t>of  </a:t>
            </a:r>
            <a:r>
              <a:rPr sz="2000" spc="-5" dirty="0">
                <a:latin typeface="Verdana"/>
                <a:cs typeface="Verdana"/>
              </a:rPr>
              <a:t>movement. </a:t>
            </a:r>
            <a:r>
              <a:rPr sz="2000" dirty="0">
                <a:latin typeface="Verdana"/>
                <a:cs typeface="Verdana"/>
              </a:rPr>
              <a:t>For </a:t>
            </a:r>
            <a:r>
              <a:rPr sz="2000" spc="-5" dirty="0">
                <a:latin typeface="Verdana"/>
                <a:cs typeface="Verdana"/>
              </a:rPr>
              <a:t>a jerk-free </a:t>
            </a:r>
            <a:r>
              <a:rPr sz="2000" spc="5" dirty="0">
                <a:latin typeface="Verdana"/>
                <a:cs typeface="Verdana"/>
              </a:rPr>
              <a:t>full </a:t>
            </a:r>
            <a:r>
              <a:rPr sz="2000" spc="-10" dirty="0">
                <a:latin typeface="Verdana"/>
                <a:cs typeface="Verdana"/>
              </a:rPr>
              <a:t>motion </a:t>
            </a:r>
            <a:r>
              <a:rPr sz="2000" spc="-5" dirty="0">
                <a:latin typeface="Verdana"/>
                <a:cs typeface="Verdana"/>
              </a:rPr>
              <a:t>animation, 25 to  30 </a:t>
            </a:r>
            <a:r>
              <a:rPr sz="2000" spc="-10" dirty="0">
                <a:latin typeface="Verdana"/>
                <a:cs typeface="Verdana"/>
              </a:rPr>
              <a:t>frames </a:t>
            </a:r>
            <a:r>
              <a:rPr sz="2000" dirty="0">
                <a:latin typeface="Verdana"/>
                <a:cs typeface="Verdana"/>
              </a:rPr>
              <a:t>per </a:t>
            </a:r>
            <a:r>
              <a:rPr sz="2000" spc="-10" dirty="0">
                <a:latin typeface="Verdana"/>
                <a:cs typeface="Verdana"/>
              </a:rPr>
              <a:t>second </a:t>
            </a:r>
            <a:r>
              <a:rPr sz="2000" spc="10" dirty="0">
                <a:latin typeface="Verdana"/>
                <a:cs typeface="Verdana"/>
              </a:rPr>
              <a:t>is</a:t>
            </a:r>
            <a:r>
              <a:rPr sz="2000" spc="-10" dirty="0">
                <a:latin typeface="Verdana"/>
                <a:cs typeface="Verdana"/>
              </a:rPr>
              <a:t> required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06131" y="6327140"/>
            <a:ext cx="17056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solidFill>
                  <a:srgbClr val="4D4D4D"/>
                </a:solidFill>
                <a:latin typeface="Arial"/>
                <a:cs typeface="Arial"/>
              </a:rPr>
              <a:t>(Continued on </a:t>
            </a:r>
            <a:r>
              <a:rPr sz="1200" i="1" spc="-10" dirty="0">
                <a:solidFill>
                  <a:srgbClr val="4D4D4D"/>
                </a:solidFill>
                <a:latin typeface="Arial"/>
                <a:cs typeface="Arial"/>
              </a:rPr>
              <a:t>next</a:t>
            </a:r>
            <a:r>
              <a:rPr sz="1200" i="1" spc="-5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4D4D4D"/>
                </a:solidFill>
                <a:latin typeface="Arial"/>
                <a:cs typeface="Arial"/>
              </a:rPr>
              <a:t>slide)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91659" y="438404"/>
            <a:ext cx="5076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Verdana"/>
                <a:cs typeface="Verdana"/>
              </a:rPr>
              <a:t>Computer Fundamentals: </a:t>
            </a:r>
            <a:r>
              <a:rPr sz="1400" dirty="0">
                <a:latin typeface="Verdana"/>
                <a:cs typeface="Verdana"/>
              </a:rPr>
              <a:t>Pradeep </a:t>
            </a:r>
            <a:r>
              <a:rPr sz="1400" spc="-5" dirty="0">
                <a:latin typeface="Verdana"/>
                <a:cs typeface="Verdana"/>
              </a:rPr>
              <a:t>K. Sinha </a:t>
            </a:r>
            <a:r>
              <a:rPr sz="1400" spc="-10" dirty="0">
                <a:latin typeface="Verdana"/>
                <a:cs typeface="Verdana"/>
              </a:rPr>
              <a:t>&amp; </a:t>
            </a:r>
            <a:r>
              <a:rPr sz="1400" dirty="0">
                <a:latin typeface="Verdana"/>
                <a:cs typeface="Verdana"/>
              </a:rPr>
              <a:t>Priti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Sinha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7200" y="6312408"/>
            <a:ext cx="9144000" cy="1003300"/>
            <a:chOff x="457200" y="6312408"/>
            <a:chExt cx="9144000" cy="1003300"/>
          </a:xfrm>
        </p:grpSpPr>
        <p:sp>
          <p:nvSpPr>
            <p:cNvPr id="4" name="object 4"/>
            <p:cNvSpPr/>
            <p:nvPr/>
          </p:nvSpPr>
          <p:spPr>
            <a:xfrm>
              <a:off x="457200" y="7004304"/>
              <a:ext cx="9144000" cy="3108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6312408"/>
              <a:ext cx="9144000" cy="7132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029716" y="1965451"/>
            <a:ext cx="7378700" cy="3502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0045" marR="5080" indent="-347980">
              <a:lnSpc>
                <a:spcPct val="100000"/>
              </a:lnSpc>
              <a:spcBef>
                <a:spcPts val="90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10" dirty="0">
                <a:latin typeface="Verdana"/>
                <a:cs typeface="Verdana"/>
              </a:rPr>
              <a:t>Scanners, </a:t>
            </a:r>
            <a:r>
              <a:rPr sz="2000" dirty="0">
                <a:latin typeface="Verdana"/>
                <a:cs typeface="Verdana"/>
              </a:rPr>
              <a:t>digital </a:t>
            </a:r>
            <a:r>
              <a:rPr sz="2000" spc="-15" dirty="0">
                <a:latin typeface="Verdana"/>
                <a:cs typeface="Verdana"/>
              </a:rPr>
              <a:t>cameras, </a:t>
            </a:r>
            <a:r>
              <a:rPr sz="2000" spc="-5" dirty="0">
                <a:latin typeface="Verdana"/>
                <a:cs typeface="Verdana"/>
              </a:rPr>
              <a:t>video capture board  </a:t>
            </a:r>
            <a:r>
              <a:rPr sz="2000" spc="-10" dirty="0">
                <a:latin typeface="Verdana"/>
                <a:cs typeface="Verdana"/>
              </a:rPr>
              <a:t>interfaced </a:t>
            </a:r>
            <a:r>
              <a:rPr sz="2000" spc="1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a video </a:t>
            </a:r>
            <a:r>
              <a:rPr sz="2000" spc="-10" dirty="0">
                <a:latin typeface="Verdana"/>
                <a:cs typeface="Verdana"/>
              </a:rPr>
              <a:t>camera or </a:t>
            </a:r>
            <a:r>
              <a:rPr sz="2000" dirty="0">
                <a:latin typeface="Verdana"/>
                <a:cs typeface="Verdana"/>
              </a:rPr>
              <a:t>VCR, </a:t>
            </a:r>
            <a:r>
              <a:rPr sz="2000" spc="-5" dirty="0">
                <a:latin typeface="Verdana"/>
                <a:cs typeface="Verdana"/>
              </a:rPr>
              <a:t>computer  monitors </a:t>
            </a:r>
            <a:r>
              <a:rPr sz="2000" dirty="0">
                <a:latin typeface="Verdana"/>
                <a:cs typeface="Verdana"/>
              </a:rPr>
              <a:t>with image display capability, </a:t>
            </a:r>
            <a:r>
              <a:rPr sz="2000" spc="-5" dirty="0">
                <a:latin typeface="Verdana"/>
                <a:cs typeface="Verdana"/>
              </a:rPr>
              <a:t>and graphics  </a:t>
            </a:r>
            <a:r>
              <a:rPr sz="2000" spc="-10" dirty="0">
                <a:latin typeface="Verdana"/>
                <a:cs typeface="Verdana"/>
              </a:rPr>
              <a:t>accelerator </a:t>
            </a:r>
            <a:r>
              <a:rPr sz="2000" spc="-5" dirty="0">
                <a:latin typeface="Verdana"/>
                <a:cs typeface="Verdana"/>
              </a:rPr>
              <a:t>board are </a:t>
            </a:r>
            <a:r>
              <a:rPr sz="2000" dirty="0">
                <a:latin typeface="Verdana"/>
                <a:cs typeface="Verdana"/>
              </a:rPr>
              <a:t>some </a:t>
            </a:r>
            <a:r>
              <a:rPr sz="2000" spc="-5" dirty="0">
                <a:latin typeface="Verdana"/>
                <a:cs typeface="Verdana"/>
              </a:rPr>
              <a:t>common hardware devices  </a:t>
            </a:r>
            <a:r>
              <a:rPr sz="2000" spc="-10" dirty="0">
                <a:latin typeface="Verdana"/>
                <a:cs typeface="Verdana"/>
              </a:rPr>
              <a:t>for </a:t>
            </a:r>
            <a:r>
              <a:rPr sz="2000" spc="-5" dirty="0">
                <a:latin typeface="Verdana"/>
                <a:cs typeface="Verdana"/>
              </a:rPr>
              <a:t>processing animation </a:t>
            </a:r>
            <a:r>
              <a:rPr sz="2000" spc="5" dirty="0">
                <a:latin typeface="Verdana"/>
                <a:cs typeface="Verdana"/>
              </a:rPr>
              <a:t>media</a:t>
            </a:r>
            <a:endParaRPr sz="2000">
              <a:latin typeface="Verdana"/>
              <a:cs typeface="Verdana"/>
            </a:endParaRPr>
          </a:p>
          <a:p>
            <a:pPr marL="360045" marR="224154" indent="-347980">
              <a:lnSpc>
                <a:spcPct val="100000"/>
              </a:lnSpc>
              <a:spcBef>
                <a:spcPts val="985"/>
              </a:spcBef>
              <a:buClr>
                <a:srgbClr val="FF33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10" dirty="0">
                <a:latin typeface="Verdana"/>
                <a:cs typeface="Verdana"/>
              </a:rPr>
              <a:t>Some </a:t>
            </a:r>
            <a:r>
              <a:rPr sz="2000" dirty="0">
                <a:latin typeface="Verdana"/>
                <a:cs typeface="Verdana"/>
              </a:rPr>
              <a:t>desirable </a:t>
            </a:r>
            <a:r>
              <a:rPr sz="2000" spc="-10" dirty="0">
                <a:latin typeface="Verdana"/>
                <a:cs typeface="Verdana"/>
              </a:rPr>
              <a:t>features of </a:t>
            </a:r>
            <a:r>
              <a:rPr sz="2000" spc="-5" dirty="0">
                <a:latin typeface="Verdana"/>
                <a:cs typeface="Verdana"/>
              </a:rPr>
              <a:t>a </a:t>
            </a:r>
            <a:r>
              <a:rPr sz="2000" dirty="0">
                <a:latin typeface="Verdana"/>
                <a:cs typeface="Verdana"/>
              </a:rPr>
              <a:t>multimedia </a:t>
            </a:r>
            <a:r>
              <a:rPr sz="2000" spc="-10" dirty="0">
                <a:latin typeface="Verdana"/>
                <a:cs typeface="Verdana"/>
              </a:rPr>
              <a:t>computer  system </a:t>
            </a:r>
            <a:r>
              <a:rPr sz="2000" dirty="0">
                <a:latin typeface="Verdana"/>
                <a:cs typeface="Verdana"/>
              </a:rPr>
              <a:t>with </a:t>
            </a:r>
            <a:r>
              <a:rPr sz="2000" spc="-5" dirty="0">
                <a:latin typeface="Verdana"/>
                <a:cs typeface="Verdana"/>
              </a:rPr>
              <a:t>animation facility </a:t>
            </a:r>
            <a:r>
              <a:rPr sz="2000" spc="-10" dirty="0">
                <a:latin typeface="Verdana"/>
                <a:cs typeface="Verdana"/>
              </a:rPr>
              <a:t>are </a:t>
            </a:r>
            <a:r>
              <a:rPr sz="2000" dirty="0">
                <a:latin typeface="Verdana"/>
                <a:cs typeface="Verdana"/>
              </a:rPr>
              <a:t>animation </a:t>
            </a:r>
            <a:r>
              <a:rPr sz="2000" spc="-10" dirty="0">
                <a:latin typeface="Verdana"/>
                <a:cs typeface="Verdana"/>
              </a:rPr>
              <a:t>creation  software, screen </a:t>
            </a:r>
            <a:r>
              <a:rPr sz="2000" spc="-5" dirty="0">
                <a:latin typeface="Verdana"/>
                <a:cs typeface="Verdana"/>
              </a:rPr>
              <a:t>capture software, </a:t>
            </a:r>
            <a:r>
              <a:rPr sz="2000" dirty="0">
                <a:latin typeface="Verdana"/>
                <a:cs typeface="Verdana"/>
              </a:rPr>
              <a:t>animation </a:t>
            </a:r>
            <a:r>
              <a:rPr sz="2000" spc="-5" dirty="0">
                <a:latin typeface="Verdana"/>
                <a:cs typeface="Verdana"/>
              </a:rPr>
              <a:t>clips,  </a:t>
            </a:r>
            <a:r>
              <a:rPr sz="2000" dirty="0">
                <a:latin typeface="Verdana"/>
                <a:cs typeface="Verdana"/>
              </a:rPr>
              <a:t>animation </a:t>
            </a:r>
            <a:r>
              <a:rPr sz="2000" spc="-5" dirty="0">
                <a:latin typeface="Verdana"/>
                <a:cs typeface="Verdana"/>
              </a:rPr>
              <a:t>file </a:t>
            </a:r>
            <a:r>
              <a:rPr sz="2000" dirty="0">
                <a:latin typeface="Verdana"/>
                <a:cs typeface="Verdana"/>
              </a:rPr>
              <a:t>importing, </a:t>
            </a:r>
            <a:r>
              <a:rPr sz="2000" spc="-10" dirty="0">
                <a:latin typeface="Verdana"/>
                <a:cs typeface="Verdana"/>
              </a:rPr>
              <a:t>software </a:t>
            </a:r>
            <a:r>
              <a:rPr sz="2000" spc="-5" dirty="0">
                <a:latin typeface="Verdana"/>
                <a:cs typeface="Verdana"/>
              </a:rPr>
              <a:t>support for </a:t>
            </a:r>
            <a:r>
              <a:rPr sz="2000" spc="5" dirty="0">
                <a:latin typeface="Verdana"/>
                <a:cs typeface="Verdana"/>
              </a:rPr>
              <a:t>high  </a:t>
            </a:r>
            <a:r>
              <a:rPr sz="2000" spc="-5" dirty="0">
                <a:latin typeface="Verdana"/>
                <a:cs typeface="Verdana"/>
              </a:rPr>
              <a:t>resolution, recording </a:t>
            </a:r>
            <a:r>
              <a:rPr sz="2000" spc="-10" dirty="0">
                <a:latin typeface="Verdana"/>
                <a:cs typeface="Verdana"/>
              </a:rPr>
              <a:t>and </a:t>
            </a:r>
            <a:r>
              <a:rPr sz="2000" spc="-5" dirty="0">
                <a:latin typeface="Verdana"/>
                <a:cs typeface="Verdana"/>
              </a:rPr>
              <a:t>playback capabilities, </a:t>
            </a:r>
            <a:r>
              <a:rPr sz="2000" dirty="0">
                <a:latin typeface="Verdana"/>
                <a:cs typeface="Verdana"/>
              </a:rPr>
              <a:t>and  </a:t>
            </a:r>
            <a:r>
              <a:rPr sz="2000" spc="-5" dirty="0">
                <a:latin typeface="Verdana"/>
                <a:cs typeface="Verdana"/>
              </a:rPr>
              <a:t>transition </a:t>
            </a:r>
            <a:r>
              <a:rPr sz="2000" spc="-10" dirty="0">
                <a:latin typeface="Verdana"/>
                <a:cs typeface="Verdana"/>
              </a:rPr>
              <a:t>effects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6731" y="7042470"/>
            <a:ext cx="1277620" cy="249554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sz="1400" spc="-10" dirty="0">
                <a:solidFill>
                  <a:srgbClr val="FFFF00"/>
                </a:solidFill>
                <a:latin typeface="Verdana"/>
                <a:cs typeface="Verdana"/>
              </a:rPr>
              <a:t>Ref. </a:t>
            </a:r>
            <a:r>
              <a:rPr sz="1400" spc="-5" dirty="0">
                <a:solidFill>
                  <a:srgbClr val="FFFF00"/>
                </a:solidFill>
                <a:latin typeface="Verdana"/>
                <a:cs typeface="Verdana"/>
              </a:rPr>
              <a:t>Page </a:t>
            </a:r>
            <a:r>
              <a:rPr sz="2100" spc="-15" baseline="1984" dirty="0">
                <a:solidFill>
                  <a:srgbClr val="FFFF00"/>
                </a:solidFill>
                <a:latin typeface="Verdana"/>
                <a:cs typeface="Verdana"/>
              </a:rPr>
              <a:t>366</a:t>
            </a:r>
            <a:endParaRPr sz="2100" baseline="1984">
              <a:latin typeface="Verdana"/>
              <a:cs typeface="Verdan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19:</a:t>
            </a:r>
            <a:r>
              <a:rPr spc="-40" dirty="0"/>
              <a:t> </a:t>
            </a:r>
            <a:r>
              <a:rPr spc="-10" dirty="0"/>
              <a:t>Multimedia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70" dirty="0"/>
              <a:t> </a:t>
            </a:r>
            <a:fld id="{81D60167-4931-47E6-BA6A-407CBD079E47}" type="slidenum">
              <a:rPr spc="-10" dirty="0"/>
              <a:t>9</a:t>
            </a:fld>
            <a:r>
              <a:rPr spc="-10" dirty="0"/>
              <a:t>/16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65708" y="706628"/>
            <a:ext cx="361187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Animation</a:t>
            </a:r>
            <a:r>
              <a:rPr sz="3000" spc="-55" dirty="0"/>
              <a:t> </a:t>
            </a:r>
            <a:r>
              <a:rPr sz="3000" spc="-5" dirty="0"/>
              <a:t>Media</a:t>
            </a:r>
            <a:endParaRPr sz="3000"/>
          </a:p>
        </p:txBody>
      </p:sp>
      <p:sp>
        <p:nvSpPr>
          <p:cNvPr id="8" name="object 8"/>
          <p:cNvSpPr txBox="1"/>
          <p:nvPr/>
        </p:nvSpPr>
        <p:spPr>
          <a:xfrm>
            <a:off x="606044" y="1459483"/>
            <a:ext cx="215646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i="1" dirty="0">
                <a:solidFill>
                  <a:srgbClr val="4D4D4D"/>
                </a:solidFill>
                <a:latin typeface="Verdana"/>
                <a:cs typeface="Verdana"/>
              </a:rPr>
              <a:t>(Continued from previous</a:t>
            </a:r>
            <a:r>
              <a:rPr sz="1000" i="1" spc="-30" dirty="0">
                <a:solidFill>
                  <a:srgbClr val="4D4D4D"/>
                </a:solidFill>
                <a:latin typeface="Verdana"/>
                <a:cs typeface="Verdana"/>
              </a:rPr>
              <a:t> </a:t>
            </a:r>
            <a:r>
              <a:rPr sz="1000" i="1" spc="-5" dirty="0">
                <a:solidFill>
                  <a:srgbClr val="4D4D4D"/>
                </a:solidFill>
                <a:latin typeface="Verdana"/>
                <a:cs typeface="Verdana"/>
              </a:rPr>
              <a:t>slide..)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1228</Words>
  <Application>Microsoft Office PowerPoint</Application>
  <PresentationFormat>Custom</PresentationFormat>
  <Paragraphs>185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Learning Objectives</vt:lpstr>
      <vt:lpstr>Multimedia</vt:lpstr>
      <vt:lpstr>Common Media</vt:lpstr>
      <vt:lpstr>Multimedia Computer System</vt:lpstr>
      <vt:lpstr>Text Media</vt:lpstr>
      <vt:lpstr>Graphics Media</vt:lpstr>
      <vt:lpstr>Animation Media</vt:lpstr>
      <vt:lpstr>Animation Media</vt:lpstr>
      <vt:lpstr>Virtual Reality</vt:lpstr>
      <vt:lpstr>Audio Media</vt:lpstr>
      <vt:lpstr>Video Media</vt:lpstr>
      <vt:lpstr>Multimedia Applications</vt:lpstr>
      <vt:lpstr>Media Center Computer</vt:lpstr>
      <vt:lpstr>Media Center Computer</vt:lpstr>
      <vt:lpstr>Keywords/Phrases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19-Multimedia.ppt</dc:title>
  <dc:creator>Pradeep K. Sinha &amp; Priti Sinha</dc:creator>
  <cp:lastModifiedBy>zakir</cp:lastModifiedBy>
  <cp:revision>1</cp:revision>
  <dcterms:created xsi:type="dcterms:W3CDTF">2020-06-11T12:09:09Z</dcterms:created>
  <dcterms:modified xsi:type="dcterms:W3CDTF">2020-06-11T13:17:33Z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2007-06-10T00:00:00Z</vt:filetime>
  </property>
  <property fmtid="{D5CDD505-2E9C-101B-9397-08002B2CF9AE}" pid="3" name="Creator">
    <vt:lpwstr>pdfFactory Pro www.pdffactory.com</vt:lpwstr>
  </property>
  <property fmtid="{D5CDD505-2E9C-101B-9397-08002B2CF9AE}" pid="4" name="LastSaved">
    <vt:filetime>2020-06-11T00:00:00Z</vt:filetime>
  </property>
</Properties>
</file>