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48"/>
  </p:notesMasterIdLst>
  <p:handoutMasterIdLst>
    <p:handoutMasterId r:id="rId149"/>
  </p:handoutMasterIdLst>
  <p:sldIdLst>
    <p:sldId id="702" r:id="rId2"/>
    <p:sldId id="693" r:id="rId3"/>
    <p:sldId id="704" r:id="rId4"/>
    <p:sldId id="708" r:id="rId5"/>
    <p:sldId id="705" r:id="rId6"/>
    <p:sldId id="706" r:id="rId7"/>
    <p:sldId id="707" r:id="rId8"/>
    <p:sldId id="709" r:id="rId9"/>
    <p:sldId id="710" r:id="rId10"/>
    <p:sldId id="712" r:id="rId11"/>
    <p:sldId id="714" r:id="rId12"/>
    <p:sldId id="715" r:id="rId13"/>
    <p:sldId id="716" r:id="rId14"/>
    <p:sldId id="717" r:id="rId15"/>
    <p:sldId id="718" r:id="rId16"/>
    <p:sldId id="719" r:id="rId17"/>
    <p:sldId id="720" r:id="rId18"/>
    <p:sldId id="721" r:id="rId19"/>
    <p:sldId id="722" r:id="rId20"/>
    <p:sldId id="723" r:id="rId21"/>
    <p:sldId id="724" r:id="rId22"/>
    <p:sldId id="725" r:id="rId23"/>
    <p:sldId id="726" r:id="rId24"/>
    <p:sldId id="727" r:id="rId25"/>
    <p:sldId id="728" r:id="rId26"/>
    <p:sldId id="729" r:id="rId27"/>
    <p:sldId id="730" r:id="rId28"/>
    <p:sldId id="731" r:id="rId29"/>
    <p:sldId id="732" r:id="rId30"/>
    <p:sldId id="733" r:id="rId31"/>
    <p:sldId id="734" r:id="rId32"/>
    <p:sldId id="735" r:id="rId33"/>
    <p:sldId id="736" r:id="rId34"/>
    <p:sldId id="737" r:id="rId35"/>
    <p:sldId id="738" r:id="rId36"/>
    <p:sldId id="739" r:id="rId37"/>
    <p:sldId id="740" r:id="rId38"/>
    <p:sldId id="741" r:id="rId39"/>
    <p:sldId id="742" r:id="rId40"/>
    <p:sldId id="743" r:id="rId41"/>
    <p:sldId id="744" r:id="rId42"/>
    <p:sldId id="745" r:id="rId43"/>
    <p:sldId id="746" r:id="rId44"/>
    <p:sldId id="749" r:id="rId45"/>
    <p:sldId id="750" r:id="rId46"/>
    <p:sldId id="751" r:id="rId47"/>
    <p:sldId id="752" r:id="rId48"/>
    <p:sldId id="753" r:id="rId49"/>
    <p:sldId id="754" r:id="rId50"/>
    <p:sldId id="755" r:id="rId51"/>
    <p:sldId id="756" r:id="rId52"/>
    <p:sldId id="757" r:id="rId53"/>
    <p:sldId id="758" r:id="rId54"/>
    <p:sldId id="759" r:id="rId55"/>
    <p:sldId id="760" r:id="rId56"/>
    <p:sldId id="761" r:id="rId57"/>
    <p:sldId id="762" r:id="rId58"/>
    <p:sldId id="764" r:id="rId59"/>
    <p:sldId id="763" r:id="rId60"/>
    <p:sldId id="765" r:id="rId61"/>
    <p:sldId id="766" r:id="rId62"/>
    <p:sldId id="767" r:id="rId63"/>
    <p:sldId id="768" r:id="rId64"/>
    <p:sldId id="769" r:id="rId65"/>
    <p:sldId id="770" r:id="rId66"/>
    <p:sldId id="771" r:id="rId67"/>
    <p:sldId id="772" r:id="rId68"/>
    <p:sldId id="773" r:id="rId69"/>
    <p:sldId id="774" r:id="rId70"/>
    <p:sldId id="775" r:id="rId71"/>
    <p:sldId id="776" r:id="rId72"/>
    <p:sldId id="777" r:id="rId73"/>
    <p:sldId id="778" r:id="rId74"/>
    <p:sldId id="779" r:id="rId75"/>
    <p:sldId id="780" r:id="rId76"/>
    <p:sldId id="781" r:id="rId77"/>
    <p:sldId id="782" r:id="rId78"/>
    <p:sldId id="783" r:id="rId79"/>
    <p:sldId id="784" r:id="rId80"/>
    <p:sldId id="786" r:id="rId81"/>
    <p:sldId id="785" r:id="rId82"/>
    <p:sldId id="787" r:id="rId83"/>
    <p:sldId id="801" r:id="rId84"/>
    <p:sldId id="788" r:id="rId85"/>
    <p:sldId id="789" r:id="rId86"/>
    <p:sldId id="790" r:id="rId87"/>
    <p:sldId id="791" r:id="rId88"/>
    <p:sldId id="792" r:id="rId89"/>
    <p:sldId id="795" r:id="rId90"/>
    <p:sldId id="794" r:id="rId91"/>
    <p:sldId id="796" r:id="rId92"/>
    <p:sldId id="797" r:id="rId93"/>
    <p:sldId id="798" r:id="rId94"/>
    <p:sldId id="799" r:id="rId95"/>
    <p:sldId id="800" r:id="rId96"/>
    <p:sldId id="802" r:id="rId97"/>
    <p:sldId id="803" r:id="rId98"/>
    <p:sldId id="804" r:id="rId99"/>
    <p:sldId id="805" r:id="rId100"/>
    <p:sldId id="806" r:id="rId101"/>
    <p:sldId id="807" r:id="rId102"/>
    <p:sldId id="808" r:id="rId103"/>
    <p:sldId id="809" r:id="rId104"/>
    <p:sldId id="810" r:id="rId105"/>
    <p:sldId id="811" r:id="rId106"/>
    <p:sldId id="812" r:id="rId107"/>
    <p:sldId id="813" r:id="rId108"/>
    <p:sldId id="814" r:id="rId109"/>
    <p:sldId id="815" r:id="rId110"/>
    <p:sldId id="818" r:id="rId111"/>
    <p:sldId id="816" r:id="rId112"/>
    <p:sldId id="817" r:id="rId113"/>
    <p:sldId id="819" r:id="rId114"/>
    <p:sldId id="820" r:id="rId115"/>
    <p:sldId id="821" r:id="rId116"/>
    <p:sldId id="822" r:id="rId117"/>
    <p:sldId id="823" r:id="rId118"/>
    <p:sldId id="824" r:id="rId119"/>
    <p:sldId id="825" r:id="rId120"/>
    <p:sldId id="835" r:id="rId121"/>
    <p:sldId id="828" r:id="rId122"/>
    <p:sldId id="827" r:id="rId123"/>
    <p:sldId id="829" r:id="rId124"/>
    <p:sldId id="830" r:id="rId125"/>
    <p:sldId id="831" r:id="rId126"/>
    <p:sldId id="832" r:id="rId127"/>
    <p:sldId id="833" r:id="rId128"/>
    <p:sldId id="836" r:id="rId129"/>
    <p:sldId id="834" r:id="rId130"/>
    <p:sldId id="837" r:id="rId131"/>
    <p:sldId id="838" r:id="rId132"/>
    <p:sldId id="839" r:id="rId133"/>
    <p:sldId id="840" r:id="rId134"/>
    <p:sldId id="841" r:id="rId135"/>
    <p:sldId id="842" r:id="rId136"/>
    <p:sldId id="843" r:id="rId137"/>
    <p:sldId id="844" r:id="rId138"/>
    <p:sldId id="845" r:id="rId139"/>
    <p:sldId id="846" r:id="rId140"/>
    <p:sldId id="847" r:id="rId141"/>
    <p:sldId id="848" r:id="rId142"/>
    <p:sldId id="849" r:id="rId143"/>
    <p:sldId id="850" r:id="rId144"/>
    <p:sldId id="851" r:id="rId145"/>
    <p:sldId id="852" r:id="rId146"/>
    <p:sldId id="853" r:id="rId1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976" userDrawn="1">
          <p15:clr>
            <a:srgbClr val="A4A3A4"/>
          </p15:clr>
        </p15:guide>
        <p15:guide id="3" orient="horz" pos="528" userDrawn="1">
          <p15:clr>
            <a:srgbClr val="A4A3A4"/>
          </p15:clr>
        </p15:guide>
        <p15:guide id="4" pos="5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819"/>
    <a:srgbClr val="5B0505"/>
    <a:srgbClr val="050875"/>
    <a:srgbClr val="7C3B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1" autoAdjust="0"/>
    <p:restoredTop sz="96433" autoAdjust="0"/>
  </p:normalViewPr>
  <p:slideViewPr>
    <p:cSldViewPr snapToGrid="0" snapToObjects="1">
      <p:cViewPr varScale="1">
        <p:scale>
          <a:sx n="82" d="100"/>
          <a:sy n="82" d="100"/>
        </p:scale>
        <p:origin x="1236" y="78"/>
      </p:cViewPr>
      <p:guideLst>
        <p:guide orient="horz" pos="864"/>
        <p:guide pos="2976"/>
        <p:guide orient="horz" pos="528"/>
        <p:guide pos="5328"/>
      </p:guideLst>
    </p:cSldViewPr>
  </p:slideViewPr>
  <p:outlineViewPr>
    <p:cViewPr>
      <p:scale>
        <a:sx n="33" d="100"/>
        <a:sy n="33" d="100"/>
      </p:scale>
      <p:origin x="0" y="-178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1D6E16-51C0-4345-9068-9A45A114C3D9}" type="datetimeFigureOut">
              <a:rPr lang="en-US" smtClean="0"/>
              <a:t>6/4/2020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D963-D9F2-4349-A898-395F515990FB}" type="slidenum">
              <a:rPr lang="en-US" smtClean="0"/>
              <a:t>‹#›</a:t>
            </a:fld>
            <a:endParaRPr lang="en-US"/>
          </a:p>
        </p:txBody>
      </p:sp>
    </p:spTree>
    <p:extLst>
      <p:ext uri="{BB962C8B-B14F-4D97-AF65-F5344CB8AC3E}">
        <p14:creationId xmlns:p14="http://schemas.microsoft.com/office/powerpoint/2010/main" val="360850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A4CFF-7EFB-413D-979F-A35F027C1BED}" type="datetimeFigureOut">
              <a:rPr lang="en-US" smtClean="0"/>
              <a:t>6/4/2020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E10C6-2278-46DF-8982-0D5CB7448A89}" type="slidenum">
              <a:rPr lang="en-US" smtClean="0"/>
              <a:t>‹#›</a:t>
            </a:fld>
            <a:endParaRPr lang="en-US"/>
          </a:p>
        </p:txBody>
      </p:sp>
    </p:spTree>
    <p:extLst>
      <p:ext uri="{BB962C8B-B14F-4D97-AF65-F5344CB8AC3E}">
        <p14:creationId xmlns:p14="http://schemas.microsoft.com/office/powerpoint/2010/main" val="312655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567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10</a:t>
            </a:fld>
            <a:endParaRPr lang="en-US"/>
          </a:p>
        </p:txBody>
      </p:sp>
    </p:spTree>
    <p:extLst>
      <p:ext uri="{BB962C8B-B14F-4D97-AF65-F5344CB8AC3E}">
        <p14:creationId xmlns:p14="http://schemas.microsoft.com/office/powerpoint/2010/main" val="30428790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100</a:t>
            </a:fld>
            <a:endParaRPr lang="en-US"/>
          </a:p>
        </p:txBody>
      </p:sp>
    </p:spTree>
    <p:extLst>
      <p:ext uri="{BB962C8B-B14F-4D97-AF65-F5344CB8AC3E}">
        <p14:creationId xmlns:p14="http://schemas.microsoft.com/office/powerpoint/2010/main" val="31066884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00674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102</a:t>
            </a:fld>
            <a:endParaRPr lang="en-US"/>
          </a:p>
        </p:txBody>
      </p:sp>
    </p:spTree>
    <p:extLst>
      <p:ext uri="{BB962C8B-B14F-4D97-AF65-F5344CB8AC3E}">
        <p14:creationId xmlns:p14="http://schemas.microsoft.com/office/powerpoint/2010/main" val="35845631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103</a:t>
            </a:fld>
            <a:endParaRPr lang="en-US"/>
          </a:p>
        </p:txBody>
      </p:sp>
    </p:spTree>
    <p:extLst>
      <p:ext uri="{BB962C8B-B14F-4D97-AF65-F5344CB8AC3E}">
        <p14:creationId xmlns:p14="http://schemas.microsoft.com/office/powerpoint/2010/main" val="6608895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104</a:t>
            </a:fld>
            <a:endParaRPr lang="en-US"/>
          </a:p>
        </p:txBody>
      </p:sp>
    </p:spTree>
    <p:extLst>
      <p:ext uri="{BB962C8B-B14F-4D97-AF65-F5344CB8AC3E}">
        <p14:creationId xmlns:p14="http://schemas.microsoft.com/office/powerpoint/2010/main" val="19162258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105</a:t>
            </a:fld>
            <a:endParaRPr lang="en-US"/>
          </a:p>
        </p:txBody>
      </p:sp>
    </p:spTree>
    <p:extLst>
      <p:ext uri="{BB962C8B-B14F-4D97-AF65-F5344CB8AC3E}">
        <p14:creationId xmlns:p14="http://schemas.microsoft.com/office/powerpoint/2010/main" val="15070814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106</a:t>
            </a:fld>
            <a:endParaRPr lang="en-US"/>
          </a:p>
        </p:txBody>
      </p:sp>
    </p:spTree>
    <p:extLst>
      <p:ext uri="{BB962C8B-B14F-4D97-AF65-F5344CB8AC3E}">
        <p14:creationId xmlns:p14="http://schemas.microsoft.com/office/powerpoint/2010/main" val="12229173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107</a:t>
            </a:fld>
            <a:endParaRPr lang="en-US"/>
          </a:p>
        </p:txBody>
      </p:sp>
    </p:spTree>
    <p:extLst>
      <p:ext uri="{BB962C8B-B14F-4D97-AF65-F5344CB8AC3E}">
        <p14:creationId xmlns:p14="http://schemas.microsoft.com/office/powerpoint/2010/main" val="2833466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108</a:t>
            </a:fld>
            <a:endParaRPr lang="en-US"/>
          </a:p>
        </p:txBody>
      </p:sp>
    </p:spTree>
    <p:extLst>
      <p:ext uri="{BB962C8B-B14F-4D97-AF65-F5344CB8AC3E}">
        <p14:creationId xmlns:p14="http://schemas.microsoft.com/office/powerpoint/2010/main" val="28222395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109</a:t>
            </a:fld>
            <a:endParaRPr lang="en-US"/>
          </a:p>
        </p:txBody>
      </p:sp>
    </p:spTree>
    <p:extLst>
      <p:ext uri="{BB962C8B-B14F-4D97-AF65-F5344CB8AC3E}">
        <p14:creationId xmlns:p14="http://schemas.microsoft.com/office/powerpoint/2010/main" val="384964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11</a:t>
            </a:fld>
            <a:endParaRPr lang="en-US"/>
          </a:p>
        </p:txBody>
      </p:sp>
    </p:spTree>
    <p:extLst>
      <p:ext uri="{BB962C8B-B14F-4D97-AF65-F5344CB8AC3E}">
        <p14:creationId xmlns:p14="http://schemas.microsoft.com/office/powerpoint/2010/main" val="28104761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110</a:t>
            </a:fld>
            <a:endParaRPr lang="en-US"/>
          </a:p>
        </p:txBody>
      </p:sp>
    </p:spTree>
    <p:extLst>
      <p:ext uri="{BB962C8B-B14F-4D97-AF65-F5344CB8AC3E}">
        <p14:creationId xmlns:p14="http://schemas.microsoft.com/office/powerpoint/2010/main" val="300498053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81873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112</a:t>
            </a:fld>
            <a:endParaRPr lang="en-US"/>
          </a:p>
        </p:txBody>
      </p:sp>
    </p:spTree>
    <p:extLst>
      <p:ext uri="{BB962C8B-B14F-4D97-AF65-F5344CB8AC3E}">
        <p14:creationId xmlns:p14="http://schemas.microsoft.com/office/powerpoint/2010/main" val="175469690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113</a:t>
            </a:fld>
            <a:endParaRPr lang="en-US"/>
          </a:p>
        </p:txBody>
      </p:sp>
    </p:spTree>
    <p:extLst>
      <p:ext uri="{BB962C8B-B14F-4D97-AF65-F5344CB8AC3E}">
        <p14:creationId xmlns:p14="http://schemas.microsoft.com/office/powerpoint/2010/main" val="135090348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114</a:t>
            </a:fld>
            <a:endParaRPr lang="en-US"/>
          </a:p>
        </p:txBody>
      </p:sp>
    </p:spTree>
    <p:extLst>
      <p:ext uri="{BB962C8B-B14F-4D97-AF65-F5344CB8AC3E}">
        <p14:creationId xmlns:p14="http://schemas.microsoft.com/office/powerpoint/2010/main" val="37749927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115</a:t>
            </a:fld>
            <a:endParaRPr lang="en-US"/>
          </a:p>
        </p:txBody>
      </p:sp>
    </p:spTree>
    <p:extLst>
      <p:ext uri="{BB962C8B-B14F-4D97-AF65-F5344CB8AC3E}">
        <p14:creationId xmlns:p14="http://schemas.microsoft.com/office/powerpoint/2010/main" val="29500908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116</a:t>
            </a:fld>
            <a:endParaRPr lang="en-US"/>
          </a:p>
        </p:txBody>
      </p:sp>
    </p:spTree>
    <p:extLst>
      <p:ext uri="{BB962C8B-B14F-4D97-AF65-F5344CB8AC3E}">
        <p14:creationId xmlns:p14="http://schemas.microsoft.com/office/powerpoint/2010/main" val="30425001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117</a:t>
            </a:fld>
            <a:endParaRPr lang="en-US"/>
          </a:p>
        </p:txBody>
      </p:sp>
    </p:spTree>
    <p:extLst>
      <p:ext uri="{BB962C8B-B14F-4D97-AF65-F5344CB8AC3E}">
        <p14:creationId xmlns:p14="http://schemas.microsoft.com/office/powerpoint/2010/main" val="284048470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118</a:t>
            </a:fld>
            <a:endParaRPr lang="en-US"/>
          </a:p>
        </p:txBody>
      </p:sp>
    </p:spTree>
    <p:extLst>
      <p:ext uri="{BB962C8B-B14F-4D97-AF65-F5344CB8AC3E}">
        <p14:creationId xmlns:p14="http://schemas.microsoft.com/office/powerpoint/2010/main" val="247294175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7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12</a:t>
            </a:fld>
            <a:endParaRPr lang="en-US"/>
          </a:p>
        </p:txBody>
      </p:sp>
    </p:spTree>
    <p:extLst>
      <p:ext uri="{BB962C8B-B14F-4D97-AF65-F5344CB8AC3E}">
        <p14:creationId xmlns:p14="http://schemas.microsoft.com/office/powerpoint/2010/main" val="13100624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120</a:t>
            </a:fld>
            <a:endParaRPr lang="en-US"/>
          </a:p>
        </p:txBody>
      </p:sp>
    </p:spTree>
    <p:extLst>
      <p:ext uri="{BB962C8B-B14F-4D97-AF65-F5344CB8AC3E}">
        <p14:creationId xmlns:p14="http://schemas.microsoft.com/office/powerpoint/2010/main" val="83532466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121</a:t>
            </a:fld>
            <a:endParaRPr lang="en-US"/>
          </a:p>
        </p:txBody>
      </p:sp>
    </p:spTree>
    <p:extLst>
      <p:ext uri="{BB962C8B-B14F-4D97-AF65-F5344CB8AC3E}">
        <p14:creationId xmlns:p14="http://schemas.microsoft.com/office/powerpoint/2010/main" val="49939277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122</a:t>
            </a:fld>
            <a:endParaRPr lang="en-US"/>
          </a:p>
        </p:txBody>
      </p:sp>
    </p:spTree>
    <p:extLst>
      <p:ext uri="{BB962C8B-B14F-4D97-AF65-F5344CB8AC3E}">
        <p14:creationId xmlns:p14="http://schemas.microsoft.com/office/powerpoint/2010/main" val="41722516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123</a:t>
            </a:fld>
            <a:endParaRPr lang="en-US"/>
          </a:p>
        </p:txBody>
      </p:sp>
    </p:spTree>
    <p:extLst>
      <p:ext uri="{BB962C8B-B14F-4D97-AF65-F5344CB8AC3E}">
        <p14:creationId xmlns:p14="http://schemas.microsoft.com/office/powerpoint/2010/main" val="225270982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124</a:t>
            </a:fld>
            <a:endParaRPr lang="en-US"/>
          </a:p>
        </p:txBody>
      </p:sp>
    </p:spTree>
    <p:extLst>
      <p:ext uri="{BB962C8B-B14F-4D97-AF65-F5344CB8AC3E}">
        <p14:creationId xmlns:p14="http://schemas.microsoft.com/office/powerpoint/2010/main" val="311485806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125</a:t>
            </a:fld>
            <a:endParaRPr lang="en-US"/>
          </a:p>
        </p:txBody>
      </p:sp>
    </p:spTree>
    <p:extLst>
      <p:ext uri="{BB962C8B-B14F-4D97-AF65-F5344CB8AC3E}">
        <p14:creationId xmlns:p14="http://schemas.microsoft.com/office/powerpoint/2010/main" val="176566530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126</a:t>
            </a:fld>
            <a:endParaRPr lang="en-US"/>
          </a:p>
        </p:txBody>
      </p:sp>
    </p:spTree>
    <p:extLst>
      <p:ext uri="{BB962C8B-B14F-4D97-AF65-F5344CB8AC3E}">
        <p14:creationId xmlns:p14="http://schemas.microsoft.com/office/powerpoint/2010/main" val="368615620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127</a:t>
            </a:fld>
            <a:endParaRPr lang="en-US"/>
          </a:p>
        </p:txBody>
      </p:sp>
    </p:spTree>
    <p:extLst>
      <p:ext uri="{BB962C8B-B14F-4D97-AF65-F5344CB8AC3E}">
        <p14:creationId xmlns:p14="http://schemas.microsoft.com/office/powerpoint/2010/main" val="124792704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128</a:t>
            </a:fld>
            <a:endParaRPr lang="en-US"/>
          </a:p>
        </p:txBody>
      </p:sp>
    </p:spTree>
    <p:extLst>
      <p:ext uri="{BB962C8B-B14F-4D97-AF65-F5344CB8AC3E}">
        <p14:creationId xmlns:p14="http://schemas.microsoft.com/office/powerpoint/2010/main" val="42121168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129</a:t>
            </a:fld>
            <a:endParaRPr lang="en-US"/>
          </a:p>
        </p:txBody>
      </p:sp>
    </p:spTree>
    <p:extLst>
      <p:ext uri="{BB962C8B-B14F-4D97-AF65-F5344CB8AC3E}">
        <p14:creationId xmlns:p14="http://schemas.microsoft.com/office/powerpoint/2010/main" val="414101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694034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130</a:t>
            </a:fld>
            <a:endParaRPr lang="en-US"/>
          </a:p>
        </p:txBody>
      </p:sp>
    </p:spTree>
    <p:extLst>
      <p:ext uri="{BB962C8B-B14F-4D97-AF65-F5344CB8AC3E}">
        <p14:creationId xmlns:p14="http://schemas.microsoft.com/office/powerpoint/2010/main" val="28493006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70333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132</a:t>
            </a:fld>
            <a:endParaRPr lang="en-US"/>
          </a:p>
        </p:txBody>
      </p:sp>
    </p:spTree>
    <p:extLst>
      <p:ext uri="{BB962C8B-B14F-4D97-AF65-F5344CB8AC3E}">
        <p14:creationId xmlns:p14="http://schemas.microsoft.com/office/powerpoint/2010/main" val="4431616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133</a:t>
            </a:fld>
            <a:endParaRPr lang="en-US"/>
          </a:p>
        </p:txBody>
      </p:sp>
    </p:spTree>
    <p:extLst>
      <p:ext uri="{BB962C8B-B14F-4D97-AF65-F5344CB8AC3E}">
        <p14:creationId xmlns:p14="http://schemas.microsoft.com/office/powerpoint/2010/main" val="223777579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134</a:t>
            </a:fld>
            <a:endParaRPr lang="en-US"/>
          </a:p>
        </p:txBody>
      </p:sp>
    </p:spTree>
    <p:extLst>
      <p:ext uri="{BB962C8B-B14F-4D97-AF65-F5344CB8AC3E}">
        <p14:creationId xmlns:p14="http://schemas.microsoft.com/office/powerpoint/2010/main" val="118613312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135</a:t>
            </a:fld>
            <a:endParaRPr lang="en-US"/>
          </a:p>
        </p:txBody>
      </p:sp>
    </p:spTree>
    <p:extLst>
      <p:ext uri="{BB962C8B-B14F-4D97-AF65-F5344CB8AC3E}">
        <p14:creationId xmlns:p14="http://schemas.microsoft.com/office/powerpoint/2010/main" val="247665025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136</a:t>
            </a:fld>
            <a:endParaRPr lang="en-US"/>
          </a:p>
        </p:txBody>
      </p:sp>
    </p:spTree>
    <p:extLst>
      <p:ext uri="{BB962C8B-B14F-4D97-AF65-F5344CB8AC3E}">
        <p14:creationId xmlns:p14="http://schemas.microsoft.com/office/powerpoint/2010/main" val="282214571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137</a:t>
            </a:fld>
            <a:endParaRPr lang="en-US"/>
          </a:p>
        </p:txBody>
      </p:sp>
    </p:spTree>
    <p:extLst>
      <p:ext uri="{BB962C8B-B14F-4D97-AF65-F5344CB8AC3E}">
        <p14:creationId xmlns:p14="http://schemas.microsoft.com/office/powerpoint/2010/main" val="67885331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91545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139</a:t>
            </a:fld>
            <a:endParaRPr lang="en-US"/>
          </a:p>
        </p:txBody>
      </p:sp>
    </p:spTree>
    <p:extLst>
      <p:ext uri="{BB962C8B-B14F-4D97-AF65-F5344CB8AC3E}">
        <p14:creationId xmlns:p14="http://schemas.microsoft.com/office/powerpoint/2010/main" val="90895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14</a:t>
            </a:fld>
            <a:endParaRPr lang="en-US"/>
          </a:p>
        </p:txBody>
      </p:sp>
    </p:spTree>
    <p:extLst>
      <p:ext uri="{BB962C8B-B14F-4D97-AF65-F5344CB8AC3E}">
        <p14:creationId xmlns:p14="http://schemas.microsoft.com/office/powerpoint/2010/main" val="243606223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140</a:t>
            </a:fld>
            <a:endParaRPr lang="en-US"/>
          </a:p>
        </p:txBody>
      </p:sp>
    </p:spTree>
    <p:extLst>
      <p:ext uri="{BB962C8B-B14F-4D97-AF65-F5344CB8AC3E}">
        <p14:creationId xmlns:p14="http://schemas.microsoft.com/office/powerpoint/2010/main" val="266416960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141</a:t>
            </a:fld>
            <a:endParaRPr lang="en-US"/>
          </a:p>
        </p:txBody>
      </p:sp>
    </p:spTree>
    <p:extLst>
      <p:ext uri="{BB962C8B-B14F-4D97-AF65-F5344CB8AC3E}">
        <p14:creationId xmlns:p14="http://schemas.microsoft.com/office/powerpoint/2010/main" val="424098020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142</a:t>
            </a:fld>
            <a:endParaRPr lang="en-US"/>
          </a:p>
        </p:txBody>
      </p:sp>
    </p:spTree>
    <p:extLst>
      <p:ext uri="{BB962C8B-B14F-4D97-AF65-F5344CB8AC3E}">
        <p14:creationId xmlns:p14="http://schemas.microsoft.com/office/powerpoint/2010/main" val="317115306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143</a:t>
            </a:fld>
            <a:endParaRPr lang="en-US"/>
          </a:p>
        </p:txBody>
      </p:sp>
    </p:spTree>
    <p:extLst>
      <p:ext uri="{BB962C8B-B14F-4D97-AF65-F5344CB8AC3E}">
        <p14:creationId xmlns:p14="http://schemas.microsoft.com/office/powerpoint/2010/main" val="383908093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144</a:t>
            </a:fld>
            <a:endParaRPr lang="en-US"/>
          </a:p>
        </p:txBody>
      </p:sp>
    </p:spTree>
    <p:extLst>
      <p:ext uri="{BB962C8B-B14F-4D97-AF65-F5344CB8AC3E}">
        <p14:creationId xmlns:p14="http://schemas.microsoft.com/office/powerpoint/2010/main" val="293087414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145</a:t>
            </a:fld>
            <a:endParaRPr lang="en-US"/>
          </a:p>
        </p:txBody>
      </p:sp>
    </p:spTree>
    <p:extLst>
      <p:ext uri="{BB962C8B-B14F-4D97-AF65-F5344CB8AC3E}">
        <p14:creationId xmlns:p14="http://schemas.microsoft.com/office/powerpoint/2010/main" val="168350436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146</a:t>
            </a:fld>
            <a:endParaRPr lang="en-US"/>
          </a:p>
        </p:txBody>
      </p:sp>
    </p:spTree>
    <p:extLst>
      <p:ext uri="{BB962C8B-B14F-4D97-AF65-F5344CB8AC3E}">
        <p14:creationId xmlns:p14="http://schemas.microsoft.com/office/powerpoint/2010/main" val="163917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15</a:t>
            </a:fld>
            <a:endParaRPr lang="en-US"/>
          </a:p>
        </p:txBody>
      </p:sp>
    </p:spTree>
    <p:extLst>
      <p:ext uri="{BB962C8B-B14F-4D97-AF65-F5344CB8AC3E}">
        <p14:creationId xmlns:p14="http://schemas.microsoft.com/office/powerpoint/2010/main" val="1863799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16</a:t>
            </a:fld>
            <a:endParaRPr lang="en-US"/>
          </a:p>
        </p:txBody>
      </p:sp>
    </p:spTree>
    <p:extLst>
      <p:ext uri="{BB962C8B-B14F-4D97-AF65-F5344CB8AC3E}">
        <p14:creationId xmlns:p14="http://schemas.microsoft.com/office/powerpoint/2010/main" val="2657869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17</a:t>
            </a:fld>
            <a:endParaRPr lang="en-US"/>
          </a:p>
        </p:txBody>
      </p:sp>
    </p:spTree>
    <p:extLst>
      <p:ext uri="{BB962C8B-B14F-4D97-AF65-F5344CB8AC3E}">
        <p14:creationId xmlns:p14="http://schemas.microsoft.com/office/powerpoint/2010/main" val="213349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616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19</a:t>
            </a:fld>
            <a:endParaRPr lang="en-US"/>
          </a:p>
        </p:txBody>
      </p:sp>
    </p:spTree>
    <p:extLst>
      <p:ext uri="{BB962C8B-B14F-4D97-AF65-F5344CB8AC3E}">
        <p14:creationId xmlns:p14="http://schemas.microsoft.com/office/powerpoint/2010/main" val="7548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2</a:t>
            </a:fld>
            <a:endParaRPr lang="en-US"/>
          </a:p>
        </p:txBody>
      </p:sp>
    </p:spTree>
    <p:extLst>
      <p:ext uri="{BB962C8B-B14F-4D97-AF65-F5344CB8AC3E}">
        <p14:creationId xmlns:p14="http://schemas.microsoft.com/office/powerpoint/2010/main" val="516893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20</a:t>
            </a:fld>
            <a:endParaRPr lang="en-US"/>
          </a:p>
        </p:txBody>
      </p:sp>
    </p:spTree>
    <p:extLst>
      <p:ext uri="{BB962C8B-B14F-4D97-AF65-F5344CB8AC3E}">
        <p14:creationId xmlns:p14="http://schemas.microsoft.com/office/powerpoint/2010/main" val="3219597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21</a:t>
            </a:fld>
            <a:endParaRPr lang="en-US"/>
          </a:p>
        </p:txBody>
      </p:sp>
    </p:spTree>
    <p:extLst>
      <p:ext uri="{BB962C8B-B14F-4D97-AF65-F5344CB8AC3E}">
        <p14:creationId xmlns:p14="http://schemas.microsoft.com/office/powerpoint/2010/main" val="1773110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22</a:t>
            </a:fld>
            <a:endParaRPr lang="en-US"/>
          </a:p>
        </p:txBody>
      </p:sp>
    </p:spTree>
    <p:extLst>
      <p:ext uri="{BB962C8B-B14F-4D97-AF65-F5344CB8AC3E}">
        <p14:creationId xmlns:p14="http://schemas.microsoft.com/office/powerpoint/2010/main" val="1161534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751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24</a:t>
            </a:fld>
            <a:endParaRPr lang="en-US"/>
          </a:p>
        </p:txBody>
      </p:sp>
    </p:spTree>
    <p:extLst>
      <p:ext uri="{BB962C8B-B14F-4D97-AF65-F5344CB8AC3E}">
        <p14:creationId xmlns:p14="http://schemas.microsoft.com/office/powerpoint/2010/main" val="3097527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25</a:t>
            </a:fld>
            <a:endParaRPr lang="en-US"/>
          </a:p>
        </p:txBody>
      </p:sp>
    </p:spTree>
    <p:extLst>
      <p:ext uri="{BB962C8B-B14F-4D97-AF65-F5344CB8AC3E}">
        <p14:creationId xmlns:p14="http://schemas.microsoft.com/office/powerpoint/2010/main" val="278473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26</a:t>
            </a:fld>
            <a:endParaRPr lang="en-US"/>
          </a:p>
        </p:txBody>
      </p:sp>
    </p:spTree>
    <p:extLst>
      <p:ext uri="{BB962C8B-B14F-4D97-AF65-F5344CB8AC3E}">
        <p14:creationId xmlns:p14="http://schemas.microsoft.com/office/powerpoint/2010/main" val="75949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27</a:t>
            </a:fld>
            <a:endParaRPr lang="en-US"/>
          </a:p>
        </p:txBody>
      </p:sp>
    </p:spTree>
    <p:extLst>
      <p:ext uri="{BB962C8B-B14F-4D97-AF65-F5344CB8AC3E}">
        <p14:creationId xmlns:p14="http://schemas.microsoft.com/office/powerpoint/2010/main" val="277914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28</a:t>
            </a:fld>
            <a:endParaRPr lang="en-US"/>
          </a:p>
        </p:txBody>
      </p:sp>
    </p:spTree>
    <p:extLst>
      <p:ext uri="{BB962C8B-B14F-4D97-AF65-F5344CB8AC3E}">
        <p14:creationId xmlns:p14="http://schemas.microsoft.com/office/powerpoint/2010/main" val="617943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29</a:t>
            </a:fld>
            <a:endParaRPr lang="en-US"/>
          </a:p>
        </p:txBody>
      </p:sp>
    </p:spTree>
    <p:extLst>
      <p:ext uri="{BB962C8B-B14F-4D97-AF65-F5344CB8AC3E}">
        <p14:creationId xmlns:p14="http://schemas.microsoft.com/office/powerpoint/2010/main" val="353911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3</a:t>
            </a:fld>
            <a:endParaRPr lang="en-US"/>
          </a:p>
        </p:txBody>
      </p:sp>
    </p:spTree>
    <p:extLst>
      <p:ext uri="{BB962C8B-B14F-4D97-AF65-F5344CB8AC3E}">
        <p14:creationId xmlns:p14="http://schemas.microsoft.com/office/powerpoint/2010/main" val="1111092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541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31</a:t>
            </a:fld>
            <a:endParaRPr lang="en-US"/>
          </a:p>
        </p:txBody>
      </p:sp>
    </p:spTree>
    <p:extLst>
      <p:ext uri="{BB962C8B-B14F-4D97-AF65-F5344CB8AC3E}">
        <p14:creationId xmlns:p14="http://schemas.microsoft.com/office/powerpoint/2010/main" val="1742822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32</a:t>
            </a:fld>
            <a:endParaRPr lang="en-US"/>
          </a:p>
        </p:txBody>
      </p:sp>
    </p:spTree>
    <p:extLst>
      <p:ext uri="{BB962C8B-B14F-4D97-AF65-F5344CB8AC3E}">
        <p14:creationId xmlns:p14="http://schemas.microsoft.com/office/powerpoint/2010/main" val="1006380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33</a:t>
            </a:fld>
            <a:endParaRPr lang="en-US"/>
          </a:p>
        </p:txBody>
      </p:sp>
    </p:spTree>
    <p:extLst>
      <p:ext uri="{BB962C8B-B14F-4D97-AF65-F5344CB8AC3E}">
        <p14:creationId xmlns:p14="http://schemas.microsoft.com/office/powerpoint/2010/main" val="2388563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34</a:t>
            </a:fld>
            <a:endParaRPr lang="en-US"/>
          </a:p>
        </p:txBody>
      </p:sp>
    </p:spTree>
    <p:extLst>
      <p:ext uri="{BB962C8B-B14F-4D97-AF65-F5344CB8AC3E}">
        <p14:creationId xmlns:p14="http://schemas.microsoft.com/office/powerpoint/2010/main" val="3635688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35</a:t>
            </a:fld>
            <a:endParaRPr lang="en-US"/>
          </a:p>
        </p:txBody>
      </p:sp>
    </p:spTree>
    <p:extLst>
      <p:ext uri="{BB962C8B-B14F-4D97-AF65-F5344CB8AC3E}">
        <p14:creationId xmlns:p14="http://schemas.microsoft.com/office/powerpoint/2010/main" val="883070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36</a:t>
            </a:fld>
            <a:endParaRPr lang="en-US"/>
          </a:p>
        </p:txBody>
      </p:sp>
    </p:spTree>
    <p:extLst>
      <p:ext uri="{BB962C8B-B14F-4D97-AF65-F5344CB8AC3E}">
        <p14:creationId xmlns:p14="http://schemas.microsoft.com/office/powerpoint/2010/main" val="2930195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37</a:t>
            </a:fld>
            <a:endParaRPr lang="en-US"/>
          </a:p>
        </p:txBody>
      </p:sp>
    </p:spTree>
    <p:extLst>
      <p:ext uri="{BB962C8B-B14F-4D97-AF65-F5344CB8AC3E}">
        <p14:creationId xmlns:p14="http://schemas.microsoft.com/office/powerpoint/2010/main" val="1306813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38</a:t>
            </a:fld>
            <a:endParaRPr lang="en-US"/>
          </a:p>
        </p:txBody>
      </p:sp>
    </p:spTree>
    <p:extLst>
      <p:ext uri="{BB962C8B-B14F-4D97-AF65-F5344CB8AC3E}">
        <p14:creationId xmlns:p14="http://schemas.microsoft.com/office/powerpoint/2010/main" val="1536340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90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4</a:t>
            </a:fld>
            <a:endParaRPr lang="en-US"/>
          </a:p>
        </p:txBody>
      </p:sp>
    </p:spTree>
    <p:extLst>
      <p:ext uri="{BB962C8B-B14F-4D97-AF65-F5344CB8AC3E}">
        <p14:creationId xmlns:p14="http://schemas.microsoft.com/office/powerpoint/2010/main" val="3767152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40</a:t>
            </a:fld>
            <a:endParaRPr lang="en-US"/>
          </a:p>
        </p:txBody>
      </p:sp>
    </p:spTree>
    <p:extLst>
      <p:ext uri="{BB962C8B-B14F-4D97-AF65-F5344CB8AC3E}">
        <p14:creationId xmlns:p14="http://schemas.microsoft.com/office/powerpoint/2010/main" val="3457064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41</a:t>
            </a:fld>
            <a:endParaRPr lang="en-US"/>
          </a:p>
        </p:txBody>
      </p:sp>
    </p:spTree>
    <p:extLst>
      <p:ext uri="{BB962C8B-B14F-4D97-AF65-F5344CB8AC3E}">
        <p14:creationId xmlns:p14="http://schemas.microsoft.com/office/powerpoint/2010/main" val="1227627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42</a:t>
            </a:fld>
            <a:endParaRPr lang="en-US"/>
          </a:p>
        </p:txBody>
      </p:sp>
    </p:spTree>
    <p:extLst>
      <p:ext uri="{BB962C8B-B14F-4D97-AF65-F5344CB8AC3E}">
        <p14:creationId xmlns:p14="http://schemas.microsoft.com/office/powerpoint/2010/main" val="2891286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43</a:t>
            </a:fld>
            <a:endParaRPr lang="en-US"/>
          </a:p>
        </p:txBody>
      </p:sp>
    </p:spTree>
    <p:extLst>
      <p:ext uri="{BB962C8B-B14F-4D97-AF65-F5344CB8AC3E}">
        <p14:creationId xmlns:p14="http://schemas.microsoft.com/office/powerpoint/2010/main" val="2762840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44</a:t>
            </a:fld>
            <a:endParaRPr lang="en-US"/>
          </a:p>
        </p:txBody>
      </p:sp>
    </p:spTree>
    <p:extLst>
      <p:ext uri="{BB962C8B-B14F-4D97-AF65-F5344CB8AC3E}">
        <p14:creationId xmlns:p14="http://schemas.microsoft.com/office/powerpoint/2010/main" val="2215085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45</a:t>
            </a:fld>
            <a:endParaRPr lang="en-US"/>
          </a:p>
        </p:txBody>
      </p:sp>
    </p:spTree>
    <p:extLst>
      <p:ext uri="{BB962C8B-B14F-4D97-AF65-F5344CB8AC3E}">
        <p14:creationId xmlns:p14="http://schemas.microsoft.com/office/powerpoint/2010/main" val="3286729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643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47</a:t>
            </a:fld>
            <a:endParaRPr lang="en-US"/>
          </a:p>
        </p:txBody>
      </p:sp>
    </p:spTree>
    <p:extLst>
      <p:ext uri="{BB962C8B-B14F-4D97-AF65-F5344CB8AC3E}">
        <p14:creationId xmlns:p14="http://schemas.microsoft.com/office/powerpoint/2010/main" val="9927419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48</a:t>
            </a:fld>
            <a:endParaRPr lang="en-US"/>
          </a:p>
        </p:txBody>
      </p:sp>
    </p:spTree>
    <p:extLst>
      <p:ext uri="{BB962C8B-B14F-4D97-AF65-F5344CB8AC3E}">
        <p14:creationId xmlns:p14="http://schemas.microsoft.com/office/powerpoint/2010/main" val="3508118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49</a:t>
            </a:fld>
            <a:endParaRPr lang="en-US"/>
          </a:p>
        </p:txBody>
      </p:sp>
    </p:spTree>
    <p:extLst>
      <p:ext uri="{BB962C8B-B14F-4D97-AF65-F5344CB8AC3E}">
        <p14:creationId xmlns:p14="http://schemas.microsoft.com/office/powerpoint/2010/main" val="377072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5</a:t>
            </a:fld>
            <a:endParaRPr lang="en-US"/>
          </a:p>
        </p:txBody>
      </p:sp>
    </p:spTree>
    <p:extLst>
      <p:ext uri="{BB962C8B-B14F-4D97-AF65-F5344CB8AC3E}">
        <p14:creationId xmlns:p14="http://schemas.microsoft.com/office/powerpoint/2010/main" val="36120585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50</a:t>
            </a:fld>
            <a:endParaRPr lang="en-US"/>
          </a:p>
        </p:txBody>
      </p:sp>
    </p:spTree>
    <p:extLst>
      <p:ext uri="{BB962C8B-B14F-4D97-AF65-F5344CB8AC3E}">
        <p14:creationId xmlns:p14="http://schemas.microsoft.com/office/powerpoint/2010/main" val="2516406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51</a:t>
            </a:fld>
            <a:endParaRPr lang="en-US"/>
          </a:p>
        </p:txBody>
      </p:sp>
    </p:spTree>
    <p:extLst>
      <p:ext uri="{BB962C8B-B14F-4D97-AF65-F5344CB8AC3E}">
        <p14:creationId xmlns:p14="http://schemas.microsoft.com/office/powerpoint/2010/main" val="34013330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52</a:t>
            </a:fld>
            <a:endParaRPr lang="en-US"/>
          </a:p>
        </p:txBody>
      </p:sp>
    </p:spTree>
    <p:extLst>
      <p:ext uri="{BB962C8B-B14F-4D97-AF65-F5344CB8AC3E}">
        <p14:creationId xmlns:p14="http://schemas.microsoft.com/office/powerpoint/2010/main" val="4552094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4371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54</a:t>
            </a:fld>
            <a:endParaRPr lang="en-US"/>
          </a:p>
        </p:txBody>
      </p:sp>
    </p:spTree>
    <p:extLst>
      <p:ext uri="{BB962C8B-B14F-4D97-AF65-F5344CB8AC3E}">
        <p14:creationId xmlns:p14="http://schemas.microsoft.com/office/powerpoint/2010/main" val="22815007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55</a:t>
            </a:fld>
            <a:endParaRPr lang="en-US"/>
          </a:p>
        </p:txBody>
      </p:sp>
    </p:spTree>
    <p:extLst>
      <p:ext uri="{BB962C8B-B14F-4D97-AF65-F5344CB8AC3E}">
        <p14:creationId xmlns:p14="http://schemas.microsoft.com/office/powerpoint/2010/main" val="2436788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56</a:t>
            </a:fld>
            <a:endParaRPr lang="en-US"/>
          </a:p>
        </p:txBody>
      </p:sp>
    </p:spTree>
    <p:extLst>
      <p:ext uri="{BB962C8B-B14F-4D97-AF65-F5344CB8AC3E}">
        <p14:creationId xmlns:p14="http://schemas.microsoft.com/office/powerpoint/2010/main" val="3841966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57</a:t>
            </a:fld>
            <a:endParaRPr lang="en-US"/>
          </a:p>
        </p:txBody>
      </p:sp>
    </p:spTree>
    <p:extLst>
      <p:ext uri="{BB962C8B-B14F-4D97-AF65-F5344CB8AC3E}">
        <p14:creationId xmlns:p14="http://schemas.microsoft.com/office/powerpoint/2010/main" val="824481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294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59</a:t>
            </a:fld>
            <a:endParaRPr lang="en-US"/>
          </a:p>
        </p:txBody>
      </p:sp>
    </p:spTree>
    <p:extLst>
      <p:ext uri="{BB962C8B-B14F-4D97-AF65-F5344CB8AC3E}">
        <p14:creationId xmlns:p14="http://schemas.microsoft.com/office/powerpoint/2010/main" val="167890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6</a:t>
            </a:fld>
            <a:endParaRPr lang="en-US"/>
          </a:p>
        </p:txBody>
      </p:sp>
    </p:spTree>
    <p:extLst>
      <p:ext uri="{BB962C8B-B14F-4D97-AF65-F5344CB8AC3E}">
        <p14:creationId xmlns:p14="http://schemas.microsoft.com/office/powerpoint/2010/main" val="12114868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60</a:t>
            </a:fld>
            <a:endParaRPr lang="en-US"/>
          </a:p>
        </p:txBody>
      </p:sp>
    </p:spTree>
    <p:extLst>
      <p:ext uri="{BB962C8B-B14F-4D97-AF65-F5344CB8AC3E}">
        <p14:creationId xmlns:p14="http://schemas.microsoft.com/office/powerpoint/2010/main" val="24973040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61</a:t>
            </a:fld>
            <a:endParaRPr lang="en-US"/>
          </a:p>
        </p:txBody>
      </p:sp>
    </p:spTree>
    <p:extLst>
      <p:ext uri="{BB962C8B-B14F-4D97-AF65-F5344CB8AC3E}">
        <p14:creationId xmlns:p14="http://schemas.microsoft.com/office/powerpoint/2010/main" val="34296664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0067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63</a:t>
            </a:fld>
            <a:endParaRPr lang="en-US"/>
          </a:p>
        </p:txBody>
      </p:sp>
    </p:spTree>
    <p:extLst>
      <p:ext uri="{BB962C8B-B14F-4D97-AF65-F5344CB8AC3E}">
        <p14:creationId xmlns:p14="http://schemas.microsoft.com/office/powerpoint/2010/main" val="2149432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64</a:t>
            </a:fld>
            <a:endParaRPr lang="en-US"/>
          </a:p>
        </p:txBody>
      </p:sp>
    </p:spTree>
    <p:extLst>
      <p:ext uri="{BB962C8B-B14F-4D97-AF65-F5344CB8AC3E}">
        <p14:creationId xmlns:p14="http://schemas.microsoft.com/office/powerpoint/2010/main" val="24242456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65</a:t>
            </a:fld>
            <a:endParaRPr lang="en-US"/>
          </a:p>
        </p:txBody>
      </p:sp>
    </p:spTree>
    <p:extLst>
      <p:ext uri="{BB962C8B-B14F-4D97-AF65-F5344CB8AC3E}">
        <p14:creationId xmlns:p14="http://schemas.microsoft.com/office/powerpoint/2010/main" val="9843357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66</a:t>
            </a:fld>
            <a:endParaRPr lang="en-US"/>
          </a:p>
        </p:txBody>
      </p:sp>
    </p:spTree>
    <p:extLst>
      <p:ext uri="{BB962C8B-B14F-4D97-AF65-F5344CB8AC3E}">
        <p14:creationId xmlns:p14="http://schemas.microsoft.com/office/powerpoint/2010/main" val="3870775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67</a:t>
            </a:fld>
            <a:endParaRPr lang="en-US"/>
          </a:p>
        </p:txBody>
      </p:sp>
    </p:spTree>
    <p:extLst>
      <p:ext uri="{BB962C8B-B14F-4D97-AF65-F5344CB8AC3E}">
        <p14:creationId xmlns:p14="http://schemas.microsoft.com/office/powerpoint/2010/main" val="12735841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56989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69</a:t>
            </a:fld>
            <a:endParaRPr lang="en-US"/>
          </a:p>
        </p:txBody>
      </p:sp>
    </p:spTree>
    <p:extLst>
      <p:ext uri="{BB962C8B-B14F-4D97-AF65-F5344CB8AC3E}">
        <p14:creationId xmlns:p14="http://schemas.microsoft.com/office/powerpoint/2010/main" val="237112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7</a:t>
            </a:fld>
            <a:endParaRPr lang="en-US"/>
          </a:p>
        </p:txBody>
      </p:sp>
    </p:spTree>
    <p:extLst>
      <p:ext uri="{BB962C8B-B14F-4D97-AF65-F5344CB8AC3E}">
        <p14:creationId xmlns:p14="http://schemas.microsoft.com/office/powerpoint/2010/main" val="7710026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70</a:t>
            </a:fld>
            <a:endParaRPr lang="en-US"/>
          </a:p>
        </p:txBody>
      </p:sp>
    </p:spTree>
    <p:extLst>
      <p:ext uri="{BB962C8B-B14F-4D97-AF65-F5344CB8AC3E}">
        <p14:creationId xmlns:p14="http://schemas.microsoft.com/office/powerpoint/2010/main" val="10795508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71</a:t>
            </a:fld>
            <a:endParaRPr lang="en-US"/>
          </a:p>
        </p:txBody>
      </p:sp>
    </p:spTree>
    <p:extLst>
      <p:ext uri="{BB962C8B-B14F-4D97-AF65-F5344CB8AC3E}">
        <p14:creationId xmlns:p14="http://schemas.microsoft.com/office/powerpoint/2010/main" val="7058634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72</a:t>
            </a:fld>
            <a:endParaRPr lang="en-US"/>
          </a:p>
        </p:txBody>
      </p:sp>
    </p:spTree>
    <p:extLst>
      <p:ext uri="{BB962C8B-B14F-4D97-AF65-F5344CB8AC3E}">
        <p14:creationId xmlns:p14="http://schemas.microsoft.com/office/powerpoint/2010/main" val="24806627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73</a:t>
            </a:fld>
            <a:endParaRPr lang="en-US"/>
          </a:p>
        </p:txBody>
      </p:sp>
    </p:spTree>
    <p:extLst>
      <p:ext uri="{BB962C8B-B14F-4D97-AF65-F5344CB8AC3E}">
        <p14:creationId xmlns:p14="http://schemas.microsoft.com/office/powerpoint/2010/main" val="10212460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74</a:t>
            </a:fld>
            <a:endParaRPr lang="en-US"/>
          </a:p>
        </p:txBody>
      </p:sp>
    </p:spTree>
    <p:extLst>
      <p:ext uri="{BB962C8B-B14F-4D97-AF65-F5344CB8AC3E}">
        <p14:creationId xmlns:p14="http://schemas.microsoft.com/office/powerpoint/2010/main" val="33141929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75</a:t>
            </a:fld>
            <a:endParaRPr lang="en-US"/>
          </a:p>
        </p:txBody>
      </p:sp>
    </p:spTree>
    <p:extLst>
      <p:ext uri="{BB962C8B-B14F-4D97-AF65-F5344CB8AC3E}">
        <p14:creationId xmlns:p14="http://schemas.microsoft.com/office/powerpoint/2010/main" val="17903388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81760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77</a:t>
            </a:fld>
            <a:endParaRPr lang="en-US"/>
          </a:p>
        </p:txBody>
      </p:sp>
    </p:spTree>
    <p:extLst>
      <p:ext uri="{BB962C8B-B14F-4D97-AF65-F5344CB8AC3E}">
        <p14:creationId xmlns:p14="http://schemas.microsoft.com/office/powerpoint/2010/main" val="8159764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78</a:t>
            </a:fld>
            <a:endParaRPr lang="en-US"/>
          </a:p>
        </p:txBody>
      </p:sp>
    </p:spTree>
    <p:extLst>
      <p:ext uri="{BB962C8B-B14F-4D97-AF65-F5344CB8AC3E}">
        <p14:creationId xmlns:p14="http://schemas.microsoft.com/office/powerpoint/2010/main" val="40550189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79</a:t>
            </a:fld>
            <a:endParaRPr lang="en-US"/>
          </a:p>
        </p:txBody>
      </p:sp>
    </p:spTree>
    <p:extLst>
      <p:ext uri="{BB962C8B-B14F-4D97-AF65-F5344CB8AC3E}">
        <p14:creationId xmlns:p14="http://schemas.microsoft.com/office/powerpoint/2010/main" val="23557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8053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80</a:t>
            </a:fld>
            <a:endParaRPr lang="en-US"/>
          </a:p>
        </p:txBody>
      </p:sp>
    </p:spTree>
    <p:extLst>
      <p:ext uri="{BB962C8B-B14F-4D97-AF65-F5344CB8AC3E}">
        <p14:creationId xmlns:p14="http://schemas.microsoft.com/office/powerpoint/2010/main" val="31095007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81</a:t>
            </a:fld>
            <a:endParaRPr lang="en-US"/>
          </a:p>
        </p:txBody>
      </p:sp>
    </p:spTree>
    <p:extLst>
      <p:ext uri="{BB962C8B-B14F-4D97-AF65-F5344CB8AC3E}">
        <p14:creationId xmlns:p14="http://schemas.microsoft.com/office/powerpoint/2010/main" val="1820429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82</a:t>
            </a:fld>
            <a:endParaRPr lang="en-US"/>
          </a:p>
        </p:txBody>
      </p:sp>
    </p:spTree>
    <p:extLst>
      <p:ext uri="{BB962C8B-B14F-4D97-AF65-F5344CB8AC3E}">
        <p14:creationId xmlns:p14="http://schemas.microsoft.com/office/powerpoint/2010/main" val="16876612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83</a:t>
            </a:fld>
            <a:endParaRPr lang="en-US"/>
          </a:p>
        </p:txBody>
      </p:sp>
    </p:spTree>
    <p:extLst>
      <p:ext uri="{BB962C8B-B14F-4D97-AF65-F5344CB8AC3E}">
        <p14:creationId xmlns:p14="http://schemas.microsoft.com/office/powerpoint/2010/main" val="24843893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84</a:t>
            </a:fld>
            <a:endParaRPr lang="en-US"/>
          </a:p>
        </p:txBody>
      </p:sp>
    </p:spTree>
    <p:extLst>
      <p:ext uri="{BB962C8B-B14F-4D97-AF65-F5344CB8AC3E}">
        <p14:creationId xmlns:p14="http://schemas.microsoft.com/office/powerpoint/2010/main" val="37844730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85</a:t>
            </a:fld>
            <a:endParaRPr lang="en-US"/>
          </a:p>
        </p:txBody>
      </p:sp>
    </p:spTree>
    <p:extLst>
      <p:ext uri="{BB962C8B-B14F-4D97-AF65-F5344CB8AC3E}">
        <p14:creationId xmlns:p14="http://schemas.microsoft.com/office/powerpoint/2010/main" val="42149343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86</a:t>
            </a:fld>
            <a:endParaRPr lang="en-US"/>
          </a:p>
        </p:txBody>
      </p:sp>
    </p:spTree>
    <p:extLst>
      <p:ext uri="{BB962C8B-B14F-4D97-AF65-F5344CB8AC3E}">
        <p14:creationId xmlns:p14="http://schemas.microsoft.com/office/powerpoint/2010/main" val="34495688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87</a:t>
            </a:fld>
            <a:endParaRPr lang="en-US"/>
          </a:p>
        </p:txBody>
      </p:sp>
    </p:spTree>
    <p:extLst>
      <p:ext uri="{BB962C8B-B14F-4D97-AF65-F5344CB8AC3E}">
        <p14:creationId xmlns:p14="http://schemas.microsoft.com/office/powerpoint/2010/main" val="13307008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E10C6-2278-46DF-8982-0D5CB7448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4619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89</a:t>
            </a:fld>
            <a:endParaRPr lang="en-US"/>
          </a:p>
        </p:txBody>
      </p:sp>
    </p:spTree>
    <p:extLst>
      <p:ext uri="{BB962C8B-B14F-4D97-AF65-F5344CB8AC3E}">
        <p14:creationId xmlns:p14="http://schemas.microsoft.com/office/powerpoint/2010/main" val="357199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9</a:t>
            </a:fld>
            <a:endParaRPr lang="en-US"/>
          </a:p>
        </p:txBody>
      </p:sp>
    </p:spTree>
    <p:extLst>
      <p:ext uri="{BB962C8B-B14F-4D97-AF65-F5344CB8AC3E}">
        <p14:creationId xmlns:p14="http://schemas.microsoft.com/office/powerpoint/2010/main" val="25981218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90</a:t>
            </a:fld>
            <a:endParaRPr lang="en-US"/>
          </a:p>
        </p:txBody>
      </p:sp>
    </p:spTree>
    <p:extLst>
      <p:ext uri="{BB962C8B-B14F-4D97-AF65-F5344CB8AC3E}">
        <p14:creationId xmlns:p14="http://schemas.microsoft.com/office/powerpoint/2010/main" val="16103905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91</a:t>
            </a:fld>
            <a:endParaRPr lang="en-US"/>
          </a:p>
        </p:txBody>
      </p:sp>
    </p:spTree>
    <p:extLst>
      <p:ext uri="{BB962C8B-B14F-4D97-AF65-F5344CB8AC3E}">
        <p14:creationId xmlns:p14="http://schemas.microsoft.com/office/powerpoint/2010/main" val="30273251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92</a:t>
            </a:fld>
            <a:endParaRPr lang="en-US"/>
          </a:p>
        </p:txBody>
      </p:sp>
    </p:spTree>
    <p:extLst>
      <p:ext uri="{BB962C8B-B14F-4D97-AF65-F5344CB8AC3E}">
        <p14:creationId xmlns:p14="http://schemas.microsoft.com/office/powerpoint/2010/main" val="42027392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93</a:t>
            </a:fld>
            <a:endParaRPr lang="en-US"/>
          </a:p>
        </p:txBody>
      </p:sp>
    </p:spTree>
    <p:extLst>
      <p:ext uri="{BB962C8B-B14F-4D97-AF65-F5344CB8AC3E}">
        <p14:creationId xmlns:p14="http://schemas.microsoft.com/office/powerpoint/2010/main" val="24212910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94</a:t>
            </a:fld>
            <a:endParaRPr lang="en-US"/>
          </a:p>
        </p:txBody>
      </p:sp>
    </p:spTree>
    <p:extLst>
      <p:ext uri="{BB962C8B-B14F-4D97-AF65-F5344CB8AC3E}">
        <p14:creationId xmlns:p14="http://schemas.microsoft.com/office/powerpoint/2010/main" val="5264615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95</a:t>
            </a:fld>
            <a:endParaRPr lang="en-US"/>
          </a:p>
        </p:txBody>
      </p:sp>
    </p:spTree>
    <p:extLst>
      <p:ext uri="{BB962C8B-B14F-4D97-AF65-F5344CB8AC3E}">
        <p14:creationId xmlns:p14="http://schemas.microsoft.com/office/powerpoint/2010/main" val="39577634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96</a:t>
            </a:fld>
            <a:endParaRPr lang="en-US"/>
          </a:p>
        </p:txBody>
      </p:sp>
    </p:spTree>
    <p:extLst>
      <p:ext uri="{BB962C8B-B14F-4D97-AF65-F5344CB8AC3E}">
        <p14:creationId xmlns:p14="http://schemas.microsoft.com/office/powerpoint/2010/main" val="30703590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97</a:t>
            </a:fld>
            <a:endParaRPr lang="en-US"/>
          </a:p>
        </p:txBody>
      </p:sp>
    </p:spTree>
    <p:extLst>
      <p:ext uri="{BB962C8B-B14F-4D97-AF65-F5344CB8AC3E}">
        <p14:creationId xmlns:p14="http://schemas.microsoft.com/office/powerpoint/2010/main" val="36481535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98</a:t>
            </a:fld>
            <a:endParaRPr lang="en-US"/>
          </a:p>
        </p:txBody>
      </p:sp>
    </p:spTree>
    <p:extLst>
      <p:ext uri="{BB962C8B-B14F-4D97-AF65-F5344CB8AC3E}">
        <p14:creationId xmlns:p14="http://schemas.microsoft.com/office/powerpoint/2010/main" val="32496136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10C6-2278-46DF-8982-0D5CB7448A89}" type="slidenum">
              <a:rPr lang="en-US" smtClean="0"/>
              <a:t>99</a:t>
            </a:fld>
            <a:endParaRPr lang="en-US"/>
          </a:p>
        </p:txBody>
      </p:sp>
    </p:spTree>
    <p:extLst>
      <p:ext uri="{BB962C8B-B14F-4D97-AF65-F5344CB8AC3E}">
        <p14:creationId xmlns:p14="http://schemas.microsoft.com/office/powerpoint/2010/main" val="196695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DB5805-4A80-4240-9674-611D0350C9F5}"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07172-BAF6-F344-A163-E77E2B78346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014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EDDDD-F959-4D1A-9512-A7872E4461BE}"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07172-BAF6-F344-A163-E77E2B783464}" type="slidenum">
              <a:rPr lang="en-US" smtClean="0"/>
              <a:t>‹#›</a:t>
            </a:fld>
            <a:endParaRPr lang="en-US"/>
          </a:p>
        </p:txBody>
      </p:sp>
    </p:spTree>
    <p:extLst>
      <p:ext uri="{BB962C8B-B14F-4D97-AF65-F5344CB8AC3E}">
        <p14:creationId xmlns:p14="http://schemas.microsoft.com/office/powerpoint/2010/main" val="314644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3B695C-B97A-44F8-BE78-29BECED17B65}"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07172-BAF6-F344-A163-E77E2B783464}" type="slidenum">
              <a:rPr lang="en-US" smtClean="0"/>
              <a:t>‹#›</a:t>
            </a:fld>
            <a:endParaRPr lang="en-US"/>
          </a:p>
        </p:txBody>
      </p:sp>
    </p:spTree>
    <p:extLst>
      <p:ext uri="{BB962C8B-B14F-4D97-AF65-F5344CB8AC3E}">
        <p14:creationId xmlns:p14="http://schemas.microsoft.com/office/powerpoint/2010/main" val="342850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89DE9E-7AC5-4F3C-919A-3CD9D1803631}"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07172-BAF6-F344-A163-E77E2B783464}" type="slidenum">
              <a:rPr lang="en-US" smtClean="0"/>
              <a:t>‹#›</a:t>
            </a:fld>
            <a:endParaRPr lang="en-US"/>
          </a:p>
        </p:txBody>
      </p:sp>
    </p:spTree>
    <p:extLst>
      <p:ext uri="{BB962C8B-B14F-4D97-AF65-F5344CB8AC3E}">
        <p14:creationId xmlns:p14="http://schemas.microsoft.com/office/powerpoint/2010/main" val="111754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F48DB-0A0E-4B15-B961-008B484F8715}"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07172-BAF6-F344-A163-E77E2B78346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688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9E95D3-3B5F-4F55-819C-98DF50A31C5D}" type="datetime1">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07172-BAF6-F344-A163-E77E2B783464}" type="slidenum">
              <a:rPr lang="en-US" smtClean="0"/>
              <a:pPr/>
              <a:t>‹#›</a:t>
            </a:fld>
            <a:endParaRPr lang="en-US" dirty="0"/>
          </a:p>
        </p:txBody>
      </p:sp>
    </p:spTree>
    <p:extLst>
      <p:ext uri="{BB962C8B-B14F-4D97-AF65-F5344CB8AC3E}">
        <p14:creationId xmlns:p14="http://schemas.microsoft.com/office/powerpoint/2010/main" val="76670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8B425A-704D-4D2C-AD9B-16096500C615}" type="datetime1">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07172-BAF6-F344-A163-E77E2B783464}" type="slidenum">
              <a:rPr lang="en-US" smtClean="0"/>
              <a:pPr/>
              <a:t>‹#›</a:t>
            </a:fld>
            <a:r>
              <a:rPr lang="en-US"/>
              <a:t> </a:t>
            </a:r>
            <a:endParaRPr lang="en-US" dirty="0"/>
          </a:p>
        </p:txBody>
      </p:sp>
    </p:spTree>
    <p:extLst>
      <p:ext uri="{BB962C8B-B14F-4D97-AF65-F5344CB8AC3E}">
        <p14:creationId xmlns:p14="http://schemas.microsoft.com/office/powerpoint/2010/main" val="233334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537B5F-ED59-4B5A-B86E-3AD00F64C54A}" type="datetime1">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07172-BAF6-F344-A163-E77E2B783464}" type="slidenum">
              <a:rPr lang="en-US" smtClean="0"/>
              <a:pPr/>
              <a:t>‹#›</a:t>
            </a:fld>
            <a:endParaRPr lang="en-US" dirty="0"/>
          </a:p>
        </p:txBody>
      </p:sp>
    </p:spTree>
    <p:extLst>
      <p:ext uri="{BB962C8B-B14F-4D97-AF65-F5344CB8AC3E}">
        <p14:creationId xmlns:p14="http://schemas.microsoft.com/office/powerpoint/2010/main" val="326457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D342A16-A71D-4A98-A719-C537DB4039CF}" type="datetime1">
              <a:rPr lang="en-US" smtClean="0"/>
              <a:t>6/4/2020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6F07172-BAF6-F344-A163-E77E2B783464}" type="slidenum">
              <a:rPr lang="en-US" smtClean="0"/>
              <a:pPr/>
              <a:t>‹#›</a:t>
            </a:fld>
            <a:endParaRPr lang="en-US" dirty="0"/>
          </a:p>
        </p:txBody>
      </p:sp>
    </p:spTree>
    <p:extLst>
      <p:ext uri="{BB962C8B-B14F-4D97-AF65-F5344CB8AC3E}">
        <p14:creationId xmlns:p14="http://schemas.microsoft.com/office/powerpoint/2010/main" val="67810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9B7E944-AD44-4BB7-8E45-F55E48751476}" type="datetime1">
              <a:rPr lang="en-US" smtClean="0"/>
              <a:t>6/4/2020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F07172-BAF6-F344-A163-E77E2B783464}" type="slidenum">
              <a:rPr lang="en-US" smtClean="0"/>
              <a:t>‹#›</a:t>
            </a:fld>
            <a:endParaRPr lang="en-US"/>
          </a:p>
        </p:txBody>
      </p:sp>
    </p:spTree>
    <p:extLst>
      <p:ext uri="{BB962C8B-B14F-4D97-AF65-F5344CB8AC3E}">
        <p14:creationId xmlns:p14="http://schemas.microsoft.com/office/powerpoint/2010/main" val="136442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A74015-1A16-43FA-B156-0F74C7B2BAE0}" type="datetime1">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07172-BAF6-F344-A163-E77E2B783464}" type="slidenum">
              <a:rPr lang="en-US" smtClean="0"/>
              <a:t>‹#›</a:t>
            </a:fld>
            <a:endParaRPr lang="en-US"/>
          </a:p>
        </p:txBody>
      </p:sp>
    </p:spTree>
    <p:extLst>
      <p:ext uri="{BB962C8B-B14F-4D97-AF65-F5344CB8AC3E}">
        <p14:creationId xmlns:p14="http://schemas.microsoft.com/office/powerpoint/2010/main" val="105105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AA64ED8-5C82-4F7D-946D-E413EB161506}" type="datetime1">
              <a:rPr lang="en-US" smtClean="0"/>
              <a:t>6/4/2020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6F07172-BAF6-F344-A163-E77E2B783464}"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35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72</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229032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87096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With the evolution of computer networks, the file server was extended through the use of storage area network (SAN).</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SAN enabled storage devices are attached to the network.</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software running over SAN devices allows direct access to these devices throughout network.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Network Storage</a:t>
            </a:r>
          </a:p>
        </p:txBody>
      </p:sp>
    </p:spTree>
    <p:extLst>
      <p:ext uri="{BB962C8B-B14F-4D97-AF65-F5344CB8AC3E}">
        <p14:creationId xmlns:p14="http://schemas.microsoft.com/office/powerpoint/2010/main" val="36609466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Due to a number of members, there are a number of security perimeters (hence complex cryptography) and dedicated communication lines in a Community Cloud. This offers a better security from external threats.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
        <p:nvSpPr>
          <p:cNvPr id="7"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326826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86</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27876703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Hybrid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cloud infrastructure is a composition of two or more distinct cloud infrastructures (private, community, or public).</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a:solidFill>
                  <a:srgbClr val="002060"/>
                </a:solidFill>
                <a:latin typeface="Candara" panose="020E0502030303020204" pitchFamily="34" charset="0"/>
              </a:rPr>
              <a:t>Cloud Deployment Models: Overview of Hybrid Cloud</a:t>
            </a:r>
          </a:p>
        </p:txBody>
      </p:sp>
    </p:spTree>
    <p:extLst>
      <p:ext uri="{BB962C8B-B14F-4D97-AF65-F5344CB8AC3E}">
        <p14:creationId xmlns:p14="http://schemas.microsoft.com/office/powerpoint/2010/main" val="5051455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Hybrid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hybrid cloud components infrastructures (private, community, or public) remain unique entities.</a:t>
            </a:r>
          </a:p>
          <a:p>
            <a:pPr marL="524193" lvl="3"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a:solidFill>
                  <a:srgbClr val="002060"/>
                </a:solidFill>
                <a:latin typeface="Candara" panose="020E0502030303020204" pitchFamily="34" charset="0"/>
              </a:rPr>
              <a:t>Cloud Deployment Models: Overview of Hybrid Cloud</a:t>
            </a:r>
          </a:p>
        </p:txBody>
      </p:sp>
    </p:spTree>
    <p:extLst>
      <p:ext uri="{BB962C8B-B14F-4D97-AF65-F5344CB8AC3E}">
        <p14:creationId xmlns:p14="http://schemas.microsoft.com/office/powerpoint/2010/main" val="29261022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Hybrid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hybrid cloud components infrastructures (private, community, or public) are bound together by standardized or proprietary technology that enables data and application portability (for load balancing between clouds).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a:solidFill>
                  <a:srgbClr val="002060"/>
                </a:solidFill>
                <a:latin typeface="Candara" panose="020E0502030303020204" pitchFamily="34" charset="0"/>
              </a:rPr>
              <a:t>Cloud Deployment Models: Overview of Hybrid Cloud</a:t>
            </a:r>
          </a:p>
        </p:txBody>
      </p:sp>
    </p:spTree>
    <p:extLst>
      <p:ext uri="{BB962C8B-B14F-4D97-AF65-F5344CB8AC3E}">
        <p14:creationId xmlns:p14="http://schemas.microsoft.com/office/powerpoint/2010/main" val="21299039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Hybrid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Hybrid Clouds are often possible when the phenomenon of </a:t>
            </a:r>
            <a:r>
              <a:rPr lang="en-US" sz="2400" i="1" dirty="0">
                <a:solidFill>
                  <a:schemeClr val="tx1"/>
                </a:solidFill>
                <a:latin typeface="Candara" panose="020E0502030303020204" pitchFamily="34" charset="0"/>
              </a:rPr>
              <a:t>Cloud Bursting</a:t>
            </a:r>
            <a:r>
              <a:rPr lang="en-US" sz="2400" dirty="0">
                <a:solidFill>
                  <a:schemeClr val="tx1"/>
                </a:solidFill>
                <a:latin typeface="Candara" panose="020E0502030303020204" pitchFamily="34" charset="0"/>
              </a:rPr>
              <a:t> is applied whereby a consumer uses a private cloud in routine but may use the services of other types of clouds for load balancing at peak times.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a:solidFill>
                  <a:srgbClr val="002060"/>
                </a:solidFill>
                <a:latin typeface="Candara" panose="020E0502030303020204" pitchFamily="34" charset="0"/>
              </a:rPr>
              <a:t>Cloud Deployment Models: Overview of Hybrid Cloud</a:t>
            </a:r>
          </a:p>
        </p:txBody>
      </p:sp>
    </p:spTree>
    <p:extLst>
      <p:ext uri="{BB962C8B-B14F-4D97-AF65-F5344CB8AC3E}">
        <p14:creationId xmlns:p14="http://schemas.microsoft.com/office/powerpoint/2010/main" val="3753497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Hybrid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Hybrid Clouds are also formed when one type of cloud is used to provide backup to another type of cloud.</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a:solidFill>
                  <a:srgbClr val="002060"/>
                </a:solidFill>
                <a:latin typeface="Candara" panose="020E0502030303020204" pitchFamily="34" charset="0"/>
              </a:rPr>
              <a:t>Cloud Deployment Models: Overview of Hybrid Cloud</a:t>
            </a:r>
          </a:p>
        </p:txBody>
      </p:sp>
    </p:spTree>
    <p:extLst>
      <p:ext uri="{BB962C8B-B14F-4D97-AF65-F5344CB8AC3E}">
        <p14:creationId xmlns:p14="http://schemas.microsoft.com/office/powerpoint/2010/main" val="26671077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Hybrid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An organization may choose to process sensitive data on outsourced private-cloud but choose new software testing on a public cloud.</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a:solidFill>
                  <a:srgbClr val="002060"/>
                </a:solidFill>
                <a:latin typeface="Candara" panose="020E0502030303020204" pitchFamily="34" charset="0"/>
              </a:rPr>
              <a:t>Cloud Deployment Models: Overview of Hybrid Cloud</a:t>
            </a:r>
          </a:p>
        </p:txBody>
      </p:sp>
    </p:spTree>
    <p:extLst>
      <p:ext uri="{BB962C8B-B14F-4D97-AF65-F5344CB8AC3E}">
        <p14:creationId xmlns:p14="http://schemas.microsoft.com/office/powerpoint/2010/main" val="2448426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Hybrid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It may be cost effective to put the web requests handling for web applications on a PaaS instance while the background processing of those web applications can be done on on-site community cloud.</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a:solidFill>
                  <a:srgbClr val="002060"/>
                </a:solidFill>
                <a:latin typeface="Candara" panose="020E0502030303020204" pitchFamily="34" charset="0"/>
              </a:rPr>
              <a:t>Cloud Deployment Models: Overview of Hybrid Cloud</a:t>
            </a:r>
          </a:p>
        </p:txBody>
      </p:sp>
    </p:spTree>
    <p:extLst>
      <p:ext uri="{BB962C8B-B14F-4D97-AF65-F5344CB8AC3E}">
        <p14:creationId xmlns:p14="http://schemas.microsoft.com/office/powerpoint/2010/main" val="25708723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Hybrid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Challenges for hybrid clouds exist in security management, identity management and access control of multiple clouds etc.</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More complex scenario arises when the clouds are dynamically joining and exiting the hybrid cloud.</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a:solidFill>
                  <a:srgbClr val="002060"/>
                </a:solidFill>
                <a:latin typeface="Candara" panose="020E0502030303020204" pitchFamily="34" charset="0"/>
              </a:rPr>
              <a:t>Cloud Deployment Models: Overview of Hybrid Cloud</a:t>
            </a:r>
          </a:p>
        </p:txBody>
      </p:sp>
    </p:spTree>
    <p:extLst>
      <p:ext uri="{BB962C8B-B14F-4D97-AF65-F5344CB8AC3E}">
        <p14:creationId xmlns:p14="http://schemas.microsoft.com/office/powerpoint/2010/main" val="419343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Later on, a class of storage devices emerged to be implemented as network attached storage (NAS).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Network Storage</a:t>
            </a:r>
          </a:p>
        </p:txBody>
      </p:sp>
    </p:spTree>
    <p:extLst>
      <p:ext uri="{BB962C8B-B14F-4D97-AF65-F5344CB8AC3E}">
        <p14:creationId xmlns:p14="http://schemas.microsoft.com/office/powerpoint/2010/main" val="13550435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General Characteristics of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Network dependence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IT skills required</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Workload locations are hidden from consumer</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Security risks due to multi-</a:t>
            </a:r>
            <a:r>
              <a:rPr lang="en-US" sz="2400" dirty="0" err="1">
                <a:solidFill>
                  <a:schemeClr val="tx1"/>
                </a:solidFill>
                <a:latin typeface="Candara" panose="020E0502030303020204" pitchFamily="34" charset="0"/>
              </a:rPr>
              <a:t>tenency</a:t>
            </a: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a:solidFill>
                  <a:srgbClr val="002060"/>
                </a:solidFill>
                <a:latin typeface="Candara" panose="020E0502030303020204" pitchFamily="34" charset="0"/>
              </a:rPr>
              <a:t>Cloud Deployment Models: Overview of Hybrid Cloud</a:t>
            </a:r>
          </a:p>
        </p:txBody>
      </p:sp>
      <p:sp>
        <p:nvSpPr>
          <p:cNvPr id="5" name="TextBox 1"/>
          <p:cNvSpPr txBox="1"/>
          <p:nvPr/>
        </p:nvSpPr>
        <p:spPr>
          <a:xfrm>
            <a:off x="1907450" y="450925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19456382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87</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26539263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Applications: These are the applications which use web technologies (URL, HTTP, HTML, XML) and generally use web browser based interface.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Can be modeled on the basis of three-tier model.</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Presentation layer</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Application layer</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Data layer</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Web Applications &amp; Multitenant Technology</a:t>
            </a:r>
          </a:p>
        </p:txBody>
      </p:sp>
    </p:spTree>
    <p:extLst>
      <p:ext uri="{BB962C8B-B14F-4D97-AF65-F5344CB8AC3E}">
        <p14:creationId xmlns:p14="http://schemas.microsoft.com/office/powerpoint/2010/main" val="32114043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Application Architecture:</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Web Applications &amp; Multitenant Technology</a:t>
            </a:r>
          </a:p>
        </p:txBody>
      </p:sp>
      <p:graphicFrame>
        <p:nvGraphicFramePr>
          <p:cNvPr id="2" name="Table 1"/>
          <p:cNvGraphicFramePr>
            <a:graphicFrameLocks noGrp="1"/>
          </p:cNvGraphicFramePr>
          <p:nvPr/>
        </p:nvGraphicFramePr>
        <p:xfrm>
          <a:off x="1579244" y="2704466"/>
          <a:ext cx="5964555" cy="2802685"/>
        </p:xfrm>
        <a:graphic>
          <a:graphicData uri="http://schemas.openxmlformats.org/drawingml/2006/table">
            <a:tbl>
              <a:tblPr firstRow="1" bandRow="1">
                <a:tableStyleId>{C4B1156A-380E-4F78-BDF5-A606A8083BF9}</a:tableStyleId>
              </a:tblPr>
              <a:tblGrid>
                <a:gridCol w="1757616">
                  <a:extLst>
                    <a:ext uri="{9D8B030D-6E8A-4147-A177-3AD203B41FA5}">
                      <a16:colId xmlns:a16="http://schemas.microsoft.com/office/drawing/2014/main" val="20000"/>
                    </a:ext>
                  </a:extLst>
                </a:gridCol>
                <a:gridCol w="2506020">
                  <a:extLst>
                    <a:ext uri="{9D8B030D-6E8A-4147-A177-3AD203B41FA5}">
                      <a16:colId xmlns:a16="http://schemas.microsoft.com/office/drawing/2014/main" val="20001"/>
                    </a:ext>
                  </a:extLst>
                </a:gridCol>
                <a:gridCol w="1700919">
                  <a:extLst>
                    <a:ext uri="{9D8B030D-6E8A-4147-A177-3AD203B41FA5}">
                      <a16:colId xmlns:a16="http://schemas.microsoft.com/office/drawing/2014/main" val="20002"/>
                    </a:ext>
                  </a:extLst>
                </a:gridCol>
              </a:tblGrid>
              <a:tr h="560537">
                <a:tc>
                  <a:txBody>
                    <a:bodyPr/>
                    <a:lstStyle/>
                    <a:p>
                      <a:pPr algn="ctr"/>
                      <a:r>
                        <a:rPr lang="en-US" dirty="0"/>
                        <a:t>Layer</a:t>
                      </a:r>
                    </a:p>
                  </a:txBody>
                  <a:tcPr/>
                </a:tc>
                <a:tc gridSpan="2">
                  <a:txBody>
                    <a:bodyPr/>
                    <a:lstStyle/>
                    <a:p>
                      <a:pPr algn="ctr"/>
                      <a:r>
                        <a:rPr lang="en-US" dirty="0"/>
                        <a:t>Implementation</a:t>
                      </a:r>
                    </a:p>
                  </a:txBody>
                  <a:tcPr/>
                </a:tc>
                <a:tc hMerge="1">
                  <a:txBody>
                    <a:bodyPr/>
                    <a:lstStyle/>
                    <a:p>
                      <a:pPr algn="ctr"/>
                      <a:endParaRPr lang="en-US" dirty="0"/>
                    </a:p>
                  </a:txBody>
                  <a:tcPr/>
                </a:tc>
                <a:extLst>
                  <a:ext uri="{0D108BD9-81ED-4DB2-BD59-A6C34878D82A}">
                    <a16:rowId xmlns:a16="http://schemas.microsoft.com/office/drawing/2014/main" val="10000"/>
                  </a:ext>
                </a:extLst>
              </a:tr>
              <a:tr h="560537">
                <a:tc>
                  <a:txBody>
                    <a:bodyPr/>
                    <a:lstStyle/>
                    <a:p>
                      <a:endParaRPr lang="en-US"/>
                    </a:p>
                  </a:txBody>
                  <a:tcPr/>
                </a:tc>
                <a:tc>
                  <a:txBody>
                    <a:bodyPr/>
                    <a:lstStyle/>
                    <a:p>
                      <a:r>
                        <a:rPr lang="en-US" dirty="0"/>
                        <a:t>           Server side</a:t>
                      </a:r>
                    </a:p>
                  </a:txBody>
                  <a:tcPr/>
                </a:tc>
                <a:tc>
                  <a:txBody>
                    <a:bodyPr/>
                    <a:lstStyle/>
                    <a:p>
                      <a:pPr algn="ctr"/>
                      <a:r>
                        <a:rPr lang="en-US" dirty="0"/>
                        <a:t>Client side</a:t>
                      </a:r>
                    </a:p>
                  </a:txBody>
                  <a:tcPr/>
                </a:tc>
                <a:extLst>
                  <a:ext uri="{0D108BD9-81ED-4DB2-BD59-A6C34878D82A}">
                    <a16:rowId xmlns:a16="http://schemas.microsoft.com/office/drawing/2014/main" val="10001"/>
                  </a:ext>
                </a:extLst>
              </a:tr>
              <a:tr h="560537">
                <a:tc>
                  <a:txBody>
                    <a:bodyPr/>
                    <a:lstStyle/>
                    <a:p>
                      <a:pPr algn="ctr"/>
                      <a:r>
                        <a:rPr lang="en-US" dirty="0">
                          <a:solidFill>
                            <a:schemeClr val="accent1">
                              <a:lumMod val="50000"/>
                            </a:schemeClr>
                          </a:solidFill>
                        </a:rPr>
                        <a:t>Presentation</a:t>
                      </a:r>
                    </a:p>
                  </a:txBody>
                  <a:tcPr/>
                </a:tc>
                <a:tc rowSpan="2">
                  <a:txBody>
                    <a:bodyPr/>
                    <a:lstStyle/>
                    <a:p>
                      <a:pPr algn="ctr"/>
                      <a:r>
                        <a:rPr lang="en-US" dirty="0"/>
                        <a:t>Web</a:t>
                      </a:r>
                      <a:r>
                        <a:rPr lang="en-US" baseline="0" dirty="0"/>
                        <a:t>/</a:t>
                      </a:r>
                      <a:endParaRPr lang="en-US" dirty="0"/>
                    </a:p>
                    <a:p>
                      <a:pPr algn="ctr"/>
                      <a:r>
                        <a:rPr lang="en-US" dirty="0"/>
                        <a:t>Application</a:t>
                      </a:r>
                      <a:r>
                        <a:rPr lang="en-US" baseline="0" dirty="0"/>
                        <a:t> Server</a:t>
                      </a:r>
                      <a:endParaRPr lang="en-US" dirty="0"/>
                    </a:p>
                  </a:txBody>
                  <a:tcPr/>
                </a:tc>
                <a:tc>
                  <a:txBody>
                    <a:bodyPr/>
                    <a:lstStyle/>
                    <a:p>
                      <a:r>
                        <a:rPr lang="en-US" dirty="0"/>
                        <a:t>    Web client</a:t>
                      </a:r>
                    </a:p>
                  </a:txBody>
                  <a:tcPr/>
                </a:tc>
                <a:extLst>
                  <a:ext uri="{0D108BD9-81ED-4DB2-BD59-A6C34878D82A}">
                    <a16:rowId xmlns:a16="http://schemas.microsoft.com/office/drawing/2014/main" val="10002"/>
                  </a:ext>
                </a:extLst>
              </a:tr>
              <a:tr h="560537">
                <a:tc>
                  <a:txBody>
                    <a:bodyPr/>
                    <a:lstStyle/>
                    <a:p>
                      <a:pPr algn="ctr"/>
                      <a:r>
                        <a:rPr lang="en-US" dirty="0">
                          <a:solidFill>
                            <a:schemeClr val="accent1">
                              <a:lumMod val="50000"/>
                            </a:schemeClr>
                          </a:solidFill>
                        </a:rPr>
                        <a:t>Application</a:t>
                      </a:r>
                    </a:p>
                  </a:txBody>
                  <a:tcPr/>
                </a:tc>
                <a:tc vMerge="1">
                  <a:txBody>
                    <a:bodyPr/>
                    <a:lstStyle/>
                    <a:p>
                      <a:pPr algn="ctr"/>
                      <a:endParaRPr lang="en-US" dirty="0"/>
                    </a:p>
                  </a:txBody>
                  <a:tcPr/>
                </a:tc>
                <a:tc rowSpan="2">
                  <a:txBody>
                    <a:bodyPr/>
                    <a:lstStyle/>
                    <a:p>
                      <a:pPr algn="ctr"/>
                      <a:endParaRPr lang="en-US" dirty="0"/>
                    </a:p>
                  </a:txBody>
                  <a:tcPr/>
                </a:tc>
                <a:extLst>
                  <a:ext uri="{0D108BD9-81ED-4DB2-BD59-A6C34878D82A}">
                    <a16:rowId xmlns:a16="http://schemas.microsoft.com/office/drawing/2014/main" val="10003"/>
                  </a:ext>
                </a:extLst>
              </a:tr>
              <a:tr h="560537">
                <a:tc>
                  <a:txBody>
                    <a:bodyPr/>
                    <a:lstStyle/>
                    <a:p>
                      <a:pPr algn="ctr"/>
                      <a:r>
                        <a:rPr lang="en-US" dirty="0">
                          <a:solidFill>
                            <a:schemeClr val="accent1">
                              <a:lumMod val="50000"/>
                            </a:schemeClr>
                          </a:solidFill>
                        </a:rPr>
                        <a:t>Data</a:t>
                      </a:r>
                    </a:p>
                  </a:txBody>
                  <a:tcPr/>
                </a:tc>
                <a:tc>
                  <a:txBody>
                    <a:bodyPr/>
                    <a:lstStyle/>
                    <a:p>
                      <a:pPr algn="ctr"/>
                      <a:r>
                        <a:rPr lang="en-US" dirty="0"/>
                        <a:t>Data storage server</a:t>
                      </a:r>
                    </a:p>
                  </a:txBody>
                  <a:tcPr/>
                </a:tc>
                <a:tc vMerge="1">
                  <a:txBody>
                    <a:bodyPr/>
                    <a:lstStyle/>
                    <a:p>
                      <a:pPr algn="ct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02048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371600" y="137160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Application Architecture:</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Web Applications &amp; Multitenant Technology</a:t>
            </a:r>
          </a:p>
        </p:txBody>
      </p:sp>
      <p:graphicFrame>
        <p:nvGraphicFramePr>
          <p:cNvPr id="2" name="Table 1"/>
          <p:cNvGraphicFramePr>
            <a:graphicFrameLocks noGrp="1"/>
          </p:cNvGraphicFramePr>
          <p:nvPr/>
        </p:nvGraphicFramePr>
        <p:xfrm>
          <a:off x="1706880" y="2316479"/>
          <a:ext cx="6004559" cy="3642360"/>
        </p:xfrm>
        <a:graphic>
          <a:graphicData uri="http://schemas.openxmlformats.org/drawingml/2006/table">
            <a:tbl>
              <a:tblPr firstRow="1" bandRow="1">
                <a:tableStyleId>{C4B1156A-380E-4F78-BDF5-A606A8083BF9}</a:tableStyleId>
              </a:tblPr>
              <a:tblGrid>
                <a:gridCol w="1769404">
                  <a:extLst>
                    <a:ext uri="{9D8B030D-6E8A-4147-A177-3AD203B41FA5}">
                      <a16:colId xmlns:a16="http://schemas.microsoft.com/office/drawing/2014/main" val="20000"/>
                    </a:ext>
                  </a:extLst>
                </a:gridCol>
                <a:gridCol w="2522828">
                  <a:extLst>
                    <a:ext uri="{9D8B030D-6E8A-4147-A177-3AD203B41FA5}">
                      <a16:colId xmlns:a16="http://schemas.microsoft.com/office/drawing/2014/main" val="20001"/>
                    </a:ext>
                  </a:extLst>
                </a:gridCol>
                <a:gridCol w="1712327">
                  <a:extLst>
                    <a:ext uri="{9D8B030D-6E8A-4147-A177-3AD203B41FA5}">
                      <a16:colId xmlns:a16="http://schemas.microsoft.com/office/drawing/2014/main" val="20002"/>
                    </a:ext>
                  </a:extLst>
                </a:gridCol>
              </a:tblGrid>
              <a:tr h="728472">
                <a:tc>
                  <a:txBody>
                    <a:bodyPr/>
                    <a:lstStyle/>
                    <a:p>
                      <a:pPr algn="ctr"/>
                      <a:r>
                        <a:rPr lang="en-US" dirty="0"/>
                        <a:t>Layer</a:t>
                      </a:r>
                    </a:p>
                  </a:txBody>
                  <a:tcPr/>
                </a:tc>
                <a:tc gridSpan="2">
                  <a:txBody>
                    <a:bodyPr/>
                    <a:lstStyle/>
                    <a:p>
                      <a:pPr algn="ctr"/>
                      <a:r>
                        <a:rPr lang="en-US" dirty="0"/>
                        <a:t>Implementation</a:t>
                      </a:r>
                    </a:p>
                  </a:txBody>
                  <a:tcPr/>
                </a:tc>
                <a:tc hMerge="1">
                  <a:txBody>
                    <a:bodyPr/>
                    <a:lstStyle/>
                    <a:p>
                      <a:pPr algn="ctr"/>
                      <a:endParaRPr lang="en-US" dirty="0"/>
                    </a:p>
                  </a:txBody>
                  <a:tcPr/>
                </a:tc>
                <a:extLst>
                  <a:ext uri="{0D108BD9-81ED-4DB2-BD59-A6C34878D82A}">
                    <a16:rowId xmlns:a16="http://schemas.microsoft.com/office/drawing/2014/main" val="10000"/>
                  </a:ext>
                </a:extLst>
              </a:tr>
              <a:tr h="728472">
                <a:tc>
                  <a:txBody>
                    <a:bodyPr/>
                    <a:lstStyle/>
                    <a:p>
                      <a:pPr algn="ctr"/>
                      <a:endParaRPr lang="en-US"/>
                    </a:p>
                  </a:txBody>
                  <a:tcPr/>
                </a:tc>
                <a:tc>
                  <a:txBody>
                    <a:bodyPr/>
                    <a:lstStyle/>
                    <a:p>
                      <a:pPr algn="ctr"/>
                      <a:r>
                        <a:rPr lang="en-US" dirty="0"/>
                        <a:t>Server side</a:t>
                      </a:r>
                    </a:p>
                  </a:txBody>
                  <a:tcPr/>
                </a:tc>
                <a:tc>
                  <a:txBody>
                    <a:bodyPr/>
                    <a:lstStyle/>
                    <a:p>
                      <a:pPr algn="ctr"/>
                      <a:r>
                        <a:rPr lang="en-US" dirty="0"/>
                        <a:t>Client side</a:t>
                      </a:r>
                    </a:p>
                  </a:txBody>
                  <a:tcPr/>
                </a:tc>
                <a:extLst>
                  <a:ext uri="{0D108BD9-81ED-4DB2-BD59-A6C34878D82A}">
                    <a16:rowId xmlns:a16="http://schemas.microsoft.com/office/drawing/2014/main" val="10001"/>
                  </a:ext>
                </a:extLst>
              </a:tr>
              <a:tr h="728472">
                <a:tc>
                  <a:txBody>
                    <a:bodyPr/>
                    <a:lstStyle/>
                    <a:p>
                      <a:pPr algn="ctr"/>
                      <a:r>
                        <a:rPr lang="en-US" dirty="0">
                          <a:solidFill>
                            <a:schemeClr val="accent1">
                              <a:lumMod val="50000"/>
                            </a:schemeClr>
                          </a:solidFill>
                        </a:rPr>
                        <a:t>Presentation</a:t>
                      </a:r>
                    </a:p>
                  </a:txBody>
                  <a:tcPr/>
                </a:tc>
                <a:tc>
                  <a:txBody>
                    <a:bodyPr/>
                    <a:lstStyle/>
                    <a:p>
                      <a:pPr algn="ctr"/>
                      <a:r>
                        <a:rPr lang="en-US" dirty="0"/>
                        <a:t>Web</a:t>
                      </a:r>
                      <a:r>
                        <a:rPr lang="en-US" baseline="0" dirty="0"/>
                        <a:t> server</a:t>
                      </a:r>
                      <a:endParaRPr lang="en-US" dirty="0"/>
                    </a:p>
                  </a:txBody>
                  <a:tcPr/>
                </a:tc>
                <a:tc>
                  <a:txBody>
                    <a:bodyPr/>
                    <a:lstStyle/>
                    <a:p>
                      <a:pPr algn="ctr"/>
                      <a:r>
                        <a:rPr lang="en-US" dirty="0"/>
                        <a:t>Web client</a:t>
                      </a:r>
                    </a:p>
                  </a:txBody>
                  <a:tcPr/>
                </a:tc>
                <a:extLst>
                  <a:ext uri="{0D108BD9-81ED-4DB2-BD59-A6C34878D82A}">
                    <a16:rowId xmlns:a16="http://schemas.microsoft.com/office/drawing/2014/main" val="10002"/>
                  </a:ext>
                </a:extLst>
              </a:tr>
              <a:tr h="728472">
                <a:tc>
                  <a:txBody>
                    <a:bodyPr/>
                    <a:lstStyle/>
                    <a:p>
                      <a:pPr algn="ctr"/>
                      <a:r>
                        <a:rPr lang="en-US" dirty="0">
                          <a:solidFill>
                            <a:schemeClr val="accent1">
                              <a:lumMod val="50000"/>
                            </a:schemeClr>
                          </a:solidFill>
                        </a:rPr>
                        <a:t>Application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Application</a:t>
                      </a:r>
                      <a:r>
                        <a:rPr lang="en-US" baseline="0" dirty="0"/>
                        <a:t> server</a:t>
                      </a:r>
                      <a:endParaRPr lang="en-US" dirty="0"/>
                    </a:p>
                  </a:txBody>
                  <a:tcPr/>
                </a:tc>
                <a:tc rowSpan="2">
                  <a:txBody>
                    <a:bodyPr/>
                    <a:lstStyle/>
                    <a:p>
                      <a:pPr algn="ctr"/>
                      <a:endParaRPr lang="en-US" dirty="0"/>
                    </a:p>
                  </a:txBody>
                  <a:tcPr/>
                </a:tc>
                <a:extLst>
                  <a:ext uri="{0D108BD9-81ED-4DB2-BD59-A6C34878D82A}">
                    <a16:rowId xmlns:a16="http://schemas.microsoft.com/office/drawing/2014/main" val="10003"/>
                  </a:ext>
                </a:extLst>
              </a:tr>
              <a:tr h="728472">
                <a:tc>
                  <a:txBody>
                    <a:bodyPr/>
                    <a:lstStyle/>
                    <a:p>
                      <a:pPr algn="ctr"/>
                      <a:r>
                        <a:rPr lang="en-US" dirty="0">
                          <a:solidFill>
                            <a:schemeClr val="accent1">
                              <a:lumMod val="50000"/>
                            </a:schemeClr>
                          </a:solidFill>
                        </a:rPr>
                        <a:t>Data</a:t>
                      </a:r>
                    </a:p>
                  </a:txBody>
                  <a:tcPr/>
                </a:tc>
                <a:tc>
                  <a:txBody>
                    <a:bodyPr/>
                    <a:lstStyle/>
                    <a:p>
                      <a:pPr algn="ctr"/>
                      <a:r>
                        <a:rPr lang="en-US" dirty="0"/>
                        <a:t>Data storage server</a:t>
                      </a:r>
                    </a:p>
                  </a:txBody>
                  <a:tcPr/>
                </a:tc>
                <a:tc vMerge="1">
                  <a:txBody>
                    <a:bodyPr/>
                    <a:lstStyle/>
                    <a:p>
                      <a:pPr algn="ct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430209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Multi-tenant Technology: The multi-tenant applications allow isolated to simultaneous users (tenants).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data and configuration of each user remains private to other users.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Web Applications &amp; Multitenant Technology</a:t>
            </a:r>
          </a:p>
        </p:txBody>
      </p:sp>
    </p:spTree>
    <p:extLst>
      <p:ext uri="{BB962C8B-B14F-4D97-AF65-F5344CB8AC3E}">
        <p14:creationId xmlns:p14="http://schemas.microsoft.com/office/powerpoint/2010/main" val="38525248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Multi-tenant Technology: The tenants can customize the user interface, business process, data model and access control of the multi-tenant application.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Web Applications &amp; Multitenant Technology</a:t>
            </a:r>
          </a:p>
        </p:txBody>
      </p:sp>
    </p:spTree>
    <p:extLst>
      <p:ext uri="{BB962C8B-B14F-4D97-AF65-F5344CB8AC3E}">
        <p14:creationId xmlns:p14="http://schemas.microsoft.com/office/powerpoint/2010/main" val="37298273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Common Characteristics of Multi-tenant Applications: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Usage isolation</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Data security</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Backup and restore is separate for each tenant</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Web Applications &amp; Multitenant Technology</a:t>
            </a:r>
          </a:p>
        </p:txBody>
      </p:sp>
    </p:spTree>
    <p:extLst>
      <p:ext uri="{BB962C8B-B14F-4D97-AF65-F5344CB8AC3E}">
        <p14:creationId xmlns:p14="http://schemas.microsoft.com/office/powerpoint/2010/main" val="35503478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Common Characteristics of Multi-tenant Applications: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Application upgrades do not negatively effect the existing users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Scalability in terms of number of tenants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Metered usage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Databases, tables and/or schema isolation for each user</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Web Applications &amp; Multitenant Technology</a:t>
            </a:r>
          </a:p>
        </p:txBody>
      </p:sp>
      <p:sp>
        <p:nvSpPr>
          <p:cNvPr id="5" name="TextBox 1"/>
          <p:cNvSpPr txBox="1"/>
          <p:nvPr/>
        </p:nvSpPr>
        <p:spPr>
          <a:xfrm>
            <a:off x="1907450" y="435685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34546263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88</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98606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Advantages of network storage (particularly of SAN) are: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Data reliability and reconstruction through replication.</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Better performance than file server.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Compatibility with common file systems and operating systems.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Best choice for backups.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Network Storage</a:t>
            </a: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5690778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Services are independent units of software (code) which allow network based machine-to-machine interaction.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Have no user interface.</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Process data between the computers through API calls.</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Examples: SOAP and REST based web services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Service Oriented Architecture</a:t>
            </a:r>
          </a:p>
        </p:txBody>
      </p:sp>
    </p:spTree>
    <p:extLst>
      <p:ext uri="{BB962C8B-B14F-4D97-AF65-F5344CB8AC3E}">
        <p14:creationId xmlns:p14="http://schemas.microsoft.com/office/powerpoint/2010/main" val="33220700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Service oriented architecture (SOA) is usually a collection of services (web services)</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These services communicate with each other for the exchange of data and processing.</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Two or more services may be coordinating an activity.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Service Oriented Architecture</a:t>
            </a:r>
          </a:p>
        </p:txBody>
      </p:sp>
    </p:spTree>
    <p:extLst>
      <p:ext uri="{BB962C8B-B14F-4D97-AF65-F5344CB8AC3E}">
        <p14:creationId xmlns:p14="http://schemas.microsoft.com/office/powerpoint/2010/main" val="773647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Examples of web services: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Return the weather conditions for a specific zip code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Return real-time traffic conditions doe a road or highway</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Return a stock price for a particular company</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Service Oriented Architecture</a:t>
            </a:r>
          </a:p>
        </p:txBody>
      </p:sp>
    </p:spTree>
    <p:extLst>
      <p:ext uri="{BB962C8B-B14F-4D97-AF65-F5344CB8AC3E}">
        <p14:creationId xmlns:p14="http://schemas.microsoft.com/office/powerpoint/2010/main" val="18708389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services are not web pages.</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To use a web service (which resides on a remote server), a program exchanges messages with the service.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user program sends parameters (through API call) such as zip code to the web service and waits for the reply.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Service Oriented Architecture</a:t>
            </a:r>
          </a:p>
        </p:txBody>
      </p:sp>
    </p:spTree>
    <p:extLst>
      <p:ext uri="{BB962C8B-B14F-4D97-AF65-F5344CB8AC3E}">
        <p14:creationId xmlns:p14="http://schemas.microsoft.com/office/powerpoint/2010/main" val="35244634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services are treated as black box by the programmer.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services are interoperable which means that programs written in dissimilar  language/s than the web-based service can call the API functions.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Service Oriented Architecture</a:t>
            </a:r>
          </a:p>
        </p:txBody>
      </p:sp>
    </p:spTree>
    <p:extLst>
      <p:ext uri="{BB962C8B-B14F-4D97-AF65-F5344CB8AC3E}">
        <p14:creationId xmlns:p14="http://schemas.microsoft.com/office/powerpoint/2010/main" val="39659721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400812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Services: The core technologies are: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Service Description Language (WSDL): A markup language to define the API of the web service including the functions and the input/output messages associated with each function.</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Message input/output are in the form of XML and defined by XML schema.</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Service Oriented Architecture</a:t>
            </a:r>
          </a:p>
        </p:txBody>
      </p:sp>
    </p:spTree>
    <p:extLst>
      <p:ext uri="{BB962C8B-B14F-4D97-AF65-F5344CB8AC3E}">
        <p14:creationId xmlns:p14="http://schemas.microsoft.com/office/powerpoint/2010/main" val="7487798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Services: The core technologies are: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message formatting is according to a common messaging format defined by Simple Object Access Protocol (SOAP) or through Representation State Transfer (REST).</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Service Oriented Architecture</a:t>
            </a:r>
          </a:p>
        </p:txBody>
      </p:sp>
    </p:spTree>
    <p:extLst>
      <p:ext uri="{BB962C8B-B14F-4D97-AF65-F5344CB8AC3E}">
        <p14:creationId xmlns:p14="http://schemas.microsoft.com/office/powerpoint/2010/main" val="6350665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Services: The core technologies are: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Universal Description, Discovery and Integration (UDDI) is a standard which regulates the service registries in which WSDL definitions can be published so that they can be discovered by the users.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Service Oriented Architecture</a:t>
            </a:r>
          </a:p>
        </p:txBody>
      </p:sp>
    </p:spTree>
    <p:extLst>
      <p:ext uri="{BB962C8B-B14F-4D97-AF65-F5344CB8AC3E}">
        <p14:creationId xmlns:p14="http://schemas.microsoft.com/office/powerpoint/2010/main" val="260486932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Cloud Service &amp; Web Services: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These two are not alike.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Can be used independent of each other in a SOA.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Cloud services are SaaS, PaaS &amp; IaaS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services are API Calls.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Service Oriented Architecture</a:t>
            </a:r>
          </a:p>
        </p:txBody>
      </p:sp>
    </p:spTree>
    <p:extLst>
      <p:ext uri="{BB962C8B-B14F-4D97-AF65-F5344CB8AC3E}">
        <p14:creationId xmlns:p14="http://schemas.microsoft.com/office/powerpoint/2010/main" val="37944196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Cloud Service &amp; Web Services: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Web services can be the front door for the cloud services running at the backend.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Cloud services are often provided over web services.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Service Oriented Architecture</a:t>
            </a:r>
          </a:p>
        </p:txBody>
      </p:sp>
    </p:spTree>
    <p:extLst>
      <p:ext uri="{BB962C8B-B14F-4D97-AF65-F5344CB8AC3E}">
        <p14:creationId xmlns:p14="http://schemas.microsoft.com/office/powerpoint/2010/main" val="231339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74</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32807584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Cloud Service &amp; Web Services: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For example Amazon Web Service (AWS) based cloud services  (e.g., data processing service deployed by a provider) can be accessed over network through API developed (by the same provider) using Amazon API Gateway.</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Service Oriented Architecture</a:t>
            </a:r>
          </a:p>
        </p:txBody>
      </p:sp>
      <p:sp>
        <p:nvSpPr>
          <p:cNvPr id="5" name="TextBox 1"/>
          <p:cNvSpPr txBox="1"/>
          <p:nvPr/>
        </p:nvSpPr>
        <p:spPr>
          <a:xfrm>
            <a:off x="1907450" y="4356854"/>
            <a:ext cx="821059" cy="58477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dirty="0">
                <a:solidFill>
                  <a:srgbClr val="FF0000"/>
                </a:solidFill>
              </a:rPr>
              <a:t>end</a:t>
            </a:r>
          </a:p>
        </p:txBody>
      </p:sp>
    </p:spTree>
    <p:extLst>
      <p:ext uri="{BB962C8B-B14F-4D97-AF65-F5344CB8AC3E}">
        <p14:creationId xmlns:p14="http://schemas.microsoft.com/office/powerpoint/2010/main" val="7616020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89</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25985730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This module is about the prominent security threats to the Cloud computing.</a:t>
            </a:r>
          </a:p>
          <a:p>
            <a:pPr marL="341313" lvl="2" indent="0">
              <a:buClr>
                <a:srgbClr val="7030A0"/>
              </a:buClr>
              <a:buNone/>
            </a:pPr>
            <a:r>
              <a:rPr lang="en-US" sz="2400" dirty="0">
                <a:solidFill>
                  <a:schemeClr val="tx1"/>
                </a:solidFill>
                <a:latin typeface="Candara" panose="020E0502030303020204" pitchFamily="34" charset="0"/>
              </a:rPr>
              <a:t>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Tree>
    <p:extLst>
      <p:ext uri="{BB962C8B-B14F-4D97-AF65-F5344CB8AC3E}">
        <p14:creationId xmlns:p14="http://schemas.microsoft.com/office/powerpoint/2010/main" val="4486822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mj-lt"/>
              <a:buAutoNum type="arabicPeriod"/>
            </a:pPr>
            <a:r>
              <a:rPr lang="en-US" sz="2400" dirty="0">
                <a:solidFill>
                  <a:schemeClr val="tx1"/>
                </a:solidFill>
                <a:latin typeface="Candara" panose="020E0502030303020204" pitchFamily="34" charset="0"/>
              </a:rPr>
              <a:t>Traffic Eavesdropping: It is possible that the data being transferred from Cloud consumer to provider may get eavesdropped (sectary copied) through a malicious network-carrier.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Tree>
    <p:extLst>
      <p:ext uri="{BB962C8B-B14F-4D97-AF65-F5344CB8AC3E}">
        <p14:creationId xmlns:p14="http://schemas.microsoft.com/office/powerpoint/2010/main" val="31862021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mj-lt"/>
              <a:buAutoNum type="arabicPeriod"/>
            </a:pPr>
            <a:r>
              <a:rPr lang="en-US" sz="2400" dirty="0">
                <a:solidFill>
                  <a:schemeClr val="tx1"/>
                </a:solidFill>
                <a:latin typeface="Candara" panose="020E0502030303020204" pitchFamily="34" charset="0"/>
              </a:rPr>
              <a:t>Traffic Eavesdropping: Compromises the message contents. Can go undetected for extended periods of time.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443" y="4310488"/>
            <a:ext cx="753993" cy="618274"/>
          </a:xfrm>
          <a:prstGeom prst="rect">
            <a:avLst/>
          </a:prstGeom>
        </p:spPr>
      </p:pic>
      <p:sp>
        <p:nvSpPr>
          <p:cNvPr id="3" name="Cloud 2"/>
          <p:cNvSpPr/>
          <p:nvPr/>
        </p:nvSpPr>
        <p:spPr>
          <a:xfrm>
            <a:off x="5493172" y="3535680"/>
            <a:ext cx="2355428" cy="1798320"/>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5835013" y="3927214"/>
            <a:ext cx="1567991" cy="1149611"/>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Cloud Service</a:t>
            </a:r>
          </a:p>
        </p:txBody>
      </p:sp>
      <p:sp>
        <p:nvSpPr>
          <p:cNvPr id="7" name="Rectangle 6"/>
          <p:cNvSpPr/>
          <p:nvPr/>
        </p:nvSpPr>
        <p:spPr>
          <a:xfrm>
            <a:off x="3602025" y="3927214"/>
            <a:ext cx="174965" cy="12287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9" name="Straight Arrow Connector 8"/>
          <p:cNvCxnSpPr>
            <a:endCxn id="5" idx="2"/>
          </p:cNvCxnSpPr>
          <p:nvPr/>
        </p:nvCxnSpPr>
        <p:spPr>
          <a:xfrm flipV="1">
            <a:off x="1960836" y="4502020"/>
            <a:ext cx="3874177" cy="127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03082" y="4432040"/>
            <a:ext cx="407757" cy="37517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530090" y="4432040"/>
            <a:ext cx="407757" cy="375170"/>
          </a:xfrm>
          <a:prstGeom prst="rect">
            <a:avLst/>
          </a:prstGeom>
        </p:spPr>
      </p:pic>
      <p:sp>
        <p:nvSpPr>
          <p:cNvPr id="13" name="TextBox 12"/>
          <p:cNvSpPr txBox="1"/>
          <p:nvPr/>
        </p:nvSpPr>
        <p:spPr>
          <a:xfrm>
            <a:off x="2503083" y="5205024"/>
            <a:ext cx="2990090" cy="369332"/>
          </a:xfrm>
          <a:prstGeom prst="rect">
            <a:avLst/>
          </a:prstGeom>
          <a:noFill/>
        </p:spPr>
        <p:txBody>
          <a:bodyPr wrap="square" rtlCol="0">
            <a:spAutoFit/>
          </a:bodyPr>
          <a:lstStyle/>
          <a:p>
            <a:r>
              <a:rPr lang="en-US" b="1" dirty="0"/>
              <a:t>Traffic eavesdropper device</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515784" y="2755709"/>
            <a:ext cx="407757" cy="3751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5" name="TextBox 14"/>
          <p:cNvSpPr txBox="1"/>
          <p:nvPr/>
        </p:nvSpPr>
        <p:spPr>
          <a:xfrm>
            <a:off x="2503082" y="2446572"/>
            <a:ext cx="2693757" cy="369332"/>
          </a:xfrm>
          <a:prstGeom prst="rect">
            <a:avLst/>
          </a:prstGeom>
          <a:noFill/>
        </p:spPr>
        <p:txBody>
          <a:bodyPr wrap="square" rtlCol="0">
            <a:spAutoFit/>
          </a:bodyPr>
          <a:lstStyle/>
          <a:p>
            <a:r>
              <a:rPr lang="en-US" b="1" dirty="0"/>
              <a:t>Illegally copied message</a:t>
            </a:r>
          </a:p>
        </p:txBody>
      </p:sp>
      <p:sp>
        <p:nvSpPr>
          <p:cNvPr id="16" name="TextBox 15"/>
          <p:cNvSpPr txBox="1"/>
          <p:nvPr/>
        </p:nvSpPr>
        <p:spPr>
          <a:xfrm>
            <a:off x="874309" y="4942734"/>
            <a:ext cx="1892453" cy="369332"/>
          </a:xfrm>
          <a:prstGeom prst="rect">
            <a:avLst/>
          </a:prstGeom>
          <a:noFill/>
        </p:spPr>
        <p:txBody>
          <a:bodyPr wrap="square" rtlCol="0">
            <a:spAutoFit/>
          </a:bodyPr>
          <a:lstStyle/>
          <a:p>
            <a:r>
              <a:rPr lang="en-US" b="1" dirty="0"/>
              <a:t>Cloud consumer</a:t>
            </a:r>
          </a:p>
        </p:txBody>
      </p:sp>
      <p:cxnSp>
        <p:nvCxnSpPr>
          <p:cNvPr id="18" name="Straight Arrow Connector 17"/>
          <p:cNvCxnSpPr/>
          <p:nvPr/>
        </p:nvCxnSpPr>
        <p:spPr>
          <a:xfrm flipH="1" flipV="1">
            <a:off x="3419475" y="3924299"/>
            <a:ext cx="19050" cy="704851"/>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40918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mj-lt"/>
              <a:buAutoNum type="arabicPeriod" startAt="2"/>
            </a:pPr>
            <a:r>
              <a:rPr lang="en-US" sz="2400" dirty="0">
                <a:solidFill>
                  <a:schemeClr val="tx1"/>
                </a:solidFill>
                <a:latin typeface="Candara" panose="020E0502030303020204" pitchFamily="34" charset="0"/>
              </a:rPr>
              <a:t>Malicious Intermediately: The messages are illegally intercepted and then the contents are updated. The updated message is then relayed towards the cloud.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Tree>
    <p:extLst>
      <p:ext uri="{BB962C8B-B14F-4D97-AF65-F5344CB8AC3E}">
        <p14:creationId xmlns:p14="http://schemas.microsoft.com/office/powerpoint/2010/main" val="596667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mj-lt"/>
              <a:buAutoNum type="arabicPeriod" startAt="2"/>
            </a:pPr>
            <a:r>
              <a:rPr lang="en-US" sz="2400" dirty="0">
                <a:solidFill>
                  <a:schemeClr val="tx1"/>
                </a:solidFill>
                <a:latin typeface="Candara" panose="020E0502030303020204" pitchFamily="34" charset="0"/>
              </a:rPr>
              <a:t>Malicious Intermediary: The messages are illegally intercepted and then the contents are updated. The updated message is then relayed towards the cloud.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Tree>
    <p:extLst>
      <p:ext uri="{BB962C8B-B14F-4D97-AF65-F5344CB8AC3E}">
        <p14:creationId xmlns:p14="http://schemas.microsoft.com/office/powerpoint/2010/main" val="3384275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mj-lt"/>
              <a:buAutoNum type="arabicPeriod" startAt="2"/>
            </a:pPr>
            <a:r>
              <a:rPr lang="en-US" sz="2400" dirty="0">
                <a:solidFill>
                  <a:schemeClr val="tx1"/>
                </a:solidFill>
                <a:latin typeface="Candara" panose="020E0502030303020204" pitchFamily="34" charset="0"/>
              </a:rPr>
              <a:t>Malicious Intermediary: The message may be updated with malicious contents which reach the VM hosting the cloud service undetected.</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603" y="4859128"/>
            <a:ext cx="753993" cy="618274"/>
          </a:xfrm>
          <a:prstGeom prst="rect">
            <a:avLst/>
          </a:prstGeom>
        </p:spPr>
      </p:pic>
      <p:sp>
        <p:nvSpPr>
          <p:cNvPr id="7" name="Cloud 6"/>
          <p:cNvSpPr/>
          <p:nvPr/>
        </p:nvSpPr>
        <p:spPr>
          <a:xfrm>
            <a:off x="5214851" y="4253865"/>
            <a:ext cx="3132668" cy="1828800"/>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3358185" y="4475854"/>
            <a:ext cx="174965" cy="12287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0" name="Straight Arrow Connector 9"/>
          <p:cNvCxnSpPr>
            <a:stCxn id="7" idx="2"/>
          </p:cNvCxnSpPr>
          <p:nvPr/>
        </p:nvCxnSpPr>
        <p:spPr>
          <a:xfrm flipV="1">
            <a:off x="5224568" y="5161561"/>
            <a:ext cx="1748001" cy="67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655321" y="5491374"/>
            <a:ext cx="1898082" cy="369332"/>
          </a:xfrm>
          <a:prstGeom prst="rect">
            <a:avLst/>
          </a:prstGeom>
          <a:noFill/>
        </p:spPr>
        <p:txBody>
          <a:bodyPr wrap="square" rtlCol="0">
            <a:spAutoFit/>
          </a:bodyPr>
          <a:lstStyle/>
          <a:p>
            <a:r>
              <a:rPr lang="en-US" b="1" dirty="0"/>
              <a:t>Cloud consumer</a:t>
            </a:r>
          </a:p>
        </p:txBody>
      </p:sp>
      <p:sp>
        <p:nvSpPr>
          <p:cNvPr id="17" name="TextBox 16"/>
          <p:cNvSpPr txBox="1"/>
          <p:nvPr/>
        </p:nvSpPr>
        <p:spPr>
          <a:xfrm>
            <a:off x="1935481" y="5753664"/>
            <a:ext cx="3167168" cy="369332"/>
          </a:xfrm>
          <a:prstGeom prst="rect">
            <a:avLst/>
          </a:prstGeom>
          <a:noFill/>
        </p:spPr>
        <p:txBody>
          <a:bodyPr wrap="square" rtlCol="0">
            <a:spAutoFit/>
          </a:bodyPr>
          <a:lstStyle/>
          <a:p>
            <a:r>
              <a:rPr lang="en-US" b="1" dirty="0"/>
              <a:t>Malicious intermediary device</a:t>
            </a:r>
          </a:p>
        </p:txBody>
      </p:sp>
      <p:graphicFrame>
        <p:nvGraphicFramePr>
          <p:cNvPr id="2" name="Table 1"/>
          <p:cNvGraphicFramePr>
            <a:graphicFrameLocks noGrp="1"/>
          </p:cNvGraphicFramePr>
          <p:nvPr/>
        </p:nvGraphicFramePr>
        <p:xfrm>
          <a:off x="1891620" y="2313940"/>
          <a:ext cx="1143000" cy="14630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243681">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4368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4368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43681">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18" name="Table 17"/>
          <p:cNvGraphicFramePr>
            <a:graphicFrameLocks noGrp="1"/>
          </p:cNvGraphicFramePr>
          <p:nvPr/>
        </p:nvGraphicFramePr>
        <p:xfrm>
          <a:off x="3918628" y="2307590"/>
          <a:ext cx="1143000" cy="1507490"/>
        </p:xfrm>
        <a:graphic>
          <a:graphicData uri="http://schemas.openxmlformats.org/drawingml/2006/table">
            <a:tbl>
              <a:tblPr firstRow="1" bandRow="1">
                <a:tableStyleId>{21E4AEA4-8DFA-4A89-87EB-49C32662AFE0}</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41021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43681">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24368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43681">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 name="Left Arrow 2"/>
          <p:cNvSpPr/>
          <p:nvPr/>
        </p:nvSpPr>
        <p:spPr>
          <a:xfrm rot="5400000">
            <a:off x="1943967" y="4103207"/>
            <a:ext cx="1005510" cy="381000"/>
          </a:xfrm>
          <a:prstGeom prst="leftArrow">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Left Arrow 18"/>
          <p:cNvSpPr/>
          <p:nvPr/>
        </p:nvSpPr>
        <p:spPr>
          <a:xfrm rot="5400000">
            <a:off x="3979474" y="4156317"/>
            <a:ext cx="1005510" cy="381000"/>
          </a:xfrm>
          <a:prstGeom prst="leftArrow">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p:cNvSpPr txBox="1"/>
          <p:nvPr/>
        </p:nvSpPr>
        <p:spPr>
          <a:xfrm>
            <a:off x="1528003" y="1916126"/>
            <a:ext cx="2154305" cy="369332"/>
          </a:xfrm>
          <a:prstGeom prst="rect">
            <a:avLst/>
          </a:prstGeom>
          <a:noFill/>
        </p:spPr>
        <p:txBody>
          <a:bodyPr wrap="square" rtlCol="0">
            <a:spAutoFit/>
          </a:bodyPr>
          <a:lstStyle/>
          <a:p>
            <a:r>
              <a:rPr lang="en-US" b="1" dirty="0"/>
              <a:t>Original message</a:t>
            </a:r>
          </a:p>
        </p:txBody>
      </p:sp>
      <p:sp>
        <p:nvSpPr>
          <p:cNvPr id="21" name="TextBox 20"/>
          <p:cNvSpPr txBox="1"/>
          <p:nvPr/>
        </p:nvSpPr>
        <p:spPr>
          <a:xfrm>
            <a:off x="3529908" y="1916126"/>
            <a:ext cx="2019109" cy="369332"/>
          </a:xfrm>
          <a:prstGeom prst="rect">
            <a:avLst/>
          </a:prstGeom>
          <a:noFill/>
        </p:spPr>
        <p:txBody>
          <a:bodyPr wrap="square" rtlCol="0">
            <a:spAutoFit/>
          </a:bodyPr>
          <a:lstStyle/>
          <a:p>
            <a:r>
              <a:rPr lang="en-US" b="1" dirty="0"/>
              <a:t>Updated message</a:t>
            </a:r>
          </a:p>
        </p:txBody>
      </p:sp>
      <p:sp>
        <p:nvSpPr>
          <p:cNvPr id="23" name="Rectangle 22"/>
          <p:cNvSpPr/>
          <p:nvPr/>
        </p:nvSpPr>
        <p:spPr>
          <a:xfrm>
            <a:off x="7015432" y="5082013"/>
            <a:ext cx="546986" cy="552450"/>
          </a:xfrm>
          <a:prstGeom prst="rect">
            <a:avLst/>
          </a:prstGeom>
          <a:ln>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00" dirty="0"/>
          </a:p>
        </p:txBody>
      </p:sp>
      <p:sp>
        <p:nvSpPr>
          <p:cNvPr id="24" name="TextBox 23"/>
          <p:cNvSpPr txBox="1"/>
          <p:nvPr/>
        </p:nvSpPr>
        <p:spPr>
          <a:xfrm>
            <a:off x="6279649" y="4580626"/>
            <a:ext cx="2017961" cy="369332"/>
          </a:xfrm>
          <a:prstGeom prst="rect">
            <a:avLst/>
          </a:prstGeom>
          <a:noFill/>
        </p:spPr>
        <p:txBody>
          <a:bodyPr wrap="square" rtlCol="0">
            <a:spAutoFit/>
          </a:bodyPr>
          <a:lstStyle/>
          <a:p>
            <a:r>
              <a:rPr lang="en-US" b="1" dirty="0"/>
              <a:t>Compromised VM</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980945" y="4957293"/>
            <a:ext cx="407757" cy="375170"/>
          </a:xfrm>
          <a:prstGeom prst="rect">
            <a:avLst/>
          </a:prstGeom>
        </p:spPr>
      </p:pic>
      <p:sp>
        <p:nvSpPr>
          <p:cNvPr id="27" name="Rectangle 26"/>
          <p:cNvSpPr/>
          <p:nvPr/>
        </p:nvSpPr>
        <p:spPr>
          <a:xfrm>
            <a:off x="5002426" y="4351804"/>
            <a:ext cx="199321" cy="1606811"/>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9" name="Straight Arrow Connector 28"/>
          <p:cNvCxnSpPr>
            <a:endCxn id="27" idx="1"/>
          </p:cNvCxnSpPr>
          <p:nvPr/>
        </p:nvCxnSpPr>
        <p:spPr>
          <a:xfrm flipV="1">
            <a:off x="1623204" y="5155210"/>
            <a:ext cx="3379222" cy="480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59242" y="4980680"/>
            <a:ext cx="407757" cy="37517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86250" y="4980680"/>
            <a:ext cx="407757" cy="375170"/>
          </a:xfrm>
          <a:prstGeom prst="rect">
            <a:avLst/>
          </a:prstGeom>
        </p:spPr>
      </p:pic>
    </p:spTree>
    <p:extLst>
      <p:ext uri="{BB962C8B-B14F-4D97-AF65-F5344CB8AC3E}">
        <p14:creationId xmlns:p14="http://schemas.microsoft.com/office/powerpoint/2010/main" val="31908496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90</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6258790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mj-lt"/>
              <a:buAutoNum type="arabicPeriod" startAt="3"/>
            </a:pPr>
            <a:r>
              <a:rPr lang="en-US" sz="2400" dirty="0">
                <a:solidFill>
                  <a:schemeClr val="tx1"/>
                </a:solidFill>
                <a:latin typeface="Candara" panose="020E0502030303020204" pitchFamily="34" charset="0"/>
              </a:rPr>
              <a:t>Denial of Service (</a:t>
            </a:r>
            <a:r>
              <a:rPr lang="en-US" sz="2400" dirty="0" err="1">
                <a:solidFill>
                  <a:schemeClr val="tx1"/>
                </a:solidFill>
                <a:latin typeface="Candara" panose="020E0502030303020204" pitchFamily="34" charset="0"/>
              </a:rPr>
              <a:t>DoS</a:t>
            </a:r>
            <a:r>
              <a:rPr lang="en-US" sz="2400" dirty="0">
                <a:solidFill>
                  <a:schemeClr val="tx1"/>
                </a:solidFill>
                <a:latin typeface="Candara" panose="020E0502030303020204" pitchFamily="34" charset="0"/>
              </a:rPr>
              <a:t>): The purpose is to overload the IT resources so the sage where they can not work properly. Can be launched in the following ways:</a:t>
            </a:r>
          </a:p>
          <a:p>
            <a:pPr marL="707073" lvl="4" indent="0">
              <a:buClr>
                <a:srgbClr val="7030A0"/>
              </a:buClr>
              <a:buNone/>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Tree>
    <p:extLst>
      <p:ext uri="{BB962C8B-B14F-4D97-AF65-F5344CB8AC3E}">
        <p14:creationId xmlns:p14="http://schemas.microsoft.com/office/powerpoint/2010/main" val="428185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Cloud storage is the next step in the evolution of network storage devices.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Instead of storing the data locally, the data can be stored on cloud and can be accessed through web.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user can have virtually unlimited storage space available at affordable rates. </a:t>
            </a: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Cloud Based Data Storage</a:t>
            </a:r>
          </a:p>
        </p:txBody>
      </p:sp>
    </p:spTree>
    <p:extLst>
      <p:ext uri="{BB962C8B-B14F-4D97-AF65-F5344CB8AC3E}">
        <p14:creationId xmlns:p14="http://schemas.microsoft.com/office/powerpoint/2010/main" val="41783973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mj-lt"/>
              <a:buAutoNum type="arabicPeriod" startAt="3"/>
            </a:pPr>
            <a:r>
              <a:rPr lang="en-US" sz="2400" dirty="0">
                <a:solidFill>
                  <a:schemeClr val="tx1"/>
                </a:solidFill>
                <a:latin typeface="Candara" panose="020E0502030303020204" pitchFamily="34" charset="0"/>
              </a:rPr>
              <a:t>Denial of Service (</a:t>
            </a:r>
            <a:r>
              <a:rPr lang="en-US" sz="2400" dirty="0" err="1">
                <a:solidFill>
                  <a:schemeClr val="tx1"/>
                </a:solidFill>
                <a:latin typeface="Candara" panose="020E0502030303020204" pitchFamily="34" charset="0"/>
              </a:rPr>
              <a:t>DoS</a:t>
            </a:r>
            <a:r>
              <a:rPr lang="en-US" sz="2400" dirty="0">
                <a:solidFill>
                  <a:schemeClr val="tx1"/>
                </a:solidFill>
                <a:latin typeface="Candara" panose="020E0502030303020204" pitchFamily="34" charset="0"/>
              </a:rPr>
              <a:t>): </a:t>
            </a:r>
          </a:p>
          <a:p>
            <a:pPr marL="798513" lvl="2" indent="-457200">
              <a:buClr>
                <a:srgbClr val="7030A0"/>
              </a:buClr>
              <a:buFont typeface="Arial" panose="020B0604020202020204" pitchFamily="34" charset="0"/>
              <a:buChar char="•"/>
            </a:pPr>
            <a:r>
              <a:rPr lang="en-US" sz="2400" dirty="0">
                <a:solidFill>
                  <a:schemeClr val="tx1"/>
                </a:solidFill>
                <a:latin typeface="Candara" panose="020E0502030303020204" pitchFamily="34" charset="0"/>
              </a:rPr>
              <a:t>Workload on a cloud service is artificially increased through fake messages or repeated communication requests.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Tree>
    <p:extLst>
      <p:ext uri="{BB962C8B-B14F-4D97-AF65-F5344CB8AC3E}">
        <p14:creationId xmlns:p14="http://schemas.microsoft.com/office/powerpoint/2010/main" val="38552988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mj-lt"/>
              <a:buAutoNum type="arabicPeriod" startAt="3"/>
            </a:pPr>
            <a:r>
              <a:rPr lang="en-US" sz="2400" dirty="0">
                <a:solidFill>
                  <a:schemeClr val="tx1"/>
                </a:solidFill>
                <a:latin typeface="Candara" panose="020E0502030303020204" pitchFamily="34" charset="0"/>
              </a:rPr>
              <a:t>Denial of Service (</a:t>
            </a:r>
            <a:r>
              <a:rPr lang="en-US" sz="2400" dirty="0" err="1">
                <a:solidFill>
                  <a:schemeClr val="tx1"/>
                </a:solidFill>
                <a:latin typeface="Candara" panose="020E0502030303020204" pitchFamily="34" charset="0"/>
              </a:rPr>
              <a:t>DoS</a:t>
            </a:r>
            <a:r>
              <a:rPr lang="en-US" sz="2400" dirty="0">
                <a:solidFill>
                  <a:schemeClr val="tx1"/>
                </a:solidFill>
                <a:latin typeface="Candara" panose="020E0502030303020204" pitchFamily="34" charset="0"/>
              </a:rPr>
              <a:t>): </a:t>
            </a:r>
          </a:p>
          <a:p>
            <a:pPr marL="798513" lvl="2" indent="-457200">
              <a:buClr>
                <a:srgbClr val="7030A0"/>
              </a:buClr>
              <a:buFont typeface="Arial" panose="020B0604020202020204" pitchFamily="34" charset="0"/>
              <a:buChar char="•"/>
            </a:pPr>
            <a:r>
              <a:rPr lang="en-US" sz="2400" dirty="0">
                <a:solidFill>
                  <a:schemeClr val="tx1"/>
                </a:solidFill>
                <a:latin typeface="Candara" panose="020E0502030303020204" pitchFamily="34" charset="0"/>
              </a:rPr>
              <a:t>Network is overloaded with traffic to cripple the performance and increasing the response time.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Tree>
    <p:extLst>
      <p:ext uri="{BB962C8B-B14F-4D97-AF65-F5344CB8AC3E}">
        <p14:creationId xmlns:p14="http://schemas.microsoft.com/office/powerpoint/2010/main" val="15907959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mj-lt"/>
              <a:buAutoNum type="arabicPeriod" startAt="3"/>
            </a:pPr>
            <a:r>
              <a:rPr lang="en-US" sz="2400" dirty="0">
                <a:solidFill>
                  <a:schemeClr val="tx1"/>
                </a:solidFill>
                <a:latin typeface="Candara" panose="020E0502030303020204" pitchFamily="34" charset="0"/>
              </a:rPr>
              <a:t>Denial of Service (</a:t>
            </a:r>
            <a:r>
              <a:rPr lang="en-US" sz="2400" dirty="0" err="1">
                <a:solidFill>
                  <a:schemeClr val="tx1"/>
                </a:solidFill>
                <a:latin typeface="Candara" panose="020E0502030303020204" pitchFamily="34" charset="0"/>
              </a:rPr>
              <a:t>DoS</a:t>
            </a:r>
            <a:r>
              <a:rPr lang="en-US" sz="2400" dirty="0">
                <a:solidFill>
                  <a:schemeClr val="tx1"/>
                </a:solidFill>
                <a:latin typeface="Candara" panose="020E0502030303020204" pitchFamily="34" charset="0"/>
              </a:rPr>
              <a:t>): </a:t>
            </a:r>
          </a:p>
          <a:p>
            <a:pPr marL="798513" lvl="2" indent="-457200">
              <a:buClr>
                <a:srgbClr val="7030A0"/>
              </a:buClr>
              <a:buFont typeface="Arial" panose="020B0604020202020204" pitchFamily="34" charset="0"/>
              <a:buChar char="•"/>
            </a:pPr>
            <a:r>
              <a:rPr lang="en-US" sz="2400" dirty="0">
                <a:solidFill>
                  <a:schemeClr val="tx1"/>
                </a:solidFill>
                <a:latin typeface="Candara" panose="020E0502030303020204" pitchFamily="34" charset="0"/>
              </a:rPr>
              <a:t>Multiple cloud service requests are sent. Each request is designed to consume excessive memory and processing resources.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Tree>
    <p:extLst>
      <p:ext uri="{BB962C8B-B14F-4D97-AF65-F5344CB8AC3E}">
        <p14:creationId xmlns:p14="http://schemas.microsoft.com/office/powerpoint/2010/main" val="36189208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61985" y="2162316"/>
            <a:ext cx="914400" cy="9144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mj-lt"/>
              <a:buAutoNum type="arabicPeriod" startAt="3"/>
            </a:pPr>
            <a:r>
              <a:rPr lang="en-US" sz="2400" dirty="0">
                <a:solidFill>
                  <a:schemeClr val="tx1"/>
                </a:solidFill>
                <a:latin typeface="Candara" panose="020E0502030303020204" pitchFamily="34" charset="0"/>
              </a:rPr>
              <a:t>Denial of Service (</a:t>
            </a:r>
            <a:r>
              <a:rPr lang="en-US" sz="2400" dirty="0" err="1">
                <a:solidFill>
                  <a:schemeClr val="tx1"/>
                </a:solidFill>
                <a:latin typeface="Candara" panose="020E0502030303020204" pitchFamily="34" charset="0"/>
              </a:rPr>
              <a:t>DoS</a:t>
            </a:r>
            <a:r>
              <a:rPr lang="en-US" sz="2400" dirty="0">
                <a:solidFill>
                  <a:schemeClr val="tx1"/>
                </a:solidFill>
                <a:latin typeface="Candara" panose="020E0502030303020204" pitchFamily="34" charset="0"/>
              </a:rPr>
              <a:t>)</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
        <p:nvSpPr>
          <p:cNvPr id="2" name="Cloud 1"/>
          <p:cNvSpPr/>
          <p:nvPr/>
        </p:nvSpPr>
        <p:spPr>
          <a:xfrm>
            <a:off x="4756392" y="2388498"/>
            <a:ext cx="3733800" cy="3440895"/>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4452937" y="2695575"/>
            <a:ext cx="238125" cy="2686050"/>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5850" y="3569641"/>
            <a:ext cx="802709" cy="1135323"/>
          </a:xfrm>
          <a:prstGeom prst="rect">
            <a:avLst/>
          </a:prstGeom>
        </p:spPr>
      </p:pic>
      <p:sp>
        <p:nvSpPr>
          <p:cNvPr id="8" name="Rectangle 7"/>
          <p:cNvSpPr/>
          <p:nvPr/>
        </p:nvSpPr>
        <p:spPr>
          <a:xfrm>
            <a:off x="6211155" y="3595010"/>
            <a:ext cx="765804" cy="552450"/>
          </a:xfrm>
          <a:prstGeom prst="rect">
            <a:avLst/>
          </a:prstGeom>
          <a:ln>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t>VM A</a:t>
            </a:r>
          </a:p>
        </p:txBody>
      </p:sp>
      <p:sp>
        <p:nvSpPr>
          <p:cNvPr id="9" name="Rectangle 8"/>
          <p:cNvSpPr/>
          <p:nvPr/>
        </p:nvSpPr>
        <p:spPr>
          <a:xfrm>
            <a:off x="6087182" y="4515701"/>
            <a:ext cx="703240" cy="552450"/>
          </a:xfrm>
          <a:prstGeom prst="rect">
            <a:avLst/>
          </a:prstGeom>
          <a:ln>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t>VM B</a:t>
            </a:r>
          </a:p>
        </p:txBody>
      </p:sp>
      <p:sp>
        <p:nvSpPr>
          <p:cNvPr id="10" name="Lightning Bolt 9"/>
          <p:cNvSpPr/>
          <p:nvPr/>
        </p:nvSpPr>
        <p:spPr>
          <a:xfrm rot="3892505">
            <a:off x="835194" y="2327424"/>
            <a:ext cx="567982" cy="584183"/>
          </a:xfrm>
          <a:prstGeom prst="lightningBol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61985" y="4763492"/>
            <a:ext cx="914400" cy="9144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Straight Arrow Connector 13"/>
          <p:cNvCxnSpPr/>
          <p:nvPr/>
        </p:nvCxnSpPr>
        <p:spPr>
          <a:xfrm>
            <a:off x="1608996" y="2312205"/>
            <a:ext cx="2771777" cy="571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1599833" y="2569463"/>
            <a:ext cx="2771777" cy="571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1608996" y="2883872"/>
            <a:ext cx="2771777" cy="571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33650" y="2388498"/>
            <a:ext cx="390524" cy="23662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33650" y="2673538"/>
            <a:ext cx="390524" cy="236622"/>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33650" y="2975895"/>
            <a:ext cx="390524" cy="236622"/>
          </a:xfrm>
          <a:prstGeom prst="rect">
            <a:avLst/>
          </a:prstGeom>
        </p:spPr>
      </p:pic>
      <p:cxnSp>
        <p:nvCxnSpPr>
          <p:cNvPr id="21" name="Straight Arrow Connector 20"/>
          <p:cNvCxnSpPr/>
          <p:nvPr/>
        </p:nvCxnSpPr>
        <p:spPr>
          <a:xfrm>
            <a:off x="4691062" y="3013073"/>
            <a:ext cx="1625536" cy="727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4724400" y="3258901"/>
            <a:ext cx="1625536" cy="6427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4731739" y="3504729"/>
            <a:ext cx="1584859" cy="514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318597" y="3140050"/>
            <a:ext cx="390524" cy="23662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85260" y="3429818"/>
            <a:ext cx="390524" cy="236622"/>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81616" y="3712056"/>
            <a:ext cx="390524" cy="236622"/>
          </a:xfrm>
          <a:prstGeom prst="rect">
            <a:avLst/>
          </a:prstGeom>
        </p:spPr>
      </p:pic>
      <p:cxnSp>
        <p:nvCxnSpPr>
          <p:cNvPr id="29" name="Straight Arrow Connector 28"/>
          <p:cNvCxnSpPr/>
          <p:nvPr/>
        </p:nvCxnSpPr>
        <p:spPr>
          <a:xfrm flipH="1">
            <a:off x="4721572" y="4556742"/>
            <a:ext cx="654648" cy="73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a:off x="3347404" y="4620115"/>
            <a:ext cx="1033370" cy="862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1643242" y="5191782"/>
            <a:ext cx="2728368" cy="189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28875" y="5145003"/>
            <a:ext cx="390524" cy="236622"/>
          </a:xfrm>
          <a:prstGeom prst="rect">
            <a:avLst/>
          </a:prstGeom>
        </p:spPr>
      </p:pic>
      <p:cxnSp>
        <p:nvCxnSpPr>
          <p:cNvPr id="45" name="Straight Arrow Connector 44"/>
          <p:cNvCxnSpPr/>
          <p:nvPr/>
        </p:nvCxnSpPr>
        <p:spPr>
          <a:xfrm flipV="1">
            <a:off x="4731741" y="4963233"/>
            <a:ext cx="742084" cy="1562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Lightning Bolt 49"/>
          <p:cNvSpPr/>
          <p:nvPr/>
        </p:nvSpPr>
        <p:spPr>
          <a:xfrm rot="3892505">
            <a:off x="6748711" y="3660778"/>
            <a:ext cx="297685" cy="326393"/>
          </a:xfrm>
          <a:prstGeom prst="lightningBol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ightning Bolt 50"/>
          <p:cNvSpPr/>
          <p:nvPr/>
        </p:nvSpPr>
        <p:spPr>
          <a:xfrm rot="3892505">
            <a:off x="6728088" y="4555930"/>
            <a:ext cx="297685" cy="326393"/>
          </a:xfrm>
          <a:prstGeom prst="lightningBol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ghtning Bolt 51"/>
          <p:cNvSpPr/>
          <p:nvPr/>
        </p:nvSpPr>
        <p:spPr>
          <a:xfrm rot="3892505">
            <a:off x="7379945" y="3041512"/>
            <a:ext cx="297685" cy="326393"/>
          </a:xfrm>
          <a:prstGeom prst="lightningBol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7509958" y="3307461"/>
            <a:ext cx="9528" cy="4122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6995039" y="3867647"/>
            <a:ext cx="0" cy="67085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V="1">
            <a:off x="7008951" y="4137302"/>
            <a:ext cx="347710" cy="1015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4" name="Elbow Connector 73"/>
          <p:cNvCxnSpPr>
            <a:endCxn id="52" idx="2"/>
          </p:cNvCxnSpPr>
          <p:nvPr/>
        </p:nvCxnSpPr>
        <p:spPr>
          <a:xfrm flipV="1">
            <a:off x="6434379" y="3125587"/>
            <a:ext cx="1075579" cy="450404"/>
          </a:xfrm>
          <a:prstGeom prst="bentConnector4">
            <a:avLst>
              <a:gd name="adj1" fmla="val 4105"/>
              <a:gd name="adj2" fmla="val 139814"/>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54654" y="3217027"/>
            <a:ext cx="2775826" cy="646331"/>
          </a:xfrm>
          <a:prstGeom prst="rect">
            <a:avLst/>
          </a:prstGeom>
          <a:noFill/>
        </p:spPr>
        <p:txBody>
          <a:bodyPr wrap="square" rtlCol="0">
            <a:spAutoFit/>
          </a:bodyPr>
          <a:lstStyle/>
          <a:p>
            <a:pPr algn="ctr"/>
            <a:r>
              <a:rPr lang="en-US" b="1" dirty="0"/>
              <a:t>Cloud service consumer A </a:t>
            </a:r>
            <a:br>
              <a:rPr lang="en-US" b="1" dirty="0"/>
            </a:br>
            <a:r>
              <a:rPr lang="en-US" b="1" dirty="0"/>
              <a:t> (attacker)</a:t>
            </a:r>
          </a:p>
        </p:txBody>
      </p:sp>
      <p:sp>
        <p:nvSpPr>
          <p:cNvPr id="79" name="TextBox 78"/>
          <p:cNvSpPr txBox="1"/>
          <p:nvPr/>
        </p:nvSpPr>
        <p:spPr>
          <a:xfrm>
            <a:off x="524426" y="5731012"/>
            <a:ext cx="2683042" cy="369332"/>
          </a:xfrm>
          <a:prstGeom prst="rect">
            <a:avLst/>
          </a:prstGeom>
          <a:noFill/>
        </p:spPr>
        <p:txBody>
          <a:bodyPr wrap="none" rtlCol="0">
            <a:spAutoFit/>
          </a:bodyPr>
          <a:lstStyle/>
          <a:p>
            <a:pPr algn="ctr"/>
            <a:r>
              <a:rPr lang="en-US" b="1" dirty="0"/>
              <a:t>Cloud service consumer B </a:t>
            </a:r>
          </a:p>
        </p:txBody>
      </p:sp>
      <p:sp>
        <p:nvSpPr>
          <p:cNvPr id="80" name="TextBox 79"/>
          <p:cNvSpPr txBox="1"/>
          <p:nvPr/>
        </p:nvSpPr>
        <p:spPr>
          <a:xfrm>
            <a:off x="6363555" y="2939307"/>
            <a:ext cx="1188856" cy="400110"/>
          </a:xfrm>
          <a:prstGeom prst="rect">
            <a:avLst/>
          </a:prstGeom>
          <a:noFill/>
        </p:spPr>
        <p:txBody>
          <a:bodyPr wrap="square" rtlCol="0">
            <a:spAutoFit/>
          </a:bodyPr>
          <a:lstStyle/>
          <a:p>
            <a:pPr algn="ctr"/>
            <a:r>
              <a:rPr lang="en-US" sz="2000" dirty="0"/>
              <a:t>Overload </a:t>
            </a:r>
          </a:p>
        </p:txBody>
      </p:sp>
      <p:cxnSp>
        <p:nvCxnSpPr>
          <p:cNvPr id="81" name="Straight Arrow Connector 80"/>
          <p:cNvCxnSpPr/>
          <p:nvPr/>
        </p:nvCxnSpPr>
        <p:spPr>
          <a:xfrm flipH="1" flipV="1">
            <a:off x="5452137" y="4601396"/>
            <a:ext cx="662270" cy="61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36174" y="4440305"/>
            <a:ext cx="390524" cy="236622"/>
          </a:xfrm>
          <a:prstGeom prst="rect">
            <a:avLst/>
          </a:prstGeom>
        </p:spPr>
      </p:pic>
      <p:cxnSp>
        <p:nvCxnSpPr>
          <p:cNvPr id="84" name="Straight Connector 83"/>
          <p:cNvCxnSpPr/>
          <p:nvPr/>
        </p:nvCxnSpPr>
        <p:spPr>
          <a:xfrm>
            <a:off x="3213005" y="4490505"/>
            <a:ext cx="221251" cy="387719"/>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flipH="1">
            <a:off x="3230480" y="4490505"/>
            <a:ext cx="127733" cy="405586"/>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5404949" y="4777826"/>
            <a:ext cx="221251" cy="387719"/>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H="1">
            <a:off x="5441950" y="4758798"/>
            <a:ext cx="127733" cy="40558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93254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mj-lt"/>
              <a:buAutoNum type="arabicPeriod" startAt="4"/>
            </a:pPr>
            <a:r>
              <a:rPr lang="en-US" sz="2400" dirty="0">
                <a:solidFill>
                  <a:schemeClr val="tx1"/>
                </a:solidFill>
                <a:latin typeface="Candara" panose="020E0502030303020204" pitchFamily="34" charset="0"/>
              </a:rPr>
              <a:t>Insufficient Authorization based attack: It is a situation when a malicious user gets direct access to IT resources which are supposed to be accessed by trusted users only. </a:t>
            </a:r>
          </a:p>
          <a:p>
            <a:pPr marL="798513" lvl="2" indent="-457200">
              <a:buClr>
                <a:srgbClr val="7030A0"/>
              </a:buClr>
              <a:buFont typeface="Arial" panose="020B0604020202020204" pitchFamily="34" charset="0"/>
              <a:buChar char="•"/>
            </a:pPr>
            <a:r>
              <a:rPr lang="en-US" sz="2400" dirty="0">
                <a:solidFill>
                  <a:schemeClr val="tx1"/>
                </a:solidFill>
                <a:latin typeface="Candara" panose="020E0502030303020204" pitchFamily="34" charset="0"/>
              </a:rPr>
              <a:t>Happens when a broad access is provided to the IT resources and/or due to erroneously.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Tree>
    <p:extLst>
      <p:ext uri="{BB962C8B-B14F-4D97-AF65-F5344CB8AC3E}">
        <p14:creationId xmlns:p14="http://schemas.microsoft.com/office/powerpoint/2010/main" val="307819406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98513" lvl="2" indent="-457200">
              <a:buClr>
                <a:srgbClr val="7030A0"/>
              </a:buClr>
              <a:buFont typeface="Arial" panose="020B0604020202020204" pitchFamily="34" charset="0"/>
              <a:buChar char="•"/>
            </a:pPr>
            <a:r>
              <a:rPr lang="en-US" sz="2400" dirty="0">
                <a:solidFill>
                  <a:schemeClr val="tx1"/>
                </a:solidFill>
                <a:latin typeface="Candara" panose="020E0502030303020204" pitchFamily="34" charset="0"/>
              </a:rPr>
              <a:t>Weak authentication based attacks: Happen when weak passwords or shared (login) accounts are used to protect the IT resources.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Tree>
    <p:extLst>
      <p:ext uri="{BB962C8B-B14F-4D97-AF65-F5344CB8AC3E}">
        <p14:creationId xmlns:p14="http://schemas.microsoft.com/office/powerpoint/2010/main" val="14394400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341313" lvl="2" indent="0">
              <a:buClr>
                <a:srgbClr val="7030A0"/>
              </a:buClr>
              <a:buNone/>
            </a:pPr>
            <a:r>
              <a:rPr lang="en-US" sz="2400" dirty="0">
                <a:solidFill>
                  <a:schemeClr val="tx1"/>
                </a:solidFill>
                <a:latin typeface="Candara" panose="020E0502030303020204" pitchFamily="34" charset="0"/>
              </a:rPr>
              <a:t>The impact of attacks due to insufficient authorization and weak authentication depends upon the range of IT resources and the range of access to those IT resources is compromised.</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Security Threats</a:t>
            </a:r>
          </a:p>
        </p:txBody>
      </p:sp>
      <p:sp>
        <p:nvSpPr>
          <p:cNvPr id="5" name="TextBox 1"/>
          <p:cNvSpPr txBox="1"/>
          <p:nvPr/>
        </p:nvSpPr>
        <p:spPr>
          <a:xfrm>
            <a:off x="1907450" y="435685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367204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There are various modes of data access in Cloud:</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Using web browser interfaces to move the files to and from the cloud storage.</a:t>
            </a: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Cloud Based Data Storage</a:t>
            </a:r>
          </a:p>
        </p:txBody>
      </p:sp>
    </p:spTree>
    <p:extLst>
      <p:ext uri="{BB962C8B-B14F-4D97-AF65-F5344CB8AC3E}">
        <p14:creationId xmlns:p14="http://schemas.microsoft.com/office/powerpoint/2010/main" val="424274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Through a mounted disk drive that appears local to the user’s computer.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Through API calls to access the cloud storage.  </a:t>
            </a: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Cloud Based Data Storage</a:t>
            </a:r>
          </a:p>
        </p:txBody>
      </p:sp>
    </p:spTree>
    <p:extLst>
      <p:ext uri="{BB962C8B-B14F-4D97-AF65-F5344CB8AC3E}">
        <p14:creationId xmlns:p14="http://schemas.microsoft.com/office/powerpoint/2010/main" val="2296378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901440" cy="3859645"/>
          </a:xfrm>
        </p:spPr>
        <p:txBody>
          <a:bodyPr>
            <a:noAutofit/>
          </a:bodyPr>
          <a:lstStyle/>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There are a number of cloud storage providers which offer file storage, sharing and synchronization. Such as: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Carbonite</a:t>
            </a:r>
          </a:p>
          <a:p>
            <a:pPr marL="755968" lvl="3" indent="-231775">
              <a:buClr>
                <a:srgbClr val="7030A0"/>
              </a:buClr>
              <a:buFont typeface="Arial" panose="020B0604020202020204" pitchFamily="34" charset="0"/>
              <a:buChar char="•"/>
            </a:pPr>
            <a:r>
              <a:rPr lang="en-US" sz="2400" dirty="0" err="1">
                <a:solidFill>
                  <a:schemeClr val="tx1"/>
                </a:solidFill>
                <a:latin typeface="Candara" panose="020E0502030303020204" pitchFamily="34" charset="0"/>
              </a:rPr>
              <a:t>pCloud</a:t>
            </a: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Dropbox</a:t>
            </a:r>
          </a:p>
          <a:p>
            <a:pPr marL="755968" lvl="3" indent="-231775">
              <a:buClr>
                <a:srgbClr val="7030A0"/>
              </a:buClr>
              <a:buFont typeface="Arial" panose="020B0604020202020204" pitchFamily="34" charset="0"/>
              <a:buChar char="•"/>
            </a:pPr>
            <a:r>
              <a:rPr lang="en-US" sz="2400" dirty="0" err="1">
                <a:solidFill>
                  <a:schemeClr val="tx1"/>
                </a:solidFill>
                <a:latin typeface="Candara" panose="020E0502030303020204" pitchFamily="34" charset="0"/>
              </a:rPr>
              <a:t>ElephantDrive</a:t>
            </a: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These providers offer a certain volume of free storage as well as paid storage at low prices. </a:t>
            </a: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Cloud Based Data Storage</a:t>
            </a: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393529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75</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250958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Advantages: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Scalability: The user can scale the storage capacity (up or down) according to requirement.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Various convenient costing models are available from one time payment to monthly payment to pay as per use.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Advantages &amp; Disadvantages</a:t>
            </a:r>
          </a:p>
        </p:txBody>
      </p:sp>
    </p:spTree>
    <p:extLst>
      <p:ext uri="{BB962C8B-B14F-4D97-AF65-F5344CB8AC3E}">
        <p14:creationId xmlns:p14="http://schemas.microsoft.com/office/powerpoint/2010/main" val="351320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It is a popular example of Identity as a Service(</a:t>
            </a:r>
            <a:r>
              <a:rPr lang="en-US" sz="2400" dirty="0" err="1">
                <a:solidFill>
                  <a:schemeClr val="tx1"/>
                </a:solidFill>
                <a:latin typeface="Candara" panose="020E0502030303020204" pitchFamily="34" charset="0"/>
              </a:rPr>
              <a:t>IDaaS</a:t>
            </a:r>
            <a:r>
              <a:rPr lang="en-US" sz="2400" dirty="0">
                <a:solidFill>
                  <a:schemeClr val="tx1"/>
                </a:solidFill>
                <a:latin typeface="Candara" panose="020E0502030303020204" pitchFamily="34" charset="0"/>
              </a:rPr>
              <a:t>).</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Allows the users to sign-in to multiple websites by using a single account.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Solves a lot of problems related to multiple log-in accounts per user.</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err="1">
                <a:solidFill>
                  <a:srgbClr val="002060"/>
                </a:solidFill>
                <a:latin typeface="Candara" panose="020E0502030303020204" pitchFamily="34" charset="0"/>
              </a:rPr>
              <a:t>IDaaS</a:t>
            </a:r>
            <a:r>
              <a:rPr lang="en-US" sz="3000" b="1" dirty="0">
                <a:solidFill>
                  <a:srgbClr val="002060"/>
                </a:solidFill>
                <a:latin typeface="Candara" panose="020E0502030303020204" pitchFamily="34" charset="0"/>
              </a:rPr>
              <a:t>: OpenID</a:t>
            </a:r>
          </a:p>
        </p:txBody>
      </p:sp>
    </p:spTree>
    <p:extLst>
      <p:ext uri="{BB962C8B-B14F-4D97-AF65-F5344CB8AC3E}">
        <p14:creationId xmlns:p14="http://schemas.microsoft.com/office/powerpoint/2010/main" val="371741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Advantages: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Reliability: The storage providers provide the assurance for data reliability (through replication).</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data can be accessed worldwide by using Internet.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Various methods of data access are available (as discussed before).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Advantages &amp; Disadvantages</a:t>
            </a:r>
          </a:p>
        </p:txBody>
      </p:sp>
    </p:spTree>
    <p:extLst>
      <p:ext uri="{BB962C8B-B14F-4D97-AF65-F5344CB8AC3E}">
        <p14:creationId xmlns:p14="http://schemas.microsoft.com/office/powerpoint/2010/main" val="220420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Disadvantages: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Performance: Because of the Internet based access, the cloud storage can never be as fast as SAN or NAS based local storage.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Security: Not all the users may be able to trust the cloud provider for the users’ data. </a:t>
            </a:r>
          </a:p>
          <a:p>
            <a:pPr marL="707073" lvl="4" indent="0">
              <a:buClr>
                <a:srgbClr val="7030A0"/>
              </a:buClr>
              <a:buNone/>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Advantages &amp; Disadvantages</a:t>
            </a:r>
          </a:p>
        </p:txBody>
      </p:sp>
    </p:spTree>
    <p:extLst>
      <p:ext uri="{BB962C8B-B14F-4D97-AF65-F5344CB8AC3E}">
        <p14:creationId xmlns:p14="http://schemas.microsoft.com/office/powerpoint/2010/main" val="259839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Disadvantages: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Data orphans: The user has to trust the data deletion policies of the provider. The files (on cloud storage) deleted by the user may not be immediately (or ever) be deleted from the cloud storage.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Advantages &amp; Disadvantages</a:t>
            </a: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2494710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76</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323518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term </a:t>
            </a:r>
            <a:r>
              <a:rPr lang="en-US" sz="2400" i="1" dirty="0">
                <a:solidFill>
                  <a:schemeClr val="tx1"/>
                </a:solidFill>
                <a:latin typeface="Candara" panose="020E0502030303020204" pitchFamily="34" charset="0"/>
              </a:rPr>
              <a:t>backup </a:t>
            </a:r>
            <a:r>
              <a:rPr lang="en-US" sz="2400" dirty="0">
                <a:solidFill>
                  <a:schemeClr val="tx1"/>
                </a:solidFill>
                <a:latin typeface="Candara" panose="020E0502030303020204" pitchFamily="34" charset="0"/>
              </a:rPr>
              <a:t>refers to the copying of (data and/or database) files to a secondary site for preservation in case of device or software failures.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Backup is an important part of disaster recovery plan.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In case of a disaster, the data can be restored to the state of last backup.</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Cloud Based Backup Systems</a:t>
            </a:r>
          </a:p>
        </p:txBody>
      </p:sp>
    </p:spTree>
    <p:extLst>
      <p:ext uri="{BB962C8B-B14F-4D97-AF65-F5344CB8AC3E}">
        <p14:creationId xmlns:p14="http://schemas.microsoft.com/office/powerpoint/2010/main" val="198136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Cloud based backup system comprises of procedures to send the copy of data over a proprietary or public network to a remote server hosted by the cloud service provider.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Cloud Based Backup Systems</a:t>
            </a:r>
          </a:p>
        </p:txBody>
      </p:sp>
    </p:spTree>
    <p:extLst>
      <p:ext uri="{BB962C8B-B14F-4D97-AF65-F5344CB8AC3E}">
        <p14:creationId xmlns:p14="http://schemas.microsoft.com/office/powerpoint/2010/main" val="34894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provider charges the user according to number of accesses or data volume or number of users.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Cloud Based Backup Systems</a:t>
            </a:r>
          </a:p>
        </p:txBody>
      </p:sp>
    </p:spTree>
    <p:extLst>
      <p:ext uri="{BB962C8B-B14F-4D97-AF65-F5344CB8AC3E}">
        <p14:creationId xmlns:p14="http://schemas.microsoft.com/office/powerpoint/2010/main" val="302527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Cloud based backup or online backup system is implemented through a client software installed on the user’s computer. The software collects, compresses and sends the data to cloud backup on timely basis.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Cloud Based Backup Systems</a:t>
            </a:r>
          </a:p>
        </p:txBody>
      </p:sp>
    </p:spTree>
    <p:extLst>
      <p:ext uri="{BB962C8B-B14F-4D97-AF65-F5344CB8AC3E}">
        <p14:creationId xmlns:p14="http://schemas.microsoft.com/office/powerpoint/2010/main" val="3753425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Advantages: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data is backed up in encrypted form.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Backup can be performed on the convenience of user (daily, weekly, monthly).</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user can easily retrieve the backup files from the cloud.</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Cloud Based Backup Systems</a:t>
            </a:r>
          </a:p>
        </p:txBody>
      </p:sp>
    </p:spTree>
    <p:extLst>
      <p:ext uri="{BB962C8B-B14F-4D97-AF65-F5344CB8AC3E}">
        <p14:creationId xmlns:p14="http://schemas.microsoft.com/office/powerpoint/2010/main" val="4076457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94716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Disadvantages / Limitations: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Due to security concerns, the critical data backup is preferably stored on local storage.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long term data storage in heavy volume over cloud may have humongous cost.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Due to network cost, the incremental backup is preferred.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Cloud Based Backup Systems</a:t>
            </a: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412934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Why use OpenID:</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Avoid too many user names and passwords.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Overcoming the scarcity of desired user names.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Account management is difficult otherwise.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Avoid filling long forms for creating logins again and again.</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err="1">
                <a:solidFill>
                  <a:srgbClr val="002060"/>
                </a:solidFill>
                <a:latin typeface="Candara" panose="020E0502030303020204" pitchFamily="34" charset="0"/>
              </a:rPr>
              <a:t>IDaaS</a:t>
            </a:r>
            <a:r>
              <a:rPr lang="en-US" sz="3000" b="1" dirty="0">
                <a:solidFill>
                  <a:srgbClr val="002060"/>
                </a:solidFill>
                <a:latin typeface="Candara" panose="020E0502030303020204" pitchFamily="34" charset="0"/>
              </a:rPr>
              <a:t>: OpenID</a:t>
            </a:r>
          </a:p>
        </p:txBody>
      </p:sp>
    </p:spTree>
    <p:extLst>
      <p:ext uri="{BB962C8B-B14F-4D97-AF65-F5344CB8AC3E}">
        <p14:creationId xmlns:p14="http://schemas.microsoft.com/office/powerpoint/2010/main" val="856743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77</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819769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 Cloud database is a database that resides on Cloud platform.</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Cloud database can be accessed by: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applications hosted on Cloud</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application hosted locally (can access through Internet)</a:t>
            </a: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Database and Block Storage</a:t>
            </a:r>
          </a:p>
        </p:txBody>
      </p:sp>
    </p:spTree>
    <p:extLst>
      <p:ext uri="{BB962C8B-B14F-4D97-AF65-F5344CB8AC3E}">
        <p14:creationId xmlns:p14="http://schemas.microsoft.com/office/powerpoint/2010/main" val="43591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cloud database is provisioned in either of the following methods: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Installed on a rented VM by the user</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As part of PaaS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Provided as a service by cloud provider or the database companies.</a:t>
            </a: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Database and Block Storage</a:t>
            </a:r>
          </a:p>
        </p:txBody>
      </p:sp>
    </p:spTree>
    <p:extLst>
      <p:ext uri="{BB962C8B-B14F-4D97-AF65-F5344CB8AC3E}">
        <p14:creationId xmlns:p14="http://schemas.microsoft.com/office/powerpoint/2010/main" val="915356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Advantages of Cloud based Database solutions: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Cost effective scalability as per use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High availability of database software through redundant hardware (minimizes the downtime in case of failure)</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Database and Block Storage</a:t>
            </a:r>
          </a:p>
        </p:txBody>
      </p:sp>
    </p:spTree>
    <p:extLst>
      <p:ext uri="{BB962C8B-B14F-4D97-AF65-F5344CB8AC3E}">
        <p14:creationId xmlns:p14="http://schemas.microsoft.com/office/powerpoint/2010/main" val="291499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High availability of data due to replication of database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Reduced administration of database provided as service or as part of PaaS.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Database and Block Storage</a:t>
            </a:r>
          </a:p>
        </p:txBody>
      </p:sp>
    </p:spTree>
    <p:extLst>
      <p:ext uri="{BB962C8B-B14F-4D97-AF65-F5344CB8AC3E}">
        <p14:creationId xmlns:p14="http://schemas.microsoft.com/office/powerpoint/2010/main" val="2332785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Disadvantages of Cloud based database solutions: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user may not trust the cloud provider regarding sensitive data</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Due to Internet based access, the Cloud based database is not as fast as a locally installed database.</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Database and Block Storage</a:t>
            </a:r>
          </a:p>
        </p:txBody>
      </p:sp>
    </p:spTree>
    <p:extLst>
      <p:ext uri="{BB962C8B-B14F-4D97-AF65-F5344CB8AC3E}">
        <p14:creationId xmlns:p14="http://schemas.microsoft.com/office/powerpoint/2010/main" val="451413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There are a number of cloud based database providers such as: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Oracle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Amazon</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Microsoft</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Database and Block Storage</a:t>
            </a:r>
          </a:p>
        </p:txBody>
      </p:sp>
    </p:spTree>
    <p:extLst>
      <p:ext uri="{BB962C8B-B14F-4D97-AF65-F5344CB8AC3E}">
        <p14:creationId xmlns:p14="http://schemas.microsoft.com/office/powerpoint/2010/main" val="2476187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Cloud based block storage is a sequence of bits and provided as a block on cloud storage.</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It is suitable in the following situations: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When the data may not map properly on a file system or on a database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application developer wants to store data in a customized file system</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Database and Block Storage</a:t>
            </a:r>
          </a:p>
        </p:txBody>
      </p:sp>
    </p:spTree>
    <p:extLst>
      <p:ext uri="{BB962C8B-B14F-4D97-AF65-F5344CB8AC3E}">
        <p14:creationId xmlns:p14="http://schemas.microsoft.com/office/powerpoint/2010/main" val="1465834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Amazon Elastic Block Store (EBS) is a highly available, scalable and reliable block storage solution which supports block sizes of up to 1 terabytes.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Database and Block Storage</a:t>
            </a: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2554889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78</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150467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OpenID is not controlled by any organization and/or person.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There are a number of companies (providers) which provide OpenID accounts. These include: Google, Microsoft, Yahoo, Amazon, </a:t>
            </a:r>
            <a:r>
              <a:rPr lang="en-US" sz="2400" dirty="0" err="1">
                <a:solidFill>
                  <a:schemeClr val="tx1"/>
                </a:solidFill>
                <a:latin typeface="Candara" panose="020E0502030303020204" pitchFamily="34" charset="0"/>
              </a:rPr>
              <a:t>SalesForce</a:t>
            </a:r>
            <a:r>
              <a:rPr lang="en-US" sz="2400" dirty="0">
                <a:solidFill>
                  <a:schemeClr val="tx1"/>
                </a:solidFill>
                <a:latin typeface="Candara" panose="020E0502030303020204" pitchFamily="34" charset="0"/>
              </a:rPr>
              <a:t> etc.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There are more than 1 billion OpenID accounts which are accepted by over 50,000 websites.</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err="1">
                <a:solidFill>
                  <a:srgbClr val="002060"/>
                </a:solidFill>
                <a:latin typeface="Candara" panose="020E0502030303020204" pitchFamily="34" charset="0"/>
              </a:rPr>
              <a:t>IDaaS</a:t>
            </a:r>
            <a:r>
              <a:rPr lang="en-US" sz="3000" b="1" dirty="0">
                <a:solidFill>
                  <a:srgbClr val="002060"/>
                </a:solidFill>
                <a:latin typeface="Candara" panose="020E0502030303020204" pitchFamily="34" charset="0"/>
              </a:rPr>
              <a:t>: OpenID</a:t>
            </a:r>
          </a:p>
        </p:txBody>
      </p:sp>
    </p:spTree>
    <p:extLst>
      <p:ext uri="{BB962C8B-B14F-4D97-AF65-F5344CB8AC3E}">
        <p14:creationId xmlns:p14="http://schemas.microsoft.com/office/powerpoint/2010/main" val="3288251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Collaboration is defined as the process in which two or more people work together to achieve a goal.</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Traditionally, the collaboration has been achieved through face to face meetings in conference rooms.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in the Cloud: Background</a:t>
            </a:r>
          </a:p>
        </p:txBody>
      </p:sp>
    </p:spTree>
    <p:extLst>
      <p:ext uri="{BB962C8B-B14F-4D97-AF65-F5344CB8AC3E}">
        <p14:creationId xmlns:p14="http://schemas.microsoft.com/office/powerpoint/2010/main" val="2839187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Some team members had to travel (from near or far) to attend the meetings.</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Those who could not personally arrive at the meeting had either of the following two choices: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Phone call to a speaker phone placed at the conference table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Study the minutes of meeting</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in the Cloud: Background</a:t>
            </a:r>
          </a:p>
        </p:txBody>
      </p:sp>
    </p:spTree>
    <p:extLst>
      <p:ext uri="{BB962C8B-B14F-4D97-AF65-F5344CB8AC3E}">
        <p14:creationId xmlns:p14="http://schemas.microsoft.com/office/powerpoint/2010/main" val="3245251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 solution that could reduce the requirements of personal meetings was required to save time and effort and to increase the productivity from the collaborations.</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in the Cloud: Background</a:t>
            </a:r>
          </a:p>
        </p:txBody>
      </p:sp>
    </p:spTree>
    <p:extLst>
      <p:ext uri="{BB962C8B-B14F-4D97-AF65-F5344CB8AC3E}">
        <p14:creationId xmlns:p14="http://schemas.microsoft.com/office/powerpoint/2010/main" val="4277271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web based collaboration began with the web mail.</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Users can compose, send, receive and read the emails by using the web browser and Internet connection.</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 single user can address multiple recipients in a single mail.  </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in the Cloud: Background</a:t>
            </a:r>
          </a:p>
        </p:txBody>
      </p:sp>
    </p:spTree>
    <p:extLst>
      <p:ext uri="{BB962C8B-B14F-4D97-AF65-F5344CB8AC3E}">
        <p14:creationId xmlns:p14="http://schemas.microsoft.com/office/powerpoint/2010/main" val="1821415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instant messaging (IM) provide a real time exchange of messages and replies (chat) by using messaging software.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IM is another form of traditional collaboration. Current tools for IM allow file exchange and audio/video calling.</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in the Cloud: Background</a:t>
            </a:r>
          </a:p>
        </p:txBody>
      </p:sp>
    </p:spTree>
    <p:extLst>
      <p:ext uri="{BB962C8B-B14F-4D97-AF65-F5344CB8AC3E}">
        <p14:creationId xmlns:p14="http://schemas.microsoft.com/office/powerpoint/2010/main" val="1255626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Voice over Internet Protocol (VoIP) enables the users to make phone calls over the Internet.</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VoIP tools such as Skype provide a convenient way to perform conference calls by using computers and mobile phones. </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in the Cloud: Background</a:t>
            </a: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501953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79</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1538013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Sending and/or receiving fax traditionally required the fax machine and telephone connection.</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Similarly, phone calling has been dependent upon telephone infrastructure.</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based Phone &amp; Fax Systems</a:t>
            </a:r>
          </a:p>
        </p:txBody>
      </p:sp>
    </p:spTree>
    <p:extLst>
      <p:ext uri="{BB962C8B-B14F-4D97-AF65-F5344CB8AC3E}">
        <p14:creationId xmlns:p14="http://schemas.microsoft.com/office/powerpoint/2010/main" val="2544130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In modern days, many companies have started providing cloud based calling and cloud based fax services.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These companies have all the calling/fax operations performed over the Cloud and provisioned over the Internet.</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based Phone and Fax Systems</a:t>
            </a:r>
          </a:p>
        </p:txBody>
      </p:sp>
    </p:spTree>
    <p:extLst>
      <p:ext uri="{BB962C8B-B14F-4D97-AF65-F5344CB8AC3E}">
        <p14:creationId xmlns:p14="http://schemas.microsoft.com/office/powerpoint/2010/main" val="3194690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Taking example of Google Voice Phone System: The account holder receives the services of call answering and voice mail.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user can even configure the service to forward the incoming phone calls to a cell number.</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based Phone and Fax Systems</a:t>
            </a:r>
          </a:p>
        </p:txBody>
      </p:sp>
    </p:spTree>
    <p:extLst>
      <p:ext uri="{BB962C8B-B14F-4D97-AF65-F5344CB8AC3E}">
        <p14:creationId xmlns:p14="http://schemas.microsoft.com/office/powerpoint/2010/main" val="306148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How does it work:</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 user creates an OpenID login through a suitable provider.</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user visits a website which is compatible with OpenID.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(visited) site prompts the user to sign-in with the OpenID credentials.</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err="1">
                <a:solidFill>
                  <a:srgbClr val="002060"/>
                </a:solidFill>
                <a:latin typeface="Candara" panose="020E0502030303020204" pitchFamily="34" charset="0"/>
              </a:rPr>
              <a:t>IDaaS</a:t>
            </a:r>
            <a:r>
              <a:rPr lang="en-US" sz="3000" b="1" dirty="0">
                <a:solidFill>
                  <a:srgbClr val="002060"/>
                </a:solidFill>
                <a:latin typeface="Candara" panose="020E0502030303020204" pitchFamily="34" charset="0"/>
              </a:rPr>
              <a:t>: OpenID</a:t>
            </a:r>
          </a:p>
        </p:txBody>
      </p:sp>
    </p:spTree>
    <p:extLst>
      <p:ext uri="{BB962C8B-B14F-4D97-AF65-F5344CB8AC3E}">
        <p14:creationId xmlns:p14="http://schemas.microsoft.com/office/powerpoint/2010/main" val="2715140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Google delivers the voice messages left by the callers as audio messages as well as in the form of text which are receivable anywhere through the Internet.</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based Phone and Fax Systems</a:t>
            </a:r>
          </a:p>
        </p:txBody>
      </p:sp>
    </p:spTree>
    <p:extLst>
      <p:ext uri="{BB962C8B-B14F-4D97-AF65-F5344CB8AC3E}">
        <p14:creationId xmlns:p14="http://schemas.microsoft.com/office/powerpoint/2010/main" val="2231265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Cloud based fax service provided by various companies is provisioned as a separate virtual number to each subscriber. This number corresponds o a virtual fa machine.</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fax received over the virtual fax machine are delivered through email as PDF attachment. </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based Phone and Fax Systems</a:t>
            </a:r>
          </a:p>
        </p:txBody>
      </p:sp>
    </p:spTree>
    <p:extLst>
      <p:ext uri="{BB962C8B-B14F-4D97-AF65-F5344CB8AC3E}">
        <p14:creationId xmlns:p14="http://schemas.microsoft.com/office/powerpoint/2010/main" val="2474566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Similarly, to send a fax, a simple email (with PDF file) to virtual fax account will send the fax to recipient/s.</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
        <p:nvSpPr>
          <p:cNvPr id="7"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based Phone and Fax Systems</a:t>
            </a:r>
          </a:p>
        </p:txBody>
      </p:sp>
    </p:spTree>
    <p:extLst>
      <p:ext uri="{BB962C8B-B14F-4D97-AF65-F5344CB8AC3E}">
        <p14:creationId xmlns:p14="http://schemas.microsoft.com/office/powerpoint/2010/main" val="3817995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80</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2375273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As we have seen that data and files can be stored on Cloud storage.</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It is also possible to edit the files (located on Cloud storage) shared among concurrent users.</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Provides another way of collaboration. </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Editing the Shared Files in Cloud</a:t>
            </a:r>
          </a:p>
        </p:txBody>
      </p:sp>
    </p:spTree>
    <p:extLst>
      <p:ext uri="{BB962C8B-B14F-4D97-AF65-F5344CB8AC3E}">
        <p14:creationId xmlns:p14="http://schemas.microsoft.com/office/powerpoint/2010/main" val="2169421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 number of service providers offer the editing of shared files such as text, spreadsheet and presentation files. These include the famous providers:</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Dropbox</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Microsoft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Google</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Editing the Shared Files in Cloud</a:t>
            </a:r>
          </a:p>
        </p:txBody>
      </p:sp>
    </p:spTree>
    <p:extLst>
      <p:ext uri="{BB962C8B-B14F-4D97-AF65-F5344CB8AC3E}">
        <p14:creationId xmlns:p14="http://schemas.microsoft.com/office/powerpoint/2010/main" val="3247442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Dropbox offers file sharing through public folders among the Dropbox users.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It is allowed to edit the MSWord, Excel and PowerPoint files in browser and without the MSOffice installed.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Simultaneous users can edit a shared document.</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Editing the Shared Files in Cloud</a:t>
            </a:r>
          </a:p>
        </p:txBody>
      </p:sp>
    </p:spTree>
    <p:extLst>
      <p:ext uri="{BB962C8B-B14F-4D97-AF65-F5344CB8AC3E}">
        <p14:creationId xmlns:p14="http://schemas.microsoft.com/office/powerpoint/2010/main" val="2294047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Google provided </a:t>
            </a:r>
            <a:r>
              <a:rPr lang="en-US" sz="2400" i="1" dirty="0">
                <a:solidFill>
                  <a:schemeClr val="tx1"/>
                </a:solidFill>
                <a:latin typeface="Candara" panose="020E0502030303020204" pitchFamily="34" charset="0"/>
              </a:rPr>
              <a:t>Google Docs </a:t>
            </a:r>
            <a:r>
              <a:rPr lang="en-US" sz="2400" dirty="0">
                <a:solidFill>
                  <a:schemeClr val="tx1"/>
                </a:solidFill>
                <a:latin typeface="Candara" panose="020E0502030303020204" pitchFamily="34" charset="0"/>
              </a:rPr>
              <a:t>service offers web-based free access to a word processor, spreadsheet and presentation programs to create, share, edit, print and download the documents stored on Cloud.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Google Docs can be shared through simple email link.</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 Editing the Shared Files in Cloud</a:t>
            </a: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1858317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81</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3361689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Collaborative meeting can be performed by using the software hosted on Cloud.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Organizations get a cost effective </a:t>
            </a:r>
            <a:r>
              <a:rPr lang="en-US" sz="2400" i="1" dirty="0">
                <a:solidFill>
                  <a:schemeClr val="tx1"/>
                </a:solidFill>
                <a:latin typeface="Candara" panose="020E0502030303020204" pitchFamily="34" charset="0"/>
              </a:rPr>
              <a:t>virtual meeting </a:t>
            </a:r>
            <a:r>
              <a:rPr lang="en-US" sz="2400" dirty="0">
                <a:solidFill>
                  <a:schemeClr val="tx1"/>
                </a:solidFill>
                <a:latin typeface="Candara" panose="020E0502030303020204" pitchFamily="34" charset="0"/>
              </a:rPr>
              <a:t>as an alternative to face to face meetings. </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in the Cloud: Collaborative Meetings</a:t>
            </a:r>
          </a:p>
        </p:txBody>
      </p:sp>
    </p:spTree>
    <p:extLst>
      <p:ext uri="{BB962C8B-B14F-4D97-AF65-F5344CB8AC3E}">
        <p14:creationId xmlns:p14="http://schemas.microsoft.com/office/powerpoint/2010/main" val="278243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How does it work:</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user is redirected to the OpenID provider’s website.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user opts to share the credentials/token with the (visited) website.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user provides login and password at the OpenID provider’s website.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err="1">
                <a:solidFill>
                  <a:srgbClr val="002060"/>
                </a:solidFill>
                <a:latin typeface="Candara" panose="020E0502030303020204" pitchFamily="34" charset="0"/>
              </a:rPr>
              <a:t>IDaaS</a:t>
            </a:r>
            <a:r>
              <a:rPr lang="en-US" sz="3000" b="1" dirty="0">
                <a:solidFill>
                  <a:srgbClr val="002060"/>
                </a:solidFill>
                <a:latin typeface="Candara" panose="020E0502030303020204" pitchFamily="34" charset="0"/>
              </a:rPr>
              <a:t>: OpenID</a:t>
            </a:r>
          </a:p>
        </p:txBody>
      </p:sp>
    </p:spTree>
    <p:extLst>
      <p:ext uri="{BB962C8B-B14F-4D97-AF65-F5344CB8AC3E}">
        <p14:creationId xmlns:p14="http://schemas.microsoft.com/office/powerpoint/2010/main" val="182252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features of cloud based collaborative meetings are: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Streaming video to allow face to face interaction</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Shared whiteboards to control the presentation</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Shared applications to demonstrate software in live environment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Meeting recordings for playback and sharing</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in the Cloud: Collaborative Meetings</a:t>
            </a:r>
          </a:p>
        </p:txBody>
      </p:sp>
    </p:spTree>
    <p:extLst>
      <p:ext uri="{BB962C8B-B14F-4D97-AF65-F5344CB8AC3E}">
        <p14:creationId xmlns:p14="http://schemas.microsoft.com/office/powerpoint/2010/main" val="11263621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i="1" dirty="0">
                <a:solidFill>
                  <a:schemeClr val="tx1"/>
                </a:solidFill>
                <a:latin typeface="Candara" panose="020E0502030303020204" pitchFamily="34" charset="0"/>
              </a:rPr>
              <a:t>GoToMeeting </a:t>
            </a:r>
            <a:r>
              <a:rPr lang="en-US" sz="2400" dirty="0">
                <a:solidFill>
                  <a:schemeClr val="tx1"/>
                </a:solidFill>
                <a:latin typeface="Candara" panose="020E0502030303020204" pitchFamily="34" charset="0"/>
              </a:rPr>
              <a:t>is one of the leading providers of virtual meetings.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Can support face to face meetings and web seminars (webinars) with more than 1000 attendees.</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video recording of virtual meetings and webinars can also be used for virtual training and reference purposes as well.</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in the Cloud: Collaborative Meetings</a:t>
            </a: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2305870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82</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3285705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Social media and streaming video contents provide yet another way for collaboration.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Cloud hosted social media such as Facebook and </a:t>
            </a:r>
            <a:r>
              <a:rPr lang="en-US" sz="2400" dirty="0" err="1">
                <a:solidFill>
                  <a:schemeClr val="tx1"/>
                </a:solidFill>
                <a:latin typeface="Candara" panose="020E0502030303020204" pitchFamily="34" charset="0"/>
              </a:rPr>
              <a:t>SalesForce.com’s</a:t>
            </a:r>
            <a:r>
              <a:rPr lang="en-US" sz="2400" dirty="0">
                <a:solidFill>
                  <a:schemeClr val="tx1"/>
                </a:solidFill>
                <a:latin typeface="Candara" panose="020E0502030303020204" pitchFamily="34" charset="0"/>
              </a:rPr>
              <a:t> Chatter tool are available for collaboration among team members.</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by Social Media &amp; Video Streaming </a:t>
            </a:r>
          </a:p>
        </p:txBody>
      </p:sp>
    </p:spTree>
    <p:extLst>
      <p:ext uri="{BB962C8B-B14F-4D97-AF65-F5344CB8AC3E}">
        <p14:creationId xmlns:p14="http://schemas.microsoft.com/office/powerpoint/2010/main" val="1620211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team member can easily exchange updates, comments and reviews regarding different tasks. </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Files can be shared among the team members.</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by Social Media &amp; Video Streaming </a:t>
            </a:r>
          </a:p>
        </p:txBody>
      </p:sp>
    </p:spTree>
    <p:extLst>
      <p:ext uri="{BB962C8B-B14F-4D97-AF65-F5344CB8AC3E}">
        <p14:creationId xmlns:p14="http://schemas.microsoft.com/office/powerpoint/2010/main" val="3736014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Photos and videos can be uploaded and shared to demonstrate a situation.</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Live video streaming can also be broadcasted if required. </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by Social Media &amp; Video Streaming </a:t>
            </a:r>
          </a:p>
        </p:txBody>
      </p:sp>
    </p:spTree>
    <p:extLst>
      <p:ext uri="{BB962C8B-B14F-4D97-AF65-F5344CB8AC3E}">
        <p14:creationId xmlns:p14="http://schemas.microsoft.com/office/powerpoint/2010/main" val="714821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YouTube offers a free, reliable and Web accessed cloud storage for video contents worldwide.</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Videos created for collaboration can be shared among team members and publicly as well. </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by Social Media &amp; Video Streaming </a:t>
            </a:r>
          </a:p>
        </p:txBody>
      </p:sp>
    </p:spTree>
    <p:extLst>
      <p:ext uri="{BB962C8B-B14F-4D97-AF65-F5344CB8AC3E}">
        <p14:creationId xmlns:p14="http://schemas.microsoft.com/office/powerpoint/2010/main" val="22167881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collaborative videos may include technical training clips, discussions and/or site coverage etc.</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viewers can discuss and </a:t>
            </a:r>
            <a:r>
              <a:rPr lang="en-US" sz="2400">
                <a:solidFill>
                  <a:schemeClr val="tx1"/>
                </a:solidFill>
                <a:latin typeface="Candara" panose="020E0502030303020204" pitchFamily="34" charset="0"/>
              </a:rPr>
              <a:t>upload written comments on the video clip.</a:t>
            </a: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
        <p:nvSpPr>
          <p:cNvPr id="7"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Collaboration  by Social Media &amp; Video Streaming </a:t>
            </a:r>
          </a:p>
        </p:txBody>
      </p:sp>
    </p:spTree>
    <p:extLst>
      <p:ext uri="{BB962C8B-B14F-4D97-AF65-F5344CB8AC3E}">
        <p14:creationId xmlns:p14="http://schemas.microsoft.com/office/powerpoint/2010/main" val="600218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83</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238632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Public cloud is one of the deployment models of Cloud through which the IT resources are publicly available and accessible trough public Internet. </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Public Cloud</a:t>
            </a:r>
          </a:p>
        </p:txBody>
      </p:sp>
    </p:spTree>
    <p:extLst>
      <p:ext uri="{BB962C8B-B14F-4D97-AF65-F5344CB8AC3E}">
        <p14:creationId xmlns:p14="http://schemas.microsoft.com/office/powerpoint/2010/main" val="303672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How does it work:</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If the user is verified, the OpenID provider confirms the (visited) website.</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user is redirected to the (visited) website which accepts the user as authenticated user.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err="1">
                <a:solidFill>
                  <a:srgbClr val="002060"/>
                </a:solidFill>
                <a:latin typeface="Candara" panose="020E0502030303020204" pitchFamily="34" charset="0"/>
              </a:rPr>
              <a:t>IDaaS</a:t>
            </a:r>
            <a:r>
              <a:rPr lang="en-US" sz="3000" b="1" dirty="0">
                <a:solidFill>
                  <a:srgbClr val="002060"/>
                </a:solidFill>
                <a:latin typeface="Candara" panose="020E0502030303020204" pitchFamily="34" charset="0"/>
              </a:rPr>
              <a:t>: OpenID</a:t>
            </a:r>
          </a:p>
        </p:txBody>
      </p:sp>
      <p:sp>
        <p:nvSpPr>
          <p:cNvPr id="5" name="TextBox 1"/>
          <p:cNvSpPr txBox="1"/>
          <p:nvPr/>
        </p:nvSpPr>
        <p:spPr>
          <a:xfrm>
            <a:off x="1861730" y="420445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Tree>
    <p:extLst>
      <p:ext uri="{BB962C8B-B14F-4D97-AF65-F5344CB8AC3E}">
        <p14:creationId xmlns:p14="http://schemas.microsoft.com/office/powerpoint/2010/main" val="1738735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Public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consumer is generally not aware of the location of IT resources unless a location restriction is imposed by either of provider or consumer. Still it is difficult for the consumer to verify the location on map from where the IT resources are being provisioned.</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Public Cloud</a:t>
            </a:r>
          </a:p>
        </p:txBody>
      </p:sp>
    </p:spTree>
    <p:extLst>
      <p:ext uri="{BB962C8B-B14F-4D97-AF65-F5344CB8AC3E}">
        <p14:creationId xmlns:p14="http://schemas.microsoft.com/office/powerpoint/2010/main" val="32427914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Public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consumer workload may be a co-resident of the workload of other consumer (multi-tenancy) which may include the rivals, adversaries and in worst case, the attackers.  </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Public Cloud</a:t>
            </a:r>
          </a:p>
        </p:txBody>
      </p:sp>
    </p:spTree>
    <p:extLst>
      <p:ext uri="{BB962C8B-B14F-4D97-AF65-F5344CB8AC3E}">
        <p14:creationId xmlns:p14="http://schemas.microsoft.com/office/powerpoint/2010/main" val="3398100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Public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consumer has limited visibility of the software and procedures of the provider. The consumer has to trust the provider for securing the consumer’s data and fully disposing the deleted data.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Public Cloud</a:t>
            </a:r>
          </a:p>
        </p:txBody>
      </p:sp>
    </p:spTree>
    <p:extLst>
      <p:ext uri="{BB962C8B-B14F-4D97-AF65-F5344CB8AC3E}">
        <p14:creationId xmlns:p14="http://schemas.microsoft.com/office/powerpoint/2010/main" val="693671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Public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consumer undergoes a limited upfront cost regarding the provisioning of IT resources as compared to in house or locally setting up the IT infrastructure.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Public Cloud</a:t>
            </a:r>
          </a:p>
        </p:txBody>
      </p:sp>
    </p:spTree>
    <p:extLst>
      <p:ext uri="{BB962C8B-B14F-4D97-AF65-F5344CB8AC3E}">
        <p14:creationId xmlns:p14="http://schemas.microsoft.com/office/powerpoint/2010/main" val="1539443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Public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Thanks to the workload management, dynamic collaboration among cloud providers and (generally) large setups, the public clouds can give the illusion of unlimited resources and elasticity to the consumers.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Public Cloud</a:t>
            </a:r>
          </a:p>
        </p:txBody>
      </p:sp>
    </p:spTree>
    <p:extLst>
      <p:ext uri="{BB962C8B-B14F-4D97-AF65-F5344CB8AC3E}">
        <p14:creationId xmlns:p14="http://schemas.microsoft.com/office/powerpoint/2010/main" val="10659532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Public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provider is in a limited legal Service Level Agreement (SLA) with the consumer. The SLA covers the minimum performance assurance/s by the provider and penalty in case of violation to the assurance/s.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
        <p:nvSpPr>
          <p:cNvPr id="7"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Public Cloud</a:t>
            </a:r>
          </a:p>
        </p:txBody>
      </p:sp>
    </p:spTree>
    <p:extLst>
      <p:ext uri="{BB962C8B-B14F-4D97-AF65-F5344CB8AC3E}">
        <p14:creationId xmlns:p14="http://schemas.microsoft.com/office/powerpoint/2010/main" val="3359522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84</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8081838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Private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cloud infrastructure is provisioned for exclusive use by a single organization comprising multiple consumers (e.g., business units).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Private Cloud</a:t>
            </a:r>
          </a:p>
        </p:txBody>
      </p:sp>
    </p:spTree>
    <p:extLst>
      <p:ext uri="{BB962C8B-B14F-4D97-AF65-F5344CB8AC3E}">
        <p14:creationId xmlns:p14="http://schemas.microsoft.com/office/powerpoint/2010/main" val="12780430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Private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It may be owned, managed, and operated by the organization, a third party, or some combination of them, and it may exist on or off premises.</a:t>
            </a: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Private Cloud</a:t>
            </a:r>
          </a:p>
        </p:txBody>
      </p:sp>
    </p:spTree>
    <p:extLst>
      <p:ext uri="{BB962C8B-B14F-4D97-AF65-F5344CB8AC3E}">
        <p14:creationId xmlns:p14="http://schemas.microsoft.com/office/powerpoint/2010/main" val="37470532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Private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private cloud users depend upon the local area network if the cloud is locally deployed and accessed from a single site.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Private Cloud</a:t>
            </a:r>
          </a:p>
        </p:txBody>
      </p:sp>
    </p:spTree>
    <p:extLst>
      <p:ext uri="{BB962C8B-B14F-4D97-AF65-F5344CB8AC3E}">
        <p14:creationId xmlns:p14="http://schemas.microsoft.com/office/powerpoint/2010/main" val="37488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73</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12995478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Private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For multi-site access and outsourcing, the dedicated leased secure communication lines should be used.</a:t>
            </a: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Private Cloud</a:t>
            </a:r>
          </a:p>
        </p:txBody>
      </p:sp>
    </p:spTree>
    <p:extLst>
      <p:ext uri="{BB962C8B-B14F-4D97-AF65-F5344CB8AC3E}">
        <p14:creationId xmlns:p14="http://schemas.microsoft.com/office/powerpoint/2010/main" val="3112351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Private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Consumers are needed to be trained for working in Cloud environment.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Private Cloud</a:t>
            </a:r>
          </a:p>
        </p:txBody>
      </p:sp>
    </p:spTree>
    <p:extLst>
      <p:ext uri="{BB962C8B-B14F-4D97-AF65-F5344CB8AC3E}">
        <p14:creationId xmlns:p14="http://schemas.microsoft.com/office/powerpoint/2010/main" val="23684775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Private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Consumers have no knowledge of the location of their workload. Even in on-site deployment, a consumer can not pinpoint a server for the location of workload.</a:t>
            </a: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Private Cloud</a:t>
            </a:r>
          </a:p>
        </p:txBody>
      </p:sp>
    </p:spTree>
    <p:extLst>
      <p:ext uri="{BB962C8B-B14F-4D97-AF65-F5344CB8AC3E}">
        <p14:creationId xmlns:p14="http://schemas.microsoft.com/office/powerpoint/2010/main" val="19711772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Private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However, in case of outsourced Private Cloud, the consumer organization may have some knowledge of the cluster location and network segment serving the Private Cloud at the provider’s end.</a:t>
            </a: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Private Cloud</a:t>
            </a:r>
          </a:p>
        </p:txBody>
      </p:sp>
    </p:spTree>
    <p:extLst>
      <p:ext uri="{BB962C8B-B14F-4D97-AF65-F5344CB8AC3E}">
        <p14:creationId xmlns:p14="http://schemas.microsoft.com/office/powerpoint/2010/main" val="41600670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Private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Consumer workload is vulnerable to cons of multi-tenancy from the insider malicious colleagues.  </a:t>
            </a: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Private Cloud</a:t>
            </a:r>
          </a:p>
        </p:txBody>
      </p:sp>
    </p:spTree>
    <p:extLst>
      <p:ext uri="{BB962C8B-B14F-4D97-AF65-F5344CB8AC3E}">
        <p14:creationId xmlns:p14="http://schemas.microsoft.com/office/powerpoint/2010/main" val="37523381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Private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Modest cost for outsourced private Cloud (excludes infrastructure cost): Negotiation with the provider, Upgradation in network equipment, updating of legacy software to work on  Cloud, training of staff etc.</a:t>
            </a: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Private Cloud</a:t>
            </a:r>
          </a:p>
        </p:txBody>
      </p:sp>
    </p:spTree>
    <p:extLst>
      <p:ext uri="{BB962C8B-B14F-4D97-AF65-F5344CB8AC3E}">
        <p14:creationId xmlns:p14="http://schemas.microsoft.com/office/powerpoint/2010/main" val="40345973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Private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Significant cost for onsite private Cloud (includes the data center and infrastructure cost): Updating of legacy software to work on  Cloud, training of staff etc.</a:t>
            </a: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Private Cloud</a:t>
            </a:r>
          </a:p>
        </p:txBody>
      </p:sp>
    </p:spTree>
    <p:extLst>
      <p:ext uri="{BB962C8B-B14F-4D97-AF65-F5344CB8AC3E}">
        <p14:creationId xmlns:p14="http://schemas.microsoft.com/office/powerpoint/2010/main" val="21230930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Private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Resource limitation in on-site private Cloud but extendible resources available in case of outsourced private Cloud.</a:t>
            </a:r>
          </a:p>
          <a:p>
            <a:pPr marL="341313" lvl="2" indent="0">
              <a:buClr>
                <a:srgbClr val="7030A0"/>
              </a:buClr>
              <a:buNone/>
            </a:pPr>
            <a:r>
              <a:rPr lang="en-US" sz="2400" dirty="0">
                <a:solidFill>
                  <a:schemeClr val="tx1"/>
                </a:solidFill>
                <a:latin typeface="Candara" panose="020E0502030303020204" pitchFamily="34" charset="0"/>
              </a:rPr>
              <a:t>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extBox 1"/>
          <p:cNvSpPr txBox="1"/>
          <p:nvPr/>
        </p:nvSpPr>
        <p:spPr>
          <a:xfrm>
            <a:off x="2014130" y="4067294"/>
            <a:ext cx="54373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end</a:t>
            </a:r>
          </a:p>
        </p:txBody>
      </p:sp>
      <p:sp>
        <p:nvSpPr>
          <p:cNvPr id="7"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Private Cloud</a:t>
            </a:r>
          </a:p>
        </p:txBody>
      </p:sp>
    </p:spTree>
    <p:extLst>
      <p:ext uri="{BB962C8B-B14F-4D97-AF65-F5344CB8AC3E}">
        <p14:creationId xmlns:p14="http://schemas.microsoft.com/office/powerpoint/2010/main" val="25534295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07172-BAF6-F344-A163-E77E2B7834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0" y="461514"/>
            <a:ext cx="9144000" cy="989155"/>
          </a:xfrm>
        </p:spPr>
        <p:txBody>
          <a:bodyPr>
            <a:noAutofit/>
          </a:bodyPr>
          <a:lstStyle/>
          <a:p>
            <a:pPr algn="ctr"/>
            <a:r>
              <a:rPr lang="en-US" sz="3500" b="1" dirty="0">
                <a:solidFill>
                  <a:srgbClr val="002060"/>
                </a:solidFill>
                <a:latin typeface="Candara" panose="020E0502030303020204" pitchFamily="34" charset="0"/>
                <a:cs typeface="Arial"/>
              </a:rPr>
              <a:t>Cloud Computing</a:t>
            </a:r>
            <a:br>
              <a:rPr lang="en-US" sz="3500" b="1" dirty="0">
                <a:solidFill>
                  <a:srgbClr val="002060"/>
                </a:solidFill>
                <a:latin typeface="Candara" panose="020E0502030303020204" pitchFamily="34" charset="0"/>
              </a:rPr>
            </a:br>
            <a:endParaRPr lang="en-US" sz="3500" b="1" dirty="0">
              <a:solidFill>
                <a:srgbClr val="002060"/>
              </a:solidFill>
              <a:latin typeface="Candara" panose="020E0502030303020204" pitchFamily="34" charset="0"/>
              <a:cs typeface="Arial"/>
            </a:endParaRPr>
          </a:p>
        </p:txBody>
      </p:sp>
      <p:sp>
        <p:nvSpPr>
          <p:cNvPr id="10" name="Content Placeholder 3"/>
          <p:cNvSpPr>
            <a:spLocks noGrp="1"/>
          </p:cNvSpPr>
          <p:nvPr>
            <p:ph sz="half" idx="2"/>
          </p:nvPr>
        </p:nvSpPr>
        <p:spPr>
          <a:xfrm>
            <a:off x="4741719" y="1262212"/>
            <a:ext cx="2933700" cy="472568"/>
          </a:xfrm>
        </p:spPr>
        <p:txBody>
          <a:bodyPr>
            <a:noAutofit/>
          </a:bodyPr>
          <a:lstStyle/>
          <a:p>
            <a:pPr marL="0" indent="0">
              <a:buNone/>
            </a:pPr>
            <a:r>
              <a:rPr lang="en-US" sz="2800" b="1" dirty="0">
                <a:solidFill>
                  <a:srgbClr val="7030A0"/>
                </a:solidFill>
                <a:latin typeface="Candara" panose="020E0502030303020204" pitchFamily="34" charset="0"/>
                <a:cs typeface="Arial"/>
              </a:rPr>
              <a:t>Module 85</a:t>
            </a:r>
          </a:p>
          <a:p>
            <a:pPr marL="0" indent="0">
              <a:buNone/>
            </a:pPr>
            <a:endParaRPr lang="en-US" sz="2800" b="1" dirty="0">
              <a:solidFill>
                <a:srgbClr val="7030A0"/>
              </a:solidFill>
              <a:latin typeface="Candara" panose="020E0502030303020204" pitchFamily="34" charset="0"/>
            </a:endParaRPr>
          </a:p>
          <a:p>
            <a:pPr marL="0" indent="0">
              <a:buNone/>
            </a:pPr>
            <a:endParaRPr lang="en-US" sz="2800" b="1" dirty="0">
              <a:solidFill>
                <a:srgbClr val="7030A0"/>
              </a:solidFill>
              <a:latin typeface="Candara" panose="020E0502030303020204" pitchFamily="34" charset="0"/>
              <a:cs typeface="Arial"/>
            </a:endParaRPr>
          </a:p>
        </p:txBody>
      </p:sp>
    </p:spTree>
    <p:extLst>
      <p:ext uri="{BB962C8B-B14F-4D97-AF65-F5344CB8AC3E}">
        <p14:creationId xmlns:p14="http://schemas.microsoft.com/office/powerpoint/2010/main" val="28579800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cloud infrastructure is provisioned for exclusive use by a specific community of consumers from organizations that have shared concerns (e.g., mission, security requirements, policy, and compliance considerations). </a:t>
            </a: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228810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Computers attached to a local area network (LAN) may require additional storage space to support file sharing, file replication and storage for large files.</a:t>
            </a:r>
          </a:p>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Traditionally this additional space is provided through file servers which have larger disk capacity. </a:t>
            </a: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6"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Data Storage in Clouds: Network Storage</a:t>
            </a:r>
          </a:p>
        </p:txBody>
      </p:sp>
    </p:spTree>
    <p:extLst>
      <p:ext uri="{BB962C8B-B14F-4D97-AF65-F5344CB8AC3E}">
        <p14:creationId xmlns:p14="http://schemas.microsoft.com/office/powerpoint/2010/main" val="4135369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It may be owned, managed, and operated by one or more of the organizations in the community, a third party, or some combination of them, and it may exist on or off premises.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1333799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For the onsite Community Cloud, the resource sharing among the participating organizations has to be decided explicitly or implicitly. </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At least one member of the community should provide Cloud services.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13341361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Network dependency: In case of on-site deployment, the network dependency is similar to on-site distributed Private Cloud setup. The performance and security can be enhanced through dedicated secured communication lines.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20359323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Network dependency: The members can also use encryption over Internet for the network access to the Community Cloud resources.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36341867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IT skills are required to manage the Community Cloud deployment and operations in both the participants (providing Cloud services) and consumer members of the community.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41037121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Workload locations are generally hidden from the community members unless a participant member decides to outsource the Cloud services (similar to outsourced Private Cloud). In this case, prior approval and documentation should take place.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3150422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Multi-tenancy cons are similar to onsite Private Cloud scenario.</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18269142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upfront cost for consumer-only member is same as of outsourced Private Cloud. While for participant members (onsite deployment), the upfront cost is similar to onsite Private Cloud. </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58938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The onsite deployment of Community cloud suffers from resource shortage as of onsite Private Cloud because each participant organization has limited resources.</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34794311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394460"/>
            <a:ext cx="3733800" cy="3859645"/>
          </a:xfrm>
        </p:spPr>
        <p:txBody>
          <a:bodyPr>
            <a:noAutofit/>
          </a:bodyPr>
          <a:lstStyle/>
          <a:p>
            <a:pPr marL="573088" lvl="2"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Characteristics of Community Cloud according to NIST:</a:t>
            </a:r>
          </a:p>
          <a:p>
            <a:pPr marL="755968" lvl="3" indent="-231775">
              <a:buClr>
                <a:srgbClr val="7030A0"/>
              </a:buClr>
              <a:buFont typeface="Arial" panose="020B0604020202020204" pitchFamily="34" charset="0"/>
              <a:buChar char="•"/>
            </a:pPr>
            <a:r>
              <a:rPr lang="en-US" sz="2400" dirty="0">
                <a:solidFill>
                  <a:schemeClr val="tx1"/>
                </a:solidFill>
                <a:latin typeface="Candara" panose="020E0502030303020204" pitchFamily="34" charset="0"/>
              </a:rPr>
              <a:t>Extensive resources are available for outsourced Community Cloud just like outsourced Private Cloud.</a:t>
            </a: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341313" lvl="2" indent="0">
              <a:buClr>
                <a:srgbClr val="7030A0"/>
              </a:buClr>
              <a:buNone/>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755968" lvl="3"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38848" lvl="4"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marL="981393" lvl="3" indent="-457200">
              <a:buClr>
                <a:srgbClr val="7030A0"/>
              </a:buClr>
              <a:buFont typeface="+mj-lt"/>
              <a:buAutoNum type="arabicPeriod"/>
            </a:pPr>
            <a:endParaRPr lang="en-US" sz="2400" dirty="0">
              <a:solidFill>
                <a:schemeClr val="tx1"/>
              </a:solidFill>
              <a:latin typeface="Candara" panose="020E0502030303020204" pitchFamily="34" charset="0"/>
            </a:endParaRPr>
          </a:p>
          <a:p>
            <a:pPr marL="573088" lvl="2" indent="-231775">
              <a:buClr>
                <a:srgbClr val="7030A0"/>
              </a:buClr>
              <a:buFont typeface="Arial" panose="020B0604020202020204" pitchFamily="34" charset="0"/>
              <a:buChar char="•"/>
            </a:pPr>
            <a:endParaRPr lang="en-US" sz="2400" dirty="0">
              <a:solidFill>
                <a:schemeClr val="tx1"/>
              </a:solidFill>
              <a:latin typeface="Candara" panose="020E0502030303020204" pitchFamily="34" charset="0"/>
            </a:endParaRPr>
          </a:p>
          <a:p>
            <a:pPr lvl="2"/>
            <a:endParaRPr lang="en-US" sz="2600" dirty="0">
              <a:solidFill>
                <a:schemeClr val="tx1"/>
              </a:solidFill>
              <a:latin typeface="Candara" panose="020E0502030303020204" pitchFamily="34" charset="0"/>
            </a:endParaRPr>
          </a:p>
        </p:txBody>
      </p:sp>
      <p:sp>
        <p:nvSpPr>
          <p:cNvPr id="5" name="Title 1"/>
          <p:cNvSpPr txBox="1">
            <a:spLocks/>
          </p:cNvSpPr>
          <p:nvPr/>
        </p:nvSpPr>
        <p:spPr>
          <a:xfrm>
            <a:off x="0" y="314313"/>
            <a:ext cx="9144000" cy="68994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solidFill>
                  <a:srgbClr val="002060"/>
                </a:solidFill>
                <a:latin typeface="Candara" panose="020E0502030303020204" pitchFamily="34" charset="0"/>
              </a:rPr>
              <a:t>Cloud Deployment Models: Community Cloud</a:t>
            </a:r>
          </a:p>
        </p:txBody>
      </p:sp>
    </p:spTree>
    <p:extLst>
      <p:ext uri="{BB962C8B-B14F-4D97-AF65-F5344CB8AC3E}">
        <p14:creationId xmlns:p14="http://schemas.microsoft.com/office/powerpoint/2010/main" val="218801852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56843</TotalTime>
  <Words>5504</Words>
  <Application>Microsoft Office PowerPoint</Application>
  <PresentationFormat>On-screen Show (4:3)</PresentationFormat>
  <Paragraphs>1497</Paragraphs>
  <Slides>146</Slides>
  <Notes>146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146</vt:i4>
      </vt:variant>
    </vt:vector>
  </HeadingPairs>
  <TitlesOfParts>
    <vt:vector size="151" baseType="lpstr">
      <vt:lpstr>Arial</vt:lpstr>
      <vt:lpstr>Calibri</vt:lpstr>
      <vt:lpstr>Calibri Light</vt:lpstr>
      <vt:lpstr>Candara</vt:lpstr>
      <vt:lpstr>Retrospect</vt:lpstr>
      <vt:lpstr>Cloud Computing </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Cloud Computing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Seemi</dc:creator>
  <cp:lastModifiedBy>Mifrah Rauf Sethi</cp:lastModifiedBy>
  <cp:revision>3104</cp:revision>
  <cp:lastPrinted>2015-04-15T04:00:00Z</cp:lastPrinted>
  <dcterms:created xsi:type="dcterms:W3CDTF">2015-04-10T12:56:27Z</dcterms:created>
  <dcterms:modified xsi:type="dcterms:W3CDTF">2020-06-04T11:17:34Z</dcterms:modified>
</cp:coreProperties>
</file>