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6"/>
  </p:notesMasterIdLst>
  <p:sldIdLst>
    <p:sldId id="256" r:id="rId2"/>
    <p:sldId id="259" r:id="rId3"/>
    <p:sldId id="258" r:id="rId4"/>
    <p:sldId id="261" r:id="rId5"/>
    <p:sldId id="314" r:id="rId6"/>
    <p:sldId id="315" r:id="rId7"/>
    <p:sldId id="262" r:id="rId8"/>
    <p:sldId id="263" r:id="rId9"/>
    <p:sldId id="316" r:id="rId10"/>
    <p:sldId id="264" r:id="rId11"/>
    <p:sldId id="318" r:id="rId12"/>
    <p:sldId id="265" r:id="rId13"/>
    <p:sldId id="317" r:id="rId14"/>
    <p:sldId id="319" r:id="rId15"/>
    <p:sldId id="320" r:id="rId16"/>
    <p:sldId id="321" r:id="rId17"/>
    <p:sldId id="322" r:id="rId18"/>
    <p:sldId id="323" r:id="rId19"/>
    <p:sldId id="268" r:id="rId20"/>
    <p:sldId id="269" r:id="rId21"/>
    <p:sldId id="270" r:id="rId22"/>
    <p:sldId id="271" r:id="rId23"/>
    <p:sldId id="272" r:id="rId24"/>
    <p:sldId id="273" r:id="rId25"/>
    <p:sldId id="324" r:id="rId26"/>
    <p:sldId id="274" r:id="rId27"/>
    <p:sldId id="275" r:id="rId28"/>
    <p:sldId id="277" r:id="rId29"/>
    <p:sldId id="276" r:id="rId30"/>
    <p:sldId id="325" r:id="rId31"/>
    <p:sldId id="326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7" r:id="rId41"/>
    <p:sldId id="286" r:id="rId42"/>
    <p:sldId id="288" r:id="rId43"/>
    <p:sldId id="290" r:id="rId44"/>
    <p:sldId id="289" r:id="rId45"/>
    <p:sldId id="292" r:id="rId46"/>
    <p:sldId id="291" r:id="rId47"/>
    <p:sldId id="293" r:id="rId48"/>
    <p:sldId id="294" r:id="rId49"/>
    <p:sldId id="296" r:id="rId50"/>
    <p:sldId id="295" r:id="rId51"/>
    <p:sldId id="297" r:id="rId52"/>
    <p:sldId id="298" r:id="rId53"/>
    <p:sldId id="299" r:id="rId54"/>
    <p:sldId id="301" r:id="rId55"/>
    <p:sldId id="302" r:id="rId56"/>
    <p:sldId id="327" r:id="rId57"/>
    <p:sldId id="304" r:id="rId58"/>
    <p:sldId id="303" r:id="rId59"/>
    <p:sldId id="305" r:id="rId60"/>
    <p:sldId id="306" r:id="rId61"/>
    <p:sldId id="307" r:id="rId62"/>
    <p:sldId id="308" r:id="rId63"/>
    <p:sldId id="309" r:id="rId64"/>
    <p:sldId id="32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C4E4-2FC7-4BE1-BD4B-08DE8431F5B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D36D-4D9F-4C59-8A38-98F0152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D36D-4D9F-4C59-8A38-98F0152B5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1D65-4DC9-406C-8699-80F0C5FC421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A026-F361-489C-A539-BE76CDD8B256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4B9C-B1A6-481F-B5C2-D13002C4CB2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3BF1-B22F-45F0-A23C-049068EA98F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F582-3225-4529-986E-8564613F517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387C-572D-4812-8061-8629043A6DD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E9CB-81FC-470D-BDB7-F28F6DE2066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344A-9BA0-4811-A71B-AAE9CCA43170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4657-8B37-4974-8825-4D41654D24E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93C9-964B-4EF1-A635-750E61D7770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7B9-F2DD-4AB2-9E05-1CE3213A390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4258-B28C-4B44-9314-DFB5B1BFD9DE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2B75-38AF-4CA2-B63B-1BDC01547304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2DDD-6FAD-4273-9404-C2C9D5D192F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2B65-467F-4102-BEA1-34ED79331AF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5783-7B47-4165-BF64-2293C2507CA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771-5082-4A8A-AAAE-6EF5FC7F4EA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Engr. Fawad Ahmad (Lecturer CED)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5726" y="1522927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Module # 1 </a:t>
            </a:r>
            <a:br>
              <a:rPr lang="en-US" dirty="0" smtClean="0"/>
            </a:br>
            <a:r>
              <a:rPr lang="en-US" sz="2800" dirty="0" smtClean="0"/>
              <a:t>Introduction To Advanced Design of Reinforced Concrete Structures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9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pc="1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Design</a:t>
            </a:r>
            <a:r>
              <a:rPr lang="en-US" spc="-9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25" dirty="0" smtClean="0">
                <a:solidFill>
                  <a:schemeClr val="tx1"/>
                </a:solidFill>
                <a:latin typeface="Arial Black"/>
                <a:cs typeface="Arial Black"/>
              </a:rPr>
              <a:t>Team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5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75" y="430927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spc="1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</a:t>
            </a:r>
            <a:r>
              <a:rPr lang="en-US" sz="2400" spc="-9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25" dirty="0">
                <a:solidFill>
                  <a:schemeClr val="tx1"/>
                </a:solidFill>
                <a:latin typeface="Arial Black"/>
                <a:cs typeface="Arial Black"/>
              </a:rPr>
              <a:t>Team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Structural Design?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structural 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selection of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materials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determination of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optimum member sizes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 to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Aim is ensure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structure 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 satisfactorily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its design life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spc="1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</a:t>
            </a:r>
            <a:r>
              <a:rPr lang="en-US" sz="2400" spc="-9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25" dirty="0">
                <a:solidFill>
                  <a:schemeClr val="tx1"/>
                </a:solidFill>
                <a:latin typeface="Arial Black"/>
                <a:cs typeface="Arial Black"/>
              </a:rPr>
              <a:t>Team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33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r>
              <a:rPr lang="en-US" b="1" spc="-10" dirty="0">
                <a:latin typeface="Arial"/>
                <a:cs typeface="Arial"/>
              </a:rPr>
              <a:t>General:</a:t>
            </a:r>
            <a:endParaRPr lang="en-US" dirty="0">
              <a:latin typeface="Arial"/>
              <a:cs typeface="Arial"/>
            </a:endParaRPr>
          </a:p>
          <a:p>
            <a:pPr marL="513715" marR="5080" lvl="1" indent="-285750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design covers all aspects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structure, </a:t>
            </a:r>
            <a:r>
              <a:rPr lang="en-US" sz="1600" dirty="0">
                <a:latin typeface="Arial"/>
                <a:cs typeface="Arial"/>
              </a:rPr>
              <a:t>not </a:t>
            </a:r>
            <a:r>
              <a:rPr lang="en-US" sz="1600" spc="-5" dirty="0">
                <a:latin typeface="Arial"/>
                <a:cs typeface="Arial"/>
              </a:rPr>
              <a:t>only the structural  </a:t>
            </a:r>
            <a:r>
              <a:rPr lang="en-US" sz="1600" dirty="0">
                <a:latin typeface="Arial"/>
                <a:cs typeface="Arial"/>
              </a:rPr>
              <a:t>design.</a:t>
            </a:r>
          </a:p>
          <a:p>
            <a:pPr marL="513715" marR="5715" lvl="1" indent="-285750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structural engineer is </a:t>
            </a:r>
            <a:r>
              <a:rPr lang="en-US" sz="1600" dirty="0">
                <a:latin typeface="Arial"/>
                <a:cs typeface="Arial"/>
              </a:rPr>
              <a:t>a member of a </a:t>
            </a:r>
            <a:r>
              <a:rPr lang="en-US" sz="1600" spc="-5" dirty="0">
                <a:latin typeface="Arial"/>
                <a:cs typeface="Arial"/>
              </a:rPr>
              <a:t>team whose members  work </a:t>
            </a:r>
            <a:r>
              <a:rPr lang="en-US" sz="1600" dirty="0">
                <a:latin typeface="Arial"/>
                <a:cs typeface="Arial"/>
              </a:rPr>
              <a:t>together to design a building, bridge, or other</a:t>
            </a:r>
            <a:r>
              <a:rPr lang="en-US" sz="1600" spc="-1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structure.</a:t>
            </a:r>
          </a:p>
          <a:p>
            <a:pPr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endParaRPr lang="en-US" b="1" spc="-5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r>
              <a:rPr lang="en-US" b="1" spc="-5" dirty="0" smtClean="0">
                <a:latin typeface="Arial"/>
                <a:cs typeface="Arial"/>
              </a:rPr>
              <a:t>Relationship </a:t>
            </a:r>
            <a:r>
              <a:rPr lang="en-US" b="1" spc="-5" dirty="0">
                <a:latin typeface="Arial"/>
                <a:cs typeface="Arial"/>
              </a:rPr>
              <a:t>between Engineer and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Architect</a:t>
            </a:r>
            <a:endParaRPr lang="en-US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Close </a:t>
            </a:r>
            <a:r>
              <a:rPr lang="en-US" sz="1600" spc="-5" dirty="0">
                <a:latin typeface="Arial"/>
                <a:cs typeface="Arial"/>
              </a:rPr>
              <a:t>cooperation with </a:t>
            </a:r>
            <a:r>
              <a:rPr lang="en-US" sz="1600" spc="-1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architect in </a:t>
            </a:r>
            <a:r>
              <a:rPr lang="en-US" sz="160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early stages </a:t>
            </a:r>
            <a:r>
              <a:rPr lang="en-US" sz="1600" dirty="0">
                <a:latin typeface="Arial"/>
                <a:cs typeface="Arial"/>
              </a:rPr>
              <a:t>of a  </a:t>
            </a:r>
            <a:r>
              <a:rPr lang="en-US" sz="1600" spc="-5" dirty="0">
                <a:latin typeface="Arial"/>
                <a:cs typeface="Arial"/>
              </a:rPr>
              <a:t>project </a:t>
            </a:r>
            <a:r>
              <a:rPr lang="en-US" sz="1600" dirty="0">
                <a:latin typeface="Arial"/>
                <a:cs typeface="Arial"/>
              </a:rPr>
              <a:t>is </a:t>
            </a:r>
            <a:r>
              <a:rPr lang="en-US" sz="1600" spc="-5" dirty="0">
                <a:latin typeface="Arial"/>
                <a:cs typeface="Arial"/>
              </a:rPr>
              <a:t>essential in developing </a:t>
            </a: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5" dirty="0">
                <a:latin typeface="Arial"/>
                <a:cs typeface="Arial"/>
              </a:rPr>
              <a:t>structure that </a:t>
            </a:r>
            <a:r>
              <a:rPr lang="en-US" sz="1600" dirty="0">
                <a:latin typeface="Arial"/>
                <a:cs typeface="Arial"/>
              </a:rPr>
              <a:t>not only </a:t>
            </a:r>
            <a:r>
              <a:rPr lang="en-US" sz="1600" spc="-5" dirty="0">
                <a:latin typeface="Arial"/>
                <a:cs typeface="Arial"/>
              </a:rPr>
              <a:t>meets  </a:t>
            </a:r>
            <a:r>
              <a:rPr lang="en-US" sz="160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functional and aesthetic requirements but </a:t>
            </a:r>
            <a:r>
              <a:rPr lang="en-US" sz="1600" spc="-5" dirty="0" smtClean="0">
                <a:latin typeface="Arial"/>
                <a:cs typeface="Arial"/>
              </a:rPr>
              <a:t>achievement </a:t>
            </a:r>
            <a:r>
              <a:rPr lang="en-US" sz="1600" spc="-5" dirty="0">
                <a:latin typeface="Arial"/>
                <a:cs typeface="Arial"/>
              </a:rPr>
              <a:t>to </a:t>
            </a:r>
            <a:r>
              <a:rPr lang="en-US" sz="1600" dirty="0">
                <a:latin typeface="Arial"/>
                <a:cs typeface="Arial"/>
              </a:rPr>
              <a:t>the  fullest the special </a:t>
            </a:r>
            <a:r>
              <a:rPr lang="en-US" sz="1600" spc="-5" dirty="0">
                <a:latin typeface="Arial"/>
                <a:cs typeface="Arial"/>
              </a:rPr>
              <a:t>advantages </a:t>
            </a:r>
            <a:r>
              <a:rPr lang="en-US" sz="1600" dirty="0">
                <a:latin typeface="Arial"/>
                <a:cs typeface="Arial"/>
              </a:rPr>
              <a:t>of reinforced</a:t>
            </a:r>
            <a:r>
              <a:rPr lang="en-US" sz="1600" spc="-125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concrete.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6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spc="1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Design</a:t>
            </a:r>
            <a:r>
              <a:rPr lang="en-US" sz="2400" spc="-9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25" dirty="0">
                <a:solidFill>
                  <a:schemeClr val="tx1"/>
                </a:solidFill>
                <a:latin typeface="Arial Black"/>
                <a:cs typeface="Arial Black"/>
              </a:rPr>
              <a:t>Team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965" marR="5080" lvl="1" algn="just">
              <a:lnSpc>
                <a:spcPct val="150000"/>
              </a:lnSpc>
              <a:spcBef>
                <a:spcPts val="495"/>
              </a:spcBef>
              <a:buClr>
                <a:srgbClr val="F98C42"/>
              </a:buClr>
              <a:buSzPct val="66666"/>
              <a:tabLst>
                <a:tab pos="372110" algn="l"/>
              </a:tabLst>
            </a:pPr>
            <a:r>
              <a:rPr lang="en-US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Major Objectives of</a:t>
            </a:r>
            <a:r>
              <a:rPr lang="en-US"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marR="5080" lvl="1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100000"/>
              <a:tabLst>
                <a:tab pos="372110" algn="l"/>
              </a:tabLst>
            </a:pPr>
            <a:r>
              <a:rPr lang="en-US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Fitness for purpose (Appropriateness):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Arrangement of spaces, spans, ceiling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height, access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traffic flow must complement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intended use.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structure should fit its environment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be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aesthetically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pleasing</a:t>
            </a:r>
          </a:p>
          <a:p>
            <a:pPr>
              <a:lnSpc>
                <a:spcPct val="150000"/>
              </a:lnSpc>
            </a:pPr>
            <a:r>
              <a:rPr lang="en-US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	2. Economy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Overall cost of structure should not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exceed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client’s budget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Designer should take into account: cost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materials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build ability,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time,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temporary structures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costs</a:t>
            </a:r>
            <a:endParaRPr lang="en-US" sz="16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	3. Structural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Adequacy</a:t>
            </a:r>
            <a:r>
              <a:rPr lang="en-US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(safety)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Structure must be strong to safely support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anticipated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Structure must not deflect, overturn,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tilt, vibrate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crack in a manner that impairs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usefulness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>
              <a:lnSpc>
                <a:spcPct val="150000"/>
              </a:lnSpc>
              <a:tabLst>
                <a:tab pos="456565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4. Maintainability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>
              <a:lnSpc>
                <a:spcPct val="150000"/>
              </a:lnSpc>
              <a:tabLst>
                <a:tab pos="456565" algn="l"/>
              </a:tabLst>
            </a:pP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should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so that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en-US" sz="1600"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5" marR="6985" lvl="2" algn="just">
              <a:lnSpc>
                <a:spcPct val="150000"/>
              </a:lnSpc>
              <a:spcBef>
                <a:spcPts val="509"/>
              </a:spcBef>
              <a:buClr>
                <a:srgbClr val="9CE156"/>
              </a:buClr>
              <a:buSzPct val="62500"/>
              <a:tabLst>
                <a:tab pos="572135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5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pc="10" dirty="0" smtClean="0">
                <a:solidFill>
                  <a:schemeClr val="tx1"/>
                </a:solidFill>
                <a:latin typeface="Arial Black"/>
                <a:cs typeface="Arial Black"/>
              </a:rPr>
              <a:t>Structural Elements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spc="10" dirty="0" smtClean="0">
                <a:solidFill>
                  <a:schemeClr val="tx1"/>
                </a:solidFill>
                <a:latin typeface="Arial Black"/>
              </a:rPr>
              <a:t>Structural Elements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246" y="1326524"/>
            <a:ext cx="9530365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Beams: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horizontal members carrying lateral loads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Slabs: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horizontal plate elements carrying lateral loads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Columns: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vertical members carrying primarily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axial loads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generally subjected to axial load and moment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Walls: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vertical plate elements resisting vertical,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lateral 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in-plane loads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Foundations: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pads or strips supported directly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ground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spread loads from columns or walls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ground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Stairs: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plate elements consists of a flight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steps, usually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one or more landings provided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floor levels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9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276" y="203134"/>
            <a:ext cx="9083383" cy="457715"/>
          </a:xfrm>
        </p:spPr>
        <p:txBody>
          <a:bodyPr>
            <a:normAutofit/>
          </a:bodyPr>
          <a:lstStyle/>
          <a:p>
            <a:pPr algn="ctr"/>
            <a:r>
              <a:rPr lang="en-US" sz="2400" spc="10" dirty="0" smtClean="0">
                <a:solidFill>
                  <a:schemeClr val="tx1"/>
                </a:solidFill>
                <a:latin typeface="Arial Black"/>
              </a:rPr>
              <a:t>Structural Elements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90" y="660849"/>
            <a:ext cx="8520330" cy="54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6895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Code of Practice</a:t>
            </a:r>
            <a:endParaRPr lang="en-US" sz="44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Autofit/>
          </a:bodyPr>
          <a:lstStyle/>
          <a:p>
            <a:pPr algn="ctr"/>
            <a:r>
              <a:rPr lang="en-US" sz="2800" spc="10" dirty="0" smtClean="0">
                <a:solidFill>
                  <a:schemeClr val="tx1"/>
                </a:solidFill>
                <a:latin typeface="Arial Black"/>
              </a:rPr>
              <a:t>Code of Practice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246" y="1326524"/>
            <a:ext cx="95303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gives recommendations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design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construction of structures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detailed requirements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loads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stresses, strengths, design formulas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methods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achieving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performance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complete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Practice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adequate structural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task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a measure of consistency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different designers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legal validity, in that they protect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designers from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 responsibility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structural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failures that are caused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inadequate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supervision, faulty material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construction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5" dirty="0" smtClean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3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Historical Development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of Cement and  Reinforced</a:t>
            </a:r>
            <a:r>
              <a:rPr lang="en-US" spc="-5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6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581" y="1374102"/>
            <a:ext cx="11192768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sz="1600" b="1" spc="-10" dirty="0">
                <a:latin typeface="Arial"/>
                <a:cs typeface="Arial"/>
              </a:rPr>
              <a:t>Selection</a:t>
            </a:r>
            <a:r>
              <a:rPr lang="en-US" sz="1600" b="1" spc="5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Criterion</a:t>
            </a:r>
            <a:endParaRPr lang="en-US" sz="1600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50000"/>
              </a:lnSpc>
              <a:spcBef>
                <a:spcPts val="3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Depending </a:t>
            </a:r>
            <a:r>
              <a:rPr lang="en-US" sz="1400" dirty="0">
                <a:latin typeface="Arial"/>
                <a:cs typeface="Arial"/>
              </a:rPr>
              <a:t>on </a:t>
            </a:r>
            <a:r>
              <a:rPr lang="en-US" sz="1400" spc="-5" dirty="0">
                <a:latin typeface="Arial"/>
                <a:cs typeface="Arial"/>
              </a:rPr>
              <a:t>structural spans, loading conditions, purpose of  building, availability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formwork, skilled labor and material </a:t>
            </a:r>
            <a:r>
              <a:rPr lang="en-US" sz="1400" dirty="0">
                <a:latin typeface="Arial"/>
                <a:cs typeface="Arial"/>
              </a:rPr>
              <a:t>etc., a  </a:t>
            </a:r>
            <a:r>
              <a:rPr lang="en-US" sz="1400" spc="-5" dirty="0">
                <a:latin typeface="Arial"/>
                <a:cs typeface="Arial"/>
              </a:rPr>
              <a:t>number of different structural systems such </a:t>
            </a:r>
            <a:r>
              <a:rPr lang="en-US" sz="1400" dirty="0">
                <a:latin typeface="Arial"/>
                <a:cs typeface="Arial"/>
              </a:rPr>
              <a:t>as </a:t>
            </a:r>
            <a:r>
              <a:rPr lang="en-US" sz="1400" spc="-5" dirty="0">
                <a:latin typeface="Arial"/>
                <a:cs typeface="Arial"/>
              </a:rPr>
              <a:t>flat plate, flat slab,  one-way </a:t>
            </a:r>
            <a:r>
              <a:rPr lang="en-US" sz="1400" dirty="0">
                <a:latin typeface="Arial"/>
                <a:cs typeface="Arial"/>
              </a:rPr>
              <a:t>or </a:t>
            </a:r>
            <a:r>
              <a:rPr lang="en-US" sz="1400" spc="-10" dirty="0">
                <a:latin typeface="Arial"/>
                <a:cs typeface="Arial"/>
              </a:rPr>
              <a:t>two </a:t>
            </a:r>
            <a:r>
              <a:rPr lang="en-US" sz="1400" spc="-5" dirty="0">
                <a:latin typeface="Arial"/>
                <a:cs typeface="Arial"/>
              </a:rPr>
              <a:t>way </a:t>
            </a:r>
            <a:r>
              <a:rPr lang="en-US" sz="1400" dirty="0">
                <a:latin typeface="Arial"/>
                <a:cs typeface="Arial"/>
              </a:rPr>
              <a:t>joist system etc. </a:t>
            </a:r>
            <a:r>
              <a:rPr lang="en-US" sz="1400" spc="-5" dirty="0">
                <a:latin typeface="Arial"/>
                <a:cs typeface="Arial"/>
              </a:rPr>
              <a:t>are</a:t>
            </a:r>
            <a:r>
              <a:rPr lang="en-US" sz="1400" spc="-35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possible.</a:t>
            </a:r>
          </a:p>
          <a:p>
            <a:pPr marL="227965" marR="5080" lvl="1" algn="just">
              <a:lnSpc>
                <a:spcPct val="150000"/>
              </a:lnSpc>
              <a:spcBef>
                <a:spcPts val="340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400" b="1" spc="-10" dirty="0" smtClean="0">
                <a:latin typeface="Arial"/>
                <a:cs typeface="Arial"/>
              </a:rPr>
              <a:t>Flat Plate</a:t>
            </a:r>
            <a:endParaRPr lang="en-US" sz="1400" dirty="0" smtClean="0">
              <a:latin typeface="Arial"/>
              <a:cs typeface="Arial"/>
            </a:endParaRPr>
          </a:p>
          <a:p>
            <a:pPr marL="56515" marR="5080" indent="-285750" algn="just">
              <a:lnSpc>
                <a:spcPct val="150000"/>
              </a:lnSpc>
              <a:spcBef>
                <a:spcPts val="3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 smtClean="0">
                <a:latin typeface="Arial"/>
                <a:cs typeface="Arial"/>
              </a:rPr>
              <a:t>A </a:t>
            </a:r>
            <a:r>
              <a:rPr lang="en-US" sz="1600" dirty="0">
                <a:latin typeface="Arial"/>
                <a:cs typeface="Arial"/>
              </a:rPr>
              <a:t>flat </a:t>
            </a:r>
            <a:r>
              <a:rPr lang="en-US" sz="1600" spc="-5" dirty="0">
                <a:latin typeface="Arial"/>
                <a:cs typeface="Arial"/>
              </a:rPr>
              <a:t>plate is </a:t>
            </a:r>
            <a:r>
              <a:rPr lang="en-US" sz="1600" dirty="0">
                <a:latin typeface="Arial"/>
                <a:cs typeface="Arial"/>
              </a:rPr>
              <a:t>a slab floor system in  </a:t>
            </a:r>
            <a:r>
              <a:rPr lang="en-US" sz="1600" spc="-5" dirty="0">
                <a:latin typeface="Arial"/>
                <a:cs typeface="Arial"/>
              </a:rPr>
              <a:t>which </a:t>
            </a:r>
            <a:r>
              <a:rPr lang="en-US" sz="1600" dirty="0">
                <a:latin typeface="Arial"/>
                <a:cs typeface="Arial"/>
              </a:rPr>
              <a:t>the slab of uniform thickness</a:t>
            </a:r>
            <a:r>
              <a:rPr lang="en-US" sz="1600" spc="-1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is  </a:t>
            </a:r>
            <a:r>
              <a:rPr lang="en-US" sz="1600" dirty="0" smtClean="0">
                <a:latin typeface="Arial"/>
                <a:cs typeface="Arial"/>
              </a:rPr>
              <a:t>supported </a:t>
            </a:r>
            <a:r>
              <a:rPr lang="en-US" sz="1600" dirty="0">
                <a:latin typeface="Arial"/>
                <a:cs typeface="Arial"/>
              </a:rPr>
              <a:t>directly on</a:t>
            </a:r>
            <a:r>
              <a:rPr lang="en-US" sz="1600" spc="-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columns.</a:t>
            </a:r>
          </a:p>
          <a:p>
            <a:pPr marL="56515" indent="-285750">
              <a:spcBef>
                <a:spcPts val="86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Flat </a:t>
            </a:r>
            <a:r>
              <a:rPr lang="en-US" sz="1600" spc="-5" dirty="0">
                <a:latin typeface="Arial"/>
                <a:cs typeface="Arial"/>
              </a:rPr>
              <a:t>plates </a:t>
            </a:r>
            <a:r>
              <a:rPr lang="en-US" sz="1600" dirty="0">
                <a:latin typeface="Arial"/>
                <a:cs typeface="Arial"/>
              </a:rPr>
              <a:t>are economical</a:t>
            </a:r>
            <a:r>
              <a:rPr lang="en-US" sz="1600" spc="-12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for:</a:t>
            </a:r>
            <a:endParaRPr lang="en-US" sz="1600" dirty="0">
              <a:latin typeface="Arial"/>
              <a:cs typeface="Arial"/>
            </a:endParaRPr>
          </a:p>
          <a:p>
            <a:pPr marL="170815" lvl="1" indent="-171450">
              <a:spcBef>
                <a:spcPts val="785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Short and </a:t>
            </a:r>
            <a:r>
              <a:rPr lang="en-US" sz="1400" dirty="0">
                <a:latin typeface="Arial"/>
                <a:cs typeface="Arial"/>
              </a:rPr>
              <a:t>medium</a:t>
            </a:r>
            <a:r>
              <a:rPr lang="en-US" sz="1400" spc="-6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spans</a:t>
            </a:r>
          </a:p>
          <a:p>
            <a:pPr marL="170815" lvl="1" indent="-171450">
              <a:spcBef>
                <a:spcPts val="770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dirty="0">
                <a:latin typeface="Arial"/>
                <a:cs typeface="Arial"/>
              </a:rPr>
              <a:t>Economical </a:t>
            </a:r>
            <a:r>
              <a:rPr lang="en-US" sz="1400" spc="-5" dirty="0">
                <a:latin typeface="Arial"/>
                <a:cs typeface="Arial"/>
              </a:rPr>
              <a:t>range: 15 </a:t>
            </a:r>
            <a:r>
              <a:rPr lang="en-US" sz="1400" dirty="0" err="1">
                <a:latin typeface="Arial"/>
                <a:cs typeface="Arial"/>
              </a:rPr>
              <a:t>ft</a:t>
            </a:r>
            <a:r>
              <a:rPr lang="en-US" sz="1400" dirty="0">
                <a:latin typeface="Arial"/>
                <a:cs typeface="Arial"/>
              </a:rPr>
              <a:t> – </a:t>
            </a:r>
            <a:r>
              <a:rPr lang="en-US" sz="1400" spc="-5" dirty="0">
                <a:latin typeface="Arial"/>
                <a:cs typeface="Arial"/>
              </a:rPr>
              <a:t>25 </a:t>
            </a:r>
            <a:r>
              <a:rPr lang="en-US" sz="1400" dirty="0" err="1">
                <a:latin typeface="Arial"/>
                <a:cs typeface="Arial"/>
              </a:rPr>
              <a:t>ft</a:t>
            </a:r>
            <a:r>
              <a:rPr lang="en-US" sz="1400" dirty="0">
                <a:latin typeface="Arial"/>
                <a:cs typeface="Arial"/>
              </a:rPr>
              <a:t>,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and</a:t>
            </a:r>
          </a:p>
          <a:p>
            <a:pPr marL="170815" lvl="1" indent="-171450">
              <a:spcBef>
                <a:spcPts val="765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Moderate live loads</a:t>
            </a:r>
            <a:endParaRPr lang="en-US" sz="1400" dirty="0">
              <a:latin typeface="Arial"/>
              <a:cs typeface="Arial"/>
            </a:endParaRPr>
          </a:p>
          <a:p>
            <a:pPr marL="56515" marR="1011555" indent="-285750">
              <a:lnSpc>
                <a:spcPct val="130000"/>
              </a:lnSpc>
              <a:spcBef>
                <a:spcPts val="52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Punching shear </a:t>
            </a:r>
            <a:r>
              <a:rPr lang="en-US" sz="1600" spc="-5" dirty="0">
                <a:latin typeface="Arial"/>
                <a:cs typeface="Arial"/>
              </a:rPr>
              <a:t>is </a:t>
            </a:r>
            <a:r>
              <a:rPr lang="en-US" sz="1600" dirty="0">
                <a:latin typeface="Arial"/>
                <a:cs typeface="Arial"/>
              </a:rPr>
              <a:t>a typical problem</a:t>
            </a:r>
            <a:r>
              <a:rPr lang="en-US" sz="1600" spc="-1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  flat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plates.</a:t>
            </a:r>
          </a:p>
          <a:p>
            <a:pPr marL="285750" marR="5080" indent="-285750">
              <a:lnSpc>
                <a:spcPct val="130000"/>
              </a:lnSpc>
              <a:spcBef>
                <a:spcPts val="40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600" dirty="0">
                <a:latin typeface="Arial"/>
                <a:cs typeface="Arial"/>
              </a:rPr>
              <a:t>Beamless systems </a:t>
            </a:r>
            <a:r>
              <a:rPr lang="en-US" sz="1600" spc="-5" dirty="0">
                <a:latin typeface="Arial"/>
                <a:cs typeface="Arial"/>
              </a:rPr>
              <a:t>with drop panels </a:t>
            </a:r>
            <a:r>
              <a:rPr lang="en-US" sz="1600" dirty="0">
                <a:latin typeface="Arial"/>
                <a:cs typeface="Arial"/>
              </a:rPr>
              <a:t>or column capitals or</a:t>
            </a:r>
            <a:r>
              <a:rPr lang="en-US" sz="1600" spc="-14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both  </a:t>
            </a:r>
            <a:r>
              <a:rPr lang="en-US" sz="1600" spc="-5" dirty="0">
                <a:latin typeface="Arial"/>
                <a:cs typeface="Arial"/>
              </a:rPr>
              <a:t>are </a:t>
            </a:r>
            <a:r>
              <a:rPr lang="en-US" sz="1600" dirty="0">
                <a:latin typeface="Arial"/>
                <a:cs typeface="Arial"/>
              </a:rPr>
              <a:t>termed as flat slab</a:t>
            </a:r>
            <a:r>
              <a:rPr lang="en-US" sz="1600" spc="-6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systems.</a:t>
            </a:r>
          </a:p>
          <a:p>
            <a:pPr marL="285115" indent="-285750">
              <a:spcBef>
                <a:spcPts val="86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600" spc="-5" dirty="0">
                <a:latin typeface="Arial"/>
                <a:cs typeface="Arial"/>
              </a:rPr>
              <a:t>Short </a:t>
            </a:r>
            <a:r>
              <a:rPr lang="en-US" sz="1600" dirty="0">
                <a:latin typeface="Arial"/>
                <a:cs typeface="Arial"/>
              </a:rPr>
              <a:t>and medium spans, economical </a:t>
            </a:r>
            <a:r>
              <a:rPr lang="en-US" sz="1600" spc="-5" dirty="0">
                <a:latin typeface="Arial"/>
                <a:cs typeface="Arial"/>
              </a:rPr>
              <a:t>range </a:t>
            </a:r>
            <a:r>
              <a:rPr lang="en-US" sz="1600" dirty="0">
                <a:latin typeface="Arial"/>
                <a:cs typeface="Arial"/>
              </a:rPr>
              <a:t>20 ft. – 30</a:t>
            </a:r>
            <a:r>
              <a:rPr lang="en-US" sz="1600" spc="-1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ft.</a:t>
            </a:r>
          </a:p>
          <a:p>
            <a:pPr marL="856615" lvl="2" indent="-171450">
              <a:spcBef>
                <a:spcPts val="78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00735" algn="l"/>
              </a:tabLst>
            </a:pPr>
            <a:r>
              <a:rPr lang="en-US" sz="1400" b="1" spc="-5" dirty="0">
                <a:latin typeface="Arial"/>
                <a:cs typeface="Arial"/>
              </a:rPr>
              <a:t>Drop </a:t>
            </a:r>
            <a:r>
              <a:rPr lang="en-US" sz="1400" b="1" dirty="0">
                <a:latin typeface="Arial"/>
                <a:cs typeface="Arial"/>
              </a:rPr>
              <a:t>Panel: </a:t>
            </a:r>
            <a:r>
              <a:rPr lang="en-US" sz="1400" dirty="0">
                <a:latin typeface="Arial"/>
                <a:cs typeface="Arial"/>
              </a:rPr>
              <a:t>Thick </a:t>
            </a:r>
            <a:r>
              <a:rPr lang="en-US" sz="1400" spc="-5" dirty="0">
                <a:latin typeface="Arial"/>
                <a:cs typeface="Arial"/>
              </a:rPr>
              <a:t>part of </a:t>
            </a:r>
            <a:r>
              <a:rPr lang="en-US" sz="1400" dirty="0">
                <a:latin typeface="Arial"/>
                <a:cs typeface="Arial"/>
              </a:rPr>
              <a:t>slab </a:t>
            </a:r>
            <a:r>
              <a:rPr lang="en-US" sz="1400" spc="-5" dirty="0">
                <a:latin typeface="Arial"/>
                <a:cs typeface="Arial"/>
              </a:rPr>
              <a:t>in </a:t>
            </a:r>
            <a:r>
              <a:rPr lang="en-US" sz="1400" dirty="0">
                <a:latin typeface="Arial"/>
                <a:cs typeface="Arial"/>
              </a:rPr>
              <a:t>the </a:t>
            </a:r>
            <a:r>
              <a:rPr lang="en-US" sz="1400" spc="-5" dirty="0">
                <a:latin typeface="Arial"/>
                <a:cs typeface="Arial"/>
              </a:rPr>
              <a:t>vicinity of</a:t>
            </a:r>
            <a:r>
              <a:rPr lang="en-US" sz="1400" spc="-5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columns</a:t>
            </a:r>
          </a:p>
          <a:p>
            <a:pPr marL="856615" lvl="2" indent="-171450">
              <a:spcBef>
                <a:spcPts val="77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00735" algn="l"/>
              </a:tabLst>
            </a:pPr>
            <a:r>
              <a:rPr lang="en-US" sz="1400" b="1" dirty="0">
                <a:latin typeface="Arial"/>
                <a:cs typeface="Arial"/>
              </a:rPr>
              <a:t>Column Capital: </a:t>
            </a:r>
            <a:r>
              <a:rPr lang="en-US" sz="1400" dirty="0">
                <a:latin typeface="Arial"/>
                <a:cs typeface="Arial"/>
              </a:rPr>
              <a:t>Column </a:t>
            </a:r>
            <a:r>
              <a:rPr lang="en-US" sz="1400" spc="-5" dirty="0">
                <a:latin typeface="Arial"/>
                <a:cs typeface="Arial"/>
              </a:rPr>
              <a:t>head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increased</a:t>
            </a:r>
            <a:r>
              <a:rPr lang="en-US" sz="1400" spc="-8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size</a:t>
            </a:r>
          </a:p>
          <a:p>
            <a:pPr marL="628015" marR="6985" lvl="2" indent="-171450" algn="just">
              <a:lnSpc>
                <a:spcPct val="150100"/>
              </a:lnSpc>
              <a:spcBef>
                <a:spcPts val="509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9350061" y="5171775"/>
            <a:ext cx="2525287" cy="131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4"/>
          <p:cNvSpPr/>
          <p:nvPr/>
        </p:nvSpPr>
        <p:spPr>
          <a:xfrm>
            <a:off x="6399211" y="3385378"/>
            <a:ext cx="2525287" cy="1180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5"/>
          <p:cNvSpPr/>
          <p:nvPr/>
        </p:nvSpPr>
        <p:spPr>
          <a:xfrm>
            <a:off x="9350062" y="3736333"/>
            <a:ext cx="2525287" cy="1180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4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4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tabLst>
                <a:tab pos="17272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456565" marR="6985" lvl="2" algn="just">
              <a:lnSpc>
                <a:spcPct val="150100"/>
              </a:lnSpc>
              <a:spcBef>
                <a:spcPts val="509"/>
              </a:spcBef>
              <a:buClr>
                <a:srgbClr val="9CE156"/>
              </a:buClr>
              <a:buSzPct val="62500"/>
              <a:tabLst>
                <a:tab pos="572135" algn="l"/>
              </a:tabLst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628" y="1081825"/>
            <a:ext cx="9599054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indent="-342900" algn="just">
              <a:lnSpc>
                <a:spcPct val="100000"/>
              </a:lnSpc>
              <a:spcBef>
                <a:spcPts val="153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sz="2000" b="1" spc="-5" dirty="0">
                <a:latin typeface="Arial"/>
                <a:cs typeface="Arial"/>
              </a:rPr>
              <a:t>Beam-Supported</a:t>
            </a:r>
            <a:r>
              <a:rPr lang="en-US" sz="2000" b="1" spc="1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Slab</a:t>
            </a:r>
            <a:endParaRPr lang="en-US" sz="2000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In </a:t>
            </a:r>
            <a:r>
              <a:rPr lang="en-US" spc="-5" dirty="0">
                <a:latin typeface="Arial"/>
                <a:cs typeface="Arial"/>
              </a:rPr>
              <a:t>beam supported slab,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5" dirty="0">
                <a:latin typeface="Arial"/>
                <a:cs typeface="Arial"/>
              </a:rPr>
              <a:t>perimeter beams are usually concrete  </a:t>
            </a:r>
            <a:r>
              <a:rPr lang="en-US" dirty="0">
                <a:latin typeface="Arial"/>
                <a:cs typeface="Arial"/>
              </a:rPr>
              <a:t>cast </a:t>
            </a:r>
            <a:r>
              <a:rPr lang="en-US" spc="-5" dirty="0">
                <a:latin typeface="Arial"/>
                <a:cs typeface="Arial"/>
              </a:rPr>
              <a:t>monolithically with the slab, although they </a:t>
            </a:r>
            <a:r>
              <a:rPr lang="en-US" dirty="0">
                <a:latin typeface="Arial"/>
                <a:cs typeface="Arial"/>
              </a:rPr>
              <a:t>may also </a:t>
            </a:r>
            <a:r>
              <a:rPr lang="en-US" spc="-5" dirty="0">
                <a:latin typeface="Arial"/>
                <a:cs typeface="Arial"/>
              </a:rPr>
              <a:t>be  structural steel, often encased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spc="-5" dirty="0">
                <a:latin typeface="Arial"/>
                <a:cs typeface="Arial"/>
              </a:rPr>
              <a:t>concrete </a:t>
            </a:r>
            <a:r>
              <a:rPr lang="en-US" dirty="0">
                <a:latin typeface="Arial"/>
                <a:cs typeface="Arial"/>
              </a:rPr>
              <a:t>for </a:t>
            </a:r>
            <a:r>
              <a:rPr lang="en-US" spc="-5" dirty="0">
                <a:latin typeface="Arial"/>
                <a:cs typeface="Arial"/>
              </a:rPr>
              <a:t>composite action and  </a:t>
            </a:r>
            <a:r>
              <a:rPr lang="en-US" dirty="0">
                <a:latin typeface="Arial"/>
                <a:cs typeface="Arial"/>
              </a:rPr>
              <a:t>for </a:t>
            </a:r>
            <a:r>
              <a:rPr lang="en-US" spc="-5" dirty="0">
                <a:latin typeface="Arial"/>
                <a:cs typeface="Arial"/>
              </a:rPr>
              <a:t>improved </a:t>
            </a:r>
            <a:r>
              <a:rPr lang="en-US" dirty="0">
                <a:latin typeface="Arial"/>
                <a:cs typeface="Arial"/>
              </a:rPr>
              <a:t>fire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resistance.</a:t>
            </a:r>
            <a:endParaRPr lang="en-US" dirty="0">
              <a:latin typeface="Arial"/>
              <a:cs typeface="Arial"/>
            </a:endParaRPr>
          </a:p>
          <a:p>
            <a:pPr marL="513715" lvl="1" indent="-285750" algn="just">
              <a:lnSpc>
                <a:spcPct val="100000"/>
              </a:lnSpc>
              <a:spcBef>
                <a:spcPts val="68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Suitable for long spans and for parking</a:t>
            </a:r>
            <a:r>
              <a:rPr lang="en-US" spc="-1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structures.</a:t>
            </a:r>
          </a:p>
          <a:p>
            <a:pPr marL="513715" lvl="1" indent="-285750" algn="just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Specially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for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intermediate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heavy loads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for span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up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about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30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513715" lvl="1" indent="-285750" algn="just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9561" y="3361387"/>
            <a:ext cx="4812597" cy="247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7637172" y="3361387"/>
            <a:ext cx="3867439" cy="247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8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4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tabLst>
                <a:tab pos="17272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456565" marR="6985" lvl="2" algn="just">
              <a:lnSpc>
                <a:spcPct val="150100"/>
              </a:lnSpc>
              <a:spcBef>
                <a:spcPts val="509"/>
              </a:spcBef>
              <a:buClr>
                <a:srgbClr val="9CE156"/>
              </a:buClr>
              <a:buSzPct val="62500"/>
              <a:tabLst>
                <a:tab pos="572135" algn="l"/>
              </a:tabLst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628" y="1302526"/>
            <a:ext cx="9599054" cy="171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indent="-172720" algn="just">
              <a:lnSpc>
                <a:spcPct val="100000"/>
              </a:lnSpc>
              <a:spcBef>
                <a:spcPts val="1535"/>
              </a:spcBef>
              <a:buFont typeface="Wingdings 2"/>
              <a:buChar char=""/>
              <a:tabLst>
                <a:tab pos="172720" algn="l"/>
              </a:tabLst>
            </a:pPr>
            <a:r>
              <a:rPr lang="en-US" sz="1600" b="1" spc="-5" dirty="0">
                <a:latin typeface="Arial"/>
                <a:cs typeface="Arial"/>
              </a:rPr>
              <a:t>Beam-and-Girder Floors</a:t>
            </a:r>
            <a:endParaRPr lang="en-US" sz="1600" b="1" dirty="0">
              <a:latin typeface="Arial"/>
              <a:cs typeface="Arial"/>
            </a:endParaRPr>
          </a:p>
          <a:p>
            <a:pPr marL="371475" marR="5080" lvl="1" indent="-143510" algn="just">
              <a:lnSpc>
                <a:spcPct val="130000"/>
              </a:lnSpc>
              <a:spcBef>
                <a:spcPts val="560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5" dirty="0">
                <a:latin typeface="Arial"/>
                <a:cs typeface="Arial"/>
              </a:rPr>
              <a:t>beam and girder floor consists </a:t>
            </a:r>
            <a:r>
              <a:rPr lang="en-US" sz="1600" dirty="0">
                <a:latin typeface="Arial"/>
                <a:cs typeface="Arial"/>
              </a:rPr>
              <a:t>of a </a:t>
            </a:r>
            <a:r>
              <a:rPr lang="en-US" sz="1600" spc="-5" dirty="0">
                <a:latin typeface="Arial"/>
                <a:cs typeface="Arial"/>
              </a:rPr>
              <a:t>series </a:t>
            </a:r>
            <a:r>
              <a:rPr lang="en-US" sz="1600" spc="-1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parallel </a:t>
            </a:r>
            <a:r>
              <a:rPr lang="en-US" sz="1600" spc="-10" dirty="0">
                <a:latin typeface="Arial"/>
                <a:cs typeface="Arial"/>
              </a:rPr>
              <a:t>beams  </a:t>
            </a:r>
            <a:r>
              <a:rPr lang="en-US" sz="1600" spc="-5" dirty="0">
                <a:latin typeface="Arial"/>
                <a:cs typeface="Arial"/>
              </a:rPr>
              <a:t>supported </a:t>
            </a:r>
            <a:r>
              <a:rPr lang="en-US" sz="1600" dirty="0">
                <a:latin typeface="Arial"/>
                <a:cs typeface="Arial"/>
              </a:rPr>
              <a:t>at </a:t>
            </a:r>
            <a:r>
              <a:rPr lang="en-US" sz="1600" spc="-5" dirty="0">
                <a:latin typeface="Arial"/>
                <a:cs typeface="Arial"/>
              </a:rPr>
              <a:t>their extremities </a:t>
            </a:r>
            <a:r>
              <a:rPr lang="en-US" sz="1600" dirty="0">
                <a:latin typeface="Arial"/>
                <a:cs typeface="Arial"/>
              </a:rPr>
              <a:t>by </a:t>
            </a:r>
            <a:r>
              <a:rPr lang="en-US" sz="1600" spc="-5" dirty="0">
                <a:latin typeface="Arial"/>
                <a:cs typeface="Arial"/>
              </a:rPr>
              <a:t>girders, which in turn frame into  concrete columns placed </a:t>
            </a:r>
            <a:r>
              <a:rPr lang="en-US" sz="1600" dirty="0">
                <a:latin typeface="Arial"/>
                <a:cs typeface="Arial"/>
              </a:rPr>
              <a:t>at </a:t>
            </a:r>
            <a:r>
              <a:rPr lang="en-US" sz="1600" spc="-5" dirty="0">
                <a:latin typeface="Arial"/>
                <a:cs typeface="Arial"/>
              </a:rPr>
              <a:t>more </a:t>
            </a:r>
            <a:r>
              <a:rPr lang="en-US" sz="1600" dirty="0">
                <a:latin typeface="Arial"/>
                <a:cs typeface="Arial"/>
              </a:rPr>
              <a:t>or </a:t>
            </a:r>
            <a:r>
              <a:rPr lang="en-US" sz="1600" spc="-5" dirty="0">
                <a:latin typeface="Arial"/>
                <a:cs typeface="Arial"/>
              </a:rPr>
              <a:t>less regular intervals over entire  </a:t>
            </a:r>
            <a:r>
              <a:rPr lang="en-US" sz="1600" dirty="0">
                <a:latin typeface="Arial"/>
                <a:cs typeface="Arial"/>
              </a:rPr>
              <a:t>floor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area.</a:t>
            </a:r>
            <a:endParaRPr lang="en-US" sz="1600" dirty="0">
              <a:latin typeface="Arial"/>
              <a:cs typeface="Arial"/>
            </a:endParaRPr>
          </a:p>
          <a:p>
            <a:pPr marL="371475" marR="5715" lvl="1" indent="-143510" algn="just">
              <a:lnSpc>
                <a:spcPct val="100000"/>
              </a:lnSpc>
              <a:spcBef>
                <a:spcPts val="685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Adapted </a:t>
            </a:r>
            <a:r>
              <a:rPr lang="en-US" sz="1600" dirty="0">
                <a:latin typeface="Arial"/>
                <a:cs typeface="Arial"/>
              </a:rPr>
              <a:t>to any </a:t>
            </a:r>
            <a:r>
              <a:rPr lang="en-US" sz="1600" spc="-5" dirty="0">
                <a:latin typeface="Arial"/>
                <a:cs typeface="Arial"/>
              </a:rPr>
              <a:t>loads and spans. Normal range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spc="-5" dirty="0">
                <a:latin typeface="Arial"/>
                <a:cs typeface="Arial"/>
              </a:rPr>
              <a:t>column spacing </a:t>
            </a:r>
            <a:r>
              <a:rPr lang="en-US" sz="1600" spc="-10" dirty="0">
                <a:latin typeface="Arial"/>
                <a:cs typeface="Arial"/>
              </a:rPr>
              <a:t>is  </a:t>
            </a:r>
            <a:r>
              <a:rPr lang="en-US" sz="1600" spc="-5" dirty="0">
                <a:latin typeface="Arial"/>
                <a:cs typeface="Arial"/>
              </a:rPr>
              <a:t>from </a:t>
            </a:r>
            <a:r>
              <a:rPr lang="en-US" sz="1600" dirty="0">
                <a:latin typeface="Arial"/>
                <a:cs typeface="Arial"/>
              </a:rPr>
              <a:t>16 to 32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ft</a:t>
            </a:r>
            <a:r>
              <a:rPr lang="en-US" sz="1400" b="1" dirty="0"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7"/>
          <p:cNvSpPr/>
          <p:nvPr/>
        </p:nvSpPr>
        <p:spPr>
          <a:xfrm>
            <a:off x="1881668" y="3432266"/>
            <a:ext cx="4447504" cy="242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8"/>
          <p:cNvSpPr/>
          <p:nvPr/>
        </p:nvSpPr>
        <p:spPr>
          <a:xfrm>
            <a:off x="6589421" y="3533926"/>
            <a:ext cx="5105400" cy="2323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462" y="1308082"/>
            <a:ext cx="8087931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115" indent="-285750" algn="just">
              <a:lnSpc>
                <a:spcPct val="100000"/>
              </a:lnSpc>
              <a:spcBef>
                <a:spcPts val="152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spc="-5" dirty="0">
                <a:latin typeface="Arial"/>
                <a:cs typeface="Arial"/>
              </a:rPr>
              <a:t>Banded-slab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System</a:t>
            </a:r>
            <a:endParaRPr lang="en-US" dirty="0">
              <a:latin typeface="Arial"/>
              <a:cs typeface="Arial"/>
            </a:endParaRPr>
          </a:p>
          <a:p>
            <a:pPr marL="513715" marR="866140" lvl="1" indent="-2857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For light loads, </a:t>
            </a: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5" dirty="0">
                <a:latin typeface="Arial"/>
                <a:cs typeface="Arial"/>
              </a:rPr>
              <a:t>floor system </a:t>
            </a:r>
            <a:r>
              <a:rPr lang="en-US" sz="1600" dirty="0">
                <a:latin typeface="Arial"/>
                <a:cs typeface="Arial"/>
              </a:rPr>
              <a:t>has </a:t>
            </a:r>
            <a:r>
              <a:rPr lang="en-US" sz="1600" spc="-5" dirty="0">
                <a:latin typeface="Arial"/>
                <a:cs typeface="Arial"/>
              </a:rPr>
              <a:t>been  developed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spc="-5" dirty="0">
                <a:latin typeface="Arial"/>
                <a:cs typeface="Arial"/>
              </a:rPr>
              <a:t>which </a:t>
            </a:r>
            <a:r>
              <a:rPr lang="en-US" sz="1600" spc="-1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beams are  omitted </a:t>
            </a:r>
            <a:r>
              <a:rPr lang="en-US" sz="1600" spc="-10" dirty="0">
                <a:latin typeface="Arial"/>
                <a:cs typeface="Arial"/>
              </a:rPr>
              <a:t>in </a:t>
            </a:r>
            <a:r>
              <a:rPr lang="en-US" sz="1600" dirty="0">
                <a:latin typeface="Arial"/>
                <a:cs typeface="Arial"/>
              </a:rPr>
              <a:t>one </a:t>
            </a:r>
            <a:r>
              <a:rPr lang="en-US" sz="1600" spc="-5" dirty="0">
                <a:latin typeface="Arial"/>
                <a:cs typeface="Arial"/>
              </a:rPr>
              <a:t>direction, the one-way  </a:t>
            </a:r>
            <a:r>
              <a:rPr lang="en-US" sz="1600" dirty="0">
                <a:latin typeface="Arial"/>
                <a:cs typeface="Arial"/>
              </a:rPr>
              <a:t>slab </a:t>
            </a:r>
            <a:r>
              <a:rPr lang="en-US" sz="1600" spc="-5" dirty="0">
                <a:latin typeface="Arial"/>
                <a:cs typeface="Arial"/>
              </a:rPr>
              <a:t>being carried directly </a:t>
            </a:r>
            <a:r>
              <a:rPr lang="en-US" sz="1600" dirty="0">
                <a:latin typeface="Arial"/>
                <a:cs typeface="Arial"/>
              </a:rPr>
              <a:t>by </a:t>
            </a:r>
            <a:r>
              <a:rPr lang="en-US" sz="1600" spc="-5" dirty="0">
                <a:latin typeface="Arial"/>
                <a:cs typeface="Arial"/>
              </a:rPr>
              <a:t>column line  </a:t>
            </a:r>
            <a:r>
              <a:rPr lang="en-US" sz="1600" dirty="0">
                <a:latin typeface="Arial"/>
                <a:cs typeface="Arial"/>
              </a:rPr>
              <a:t>beams that </a:t>
            </a:r>
            <a:r>
              <a:rPr lang="en-US" sz="1600" spc="-5" dirty="0">
                <a:latin typeface="Arial"/>
                <a:cs typeface="Arial"/>
              </a:rPr>
              <a:t>are very broad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6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shallow.</a:t>
            </a:r>
            <a:endParaRPr lang="en-US" sz="1600" dirty="0">
              <a:latin typeface="Arial"/>
              <a:cs typeface="Arial"/>
            </a:endParaRPr>
          </a:p>
          <a:p>
            <a:pPr marL="513715" marR="866140" lvl="1" indent="-285750" algn="just">
              <a:lnSpc>
                <a:spcPct val="130000"/>
              </a:lnSpc>
              <a:spcBef>
                <a:spcPts val="54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These beams, supported directly </a:t>
            </a:r>
            <a:r>
              <a:rPr lang="en-US" sz="1600" dirty="0">
                <a:latin typeface="Arial"/>
                <a:cs typeface="Arial"/>
              </a:rPr>
              <a:t>by </a:t>
            </a:r>
            <a:r>
              <a:rPr lang="en-US" sz="1600" spc="-5" dirty="0">
                <a:latin typeface="Arial"/>
                <a:cs typeface="Arial"/>
              </a:rPr>
              <a:t>the  columns, become little more than </a:t>
            </a:r>
            <a:r>
              <a:rPr lang="en-US" sz="1600" dirty="0">
                <a:latin typeface="Arial"/>
                <a:cs typeface="Arial"/>
              </a:rPr>
              <a:t>a  </a:t>
            </a:r>
            <a:r>
              <a:rPr lang="en-US" sz="1600" spc="-5" dirty="0">
                <a:latin typeface="Arial"/>
                <a:cs typeface="Arial"/>
              </a:rPr>
              <a:t>thickened portion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1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slab. This type 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construction is known as banded slab  </a:t>
            </a:r>
            <a:r>
              <a:rPr lang="en-US" sz="1600" dirty="0">
                <a:latin typeface="Arial"/>
                <a:cs typeface="Arial"/>
              </a:rPr>
              <a:t>construction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marL="285115" indent="-285750" algn="just">
              <a:lnSpc>
                <a:spcPct val="100000"/>
              </a:lnSpc>
              <a:spcBef>
                <a:spcPts val="152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spc="-5" dirty="0">
                <a:latin typeface="Arial"/>
                <a:cs typeface="Arial"/>
              </a:rPr>
              <a:t>One-Way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Joist</a:t>
            </a:r>
            <a:endParaRPr lang="en-US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5" dirty="0">
                <a:latin typeface="Arial"/>
                <a:cs typeface="Arial"/>
              </a:rPr>
              <a:t>one-way joist construction consists </a:t>
            </a:r>
            <a:r>
              <a:rPr lang="en-US" sz="1600" dirty="0">
                <a:latin typeface="Arial"/>
                <a:cs typeface="Arial"/>
              </a:rPr>
              <a:t>of a </a:t>
            </a:r>
            <a:r>
              <a:rPr lang="en-US" sz="1600" spc="-5" dirty="0">
                <a:latin typeface="Arial"/>
                <a:cs typeface="Arial"/>
              </a:rPr>
              <a:t>monolithic </a:t>
            </a:r>
            <a:endParaRPr lang="en-US" sz="1600" spc="-5" dirty="0" smtClean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combination </a:t>
            </a:r>
            <a:r>
              <a:rPr lang="en-US" sz="1600" spc="-5" dirty="0">
                <a:latin typeface="Arial"/>
                <a:cs typeface="Arial"/>
              </a:rPr>
              <a:t>of  regularly spaced ribs </a:t>
            </a:r>
            <a:r>
              <a:rPr lang="en-US" sz="1600" dirty="0">
                <a:latin typeface="Arial"/>
                <a:cs typeface="Arial"/>
              </a:rPr>
              <a:t>and a </a:t>
            </a:r>
            <a:r>
              <a:rPr lang="en-US" sz="1600" spc="-10" dirty="0">
                <a:latin typeface="Arial"/>
                <a:cs typeface="Arial"/>
              </a:rPr>
              <a:t>top </a:t>
            </a:r>
            <a:r>
              <a:rPr lang="en-US" sz="1600" spc="-5" dirty="0">
                <a:latin typeface="Arial"/>
                <a:cs typeface="Arial"/>
              </a:rPr>
              <a:t>slab </a:t>
            </a:r>
            <a:endParaRPr lang="en-US" sz="1600" spc="-5" dirty="0" smtClean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(</a:t>
            </a:r>
            <a:r>
              <a:rPr lang="en-US" sz="1600" spc="-5" dirty="0">
                <a:latin typeface="Arial"/>
                <a:cs typeface="Arial"/>
              </a:rPr>
              <a:t>T beam </a:t>
            </a:r>
            <a:r>
              <a:rPr lang="en-US" sz="1600" dirty="0">
                <a:latin typeface="Arial"/>
                <a:cs typeface="Arial"/>
              </a:rPr>
              <a:t>or </a:t>
            </a:r>
            <a:r>
              <a:rPr lang="en-US" sz="1600" spc="-5" dirty="0">
                <a:latin typeface="Arial"/>
                <a:cs typeface="Arial"/>
              </a:rPr>
              <a:t>Joist) arranged to  </a:t>
            </a:r>
            <a:r>
              <a:rPr lang="en-US" sz="1600" dirty="0">
                <a:latin typeface="Arial"/>
                <a:cs typeface="Arial"/>
              </a:rPr>
              <a:t>span in one</a:t>
            </a:r>
            <a:r>
              <a:rPr lang="en-US" sz="1600" spc="-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direction.</a:t>
            </a:r>
          </a:p>
          <a:p>
            <a:pPr marL="513715" lvl="1" indent="-28575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Long spans, economic </a:t>
            </a:r>
            <a:r>
              <a:rPr lang="en-US" sz="1600" spc="-5" dirty="0">
                <a:latin typeface="Arial"/>
                <a:cs typeface="Arial"/>
              </a:rPr>
              <a:t>range: </a:t>
            </a:r>
            <a:r>
              <a:rPr lang="en-US" sz="1600" dirty="0">
                <a:latin typeface="Arial"/>
                <a:cs typeface="Arial"/>
              </a:rPr>
              <a:t>30 ft. – 50</a:t>
            </a:r>
            <a:r>
              <a:rPr lang="en-US" sz="1600" spc="-1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ft.</a:t>
            </a:r>
          </a:p>
          <a:p>
            <a:pPr marL="513715" marR="866140" lvl="1" indent="-285750" algn="just">
              <a:lnSpc>
                <a:spcPct val="130000"/>
              </a:lnSpc>
              <a:spcBef>
                <a:spcPts val="54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72110" algn="l"/>
              </a:tabLst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399771" y="1231125"/>
            <a:ext cx="3654853" cy="2413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4"/>
          <p:cNvSpPr/>
          <p:nvPr/>
        </p:nvSpPr>
        <p:spPr>
          <a:xfrm>
            <a:off x="9329583" y="3794019"/>
            <a:ext cx="2725041" cy="2428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5"/>
          <p:cNvSpPr/>
          <p:nvPr/>
        </p:nvSpPr>
        <p:spPr>
          <a:xfrm>
            <a:off x="6503831" y="3794020"/>
            <a:ext cx="2704562" cy="2428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8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7234" y="1081825"/>
            <a:ext cx="10049814" cy="198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indent="-172720" algn="just">
              <a:lnSpc>
                <a:spcPct val="100000"/>
              </a:lnSpc>
              <a:spcBef>
                <a:spcPts val="152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sz="2000" b="1" dirty="0">
                <a:latin typeface="Arial"/>
                <a:cs typeface="Arial"/>
              </a:rPr>
              <a:t>Two-Way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Joist</a:t>
            </a:r>
            <a:endParaRPr lang="en-US" sz="2000" dirty="0">
              <a:latin typeface="Arial"/>
              <a:cs typeface="Arial"/>
            </a:endParaRPr>
          </a:p>
          <a:p>
            <a:pPr marL="399415" marR="5080" lvl="1" indent="-1714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A </a:t>
            </a:r>
            <a:r>
              <a:rPr lang="en-US" spc="-5" dirty="0">
                <a:latin typeface="Arial"/>
                <a:cs typeface="Arial"/>
              </a:rPr>
              <a:t>two-way </a:t>
            </a:r>
            <a:r>
              <a:rPr lang="en-US" dirty="0">
                <a:latin typeface="Arial"/>
                <a:cs typeface="Arial"/>
              </a:rPr>
              <a:t>joist </a:t>
            </a:r>
            <a:r>
              <a:rPr lang="en-US" spc="-5" dirty="0">
                <a:latin typeface="Arial"/>
                <a:cs typeface="Arial"/>
              </a:rPr>
              <a:t>system, </a:t>
            </a:r>
            <a:r>
              <a:rPr lang="en-US" dirty="0">
                <a:latin typeface="Arial"/>
                <a:cs typeface="Arial"/>
              </a:rPr>
              <a:t>or </a:t>
            </a:r>
            <a:r>
              <a:rPr lang="en-US" spc="-5" dirty="0">
                <a:latin typeface="Arial"/>
                <a:cs typeface="Arial"/>
              </a:rPr>
              <a:t>waffle slab, comprises evenly spaced  concrete joists spanning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spc="-5" dirty="0">
                <a:latin typeface="Arial"/>
                <a:cs typeface="Arial"/>
              </a:rPr>
              <a:t>both directions </a:t>
            </a:r>
            <a:r>
              <a:rPr lang="en-US" dirty="0">
                <a:latin typeface="Arial"/>
                <a:cs typeface="Arial"/>
              </a:rPr>
              <a:t>and a </a:t>
            </a:r>
            <a:r>
              <a:rPr lang="en-US" spc="-5" dirty="0">
                <a:latin typeface="Arial"/>
                <a:cs typeface="Arial"/>
              </a:rPr>
              <a:t>reinforced concrete  </a:t>
            </a:r>
            <a:r>
              <a:rPr lang="en-US" dirty="0">
                <a:latin typeface="Arial"/>
                <a:cs typeface="Arial"/>
              </a:rPr>
              <a:t>slab cast integrally </a:t>
            </a:r>
            <a:r>
              <a:rPr lang="en-US" spc="-5" dirty="0">
                <a:latin typeface="Arial"/>
                <a:cs typeface="Arial"/>
              </a:rPr>
              <a:t>with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joists.</a:t>
            </a:r>
          </a:p>
          <a:p>
            <a:pPr marL="399415" marR="5080" lvl="1" indent="-171450" algn="just">
              <a:lnSpc>
                <a:spcPct val="13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Like </a:t>
            </a:r>
            <a:r>
              <a:rPr lang="en-US" spc="-5" dirty="0">
                <a:latin typeface="Arial"/>
                <a:cs typeface="Arial"/>
              </a:rPr>
              <a:t>one-way </a:t>
            </a:r>
            <a:r>
              <a:rPr lang="en-US" dirty="0">
                <a:latin typeface="Arial"/>
                <a:cs typeface="Arial"/>
              </a:rPr>
              <a:t>joist </a:t>
            </a:r>
            <a:r>
              <a:rPr lang="en-US" spc="-5" dirty="0">
                <a:latin typeface="Arial"/>
                <a:cs typeface="Arial"/>
              </a:rPr>
              <a:t>system,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spc="-10" dirty="0">
                <a:latin typeface="Arial"/>
                <a:cs typeface="Arial"/>
              </a:rPr>
              <a:t>two </a:t>
            </a:r>
            <a:r>
              <a:rPr lang="en-US" spc="-5" dirty="0">
                <a:latin typeface="Arial"/>
                <a:cs typeface="Arial"/>
              </a:rPr>
              <a:t>way </a:t>
            </a:r>
            <a:r>
              <a:rPr lang="en-US" dirty="0">
                <a:latin typeface="Arial"/>
                <a:cs typeface="Arial"/>
              </a:rPr>
              <a:t>system </a:t>
            </a:r>
            <a:r>
              <a:rPr lang="en-US" spc="-5" dirty="0">
                <a:latin typeface="Arial"/>
                <a:cs typeface="Arial"/>
              </a:rPr>
              <a:t>will </a:t>
            </a:r>
            <a:r>
              <a:rPr lang="en-US" dirty="0">
                <a:latin typeface="Arial"/>
                <a:cs typeface="Arial"/>
              </a:rPr>
              <a:t>be </a:t>
            </a:r>
            <a:r>
              <a:rPr lang="en-US" spc="-5" dirty="0">
                <a:latin typeface="Arial"/>
                <a:cs typeface="Arial"/>
              </a:rPr>
              <a:t>called </a:t>
            </a:r>
            <a:r>
              <a:rPr lang="en-US" dirty="0">
                <a:latin typeface="Arial"/>
                <a:cs typeface="Arial"/>
              </a:rPr>
              <a:t>as </a:t>
            </a:r>
            <a:r>
              <a:rPr lang="en-US" spc="-5" dirty="0">
                <a:latin typeface="Arial"/>
                <a:cs typeface="Arial"/>
              </a:rPr>
              <a:t>two-  way </a:t>
            </a:r>
            <a:r>
              <a:rPr lang="en-US" dirty="0">
                <a:latin typeface="Arial"/>
                <a:cs typeface="Arial"/>
              </a:rPr>
              <a:t>joist </a:t>
            </a:r>
            <a:r>
              <a:rPr lang="en-US" spc="-5" dirty="0">
                <a:latin typeface="Arial"/>
                <a:cs typeface="Arial"/>
              </a:rPr>
              <a:t>system </a:t>
            </a:r>
            <a:r>
              <a:rPr lang="en-US" dirty="0">
                <a:latin typeface="Arial"/>
                <a:cs typeface="Arial"/>
              </a:rPr>
              <a:t>if </a:t>
            </a:r>
            <a:r>
              <a:rPr lang="en-US" i="1" spc="-5" dirty="0">
                <a:latin typeface="Arial"/>
                <a:cs typeface="Arial"/>
              </a:rPr>
              <a:t>clear spacing between ribs (dome </a:t>
            </a:r>
            <a:r>
              <a:rPr lang="en-US" i="1" dirty="0">
                <a:latin typeface="Arial"/>
                <a:cs typeface="Arial"/>
              </a:rPr>
              <a:t>width) does </a:t>
            </a:r>
            <a:r>
              <a:rPr lang="en-US" i="1" spc="-5" dirty="0">
                <a:latin typeface="Arial"/>
                <a:cs typeface="Arial"/>
              </a:rPr>
              <a:t>not  </a:t>
            </a:r>
            <a:r>
              <a:rPr lang="en-US" i="1" dirty="0">
                <a:latin typeface="Arial"/>
                <a:cs typeface="Arial"/>
              </a:rPr>
              <a:t>exceed 30</a:t>
            </a:r>
            <a:r>
              <a:rPr lang="en-US" i="1" spc="-35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inches</a:t>
            </a:r>
            <a:r>
              <a:rPr lang="en-US" i="1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2046323" y="3063392"/>
            <a:ext cx="4521902" cy="2487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/>
          <p:cNvSpPr/>
          <p:nvPr/>
        </p:nvSpPr>
        <p:spPr>
          <a:xfrm>
            <a:off x="6867314" y="3063393"/>
            <a:ext cx="4637297" cy="2487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7233" y="1081825"/>
            <a:ext cx="9757377" cy="201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535"/>
              </a:spcBef>
              <a:buFont typeface="Wingdings 2"/>
              <a:buChar char=""/>
              <a:tabLst>
                <a:tab pos="172720" algn="l"/>
              </a:tabLst>
            </a:pPr>
            <a:r>
              <a:rPr lang="en-US" sz="2000" b="1" spc="-5" dirty="0" smtClean="0">
                <a:latin typeface="Arial"/>
                <a:cs typeface="Arial"/>
              </a:rPr>
              <a:t>Composite </a:t>
            </a:r>
            <a:r>
              <a:rPr lang="en-US" sz="2000" b="1" spc="-5" dirty="0">
                <a:latin typeface="Arial"/>
                <a:cs typeface="Arial"/>
              </a:rPr>
              <a:t>Construction </a:t>
            </a:r>
            <a:r>
              <a:rPr lang="en-US" sz="2000" b="1" dirty="0">
                <a:latin typeface="Arial"/>
                <a:cs typeface="Arial"/>
              </a:rPr>
              <a:t>with </a:t>
            </a:r>
            <a:r>
              <a:rPr lang="en-US" sz="2000" b="1" spc="-10" dirty="0">
                <a:latin typeface="Arial"/>
                <a:cs typeface="Arial"/>
              </a:rPr>
              <a:t>Steel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Beams</a:t>
            </a:r>
            <a:endParaRPr lang="en-US" sz="2000" dirty="0">
              <a:latin typeface="Arial"/>
              <a:cs typeface="Arial"/>
            </a:endParaRPr>
          </a:p>
          <a:p>
            <a:pPr marL="371475" marR="5080" lvl="1" indent="-143510">
              <a:lnSpc>
                <a:spcPct val="130000"/>
              </a:lnSpc>
              <a:spcBef>
                <a:spcPts val="560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In </a:t>
            </a:r>
            <a:r>
              <a:rPr lang="en-US" spc="-5" dirty="0">
                <a:latin typeface="Arial"/>
                <a:cs typeface="Arial"/>
              </a:rPr>
              <a:t>this system, columns, beams, and girders consist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spc="-5" dirty="0">
                <a:latin typeface="Arial"/>
                <a:cs typeface="Arial"/>
              </a:rPr>
              <a:t>structural  </a:t>
            </a:r>
            <a:r>
              <a:rPr lang="en-US" dirty="0">
                <a:latin typeface="Arial"/>
                <a:cs typeface="Arial"/>
              </a:rPr>
              <a:t>steel </a:t>
            </a:r>
            <a:r>
              <a:rPr lang="en-US" spc="-5" dirty="0">
                <a:latin typeface="Arial"/>
                <a:cs typeface="Arial"/>
              </a:rPr>
              <a:t>whereas </a:t>
            </a:r>
            <a:r>
              <a:rPr lang="en-US" dirty="0">
                <a:latin typeface="Arial"/>
                <a:cs typeface="Arial"/>
              </a:rPr>
              <a:t>the floors </a:t>
            </a:r>
            <a:r>
              <a:rPr lang="en-US" spc="-5" dirty="0">
                <a:latin typeface="Arial"/>
                <a:cs typeface="Arial"/>
              </a:rPr>
              <a:t>are </a:t>
            </a:r>
            <a:r>
              <a:rPr lang="en-US" dirty="0">
                <a:latin typeface="Arial"/>
                <a:cs typeface="Arial"/>
              </a:rPr>
              <a:t>reinforced concrete</a:t>
            </a:r>
            <a:r>
              <a:rPr lang="en-US" spc="-1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slabs.</a:t>
            </a:r>
          </a:p>
          <a:p>
            <a:pPr marL="371475" lvl="1" indent="-143510">
              <a:lnSpc>
                <a:spcPct val="100000"/>
              </a:lnSpc>
              <a:spcBef>
                <a:spcPts val="865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spacing of beams </a:t>
            </a:r>
            <a:r>
              <a:rPr lang="en-US" spc="-5" dirty="0">
                <a:latin typeface="Arial"/>
                <a:cs typeface="Arial"/>
              </a:rPr>
              <a:t>is </a:t>
            </a:r>
            <a:r>
              <a:rPr lang="en-US" dirty="0">
                <a:latin typeface="Arial"/>
                <a:cs typeface="Arial"/>
              </a:rPr>
              <a:t>usually 6 to 8</a:t>
            </a:r>
            <a:r>
              <a:rPr lang="en-US" spc="-9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ft.</a:t>
            </a:r>
          </a:p>
          <a:p>
            <a:pPr marL="371475" marR="866140" lvl="1" indent="-143510" algn="just">
              <a:lnSpc>
                <a:spcPct val="130000"/>
              </a:lnSpc>
              <a:spcBef>
                <a:spcPts val="540"/>
              </a:spcBef>
              <a:buClr>
                <a:srgbClr val="FFCC00"/>
              </a:buClr>
              <a:buFont typeface="Wingdings 2"/>
              <a:buChar char=""/>
              <a:tabLst>
                <a:tab pos="37211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1" name="object 26"/>
          <p:cNvSpPr/>
          <p:nvPr/>
        </p:nvSpPr>
        <p:spPr>
          <a:xfrm>
            <a:off x="6625920" y="2857826"/>
            <a:ext cx="4975505" cy="2886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7"/>
          <p:cNvSpPr/>
          <p:nvPr/>
        </p:nvSpPr>
        <p:spPr>
          <a:xfrm>
            <a:off x="1650417" y="2857826"/>
            <a:ext cx="4621594" cy="288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020" y="1273278"/>
            <a:ext cx="10346028" cy="14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indent="-172720" algn="just">
              <a:lnSpc>
                <a:spcPct val="100000"/>
              </a:lnSpc>
              <a:spcBef>
                <a:spcPts val="153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spc="-5" dirty="0">
                <a:latin typeface="Arial"/>
                <a:cs typeface="Arial"/>
              </a:rPr>
              <a:t>Steel Deck </a:t>
            </a:r>
            <a:r>
              <a:rPr lang="en-US" b="1" spc="-10" dirty="0">
                <a:latin typeface="Arial"/>
                <a:cs typeface="Arial"/>
              </a:rPr>
              <a:t>Reinforced </a:t>
            </a:r>
            <a:r>
              <a:rPr lang="en-US" b="1" spc="-5" dirty="0">
                <a:latin typeface="Arial"/>
                <a:cs typeface="Arial"/>
              </a:rPr>
              <a:t>Concrete</a:t>
            </a:r>
            <a:r>
              <a:rPr lang="en-US" b="1" spc="5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Slab</a:t>
            </a:r>
            <a:endParaRPr lang="en-US" dirty="0">
              <a:latin typeface="Arial"/>
              <a:cs typeface="Arial"/>
            </a:endParaRPr>
          </a:p>
          <a:p>
            <a:pPr marL="399415" marR="5080" lvl="1" indent="-171450" algn="just">
              <a:lnSpc>
                <a:spcPct val="130000"/>
              </a:lnSpc>
              <a:spcBef>
                <a:spcPts val="56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spc="-5" dirty="0">
                <a:latin typeface="Arial"/>
                <a:cs typeface="Arial"/>
              </a:rPr>
              <a:t>this structural system, </a:t>
            </a:r>
            <a:r>
              <a:rPr lang="en-US" sz="1600" dirty="0">
                <a:latin typeface="Arial"/>
                <a:cs typeface="Arial"/>
              </a:rPr>
              <a:t>the steel </a:t>
            </a:r>
            <a:r>
              <a:rPr lang="en-US" sz="1600" spc="-5" dirty="0">
                <a:latin typeface="Arial"/>
                <a:cs typeface="Arial"/>
              </a:rPr>
              <a:t>deck serves </a:t>
            </a:r>
            <a:r>
              <a:rPr lang="en-US" sz="1600" dirty="0">
                <a:latin typeface="Arial"/>
                <a:cs typeface="Arial"/>
              </a:rPr>
              <a:t>as stay </a:t>
            </a:r>
            <a:r>
              <a:rPr lang="en-US" sz="1600" spc="-5" dirty="0">
                <a:latin typeface="Arial"/>
                <a:cs typeface="Arial"/>
              </a:rPr>
              <a:t>in place </a:t>
            </a:r>
            <a:r>
              <a:rPr lang="en-US" sz="1600" spc="-10" dirty="0">
                <a:latin typeface="Arial"/>
                <a:cs typeface="Arial"/>
              </a:rPr>
              <a:t>form  </a:t>
            </a:r>
            <a:r>
              <a:rPr lang="en-US" sz="1600" dirty="0">
                <a:latin typeface="Arial"/>
                <a:cs typeface="Arial"/>
              </a:rPr>
              <a:t>and, </a:t>
            </a:r>
            <a:r>
              <a:rPr lang="en-US" sz="1600" spc="-5" dirty="0">
                <a:latin typeface="Arial"/>
                <a:cs typeface="Arial"/>
              </a:rPr>
              <a:t>with suitable detailing the slab becomes composite with </a:t>
            </a:r>
            <a:r>
              <a:rPr lang="en-US" sz="1600" dirty="0">
                <a:latin typeface="Arial"/>
                <a:cs typeface="Arial"/>
              </a:rPr>
              <a:t>the  steel deck, </a:t>
            </a:r>
            <a:r>
              <a:rPr lang="en-US" sz="1600" spc="-5" dirty="0">
                <a:latin typeface="Arial"/>
                <a:cs typeface="Arial"/>
              </a:rPr>
              <a:t>serving </a:t>
            </a:r>
            <a:r>
              <a:rPr lang="en-US" sz="1600" dirty="0">
                <a:latin typeface="Arial"/>
                <a:cs typeface="Arial"/>
              </a:rPr>
              <a:t>as the main tensile </a:t>
            </a:r>
            <a:r>
              <a:rPr lang="en-US" sz="1600" spc="-5" dirty="0">
                <a:latin typeface="Arial"/>
                <a:cs typeface="Arial"/>
              </a:rPr>
              <a:t>flexural</a:t>
            </a:r>
            <a:r>
              <a:rPr lang="en-US" sz="1600" spc="-114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steel.</a:t>
            </a:r>
          </a:p>
          <a:p>
            <a:pPr marL="399415" lvl="1" indent="-17145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</a:t>
            </a:r>
            <a:r>
              <a:rPr lang="en-US" sz="1600" dirty="0">
                <a:latin typeface="Arial"/>
                <a:cs typeface="Arial"/>
              </a:rPr>
              <a:t>spacing of beams </a:t>
            </a:r>
            <a:r>
              <a:rPr lang="en-US" sz="1600" spc="-5" dirty="0">
                <a:latin typeface="Arial"/>
                <a:cs typeface="Arial"/>
              </a:rPr>
              <a:t>is </a:t>
            </a:r>
            <a:r>
              <a:rPr lang="en-US" sz="1600" dirty="0">
                <a:latin typeface="Arial"/>
                <a:cs typeface="Arial"/>
              </a:rPr>
              <a:t>usually 12</a:t>
            </a:r>
            <a:r>
              <a:rPr lang="en-US" sz="1600" spc="-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ft.</a:t>
            </a:r>
          </a:p>
        </p:txBody>
      </p:sp>
      <p:sp>
        <p:nvSpPr>
          <p:cNvPr id="9" name="object 7"/>
          <p:cNvSpPr/>
          <p:nvPr/>
        </p:nvSpPr>
        <p:spPr>
          <a:xfrm>
            <a:off x="1062077" y="2734663"/>
            <a:ext cx="4797810" cy="2867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6189501" y="2734662"/>
            <a:ext cx="5315110" cy="2867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3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 </a:t>
            </a:r>
            <a:r>
              <a:rPr lang="en-US" sz="2400" spc="5" dirty="0">
                <a:solidFill>
                  <a:schemeClr val="tx1"/>
                </a:solidFill>
                <a:latin typeface="Arial Black"/>
                <a:cs typeface="Arial Black"/>
              </a:rPr>
              <a:t>Structural</a:t>
            </a:r>
            <a:r>
              <a:rPr lang="en-US" sz="2400" spc="-1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10204360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indent="-172720" algn="just">
              <a:lnSpc>
                <a:spcPct val="100000"/>
              </a:lnSpc>
              <a:spcBef>
                <a:spcPts val="153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spc="-10" dirty="0">
                <a:latin typeface="Arial"/>
                <a:cs typeface="Arial"/>
              </a:rPr>
              <a:t>Post-Tension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Slab</a:t>
            </a:r>
            <a:endParaRPr lang="en-US" dirty="0">
              <a:latin typeface="Arial"/>
              <a:cs typeface="Arial"/>
            </a:endParaRPr>
          </a:p>
          <a:p>
            <a:pPr marL="399415" marR="5080" lvl="1" indent="-171450" algn="just">
              <a:lnSpc>
                <a:spcPct val="130000"/>
              </a:lnSpc>
              <a:spcBef>
                <a:spcPts val="56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spc="-5" dirty="0">
                <a:latin typeface="Arial"/>
                <a:cs typeface="Arial"/>
              </a:rPr>
              <a:t>the post-tensioned slab systems, hollow </a:t>
            </a:r>
            <a:r>
              <a:rPr lang="en-US" sz="1600" spc="-5" dirty="0" smtClean="0">
                <a:latin typeface="Arial"/>
                <a:cs typeface="Arial"/>
              </a:rPr>
              <a:t>ducts </a:t>
            </a:r>
            <a:r>
              <a:rPr lang="en-US" sz="1600" spc="-5" dirty="0">
                <a:latin typeface="Arial"/>
                <a:cs typeface="Arial"/>
              </a:rPr>
              <a:t>are provided in  </a:t>
            </a:r>
            <a:r>
              <a:rPr lang="en-US" sz="1600" dirty="0">
                <a:latin typeface="Arial"/>
                <a:cs typeface="Arial"/>
              </a:rPr>
              <a:t>slab </a:t>
            </a:r>
            <a:r>
              <a:rPr lang="en-US" sz="1600" spc="-5" dirty="0">
                <a:latin typeface="Arial"/>
                <a:cs typeface="Arial"/>
              </a:rPr>
              <a:t>through which the tendons are placed. </a:t>
            </a:r>
            <a:r>
              <a:rPr lang="en-US" sz="1600" spc="-20" dirty="0">
                <a:latin typeface="Arial"/>
                <a:cs typeface="Arial"/>
              </a:rPr>
              <a:t>Tendons </a:t>
            </a:r>
            <a:r>
              <a:rPr lang="en-US" sz="1600" spc="-5" dirty="0">
                <a:latin typeface="Arial"/>
                <a:cs typeface="Arial"/>
              </a:rPr>
              <a:t>are </a:t>
            </a:r>
            <a:r>
              <a:rPr lang="en-US" sz="1600" spc="-10" dirty="0">
                <a:latin typeface="Arial"/>
                <a:cs typeface="Arial"/>
              </a:rPr>
              <a:t>tensioned  </a:t>
            </a:r>
            <a:r>
              <a:rPr lang="en-US" sz="1600" dirty="0">
                <a:latin typeface="Arial"/>
                <a:cs typeface="Arial"/>
              </a:rPr>
              <a:t>after </a:t>
            </a:r>
            <a:r>
              <a:rPr lang="en-US" sz="1600" spc="-5" dirty="0">
                <a:latin typeface="Arial"/>
                <a:cs typeface="Arial"/>
              </a:rPr>
              <a:t>the concrete </a:t>
            </a:r>
            <a:r>
              <a:rPr lang="en-US" sz="1600" dirty="0">
                <a:latin typeface="Arial"/>
                <a:cs typeface="Arial"/>
              </a:rPr>
              <a:t>has </a:t>
            </a:r>
            <a:r>
              <a:rPr lang="en-US" sz="1600" spc="-5" dirty="0">
                <a:latin typeface="Arial"/>
                <a:cs typeface="Arial"/>
              </a:rPr>
              <a:t>gained </a:t>
            </a:r>
            <a:r>
              <a:rPr lang="en-US" sz="1600" dirty="0">
                <a:latin typeface="Arial"/>
                <a:cs typeface="Arial"/>
              </a:rPr>
              <a:t>its </a:t>
            </a:r>
            <a:r>
              <a:rPr lang="en-US" sz="1600" spc="-5" dirty="0">
                <a:latin typeface="Arial"/>
                <a:cs typeface="Arial"/>
              </a:rPr>
              <a:t>strength. Columns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spc="-5" dirty="0">
                <a:latin typeface="Arial"/>
                <a:cs typeface="Arial"/>
              </a:rPr>
              <a:t>beams </a:t>
            </a:r>
            <a:r>
              <a:rPr lang="en-US" sz="1600" spc="-10" dirty="0">
                <a:latin typeface="Arial"/>
                <a:cs typeface="Arial"/>
              </a:rPr>
              <a:t>are  </a:t>
            </a:r>
            <a:r>
              <a:rPr lang="en-US" sz="1600" dirty="0">
                <a:latin typeface="Arial"/>
                <a:cs typeface="Arial"/>
              </a:rPr>
              <a:t>regular reinforced concrete</a:t>
            </a:r>
            <a:r>
              <a:rPr lang="en-US" sz="1600" spc="-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members.</a:t>
            </a:r>
          </a:p>
          <a:p>
            <a:pPr marL="399415" marR="5080" lvl="1" indent="-171450" algn="just">
              <a:lnSpc>
                <a:spcPct val="100000"/>
              </a:lnSpc>
              <a:spcBef>
                <a:spcPts val="68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Longer spans </a:t>
            </a:r>
            <a:r>
              <a:rPr lang="en-US" sz="1600" dirty="0">
                <a:latin typeface="Arial"/>
                <a:cs typeface="Arial"/>
              </a:rPr>
              <a:t>can </a:t>
            </a:r>
            <a:r>
              <a:rPr lang="en-US" sz="1600" spc="-5" dirty="0">
                <a:latin typeface="Arial"/>
                <a:cs typeface="Arial"/>
              </a:rPr>
              <a:t>be achieved </a:t>
            </a:r>
            <a:r>
              <a:rPr lang="en-US" sz="1600" dirty="0">
                <a:latin typeface="Arial"/>
                <a:cs typeface="Arial"/>
              </a:rPr>
              <a:t>due to </a:t>
            </a:r>
            <a:r>
              <a:rPr lang="en-US" sz="1600" spc="-5" dirty="0">
                <a:latin typeface="Arial"/>
                <a:cs typeface="Arial"/>
              </a:rPr>
              <a:t>pre-stress, which can </a:t>
            </a:r>
            <a:r>
              <a:rPr lang="en-US" sz="1600" dirty="0">
                <a:latin typeface="Arial"/>
                <a:cs typeface="Arial"/>
              </a:rPr>
              <a:t>be </a:t>
            </a:r>
            <a:r>
              <a:rPr lang="en-US" sz="1600" spc="-5" dirty="0">
                <a:latin typeface="Arial"/>
                <a:cs typeface="Arial"/>
              </a:rPr>
              <a:t>used  </a:t>
            </a:r>
            <a:r>
              <a:rPr lang="en-US" sz="1600" dirty="0">
                <a:latin typeface="Arial"/>
                <a:cs typeface="Arial"/>
              </a:rPr>
              <a:t>to counteract</a:t>
            </a:r>
            <a:r>
              <a:rPr lang="en-US" sz="1600" spc="-4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deflections.</a:t>
            </a:r>
          </a:p>
        </p:txBody>
      </p:sp>
      <p:sp>
        <p:nvSpPr>
          <p:cNvPr id="7" name="object 17"/>
          <p:cNvSpPr/>
          <p:nvPr/>
        </p:nvSpPr>
        <p:spPr>
          <a:xfrm>
            <a:off x="1387185" y="2881981"/>
            <a:ext cx="4794674" cy="220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6595163" y="2881981"/>
            <a:ext cx="5098853" cy="2209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4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marL="886460" marR="501015" indent="-417830" algn="ct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30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 fontScale="90000"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z="2400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z="2400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7529" y="1405393"/>
            <a:ext cx="9277082" cy="306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tabLst>
                <a:tab pos="172720" algn="l"/>
              </a:tabLst>
            </a:pPr>
            <a:r>
              <a:rPr lang="en-US" b="1" spc="-5" dirty="0">
                <a:latin typeface="Arial"/>
                <a:cs typeface="Arial"/>
              </a:rPr>
              <a:t>Limit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State</a:t>
            </a:r>
            <a:endParaRPr lang="en-US" dirty="0">
              <a:latin typeface="Arial"/>
              <a:cs typeface="Arial"/>
            </a:endParaRPr>
          </a:p>
          <a:p>
            <a:pPr marL="227965" marR="5080" lvl="1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600" dirty="0" smtClean="0">
                <a:latin typeface="Arial"/>
                <a:cs typeface="Arial"/>
              </a:rPr>
              <a:t>State </a:t>
            </a:r>
            <a:r>
              <a:rPr lang="en-US" sz="1600" dirty="0">
                <a:latin typeface="Arial"/>
                <a:cs typeface="Arial"/>
              </a:rPr>
              <a:t>of a structure </a:t>
            </a:r>
            <a:r>
              <a:rPr lang="en-US" sz="1600" dirty="0" smtClean="0">
                <a:latin typeface="Arial"/>
                <a:cs typeface="Arial"/>
              </a:rPr>
              <a:t>which represents </a:t>
            </a:r>
            <a:r>
              <a:rPr lang="en-US" sz="1600" dirty="0">
                <a:latin typeface="Arial"/>
                <a:cs typeface="Arial"/>
              </a:rPr>
              <a:t>the acceptable limit of an aspect </a:t>
            </a:r>
            <a:r>
              <a:rPr lang="en-US" sz="1600" dirty="0" smtClean="0">
                <a:latin typeface="Arial"/>
                <a:cs typeface="Arial"/>
              </a:rPr>
              <a:t>of structural behavior.</a:t>
            </a:r>
            <a:endParaRPr lang="en-US" sz="1600" dirty="0">
              <a:latin typeface="Arial"/>
              <a:cs typeface="Arial"/>
            </a:endParaRPr>
          </a:p>
          <a:p>
            <a:pPr marL="227965" marR="5080" lvl="1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600" dirty="0" smtClean="0">
                <a:latin typeface="Arial"/>
                <a:cs typeface="Arial"/>
              </a:rPr>
              <a:t>Criterion </a:t>
            </a:r>
            <a:r>
              <a:rPr lang="en-US" sz="1600" dirty="0">
                <a:latin typeface="Arial"/>
                <a:cs typeface="Arial"/>
              </a:rPr>
              <a:t>for safe design is the </a:t>
            </a:r>
            <a:r>
              <a:rPr lang="en-US" sz="1600" dirty="0" smtClean="0">
                <a:latin typeface="Arial"/>
                <a:cs typeface="Arial"/>
              </a:rPr>
              <a:t>structure should </a:t>
            </a:r>
            <a:r>
              <a:rPr lang="en-US" sz="1600" dirty="0">
                <a:latin typeface="Arial"/>
                <a:cs typeface="Arial"/>
              </a:rPr>
              <a:t>not become unfit for use – not reach </a:t>
            </a:r>
            <a:r>
              <a:rPr lang="en-US" sz="1600" dirty="0" smtClean="0">
                <a:latin typeface="Arial"/>
                <a:cs typeface="Arial"/>
              </a:rPr>
              <a:t>a limit state during </a:t>
            </a:r>
            <a:r>
              <a:rPr lang="en-US" sz="1600" dirty="0">
                <a:latin typeface="Arial"/>
                <a:cs typeface="Arial"/>
              </a:rPr>
              <a:t>its intended life </a:t>
            </a:r>
          </a:p>
          <a:p>
            <a:pPr marL="742950" lvl="1" indent="-285750">
              <a:lnSpc>
                <a:spcPct val="100000"/>
              </a:lnSpc>
              <a:spcBef>
                <a:spcPts val="2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tabLst>
                <a:tab pos="172720" algn="l"/>
              </a:tabLst>
            </a:pPr>
            <a:r>
              <a:rPr lang="en-US" b="1" dirty="0">
                <a:latin typeface="Arial"/>
                <a:cs typeface="Arial"/>
              </a:rPr>
              <a:t>The </a:t>
            </a:r>
            <a:r>
              <a:rPr lang="en-US" b="1" spc="-5" dirty="0">
                <a:latin typeface="Arial"/>
                <a:cs typeface="Arial"/>
              </a:rPr>
              <a:t>three limit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states</a:t>
            </a:r>
            <a:endParaRPr lang="en-US" dirty="0">
              <a:latin typeface="Arial"/>
              <a:cs typeface="Arial"/>
            </a:endParaRPr>
          </a:p>
          <a:p>
            <a:pPr marL="542290" indent="-342900">
              <a:lnSpc>
                <a:spcPct val="100000"/>
              </a:lnSpc>
              <a:spcBef>
                <a:spcPts val="880"/>
              </a:spcBef>
              <a:buClr>
                <a:schemeClr val="tx1"/>
              </a:buClr>
              <a:buFont typeface="+mj-lt"/>
              <a:buAutoNum type="arabicPeriod"/>
              <a:tabLst>
                <a:tab pos="456565" algn="l"/>
              </a:tabLst>
            </a:pPr>
            <a:r>
              <a:rPr lang="en-US" sz="1600" dirty="0" smtClean="0">
                <a:latin typeface="Arial"/>
                <a:cs typeface="Arial"/>
              </a:rPr>
              <a:t>Ultimate </a:t>
            </a:r>
            <a:r>
              <a:rPr lang="en-US" sz="1600" dirty="0">
                <a:latin typeface="Arial"/>
                <a:cs typeface="Arial"/>
              </a:rPr>
              <a:t>Limit</a:t>
            </a:r>
            <a:r>
              <a:rPr lang="en-US" sz="1600" spc="-45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States</a:t>
            </a:r>
          </a:p>
          <a:p>
            <a:pPr marL="542290" indent="-342900">
              <a:lnSpc>
                <a:spcPct val="100000"/>
              </a:lnSpc>
              <a:spcBef>
                <a:spcPts val="880"/>
              </a:spcBef>
              <a:buClr>
                <a:schemeClr val="tx1"/>
              </a:buClr>
              <a:buFont typeface="+mj-lt"/>
              <a:buAutoNum type="arabicPeriod"/>
              <a:tabLst>
                <a:tab pos="456565" algn="l"/>
              </a:tabLst>
            </a:pPr>
            <a:r>
              <a:rPr lang="en-US" sz="1600" dirty="0" smtClean="0">
                <a:latin typeface="Arial"/>
                <a:cs typeface="Arial"/>
              </a:rPr>
              <a:t>Serviceability </a:t>
            </a:r>
            <a:r>
              <a:rPr lang="en-US" sz="1600" dirty="0">
                <a:latin typeface="Arial"/>
                <a:cs typeface="Arial"/>
              </a:rPr>
              <a:t>Limit</a:t>
            </a:r>
            <a:r>
              <a:rPr lang="en-US" sz="1600" spc="-65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States</a:t>
            </a:r>
          </a:p>
          <a:p>
            <a:pPr marL="542290" indent="-342900">
              <a:lnSpc>
                <a:spcPct val="100000"/>
              </a:lnSpc>
              <a:spcBef>
                <a:spcPts val="880"/>
              </a:spcBef>
              <a:buClr>
                <a:schemeClr val="tx1"/>
              </a:buClr>
              <a:buFont typeface="+mj-lt"/>
              <a:buAutoNum type="arabicPeriod"/>
              <a:tabLst>
                <a:tab pos="456565" algn="l"/>
              </a:tabLst>
            </a:pPr>
            <a:r>
              <a:rPr lang="en-US" sz="1600" dirty="0" smtClean="0">
                <a:latin typeface="Arial"/>
                <a:cs typeface="Arial"/>
              </a:rPr>
              <a:t>Special </a:t>
            </a:r>
            <a:r>
              <a:rPr lang="en-US" sz="1600" dirty="0">
                <a:latin typeface="Arial"/>
                <a:cs typeface="Arial"/>
              </a:rPr>
              <a:t>Limit</a:t>
            </a:r>
            <a:r>
              <a:rPr lang="en-US" sz="1600" spc="-40" dirty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States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0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8" y="624110"/>
            <a:ext cx="10328855" cy="496352"/>
          </a:xfrm>
        </p:spPr>
        <p:txBody>
          <a:bodyPr>
            <a:normAutofit/>
          </a:bodyPr>
          <a:lstStyle/>
          <a:p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Historical Development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Cement and  Reinforced</a:t>
            </a:r>
            <a:r>
              <a:rPr lang="en-US" sz="2400" spc="-5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905" y="1412384"/>
            <a:ext cx="8915400" cy="37776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None/>
              <a:tabLst>
                <a:tab pos="172720" algn="l"/>
              </a:tabLst>
            </a:pPr>
            <a:r>
              <a:rPr lang="en-US" b="1" spc="-5" dirty="0">
                <a:solidFill>
                  <a:schemeClr val="tx1"/>
                </a:solidFill>
                <a:latin typeface="Arial"/>
                <a:cs typeface="Arial"/>
              </a:rPr>
              <a:t>Cement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1475" marR="5080" lvl="1" indent="-143510">
              <a:lnSpc>
                <a:spcPct val="150000"/>
              </a:lnSpc>
              <a:spcBef>
                <a:spcPts val="555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1824 Joseph </a:t>
            </a:r>
            <a:r>
              <a:rPr lang="en-US" spc="-5" dirty="0" err="1">
                <a:solidFill>
                  <a:schemeClr val="tx1"/>
                </a:solidFill>
                <a:latin typeface="Arial"/>
                <a:cs typeface="Arial"/>
              </a:rPr>
              <a:t>Aspdin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 mixed limestone and clay and heated them 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 a kiln to produce</a:t>
            </a:r>
            <a:r>
              <a:rPr lang="en-US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cement.</a:t>
            </a:r>
          </a:p>
          <a:p>
            <a:pPr marL="371475" marR="5080" lvl="1" indent="-143510">
              <a:lnSpc>
                <a:spcPct val="150000"/>
              </a:lnSpc>
              <a:spcBef>
                <a:spcPts val="555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pc="-5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commercial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production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started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around</a:t>
            </a:r>
            <a:r>
              <a:rPr lang="en-US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1880.</a:t>
            </a:r>
          </a:p>
          <a:p>
            <a:pPr marL="0" indent="0"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None/>
              <a:tabLst>
                <a:tab pos="172720" algn="l"/>
              </a:tabLst>
            </a:pPr>
            <a:endParaRPr lang="en-US" b="1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None/>
              <a:tabLst>
                <a:tab pos="172720" algn="l"/>
              </a:tabLst>
            </a:pPr>
            <a:r>
              <a:rPr lang="en-US" b="1" spc="-10" dirty="0" smtClean="0">
                <a:solidFill>
                  <a:schemeClr val="tx1"/>
                </a:solidFill>
                <a:latin typeface="Arial"/>
                <a:cs typeface="Arial"/>
              </a:rPr>
              <a:t>Reinforced</a:t>
            </a:r>
            <a:r>
              <a:rPr lang="en-US" b="1" spc="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chemeClr val="tx1"/>
                </a:solidFill>
                <a:latin typeface="Arial"/>
                <a:cs typeface="Arial"/>
              </a:rPr>
              <a:t>Concrete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1475" marR="5080" lvl="1" indent="-143510" algn="just">
              <a:lnSpc>
                <a:spcPct val="150000"/>
              </a:lnSpc>
              <a:spcBef>
                <a:spcPts val="495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Joseph </a:t>
            </a:r>
            <a:r>
              <a:rPr lang="en-US" spc="-10" dirty="0" err="1">
                <a:solidFill>
                  <a:schemeClr val="tx1"/>
                </a:solidFill>
                <a:latin typeface="Arial"/>
                <a:cs typeface="Arial"/>
              </a:rPr>
              <a:t>Monier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owner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of a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French nursery garden began  experimenting (in around 1850)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on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reinforced concrete tubs with 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iron for planting</a:t>
            </a:r>
            <a:r>
              <a:rPr lang="en-US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trees.</a:t>
            </a:r>
          </a:p>
          <a:p>
            <a:pPr marL="371475" marR="5080" lvl="1" indent="-143510" algn="just">
              <a:lnSpc>
                <a:spcPct val="150000"/>
              </a:lnSpc>
              <a:spcBef>
                <a:spcPts val="540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372110" algn="l"/>
              </a:tabLst>
            </a:pP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first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RC building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the US was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house built in 1875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by W.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E. 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Ward,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 mechanical</a:t>
            </a:r>
            <a:r>
              <a:rPr lang="en-US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engineer</a:t>
            </a:r>
            <a:r>
              <a:rPr lang="en-US" spc="-5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2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 fontScale="90000"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z="2400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z="2400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7529" y="1405393"/>
            <a:ext cx="9277082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tabLst>
                <a:tab pos="257175" algn="l"/>
                <a:tab pos="257810" algn="l"/>
              </a:tabLst>
            </a:pPr>
            <a:r>
              <a:rPr lang="en-US" sz="1600" b="1" dirty="0" smtClean="0">
                <a:latin typeface="Arial"/>
                <a:cs typeface="Arial"/>
              </a:rPr>
              <a:t>1. </a:t>
            </a:r>
            <a:r>
              <a:rPr lang="en-US" sz="1600" b="1" spc="-5" dirty="0" smtClean="0">
                <a:latin typeface="Arial"/>
                <a:cs typeface="Arial"/>
              </a:rPr>
              <a:t>Ultimate </a:t>
            </a:r>
            <a:r>
              <a:rPr lang="en-US" sz="1600" b="1" spc="-5" dirty="0">
                <a:latin typeface="Arial"/>
                <a:cs typeface="Arial"/>
              </a:rPr>
              <a:t>Limit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-5" dirty="0" smtClean="0">
                <a:latin typeface="Arial"/>
                <a:cs typeface="Arial"/>
              </a:rPr>
              <a:t>States. </a:t>
            </a:r>
            <a:endParaRPr lang="en-US" sz="1400" dirty="0">
              <a:latin typeface="Arial"/>
              <a:cs typeface="Arial"/>
            </a:endParaRPr>
          </a:p>
          <a:p>
            <a:pPr marL="198755" lvl="1" algn="just">
              <a:buClr>
                <a:schemeClr val="tx1"/>
              </a:buClr>
              <a:buSzPct val="66666"/>
              <a:tabLst>
                <a:tab pos="457834" algn="l"/>
              </a:tabLst>
            </a:pPr>
            <a:r>
              <a:rPr lang="en-US" sz="1400" spc="-5" dirty="0">
                <a:latin typeface="Arial"/>
                <a:cs typeface="Arial"/>
              </a:rPr>
              <a:t>These involve </a:t>
            </a:r>
            <a:r>
              <a:rPr lang="en-US" sz="14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 structural collapse of </a:t>
            </a:r>
            <a:r>
              <a:rPr lang="en-US" sz="14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part </a:t>
            </a:r>
            <a:r>
              <a:rPr lang="en-US" sz="14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 all of the</a:t>
            </a:r>
            <a:r>
              <a:rPr lang="en-US" sz="1400" u="sng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structure</a:t>
            </a:r>
            <a:r>
              <a:rPr lang="en-US" sz="1400" dirty="0">
                <a:latin typeface="Arial"/>
                <a:cs typeface="Arial"/>
              </a:rPr>
              <a:t>.</a:t>
            </a:r>
          </a:p>
          <a:p>
            <a:pPr marL="199390" marR="5080" lvl="1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tabLst>
                <a:tab pos="457834" algn="l"/>
              </a:tabLst>
            </a:pPr>
            <a:r>
              <a:rPr lang="en-US" sz="1400" dirty="0">
                <a:latin typeface="Arial"/>
                <a:cs typeface="Arial"/>
              </a:rPr>
              <a:t>Such a </a:t>
            </a:r>
            <a:r>
              <a:rPr lang="en-US" sz="1400" spc="-5" dirty="0">
                <a:latin typeface="Arial"/>
                <a:cs typeface="Arial"/>
              </a:rPr>
              <a:t>limit state should have </a:t>
            </a:r>
            <a:r>
              <a:rPr lang="en-US" sz="1400" dirty="0">
                <a:latin typeface="Arial"/>
                <a:cs typeface="Arial"/>
              </a:rPr>
              <a:t>a </a:t>
            </a:r>
            <a:r>
              <a:rPr lang="en-US" sz="1400" spc="-5" dirty="0">
                <a:latin typeface="Arial"/>
                <a:cs typeface="Arial"/>
              </a:rPr>
              <a:t>very low probability </a:t>
            </a:r>
            <a:r>
              <a:rPr lang="en-US" sz="1400" dirty="0">
                <a:latin typeface="Arial"/>
                <a:cs typeface="Arial"/>
              </a:rPr>
              <a:t>of  </a:t>
            </a:r>
            <a:r>
              <a:rPr lang="en-US" sz="1400" spc="-5" dirty="0">
                <a:latin typeface="Arial"/>
                <a:cs typeface="Arial"/>
              </a:rPr>
              <a:t>occurrence, since </a:t>
            </a:r>
            <a:r>
              <a:rPr lang="en-US" sz="1400" dirty="0">
                <a:latin typeface="Arial"/>
                <a:cs typeface="Arial"/>
              </a:rPr>
              <a:t>it may </a:t>
            </a:r>
            <a:r>
              <a:rPr lang="en-US" sz="1400" spc="-5" dirty="0">
                <a:latin typeface="Arial"/>
                <a:cs typeface="Arial"/>
              </a:rPr>
              <a:t>lead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spc="-10" dirty="0">
                <a:latin typeface="Arial"/>
                <a:cs typeface="Arial"/>
              </a:rPr>
              <a:t>loss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life and major financial  </a:t>
            </a:r>
            <a:r>
              <a:rPr lang="en-US" sz="1400" dirty="0" smtClean="0">
                <a:latin typeface="Arial"/>
                <a:cs typeface="Arial"/>
              </a:rPr>
              <a:t>losses.</a:t>
            </a:r>
          </a:p>
          <a:p>
            <a:pPr marL="199390" marR="5080" lvl="1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tabLst>
                <a:tab pos="457834" algn="l"/>
              </a:tabLst>
            </a:pPr>
            <a:r>
              <a:rPr lang="en-US" sz="1400" dirty="0">
                <a:latin typeface="Arial"/>
                <a:cs typeface="Arial"/>
              </a:rPr>
              <a:t>Deals with the strength and stability of </a:t>
            </a:r>
            <a:r>
              <a:rPr lang="en-US" sz="1400" dirty="0" smtClean="0">
                <a:latin typeface="Arial"/>
                <a:cs typeface="Arial"/>
              </a:rPr>
              <a:t>the structure </a:t>
            </a:r>
            <a:r>
              <a:rPr lang="en-US" sz="1400" dirty="0">
                <a:latin typeface="Arial"/>
                <a:cs typeface="Arial"/>
              </a:rPr>
              <a:t>under the maximum design load it </a:t>
            </a:r>
            <a:r>
              <a:rPr lang="en-US" sz="1400" dirty="0" smtClean="0">
                <a:latin typeface="Arial"/>
                <a:cs typeface="Arial"/>
              </a:rPr>
              <a:t>is expected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dirty="0" smtClean="0">
                <a:latin typeface="Arial"/>
                <a:cs typeface="Arial"/>
              </a:rPr>
              <a:t>carry.</a:t>
            </a:r>
            <a:endParaRPr lang="en-US" sz="1400" dirty="0">
              <a:latin typeface="Arial"/>
              <a:cs typeface="Arial"/>
            </a:endParaRPr>
          </a:p>
          <a:p>
            <a:pPr marL="199390" marR="5080" lvl="1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tabLst>
                <a:tab pos="457834" algn="l"/>
              </a:tabLst>
            </a:pPr>
            <a:r>
              <a:rPr lang="en-US" sz="1400" dirty="0" smtClean="0">
                <a:latin typeface="Arial"/>
                <a:cs typeface="Arial"/>
              </a:rPr>
              <a:t>No </a:t>
            </a:r>
            <a:r>
              <a:rPr lang="en-US" sz="1400" dirty="0">
                <a:latin typeface="Arial"/>
                <a:cs typeface="Arial"/>
              </a:rPr>
              <a:t>part or whole of the structure </a:t>
            </a:r>
            <a:r>
              <a:rPr lang="en-US" sz="1400" dirty="0" smtClean="0">
                <a:latin typeface="Arial"/>
                <a:cs typeface="Arial"/>
              </a:rPr>
              <a:t>should collapse</a:t>
            </a:r>
            <a:r>
              <a:rPr lang="en-US" sz="1400" dirty="0">
                <a:latin typeface="Arial"/>
                <a:cs typeface="Arial"/>
              </a:rPr>
              <a:t>, overturn or buckle under </a:t>
            </a:r>
            <a:r>
              <a:rPr lang="en-US" sz="1400" dirty="0" smtClean="0">
                <a:latin typeface="Arial"/>
                <a:cs typeface="Arial"/>
              </a:rPr>
              <a:t>any combination </a:t>
            </a:r>
            <a:r>
              <a:rPr lang="en-US" sz="1400" dirty="0">
                <a:latin typeface="Arial"/>
                <a:cs typeface="Arial"/>
              </a:rPr>
              <a:t>of design load</a:t>
            </a:r>
          </a:p>
          <a:p>
            <a:pPr>
              <a:lnSpc>
                <a:spcPct val="100000"/>
              </a:lnSpc>
              <a:buClr>
                <a:schemeClr val="tx1"/>
              </a:buClr>
              <a:tabLst>
                <a:tab pos="257175" algn="l"/>
                <a:tab pos="257810" algn="l"/>
              </a:tabLst>
            </a:pPr>
            <a:r>
              <a:rPr lang="en-US" sz="1600" b="1" dirty="0" smtClean="0">
                <a:latin typeface="Arial"/>
                <a:cs typeface="Arial"/>
              </a:rPr>
              <a:t>The </a:t>
            </a:r>
            <a:r>
              <a:rPr lang="en-US" sz="1600" b="1" spc="-5" dirty="0">
                <a:latin typeface="Arial"/>
                <a:cs typeface="Arial"/>
              </a:rPr>
              <a:t>Major </a:t>
            </a:r>
            <a:r>
              <a:rPr lang="en-US" sz="1600" b="1" spc="-10" dirty="0" smtClean="0">
                <a:latin typeface="Arial"/>
                <a:cs typeface="Arial"/>
              </a:rPr>
              <a:t>Ultimate limit </a:t>
            </a:r>
            <a:r>
              <a:rPr lang="en-US" sz="1600" b="1" spc="-5" dirty="0">
                <a:latin typeface="Arial"/>
                <a:cs typeface="Arial"/>
              </a:rPr>
              <a:t>States</a:t>
            </a:r>
            <a:r>
              <a:rPr lang="en-US" sz="1600" b="1" spc="-3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are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Divided into the following categories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• EQU – Loss of equilibrium of the structure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• STR – Internal failure or excessive deformation of </a:t>
            </a:r>
            <a:r>
              <a:rPr lang="en-US" sz="1600" dirty="0" smtClean="0">
                <a:latin typeface="Arial"/>
                <a:cs typeface="Arial"/>
              </a:rPr>
              <a:t>the structure </a:t>
            </a:r>
            <a:r>
              <a:rPr lang="en-US" sz="1600" dirty="0">
                <a:latin typeface="Arial"/>
                <a:cs typeface="Arial"/>
              </a:rPr>
              <a:t>or structural members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• GEO – failure due to excessive deformation of </a:t>
            </a:r>
            <a:r>
              <a:rPr lang="en-US" sz="1600" dirty="0" smtClean="0">
                <a:latin typeface="Arial"/>
                <a:cs typeface="Arial"/>
              </a:rPr>
              <a:t>the ground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• FAT – fatigue failure of the structure or </a:t>
            </a:r>
            <a:r>
              <a:rPr lang="en-US" sz="1600" dirty="0" smtClean="0">
                <a:latin typeface="Arial"/>
                <a:cs typeface="Arial"/>
              </a:rPr>
              <a:t>structural members </a:t>
            </a:r>
            <a:r>
              <a:rPr lang="en-US" sz="1600" dirty="0">
                <a:latin typeface="Arial"/>
                <a:cs typeface="Arial"/>
              </a:rPr>
              <a:t>(Fatigue is the weakening of a material caused by cyclic loading that results in progressive and localized structural damage and the growth of cracks.)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8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 fontScale="90000"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z="2400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z="2400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2687" y="1539540"/>
            <a:ext cx="9911923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FFCC00"/>
              </a:buClr>
              <a:tabLst>
                <a:tab pos="257810" algn="l"/>
              </a:tabLst>
            </a:pPr>
            <a:r>
              <a:rPr lang="en-US" b="1" spc="-5" dirty="0" smtClean="0">
                <a:latin typeface="Arial"/>
                <a:cs typeface="Arial"/>
              </a:rPr>
              <a:t>2. Serviceability </a:t>
            </a:r>
            <a:r>
              <a:rPr lang="en-US" b="1" spc="-5" dirty="0">
                <a:latin typeface="Arial"/>
                <a:cs typeface="Arial"/>
              </a:rPr>
              <a:t>Limit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States</a:t>
            </a:r>
            <a:endParaRPr lang="en-US" dirty="0">
              <a:latin typeface="Arial"/>
              <a:cs typeface="Arial"/>
            </a:endParaRPr>
          </a:p>
          <a:p>
            <a:pPr marL="199390" marR="5080" lvl="1" algn="just">
              <a:lnSpc>
                <a:spcPct val="150000"/>
              </a:lnSpc>
              <a:spcBef>
                <a:spcPts val="495"/>
              </a:spcBef>
              <a:buClr>
                <a:srgbClr val="F98C42"/>
              </a:buClr>
              <a:buSzPct val="66666"/>
              <a:tabLst>
                <a:tab pos="457834" algn="l"/>
              </a:tabLst>
            </a:pPr>
            <a:r>
              <a:rPr lang="en-US" sz="1600" spc="-5" dirty="0">
                <a:latin typeface="Arial"/>
                <a:cs typeface="Arial"/>
              </a:rPr>
              <a:t>These involve </a:t>
            </a:r>
            <a:r>
              <a:rPr lang="en-US" sz="16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disruption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lang="en-US" sz="1600" u="sng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 </a:t>
            </a:r>
            <a:r>
              <a:rPr lang="en-US" sz="16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functional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use of the </a:t>
            </a:r>
            <a:r>
              <a:rPr lang="en-US" sz="16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structure,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but  not</a:t>
            </a:r>
            <a:r>
              <a:rPr lang="en-US" sz="1600" u="sng" spc="-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collapse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99390" marR="5080" lvl="1" algn="just">
              <a:lnSpc>
                <a:spcPct val="150000"/>
              </a:lnSpc>
              <a:spcBef>
                <a:spcPts val="540"/>
              </a:spcBef>
              <a:buClr>
                <a:srgbClr val="F98C42"/>
              </a:buClr>
              <a:buSzPct val="66666"/>
              <a:tabLst>
                <a:tab pos="457834" algn="l"/>
              </a:tabLst>
            </a:pPr>
            <a:r>
              <a:rPr lang="en-US" sz="1600" dirty="0">
                <a:latin typeface="Arial"/>
                <a:cs typeface="Arial"/>
              </a:rPr>
              <a:t>Since </a:t>
            </a:r>
            <a:r>
              <a:rPr lang="en-US" sz="1600" spc="-5" dirty="0">
                <a:latin typeface="Arial"/>
                <a:cs typeface="Arial"/>
              </a:rPr>
              <a:t>there </a:t>
            </a:r>
            <a:r>
              <a:rPr lang="en-US" sz="1600" spc="-10" dirty="0">
                <a:latin typeface="Arial"/>
                <a:cs typeface="Arial"/>
              </a:rPr>
              <a:t>is </a:t>
            </a:r>
            <a:r>
              <a:rPr lang="en-US" sz="1600" spc="-5" dirty="0">
                <a:latin typeface="Arial"/>
                <a:cs typeface="Arial"/>
              </a:rPr>
              <a:t>less danger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loss </a:t>
            </a:r>
            <a:r>
              <a:rPr lang="en-US" sz="1600" spc="-10" dirty="0">
                <a:latin typeface="Arial"/>
                <a:cs typeface="Arial"/>
              </a:rPr>
              <a:t>of </a:t>
            </a:r>
            <a:r>
              <a:rPr lang="en-US" sz="1600" spc="-5" dirty="0" smtClean="0">
                <a:latin typeface="Arial"/>
                <a:cs typeface="Arial"/>
              </a:rPr>
              <a:t>life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lang="en-US" sz="1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dirty="0">
                <a:latin typeface="Arial"/>
                <a:cs typeface="Arial"/>
              </a:rPr>
              <a:t>The </a:t>
            </a:r>
            <a:r>
              <a:rPr lang="en-US" b="1" spc="-5" dirty="0">
                <a:latin typeface="Arial"/>
                <a:cs typeface="Arial"/>
              </a:rPr>
              <a:t>Serviceability Limit</a:t>
            </a:r>
            <a:r>
              <a:rPr lang="en-US" b="1" spc="-10" dirty="0" smtClean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States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are</a:t>
            </a:r>
            <a:endParaRPr lang="en-US" dirty="0">
              <a:latin typeface="Arial"/>
              <a:cs typeface="Arial"/>
            </a:endParaRPr>
          </a:p>
          <a:p>
            <a:pPr marL="198755" lvl="1">
              <a:spcBef>
                <a:spcPts val="880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1. Excessive</a:t>
            </a:r>
            <a:r>
              <a:rPr lang="en-US" sz="1600" spc="-2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deflections</a:t>
            </a:r>
          </a:p>
          <a:p>
            <a:pPr marL="198755" lvl="1">
              <a:spcBef>
                <a:spcPts val="86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2. Excessive </a:t>
            </a:r>
            <a:r>
              <a:rPr lang="en-US" sz="1600" dirty="0">
                <a:latin typeface="Arial"/>
                <a:cs typeface="Arial"/>
              </a:rPr>
              <a:t>crack</a:t>
            </a:r>
            <a:r>
              <a:rPr lang="en-US" sz="1600" spc="-3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widths</a:t>
            </a:r>
            <a:endParaRPr lang="en-US" sz="1600" dirty="0">
              <a:latin typeface="Arial"/>
              <a:cs typeface="Arial"/>
            </a:endParaRPr>
          </a:p>
          <a:p>
            <a:pPr marL="198755" lvl="1">
              <a:spcBef>
                <a:spcPts val="86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3. Undesirable</a:t>
            </a:r>
            <a:r>
              <a:rPr lang="en-US" sz="1600" spc="-40" dirty="0" smtClean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vibrations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0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 fontScale="90000"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z="2400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z="2400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2687" y="1539540"/>
            <a:ext cx="10307391" cy="255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spc="-10" dirty="0" smtClean="0">
                <a:latin typeface="Arial"/>
                <a:cs typeface="Arial"/>
              </a:rPr>
              <a:t>3. Special </a:t>
            </a:r>
            <a:r>
              <a:rPr lang="en-US" b="1" spc="-5" dirty="0">
                <a:latin typeface="Arial"/>
                <a:cs typeface="Arial"/>
              </a:rPr>
              <a:t>Limit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States</a:t>
            </a:r>
            <a:endParaRPr lang="en-US" dirty="0">
              <a:latin typeface="Arial"/>
              <a:cs typeface="Arial"/>
            </a:endParaRPr>
          </a:p>
          <a:p>
            <a:pPr marL="199390" marR="5080" lvl="1">
              <a:lnSpc>
                <a:spcPct val="150000"/>
              </a:lnSpc>
              <a:spcBef>
                <a:spcPts val="49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spc="-5" dirty="0">
                <a:latin typeface="Arial"/>
                <a:cs typeface="Arial"/>
              </a:rPr>
              <a:t>This class </a:t>
            </a:r>
            <a:r>
              <a:rPr lang="en-US" sz="1600" dirty="0">
                <a:latin typeface="Arial"/>
                <a:cs typeface="Arial"/>
              </a:rPr>
              <a:t>of limit </a:t>
            </a:r>
            <a:r>
              <a:rPr lang="en-US" sz="1600" spc="-5" dirty="0">
                <a:latin typeface="Arial"/>
                <a:cs typeface="Arial"/>
              </a:rPr>
              <a:t>state involves </a:t>
            </a:r>
            <a:r>
              <a:rPr lang="en-US" sz="16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damage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 </a:t>
            </a:r>
            <a:r>
              <a:rPr lang="en-US" sz="1600" u="sng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failure due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  abnormal conditions or abnormal</a:t>
            </a:r>
            <a:r>
              <a:rPr lang="en-US" sz="1600" u="sng" spc="-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600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loadings.</a:t>
            </a:r>
            <a:endParaRPr lang="en-US"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98C42"/>
              </a:buClr>
              <a:buFont typeface="Wingdings"/>
              <a:buChar char=""/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200000"/>
              </a:lnSpc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spc="-10" dirty="0" smtClean="0">
                <a:latin typeface="Arial"/>
                <a:cs typeface="Arial"/>
              </a:rPr>
              <a:t>Special </a:t>
            </a:r>
            <a:r>
              <a:rPr lang="en-US" b="1" spc="-5" dirty="0">
                <a:latin typeface="Arial"/>
                <a:cs typeface="Arial"/>
              </a:rPr>
              <a:t>Limit </a:t>
            </a:r>
            <a:r>
              <a:rPr lang="en-US" b="1" spc="-10" dirty="0">
                <a:latin typeface="Arial"/>
                <a:cs typeface="Arial"/>
              </a:rPr>
              <a:t>States</a:t>
            </a:r>
            <a:r>
              <a:rPr lang="en-US" b="1" spc="-5" dirty="0">
                <a:latin typeface="Arial"/>
                <a:cs typeface="Arial"/>
              </a:rPr>
              <a:t> include</a:t>
            </a:r>
            <a:endParaRPr lang="en-US" dirty="0">
              <a:latin typeface="Arial"/>
              <a:cs typeface="Arial"/>
            </a:endParaRPr>
          </a:p>
          <a:p>
            <a:pPr marL="227965" lvl="1">
              <a:lnSpc>
                <a:spcPct val="200000"/>
              </a:lnSpc>
              <a:buClr>
                <a:srgbClr val="F98C42"/>
              </a:buClr>
              <a:buSzPct val="66666"/>
              <a:tabLst>
                <a:tab pos="372110" algn="l"/>
              </a:tabLst>
            </a:pPr>
            <a:r>
              <a:rPr lang="en-US" sz="1600" dirty="0" smtClean="0">
                <a:latin typeface="Arial"/>
                <a:cs typeface="Arial"/>
              </a:rPr>
              <a:t>1. Damage </a:t>
            </a:r>
            <a:r>
              <a:rPr lang="en-US" sz="1600" dirty="0">
                <a:latin typeface="Arial"/>
                <a:cs typeface="Arial"/>
              </a:rPr>
              <a:t>or collapse in </a:t>
            </a:r>
            <a:r>
              <a:rPr lang="en-US" sz="1600" spc="-5" dirty="0">
                <a:latin typeface="Arial"/>
                <a:cs typeface="Arial"/>
              </a:rPr>
              <a:t>extreme</a:t>
            </a:r>
            <a:r>
              <a:rPr lang="en-US" sz="1600" spc="-75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earthquakes.</a:t>
            </a:r>
          </a:p>
          <a:p>
            <a:pPr marL="227965" lvl="1">
              <a:lnSpc>
                <a:spcPct val="200000"/>
              </a:lnSpc>
              <a:buClr>
                <a:srgbClr val="F98C42"/>
              </a:buClr>
              <a:buSzPct val="66666"/>
              <a:tabLst>
                <a:tab pos="3721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2. Structural </a:t>
            </a:r>
            <a:r>
              <a:rPr lang="en-US" sz="1600" spc="-5" dirty="0">
                <a:latin typeface="Arial"/>
                <a:cs typeface="Arial"/>
              </a:rPr>
              <a:t>effects </a:t>
            </a:r>
            <a:r>
              <a:rPr lang="en-US" sz="1600" dirty="0">
                <a:latin typeface="Arial"/>
                <a:cs typeface="Arial"/>
              </a:rPr>
              <a:t>of fire, </a:t>
            </a:r>
            <a:r>
              <a:rPr lang="en-US" sz="1600" spc="-5" dirty="0">
                <a:latin typeface="Arial"/>
                <a:cs typeface="Arial"/>
              </a:rPr>
              <a:t>explosions, </a:t>
            </a:r>
            <a:r>
              <a:rPr lang="en-US" sz="1600" dirty="0">
                <a:latin typeface="Arial"/>
                <a:cs typeface="Arial"/>
              </a:rPr>
              <a:t>or vehicular</a:t>
            </a:r>
            <a:r>
              <a:rPr lang="en-US" sz="1600" spc="-114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accidents.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 fontScale="90000"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Limit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State and the Design</a:t>
            </a:r>
            <a:r>
              <a:rPr lang="en-US" sz="2400" spc="-10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of 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Reinforced</a:t>
            </a:r>
            <a:r>
              <a:rPr lang="en-US" sz="2400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Concrete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742" y="1410638"/>
            <a:ext cx="9749306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spc="-5" dirty="0">
                <a:latin typeface="Arial"/>
                <a:cs typeface="Arial"/>
              </a:rPr>
              <a:t>Limit State </a:t>
            </a:r>
            <a:r>
              <a:rPr lang="en-US" b="1" spc="-10" dirty="0">
                <a:latin typeface="Arial"/>
                <a:cs typeface="Arial"/>
              </a:rPr>
              <a:t>Design </a:t>
            </a:r>
            <a:r>
              <a:rPr lang="en-US" b="1" dirty="0">
                <a:latin typeface="Arial"/>
                <a:cs typeface="Arial"/>
              </a:rPr>
              <a:t>of </a:t>
            </a:r>
            <a:r>
              <a:rPr lang="en-US" b="1" spc="-5" dirty="0">
                <a:latin typeface="Arial"/>
                <a:cs typeface="Arial"/>
              </a:rPr>
              <a:t>RC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Buildings</a:t>
            </a:r>
            <a:endParaRPr lang="en-US" dirty="0">
              <a:latin typeface="Arial"/>
              <a:cs typeface="Arial"/>
            </a:endParaRPr>
          </a:p>
          <a:p>
            <a:pPr marL="198755" lvl="1">
              <a:spcBef>
                <a:spcPts val="86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dirty="0">
                <a:latin typeface="Arial"/>
                <a:cs typeface="Arial"/>
              </a:rPr>
              <a:t>1. RC buildings are designed for Ultimate Limit States</a:t>
            </a:r>
          </a:p>
          <a:p>
            <a:pPr marL="198755" lvl="1">
              <a:spcBef>
                <a:spcPts val="86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dirty="0">
                <a:latin typeface="Arial"/>
                <a:cs typeface="Arial"/>
              </a:rPr>
              <a:t>2. Subsequently checked for Serviceability Limit States</a:t>
            </a:r>
          </a:p>
          <a:p>
            <a:pPr marL="198755" lvl="1">
              <a:spcBef>
                <a:spcPts val="865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dirty="0">
                <a:latin typeface="Arial"/>
                <a:cs typeface="Arial"/>
              </a:rPr>
              <a:t>3. Under special condition also checked for Special Limit </a:t>
            </a:r>
            <a:r>
              <a:rPr lang="en-US" sz="1600" dirty="0" smtClean="0">
                <a:latin typeface="Arial"/>
                <a:cs typeface="Arial"/>
              </a:rPr>
              <a:t>States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Basic Design</a:t>
            </a:r>
            <a:r>
              <a:rPr lang="en-US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Relationship</a:t>
            </a:r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92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Basic Design</a:t>
            </a:r>
            <a:r>
              <a:rPr lang="en-US" sz="2000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Relationship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627" y="1197241"/>
            <a:ext cx="8787685" cy="228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he </a:t>
            </a:r>
            <a:r>
              <a:rPr lang="en-US" b="1" spc="-10" dirty="0">
                <a:latin typeface="Arial"/>
                <a:cs typeface="Arial"/>
              </a:rPr>
              <a:t>Capacity </a:t>
            </a:r>
            <a:r>
              <a:rPr lang="en-US" b="1" spc="-5" dirty="0">
                <a:latin typeface="Arial"/>
                <a:cs typeface="Arial"/>
              </a:rPr>
              <a:t>and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Demand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Font typeface="Wingdings 2"/>
              <a:buChar char=""/>
            </a:pPr>
            <a:endParaRPr lang="en-US" sz="1600" dirty="0">
              <a:latin typeface="Arial"/>
              <a:cs typeface="Arial"/>
            </a:endParaRPr>
          </a:p>
          <a:p>
            <a:pPr marL="198755" lvl="1"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spc="-5" dirty="0">
                <a:latin typeface="Arial"/>
                <a:cs typeface="Arial"/>
              </a:rPr>
              <a:t>Capacity </a:t>
            </a:r>
            <a:r>
              <a:rPr lang="en-US" sz="1600" dirty="0">
                <a:latin typeface="Arial"/>
                <a:cs typeface="Arial"/>
              </a:rPr>
              <a:t>must be ≥ Demand (in same</a:t>
            </a:r>
            <a:r>
              <a:rPr lang="en-US" sz="1600" spc="-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units)</a:t>
            </a: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98C42"/>
              </a:buClr>
              <a:buFont typeface="Wingdings"/>
              <a:buChar char=""/>
            </a:pPr>
            <a:endParaRPr lang="en-US" sz="1600" dirty="0">
              <a:latin typeface="Arial"/>
              <a:cs typeface="Arial"/>
            </a:endParaRPr>
          </a:p>
          <a:p>
            <a:pPr marL="198755" lvl="1"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b="1" dirty="0">
                <a:latin typeface="Arial"/>
                <a:cs typeface="Arial"/>
              </a:rPr>
              <a:t>Demand: </a:t>
            </a:r>
            <a:r>
              <a:rPr lang="en-US" sz="1600" dirty="0">
                <a:latin typeface="Arial"/>
                <a:cs typeface="Arial"/>
              </a:rPr>
              <a:t>An imposed action on</a:t>
            </a:r>
            <a:r>
              <a:rPr lang="en-US" sz="1600" spc="-15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structure (Loads)</a:t>
            </a:r>
            <a:endParaRPr lang="en-US"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98C42"/>
              </a:buClr>
              <a:buFont typeface="Wingdings"/>
              <a:buChar char=""/>
            </a:pPr>
            <a:endParaRPr lang="en-US" sz="1600" dirty="0">
              <a:latin typeface="Arial"/>
              <a:cs typeface="Arial"/>
            </a:endParaRPr>
          </a:p>
          <a:p>
            <a:pPr marL="198755" lvl="1"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b="1" spc="-5" dirty="0">
                <a:latin typeface="Arial"/>
                <a:cs typeface="Arial"/>
              </a:rPr>
              <a:t>Capacity: </a:t>
            </a:r>
            <a:r>
              <a:rPr lang="en-US" sz="1600" spc="-5" dirty="0">
                <a:latin typeface="Arial"/>
                <a:cs typeface="Arial"/>
              </a:rPr>
              <a:t>The overall </a:t>
            </a:r>
            <a:r>
              <a:rPr lang="en-US" sz="1600" dirty="0">
                <a:latin typeface="Arial"/>
                <a:cs typeface="Arial"/>
              </a:rPr>
              <a:t>resistance of</a:t>
            </a:r>
            <a:r>
              <a:rPr lang="en-US" sz="1600" spc="-8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structure (Strength)</a:t>
            </a:r>
            <a:endParaRPr lang="en-US" sz="1600" dirty="0">
              <a:latin typeface="Arial"/>
              <a:cs typeface="Arial"/>
            </a:endParaRPr>
          </a:p>
          <a:p>
            <a:pPr marL="199390" marR="5080" lvl="1">
              <a:lnSpc>
                <a:spcPct val="150000"/>
              </a:lnSpc>
              <a:spcBef>
                <a:spcPts val="540"/>
              </a:spcBef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600" b="1" dirty="0">
                <a:latin typeface="Arial"/>
                <a:cs typeface="Arial"/>
              </a:rPr>
              <a:t>Load </a:t>
            </a:r>
            <a:r>
              <a:rPr lang="en-US" sz="1600" b="1" spc="-10" dirty="0">
                <a:latin typeface="Arial"/>
                <a:cs typeface="Arial"/>
              </a:rPr>
              <a:t>Effects: </a:t>
            </a:r>
            <a:r>
              <a:rPr lang="en-US" sz="1600" spc="-5" dirty="0">
                <a:latin typeface="Arial"/>
                <a:cs typeface="Arial"/>
              </a:rPr>
              <a:t>Bending, torsion, </a:t>
            </a:r>
            <a:r>
              <a:rPr lang="en-US" sz="1600" spc="-15" dirty="0">
                <a:latin typeface="Arial"/>
                <a:cs typeface="Arial"/>
              </a:rPr>
              <a:t>shear, </a:t>
            </a:r>
            <a:r>
              <a:rPr lang="en-US" sz="1600" spc="-5" dirty="0">
                <a:latin typeface="Arial"/>
                <a:cs typeface="Arial"/>
              </a:rPr>
              <a:t>axial forces, deflection,  vibration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638" y="3928343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sz="1600" b="1" spc="-10" dirty="0">
                <a:latin typeface="Arial"/>
                <a:cs typeface="Arial"/>
              </a:rPr>
              <a:t>Working Stress </a:t>
            </a:r>
            <a:r>
              <a:rPr lang="en-US" sz="1600" b="1" spc="-5" dirty="0">
                <a:latin typeface="Arial"/>
                <a:cs typeface="Arial"/>
              </a:rPr>
              <a:t>Design</a:t>
            </a:r>
            <a:r>
              <a:rPr lang="en-US" sz="1600" b="1" spc="4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approach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Font typeface="Wingdings 2"/>
              <a:buChar char=""/>
            </a:pPr>
            <a:endParaRPr lang="en-US" sz="1400" dirty="0">
              <a:latin typeface="Arial"/>
              <a:cs typeface="Arial"/>
            </a:endParaRPr>
          </a:p>
          <a:p>
            <a:pPr marL="198755" lvl="1"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400" dirty="0" smtClean="0">
                <a:latin typeface="Arial"/>
                <a:cs typeface="Arial"/>
              </a:rPr>
              <a:t>1. Demand </a:t>
            </a:r>
            <a:r>
              <a:rPr lang="en-US" sz="1400" dirty="0">
                <a:latin typeface="Arial"/>
                <a:cs typeface="Arial"/>
              </a:rPr>
              <a:t>is kept the</a:t>
            </a:r>
            <a:r>
              <a:rPr lang="en-US" sz="1400" spc="-7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same or </a:t>
            </a:r>
            <a:r>
              <a:rPr lang="en-US" sz="1400" dirty="0" smtClean="0">
                <a:latin typeface="Arial"/>
                <a:cs typeface="Arial"/>
              </a:rPr>
              <a:t>increased</a:t>
            </a:r>
          </a:p>
          <a:p>
            <a:pPr marL="198755" lvl="1">
              <a:buClr>
                <a:srgbClr val="F98C42"/>
              </a:buClr>
              <a:buSzPct val="66666"/>
              <a:tabLst>
                <a:tab pos="456565" algn="l"/>
                <a:tab pos="457834" algn="l"/>
              </a:tabLst>
            </a:pPr>
            <a:r>
              <a:rPr lang="en-US" sz="1400" spc="-5" dirty="0" smtClean="0">
                <a:latin typeface="Arial"/>
                <a:cs typeface="Arial"/>
              </a:rPr>
              <a:t>2. Capacity </a:t>
            </a:r>
            <a:r>
              <a:rPr lang="en-US" sz="1400" dirty="0">
                <a:latin typeface="Arial"/>
                <a:cs typeface="Arial"/>
              </a:rPr>
              <a:t>is reduced by</a:t>
            </a:r>
            <a:r>
              <a:rPr lang="en-US" sz="1400" spc="-65" dirty="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half or factored (Will be discussed in loads combination)</a:t>
            </a:r>
            <a:endParaRPr lang="en-US"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98C42"/>
              </a:buClr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9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Basic Design</a:t>
            </a:r>
            <a:r>
              <a:rPr lang="en-US" sz="2000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Relationship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88" y="1081825"/>
            <a:ext cx="10062692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82575" algn="l"/>
                <a:tab pos="283210" algn="l"/>
              </a:tabLst>
            </a:pPr>
            <a:r>
              <a:rPr lang="en-US" sz="2400" b="1" spc="-5" dirty="0">
                <a:latin typeface="Arial"/>
                <a:cs typeface="Arial"/>
              </a:rPr>
              <a:t>Limit State </a:t>
            </a:r>
            <a:r>
              <a:rPr lang="en-US" sz="2400" b="1" spc="-10" dirty="0">
                <a:latin typeface="Arial"/>
                <a:cs typeface="Arial"/>
              </a:rPr>
              <a:t>Design</a:t>
            </a:r>
            <a:r>
              <a:rPr lang="en-US" sz="2400" b="1" spc="1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approach</a:t>
            </a:r>
            <a:endParaRPr lang="en-US" sz="2400" dirty="0">
              <a:latin typeface="Arial"/>
              <a:cs typeface="Arial"/>
            </a:endParaRPr>
          </a:p>
          <a:p>
            <a:pPr marL="224790" marR="30480" lvl="1">
              <a:lnSpc>
                <a:spcPct val="130000"/>
              </a:lnSpc>
              <a:spcBef>
                <a:spcPts val="555"/>
              </a:spcBef>
              <a:buClr>
                <a:srgbClr val="F98C42"/>
              </a:buClr>
              <a:buSzPct val="66666"/>
              <a:tabLst>
                <a:tab pos="481965" algn="l"/>
                <a:tab pos="483234" algn="l"/>
              </a:tabLst>
            </a:pPr>
            <a:r>
              <a:rPr lang="en-US" sz="2000" spc="-5" dirty="0">
                <a:latin typeface="Arial"/>
                <a:cs typeface="Arial"/>
              </a:rPr>
              <a:t>Capacity is reduced and demand </a:t>
            </a:r>
            <a:r>
              <a:rPr lang="en-US" sz="2000" dirty="0">
                <a:latin typeface="Arial"/>
                <a:cs typeface="Arial"/>
              </a:rPr>
              <a:t>is </a:t>
            </a:r>
            <a:r>
              <a:rPr lang="en-US" sz="2000" spc="-5" dirty="0">
                <a:latin typeface="Arial"/>
                <a:cs typeface="Arial"/>
              </a:rPr>
              <a:t>increased based </a:t>
            </a:r>
            <a:r>
              <a:rPr lang="en-US" sz="2000" dirty="0">
                <a:latin typeface="Arial"/>
                <a:cs typeface="Arial"/>
              </a:rPr>
              <a:t>on </a:t>
            </a:r>
            <a:r>
              <a:rPr lang="en-US" sz="2000" spc="-5" dirty="0">
                <a:latin typeface="Arial"/>
                <a:cs typeface="Arial"/>
              </a:rPr>
              <a:t>scientific  </a:t>
            </a:r>
            <a:r>
              <a:rPr lang="en-US" sz="2000" dirty="0" smtClean="0">
                <a:latin typeface="Arial"/>
                <a:cs typeface="Arial"/>
              </a:rPr>
              <a:t>justification. </a:t>
            </a:r>
          </a:p>
          <a:p>
            <a:pPr marL="224790" marR="30480" lvl="1">
              <a:lnSpc>
                <a:spcPct val="130000"/>
              </a:lnSpc>
              <a:spcBef>
                <a:spcPts val="555"/>
              </a:spcBef>
              <a:buClr>
                <a:srgbClr val="F98C42"/>
              </a:buClr>
              <a:buSzPct val="66666"/>
              <a:tabLst>
                <a:tab pos="481965" algn="l"/>
                <a:tab pos="483234" algn="l"/>
              </a:tabLst>
            </a:pP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spc="-5" dirty="0">
                <a:latin typeface="Arial"/>
                <a:cs typeface="Arial"/>
              </a:rPr>
              <a:t>LSD </a:t>
            </a:r>
            <a:r>
              <a:rPr lang="en-US" sz="2000" dirty="0">
                <a:latin typeface="Arial"/>
                <a:cs typeface="Arial"/>
              </a:rPr>
              <a:t>approach, </a:t>
            </a:r>
            <a:r>
              <a:rPr lang="en-US" sz="2000" spc="-10" dirty="0">
                <a:latin typeface="Arial"/>
                <a:cs typeface="Arial"/>
              </a:rPr>
              <a:t>we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have</a:t>
            </a:r>
            <a:endParaRPr lang="en-US" sz="2000" dirty="0">
              <a:latin typeface="Arial"/>
              <a:cs typeface="Arial"/>
            </a:endParaRPr>
          </a:p>
          <a:p>
            <a:pPr marL="425450" lvl="2" algn="ctr">
              <a:lnSpc>
                <a:spcPct val="100000"/>
              </a:lnSpc>
              <a:spcBef>
                <a:spcPts val="785"/>
              </a:spcBef>
              <a:buClr>
                <a:srgbClr val="9CE156"/>
              </a:buClr>
              <a:buSzPct val="62500"/>
              <a:tabLst>
                <a:tab pos="681990" algn="l"/>
                <a:tab pos="682625" algn="l"/>
              </a:tabLst>
            </a:pPr>
            <a:r>
              <a:rPr lang="en-US" spc="150" dirty="0">
                <a:latin typeface="Century"/>
                <a:cs typeface="Century"/>
              </a:rPr>
              <a:t>f </a:t>
            </a:r>
            <a:r>
              <a:rPr lang="en-US" dirty="0" err="1">
                <a:latin typeface="Arial"/>
                <a:cs typeface="Arial"/>
              </a:rPr>
              <a:t>M</a:t>
            </a:r>
            <a:r>
              <a:rPr lang="en-US" sz="1600" baseline="-22222" dirty="0" err="1">
                <a:latin typeface="Arial"/>
                <a:cs typeface="Arial"/>
              </a:rPr>
              <a:t>n</a:t>
            </a:r>
            <a:r>
              <a:rPr lang="en-US" sz="1600" baseline="-22222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≥ M</a:t>
            </a:r>
            <a:r>
              <a:rPr lang="en-US" sz="1600" baseline="-22222" dirty="0">
                <a:latin typeface="Arial"/>
                <a:cs typeface="Arial"/>
              </a:rPr>
              <a:t>u </a:t>
            </a:r>
            <a:r>
              <a:rPr lang="en-US" spc="-5" dirty="0">
                <a:latin typeface="Arial"/>
                <a:cs typeface="Arial"/>
              </a:rPr>
              <a:t>(</a:t>
            </a:r>
            <a:r>
              <a:rPr lang="el-GR" spc="-5" dirty="0">
                <a:latin typeface="Arial"/>
                <a:cs typeface="Arial"/>
              </a:rPr>
              <a:t>α 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z="1600" spc="195" baseline="-22222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425450" lvl="2" algn="ctr">
              <a:lnSpc>
                <a:spcPct val="100000"/>
              </a:lnSpc>
              <a:spcBef>
                <a:spcPts val="770"/>
              </a:spcBef>
              <a:buClr>
                <a:srgbClr val="9CE156"/>
              </a:buClr>
              <a:buSzPct val="62500"/>
              <a:tabLst>
                <a:tab pos="681990" algn="l"/>
                <a:tab pos="682625" algn="l"/>
              </a:tabLst>
            </a:pPr>
            <a:r>
              <a:rPr lang="en-US" spc="150" dirty="0">
                <a:latin typeface="Century"/>
                <a:cs typeface="Century"/>
              </a:rPr>
              <a:t>f </a:t>
            </a:r>
            <a:r>
              <a:rPr lang="en-US" spc="5" dirty="0" err="1">
                <a:latin typeface="Arial"/>
                <a:cs typeface="Arial"/>
              </a:rPr>
              <a:t>V</a:t>
            </a:r>
            <a:r>
              <a:rPr lang="en-US" sz="1600" spc="7" baseline="-22222" dirty="0" err="1">
                <a:latin typeface="Arial"/>
                <a:cs typeface="Arial"/>
              </a:rPr>
              <a:t>n</a:t>
            </a:r>
            <a:r>
              <a:rPr lang="en-US" sz="1600" spc="7" baseline="-22222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≥ </a:t>
            </a:r>
            <a:r>
              <a:rPr lang="en-US" spc="-5" dirty="0">
                <a:latin typeface="Arial"/>
                <a:cs typeface="Arial"/>
              </a:rPr>
              <a:t>V</a:t>
            </a:r>
            <a:r>
              <a:rPr lang="en-US" sz="1600" spc="-7" baseline="-22222" dirty="0">
                <a:latin typeface="Arial"/>
                <a:cs typeface="Arial"/>
              </a:rPr>
              <a:t>u </a:t>
            </a:r>
            <a:r>
              <a:rPr lang="en-US" spc="-5" dirty="0">
                <a:latin typeface="Arial"/>
                <a:cs typeface="Arial"/>
              </a:rPr>
              <a:t>(</a:t>
            </a:r>
            <a:r>
              <a:rPr lang="el-GR" spc="-5" dirty="0">
                <a:latin typeface="Arial"/>
                <a:cs typeface="Arial"/>
              </a:rPr>
              <a:t>α </a:t>
            </a:r>
            <a:r>
              <a:rPr lang="en-US" spc="10" dirty="0" smtClean="0">
                <a:latin typeface="Arial"/>
                <a:cs typeface="Arial"/>
              </a:rPr>
              <a:t>V</a:t>
            </a:r>
            <a:r>
              <a:rPr lang="en-US" sz="1600" spc="-7" baseline="-22222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425450" lvl="2" algn="ctr">
              <a:lnSpc>
                <a:spcPct val="100000"/>
              </a:lnSpc>
              <a:spcBef>
                <a:spcPts val="765"/>
              </a:spcBef>
              <a:buClr>
                <a:srgbClr val="9CE156"/>
              </a:buClr>
              <a:buSzPct val="62500"/>
              <a:tabLst>
                <a:tab pos="681990" algn="l"/>
                <a:tab pos="682625" algn="l"/>
              </a:tabLst>
            </a:pPr>
            <a:r>
              <a:rPr lang="en-US" spc="150" dirty="0">
                <a:latin typeface="Century"/>
                <a:cs typeface="Century"/>
              </a:rPr>
              <a:t>f </a:t>
            </a:r>
            <a:r>
              <a:rPr lang="en-US" spc="5" dirty="0" err="1">
                <a:latin typeface="Arial"/>
                <a:cs typeface="Arial"/>
              </a:rPr>
              <a:t>P</a:t>
            </a:r>
            <a:r>
              <a:rPr lang="en-US" sz="1600" spc="7" baseline="-22222" dirty="0" err="1">
                <a:latin typeface="Arial"/>
                <a:cs typeface="Arial"/>
              </a:rPr>
              <a:t>n</a:t>
            </a:r>
            <a:r>
              <a:rPr lang="en-US" sz="1600" spc="7" baseline="-22222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≥ </a:t>
            </a:r>
            <a:r>
              <a:rPr lang="en-US" spc="5" dirty="0" err="1">
                <a:latin typeface="Arial"/>
                <a:cs typeface="Arial"/>
              </a:rPr>
              <a:t>P</a:t>
            </a:r>
            <a:r>
              <a:rPr lang="en-US" sz="1600" spc="7" baseline="-22222" dirty="0" err="1">
                <a:latin typeface="Arial"/>
                <a:cs typeface="Arial"/>
              </a:rPr>
              <a:t>u</a:t>
            </a:r>
            <a:r>
              <a:rPr lang="en-US" sz="1600" spc="7" baseline="-22222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(</a:t>
            </a:r>
            <a:r>
              <a:rPr lang="el-GR" spc="-5" dirty="0">
                <a:latin typeface="Arial"/>
                <a:cs typeface="Arial"/>
              </a:rPr>
              <a:t>α </a:t>
            </a:r>
            <a:r>
              <a:rPr lang="en-US" spc="10" dirty="0" smtClean="0">
                <a:latin typeface="Arial"/>
                <a:cs typeface="Arial"/>
              </a:rPr>
              <a:t>P</a:t>
            </a:r>
            <a:r>
              <a:rPr lang="en-US" sz="1600" baseline="-22222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425450" lvl="2" algn="ctr">
              <a:lnSpc>
                <a:spcPct val="100000"/>
              </a:lnSpc>
              <a:spcBef>
                <a:spcPts val="770"/>
              </a:spcBef>
              <a:buClr>
                <a:srgbClr val="9CE156"/>
              </a:buClr>
              <a:buSzPct val="62500"/>
              <a:tabLst>
                <a:tab pos="681990" algn="l"/>
                <a:tab pos="682625" algn="l"/>
              </a:tabLst>
            </a:pPr>
            <a:r>
              <a:rPr lang="en-US" spc="150" dirty="0">
                <a:latin typeface="Century"/>
                <a:cs typeface="Century"/>
              </a:rPr>
              <a:t>f </a:t>
            </a:r>
            <a:r>
              <a:rPr lang="en-US" spc="5" dirty="0" err="1">
                <a:latin typeface="Arial"/>
                <a:cs typeface="Arial"/>
              </a:rPr>
              <a:t>T</a:t>
            </a:r>
            <a:r>
              <a:rPr lang="en-US" sz="1600" spc="7" baseline="-22222" dirty="0" err="1">
                <a:latin typeface="Arial"/>
                <a:cs typeface="Arial"/>
              </a:rPr>
              <a:t>n</a:t>
            </a:r>
            <a:r>
              <a:rPr lang="en-US" sz="1600" spc="7" baseline="-22222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≥ </a:t>
            </a:r>
            <a:r>
              <a:rPr lang="en-US" spc="-10" dirty="0" err="1">
                <a:latin typeface="Arial"/>
                <a:cs typeface="Arial"/>
              </a:rPr>
              <a:t>T</a:t>
            </a:r>
            <a:r>
              <a:rPr lang="en-US" sz="1600" spc="-15" baseline="-22222" dirty="0" err="1">
                <a:latin typeface="Arial"/>
                <a:cs typeface="Arial"/>
              </a:rPr>
              <a:t>u</a:t>
            </a:r>
            <a:r>
              <a:rPr lang="en-US" sz="1600" spc="-15" baseline="-22222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(</a:t>
            </a:r>
            <a:r>
              <a:rPr lang="el-GR" spc="-5" dirty="0">
                <a:latin typeface="Arial"/>
                <a:cs typeface="Arial"/>
              </a:rPr>
              <a:t>α </a:t>
            </a:r>
            <a:r>
              <a:rPr lang="en-US" spc="-35" dirty="0" smtClean="0">
                <a:latin typeface="Arial"/>
                <a:cs typeface="Arial"/>
              </a:rPr>
              <a:t>T</a:t>
            </a:r>
            <a:r>
              <a:rPr lang="en-US" sz="1600" spc="82" baseline="-22222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654050" lvl="3">
              <a:lnSpc>
                <a:spcPct val="100000"/>
              </a:lnSpc>
              <a:spcBef>
                <a:spcPts val="690"/>
              </a:spcBef>
              <a:buClr>
                <a:srgbClr val="FFFF00"/>
              </a:buClr>
              <a:buSzPct val="57142"/>
              <a:tabLst>
                <a:tab pos="910590" algn="l"/>
                <a:tab pos="911225" algn="l"/>
              </a:tabLst>
            </a:pPr>
            <a:r>
              <a:rPr lang="en-US" sz="1600" b="1" spc="125" dirty="0">
                <a:latin typeface="Century"/>
                <a:cs typeface="Century"/>
              </a:rPr>
              <a:t>f </a:t>
            </a:r>
            <a:r>
              <a:rPr lang="en-US" sz="1600" b="1" spc="-5" dirty="0">
                <a:latin typeface="Arial"/>
                <a:cs typeface="Arial"/>
              </a:rPr>
              <a:t>= strength </a:t>
            </a:r>
            <a:r>
              <a:rPr lang="en-US" sz="1600" b="1" spc="-10" dirty="0">
                <a:latin typeface="Arial"/>
                <a:cs typeface="Arial"/>
              </a:rPr>
              <a:t>reduction</a:t>
            </a:r>
            <a:r>
              <a:rPr lang="en-US" sz="1600" b="1" spc="-120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factor</a:t>
            </a:r>
            <a:endParaRPr lang="en-US" sz="1600" b="1" dirty="0">
              <a:latin typeface="Arial"/>
              <a:cs typeface="Arial"/>
            </a:endParaRPr>
          </a:p>
          <a:p>
            <a:pPr marL="654050" lvl="3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57142"/>
              <a:tabLst>
                <a:tab pos="910590" algn="l"/>
                <a:tab pos="911225" algn="l"/>
              </a:tabLst>
            </a:pPr>
            <a:r>
              <a:rPr lang="el-GR" sz="1600" b="1" spc="-5" dirty="0">
                <a:latin typeface="Arial"/>
                <a:cs typeface="Arial"/>
              </a:rPr>
              <a:t>α = </a:t>
            </a:r>
            <a:r>
              <a:rPr lang="en-US" sz="1600" b="1" spc="-5" dirty="0">
                <a:latin typeface="Arial"/>
                <a:cs typeface="Arial"/>
              </a:rPr>
              <a:t>load amplification</a:t>
            </a:r>
            <a:r>
              <a:rPr lang="en-US" sz="1600" b="1" spc="-10" dirty="0">
                <a:latin typeface="Arial"/>
                <a:cs typeface="Arial"/>
              </a:rPr>
              <a:t> factor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8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Design Procedure of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the ACI</a:t>
            </a:r>
            <a:r>
              <a:rPr lang="en-US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3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Design Procedure of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the ACI</a:t>
            </a:r>
            <a:r>
              <a:rPr lang="en-US" sz="2000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4507" y="1312657"/>
            <a:ext cx="9779358" cy="314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30480" indent="-143510" algn="just">
              <a:lnSpc>
                <a:spcPct val="130000"/>
              </a:lnSpc>
              <a:spcBef>
                <a:spcPts val="100"/>
              </a:spcBef>
              <a:buSzPct val="66666"/>
              <a:buFont typeface="Wingdings"/>
              <a:buChar char=""/>
              <a:tabLst>
                <a:tab pos="168910" algn="l"/>
              </a:tabLst>
            </a:pPr>
            <a:r>
              <a:rPr lang="en-US" u="sng" dirty="0">
                <a:uFill>
                  <a:solidFill>
                    <a:srgbClr val="F98C4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4.6.2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tructural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members shall have design  strength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sections  </a:t>
            </a:r>
            <a:r>
              <a:rPr lang="en-US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(greater </a:t>
            </a:r>
            <a:r>
              <a:rPr lang="en-US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 </a:t>
            </a:r>
            <a:r>
              <a:rPr lang="en-US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strength)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the factored loads </a:t>
            </a:r>
            <a:r>
              <a:rPr 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or loads </a:t>
            </a:r>
            <a:r>
              <a:rPr lang="en-US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combinations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required by this Code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general building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code.</a:t>
            </a:r>
          </a:p>
          <a:p>
            <a:pPr marL="168275" marR="30480" indent="-143510" algn="just">
              <a:lnSpc>
                <a:spcPct val="130000"/>
              </a:lnSpc>
              <a:spcBef>
                <a:spcPts val="540"/>
              </a:spcBef>
              <a:buSzPct val="66666"/>
              <a:buFont typeface="Wingdings"/>
              <a:buChar char=""/>
              <a:tabLst>
                <a:tab pos="168910" algn="l"/>
              </a:tabLst>
            </a:pPr>
            <a:r>
              <a:rPr lang="en-US" u="sng" spc="-225" dirty="0">
                <a:uFill>
                  <a:solidFill>
                    <a:srgbClr val="F98C4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uFill>
                  <a:solidFill>
                    <a:srgbClr val="F98C4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4.6.1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Design strength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member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joints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connections,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moment, axial force,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shear,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torsion,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bearing, shall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taken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nominal strength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-18518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185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multiplied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 the applicable strength reduction factor</a:t>
            </a:r>
            <a:r>
              <a:rPr lang="en-US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ϕ.</a:t>
            </a:r>
          </a:p>
          <a:p>
            <a:pPr marL="24765">
              <a:lnSpc>
                <a:spcPct val="100000"/>
              </a:lnSpc>
              <a:buClr>
                <a:srgbClr val="F98C42"/>
              </a:buClr>
              <a:buSzPct val="66666"/>
              <a:tabLst>
                <a:tab pos="16891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buClr>
                <a:srgbClr val="F98C42"/>
              </a:buClr>
              <a:buSzPct val="66666"/>
              <a:tabLst>
                <a:tab pos="168910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 algn="ctr">
              <a:lnSpc>
                <a:spcPct val="100000"/>
              </a:lnSpc>
              <a:buClr>
                <a:srgbClr val="F98C42"/>
              </a:buClr>
              <a:buSzPct val="66666"/>
              <a:tabLst>
                <a:tab pos="168910" algn="l"/>
              </a:tabLst>
            </a:pPr>
            <a:r>
              <a:rPr 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called strength design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lang="en-US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4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marL="886460" marR="501015" indent="-417830">
              <a:lnSpc>
                <a:spcPct val="100000"/>
              </a:lnSpc>
            </a:pP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Design Procedure of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the ACI</a:t>
            </a:r>
            <a:r>
              <a:rPr lang="en-US" sz="2000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0569" y="1312657"/>
            <a:ext cx="918693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115" marR="5715" indent="-285750" algn="just">
              <a:lnSpc>
                <a:spcPct val="1500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57810" algn="l"/>
              </a:tabLst>
            </a:pPr>
            <a:r>
              <a:rPr lang="en-US" dirty="0">
                <a:latin typeface="Arial"/>
                <a:cs typeface="Arial"/>
              </a:rPr>
              <a:t>In the </a:t>
            </a:r>
            <a:r>
              <a:rPr lang="en-US" spc="-5" dirty="0" smtClean="0">
                <a:latin typeface="Arial"/>
                <a:cs typeface="Arial"/>
              </a:rPr>
              <a:t>AISC </a:t>
            </a:r>
            <a:r>
              <a:rPr lang="en-US" sz="1400" b="1" spc="-5" dirty="0" smtClean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lang="en-US" sz="1400" b="1" dirty="0">
                <a:solidFill>
                  <a:srgbClr val="0070C0"/>
                </a:solidFill>
              </a:rPr>
              <a:t>American Institute of Steel Construction</a:t>
            </a:r>
            <a:r>
              <a:rPr lang="en-US" sz="1400" b="1" spc="-5" dirty="0" smtClean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Specifications for steel design, the </a:t>
            </a:r>
            <a:r>
              <a:rPr lang="en-US" dirty="0">
                <a:latin typeface="Arial"/>
                <a:cs typeface="Arial"/>
              </a:rPr>
              <a:t>same </a:t>
            </a:r>
            <a:r>
              <a:rPr lang="en-US" spc="-5" dirty="0">
                <a:latin typeface="Arial"/>
                <a:cs typeface="Arial"/>
              </a:rPr>
              <a:t>design  process </a:t>
            </a:r>
            <a:r>
              <a:rPr lang="en-US" spc="-10" dirty="0">
                <a:latin typeface="Arial"/>
                <a:cs typeface="Arial"/>
              </a:rPr>
              <a:t>is </a:t>
            </a:r>
            <a:r>
              <a:rPr lang="en-US" spc="-5" dirty="0">
                <a:latin typeface="Arial"/>
                <a:cs typeface="Arial"/>
              </a:rPr>
              <a:t>known </a:t>
            </a:r>
            <a:r>
              <a:rPr lang="en-US" dirty="0">
                <a:latin typeface="Arial"/>
                <a:cs typeface="Arial"/>
              </a:rPr>
              <a:t>as </a:t>
            </a:r>
            <a:r>
              <a:rPr lang="en-US" spc="-5" dirty="0">
                <a:latin typeface="Arial"/>
                <a:cs typeface="Arial"/>
              </a:rPr>
              <a:t>LRFD (Load and Resistance Factor  </a:t>
            </a:r>
            <a:r>
              <a:rPr lang="en-US" dirty="0">
                <a:latin typeface="Arial"/>
                <a:cs typeface="Arial"/>
              </a:rPr>
              <a:t>Design).</a:t>
            </a:r>
          </a:p>
          <a:p>
            <a:pPr marL="285115" marR="5080" indent="-285750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57810" algn="l"/>
              </a:tabLst>
            </a:pPr>
            <a:r>
              <a:rPr lang="en-US" spc="-5" dirty="0">
                <a:latin typeface="Arial"/>
                <a:cs typeface="Arial"/>
              </a:rPr>
              <a:t>Strength design and </a:t>
            </a:r>
            <a:r>
              <a:rPr lang="en-US" dirty="0">
                <a:latin typeface="Arial"/>
                <a:cs typeface="Arial"/>
              </a:rPr>
              <a:t>LRFD </a:t>
            </a:r>
            <a:r>
              <a:rPr lang="en-US" spc="-5" dirty="0">
                <a:latin typeface="Arial"/>
                <a:cs typeface="Arial"/>
              </a:rPr>
              <a:t>are methods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spc="-5" dirty="0">
                <a:latin typeface="Arial"/>
                <a:cs typeface="Arial"/>
              </a:rPr>
              <a:t>limit-state </a:t>
            </a:r>
            <a:r>
              <a:rPr lang="en-US" spc="-5" dirty="0" smtClean="0">
                <a:latin typeface="Arial"/>
                <a:cs typeface="Arial"/>
              </a:rPr>
              <a:t>design. </a:t>
            </a:r>
          </a:p>
          <a:p>
            <a:pPr marL="285115" marR="5080" indent="-285750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57810" algn="l"/>
              </a:tabLst>
            </a:pPr>
            <a:r>
              <a:rPr lang="en-US" spc="-5" dirty="0" smtClean="0">
                <a:latin typeface="Arial"/>
                <a:cs typeface="Arial"/>
              </a:rPr>
              <a:t>Primary </a:t>
            </a:r>
            <a:r>
              <a:rPr lang="en-US" spc="-5" dirty="0">
                <a:latin typeface="Arial"/>
                <a:cs typeface="Arial"/>
              </a:rPr>
              <a:t>attention is always placed </a:t>
            </a:r>
            <a:r>
              <a:rPr lang="en-US" dirty="0">
                <a:latin typeface="Arial"/>
                <a:cs typeface="Arial"/>
              </a:rPr>
              <a:t>on the </a:t>
            </a:r>
            <a:r>
              <a:rPr lang="en-US" spc="-5" dirty="0">
                <a:latin typeface="Arial"/>
                <a:cs typeface="Arial"/>
              </a:rPr>
              <a:t>ultimate  </a:t>
            </a:r>
            <a:r>
              <a:rPr lang="en-US" dirty="0">
                <a:latin typeface="Arial"/>
                <a:cs typeface="Arial"/>
              </a:rPr>
              <a:t>limit </a:t>
            </a:r>
            <a:r>
              <a:rPr lang="en-US" spc="-5" dirty="0">
                <a:latin typeface="Arial"/>
                <a:cs typeface="Arial"/>
              </a:rPr>
              <a:t>states, with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5" dirty="0">
                <a:latin typeface="Arial"/>
                <a:cs typeface="Arial"/>
              </a:rPr>
              <a:t>serviceability </a:t>
            </a:r>
            <a:r>
              <a:rPr lang="en-US" dirty="0">
                <a:latin typeface="Arial"/>
                <a:cs typeface="Arial"/>
              </a:rPr>
              <a:t>limit </a:t>
            </a:r>
            <a:r>
              <a:rPr lang="en-US" spc="-5" dirty="0">
                <a:latin typeface="Arial"/>
                <a:cs typeface="Arial"/>
              </a:rPr>
              <a:t>states being checked  </a:t>
            </a:r>
            <a:r>
              <a:rPr lang="en-US" dirty="0">
                <a:latin typeface="Arial"/>
                <a:cs typeface="Arial"/>
              </a:rPr>
              <a:t>after the </a:t>
            </a:r>
            <a:r>
              <a:rPr lang="en-US" spc="-5" dirty="0">
                <a:latin typeface="Arial"/>
                <a:cs typeface="Arial"/>
              </a:rPr>
              <a:t>original </a:t>
            </a:r>
            <a:r>
              <a:rPr lang="en-US" dirty="0">
                <a:latin typeface="Arial"/>
                <a:cs typeface="Arial"/>
              </a:rPr>
              <a:t>design </a:t>
            </a:r>
            <a:r>
              <a:rPr lang="en-US" spc="-5" dirty="0">
                <a:latin typeface="Arial"/>
                <a:cs typeface="Arial"/>
              </a:rPr>
              <a:t>is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completed.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2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1071" y="1486440"/>
            <a:ext cx="10496280" cy="442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r>
              <a:rPr lang="en-US" sz="1600" b="1" spc="-5" dirty="0">
                <a:latin typeface="Arial"/>
                <a:cs typeface="Arial"/>
              </a:rPr>
              <a:t>General Building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Codes</a:t>
            </a:r>
            <a:endParaRPr lang="en-US" sz="1600" dirty="0">
              <a:latin typeface="Arial"/>
              <a:cs typeface="Arial"/>
            </a:endParaRPr>
          </a:p>
          <a:p>
            <a:pPr marL="227965" marR="5080" lvl="1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Cover all aspects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building design and construction from  architecture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spc="-5" dirty="0">
                <a:latin typeface="Arial"/>
                <a:cs typeface="Arial"/>
              </a:rPr>
              <a:t>structural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spc="-5" dirty="0">
                <a:latin typeface="Arial"/>
                <a:cs typeface="Arial"/>
              </a:rPr>
              <a:t>mechanical and electrical---. </a:t>
            </a:r>
            <a:r>
              <a:rPr lang="en-US" sz="1400" spc="-5" dirty="0" smtClean="0">
                <a:latin typeface="Arial"/>
                <a:cs typeface="Arial"/>
              </a:rPr>
              <a:t>UBC (</a:t>
            </a:r>
            <a:r>
              <a:rPr lang="en-US" sz="1400" b="1" dirty="0"/>
              <a:t>Uniform Building </a:t>
            </a:r>
            <a:r>
              <a:rPr lang="en-US" sz="1400" b="1" dirty="0" smtClean="0"/>
              <a:t>Code)</a:t>
            </a:r>
            <a:r>
              <a:rPr lang="en-US" sz="1400" spc="-5" dirty="0" smtClean="0">
                <a:latin typeface="Arial"/>
                <a:cs typeface="Arial"/>
              </a:rPr>
              <a:t>, </a:t>
            </a:r>
            <a:r>
              <a:rPr lang="en-US" sz="1400" dirty="0" smtClean="0">
                <a:latin typeface="Arial"/>
                <a:cs typeface="Arial"/>
              </a:rPr>
              <a:t>IBC </a:t>
            </a:r>
            <a:r>
              <a:rPr lang="en-US" sz="1400" spc="-5" dirty="0" smtClean="0">
                <a:latin typeface="Arial"/>
                <a:cs typeface="Arial"/>
              </a:rPr>
              <a:t>(</a:t>
            </a:r>
            <a:r>
              <a:rPr lang="en-US" sz="1400" b="1" dirty="0" smtClean="0"/>
              <a:t>International </a:t>
            </a:r>
            <a:r>
              <a:rPr lang="en-US" sz="1400" b="1" dirty="0"/>
              <a:t>Building Code)</a:t>
            </a:r>
            <a:r>
              <a:rPr lang="en-US" sz="1400" dirty="0" smtClean="0">
                <a:latin typeface="Arial"/>
                <a:cs typeface="Arial"/>
              </a:rPr>
              <a:t>  </a:t>
            </a: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spc="-5" dirty="0">
                <a:latin typeface="Arial"/>
                <a:cs typeface="Arial"/>
              </a:rPr>
              <a:t>Euro-code are general </a:t>
            </a:r>
            <a:r>
              <a:rPr lang="en-US" sz="1400" dirty="0">
                <a:latin typeface="Arial"/>
                <a:cs typeface="Arial"/>
              </a:rPr>
              <a:t>building</a:t>
            </a:r>
            <a:r>
              <a:rPr lang="en-US" sz="1400" spc="17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codes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Clr>
                <a:schemeClr val="tx1"/>
              </a:buClr>
              <a:tabLst>
                <a:tab pos="172720" algn="l"/>
              </a:tabLst>
            </a:pPr>
            <a:r>
              <a:rPr lang="en-US" sz="1600" b="1" spc="-5" dirty="0">
                <a:latin typeface="Arial"/>
                <a:cs typeface="Arial"/>
              </a:rPr>
              <a:t>Seismic</a:t>
            </a:r>
            <a:r>
              <a:rPr lang="en-US" sz="1600" b="1" spc="5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Codes</a:t>
            </a:r>
            <a:endParaRPr lang="en-US" sz="1600" dirty="0">
              <a:latin typeface="Arial"/>
              <a:cs typeface="Arial"/>
            </a:endParaRPr>
          </a:p>
          <a:p>
            <a:pPr marL="227965" marR="5080" lvl="1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Cover </a:t>
            </a:r>
            <a:r>
              <a:rPr lang="en-US" sz="1400" dirty="0">
                <a:latin typeface="Arial"/>
                <a:cs typeface="Arial"/>
              </a:rPr>
              <a:t>only </a:t>
            </a:r>
            <a:r>
              <a:rPr lang="en-US" sz="1400" spc="-5" dirty="0">
                <a:latin typeface="Arial"/>
                <a:cs typeface="Arial"/>
              </a:rPr>
              <a:t>seismic provisions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buildings such as </a:t>
            </a:r>
            <a:r>
              <a:rPr lang="en-US" sz="1400" spc="-10" dirty="0" smtClean="0">
                <a:latin typeface="Arial"/>
                <a:cs typeface="Arial"/>
              </a:rPr>
              <a:t>SEAOC </a:t>
            </a:r>
            <a:r>
              <a:rPr lang="en-US" sz="1400" b="1" dirty="0" smtClean="0"/>
              <a:t>(Structural </a:t>
            </a:r>
            <a:r>
              <a:rPr lang="en-US" sz="1400" b="1" dirty="0"/>
              <a:t>Engineers Association of </a:t>
            </a:r>
            <a:r>
              <a:rPr lang="en-US" sz="1400" b="1" dirty="0" smtClean="0"/>
              <a:t>California)</a:t>
            </a:r>
            <a:r>
              <a:rPr lang="en-US" sz="1400" spc="-1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and  </a:t>
            </a:r>
            <a:r>
              <a:rPr lang="en-US" sz="1400" spc="-5" dirty="0" smtClean="0">
                <a:latin typeface="Arial"/>
                <a:cs typeface="Arial"/>
              </a:rPr>
              <a:t>NEHRP </a:t>
            </a:r>
            <a:r>
              <a:rPr lang="en-US" sz="1400" b="1" dirty="0" smtClean="0"/>
              <a:t>(National </a:t>
            </a:r>
            <a:r>
              <a:rPr lang="en-US" sz="1400" b="1" dirty="0"/>
              <a:t>Earthquake Hazards Reduction </a:t>
            </a:r>
            <a:r>
              <a:rPr lang="en-US" sz="1400" b="1" dirty="0" smtClean="0"/>
              <a:t>Program)</a:t>
            </a:r>
            <a:r>
              <a:rPr lang="en-US" sz="1400" spc="-5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USA, BCP-SP </a:t>
            </a:r>
            <a:r>
              <a:rPr lang="en-US" sz="1400" dirty="0" smtClean="0">
                <a:latin typeface="Arial"/>
                <a:cs typeface="Arial"/>
              </a:rPr>
              <a:t>07 </a:t>
            </a:r>
            <a:r>
              <a:rPr lang="en-US" sz="1400" b="1" dirty="0" smtClean="0">
                <a:latin typeface="Arial"/>
                <a:cs typeface="Arial"/>
              </a:rPr>
              <a:t>(Building code of Pakistan- Seismic Provision)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</a:t>
            </a:r>
            <a:r>
              <a:rPr lang="en-US" sz="1400" spc="-5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Pakistan.</a:t>
            </a:r>
            <a:endParaRPr lang="en-US" sz="1400" dirty="0">
              <a:latin typeface="Arial"/>
              <a:cs typeface="Arial"/>
            </a:endParaRPr>
          </a:p>
          <a:p>
            <a:pPr marL="227965" marR="5080" lvl="1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600" b="1" spc="-5" dirty="0" smtClean="0">
                <a:latin typeface="Arial"/>
                <a:cs typeface="Arial"/>
              </a:rPr>
              <a:t>Material </a:t>
            </a:r>
            <a:r>
              <a:rPr lang="en-US" sz="1600" b="1" spc="-5" dirty="0">
                <a:latin typeface="Arial"/>
                <a:cs typeface="Arial"/>
              </a:rPr>
              <a:t>Specific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spc="-5" dirty="0" smtClean="0">
                <a:latin typeface="Arial"/>
                <a:cs typeface="Arial"/>
              </a:rPr>
              <a:t>Codes</a:t>
            </a:r>
            <a:endParaRPr lang="en-US" sz="1600" dirty="0">
              <a:latin typeface="Arial"/>
              <a:cs typeface="Arial"/>
            </a:endParaRPr>
          </a:p>
          <a:p>
            <a:pPr marL="227965" marR="5080" lvl="1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400" spc="-5" dirty="0" smtClean="0">
                <a:latin typeface="Arial"/>
                <a:cs typeface="Arial"/>
              </a:rPr>
              <a:t>Cover </a:t>
            </a:r>
            <a:r>
              <a:rPr lang="en-US" sz="1400" spc="-5" dirty="0">
                <a:latin typeface="Arial"/>
                <a:cs typeface="Arial"/>
              </a:rPr>
              <a:t>design and construction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spc="-5" dirty="0">
                <a:latin typeface="Arial"/>
                <a:cs typeface="Arial"/>
              </a:rPr>
              <a:t>structures using </a:t>
            </a:r>
            <a:r>
              <a:rPr lang="en-US" sz="1400" dirty="0">
                <a:latin typeface="Arial"/>
                <a:cs typeface="Arial"/>
              </a:rPr>
              <a:t>a </a:t>
            </a:r>
            <a:r>
              <a:rPr lang="en-US" sz="1400" spc="-5" dirty="0">
                <a:latin typeface="Arial"/>
                <a:cs typeface="Arial"/>
              </a:rPr>
              <a:t>specific  </a:t>
            </a:r>
            <a:r>
              <a:rPr lang="en-US" sz="1400" dirty="0">
                <a:latin typeface="Arial"/>
                <a:cs typeface="Arial"/>
              </a:rPr>
              <a:t>material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or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type</a:t>
            </a:r>
            <a:r>
              <a:rPr lang="en-US" sz="1400" dirty="0">
                <a:latin typeface="Arial"/>
                <a:cs typeface="Arial"/>
              </a:rPr>
              <a:t> of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structure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such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as</a:t>
            </a:r>
            <a:r>
              <a:rPr lang="en-US" sz="1400" spc="-65" dirty="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ACI (American concrete Institute),</a:t>
            </a:r>
            <a:r>
              <a:rPr lang="en-US" sz="1400" spc="-50" dirty="0" smtClean="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AISC </a:t>
            </a:r>
            <a:r>
              <a:rPr lang="en-US" sz="1400" b="1" dirty="0" smtClean="0"/>
              <a:t>(American </a:t>
            </a:r>
            <a:r>
              <a:rPr lang="en-US" sz="1400" b="1" dirty="0"/>
              <a:t>Institute of Steel </a:t>
            </a:r>
            <a:r>
              <a:rPr lang="en-US" sz="1400" b="1" dirty="0" smtClean="0"/>
              <a:t>Construction)</a:t>
            </a:r>
            <a:r>
              <a:rPr lang="en-US" sz="1400" spc="-5" dirty="0" smtClean="0">
                <a:latin typeface="Arial"/>
                <a:cs typeface="Arial"/>
              </a:rPr>
              <a:t> ,</a:t>
            </a:r>
            <a:r>
              <a:rPr lang="en-US" sz="1400" spc="-55" dirty="0" smtClean="0">
                <a:latin typeface="Arial"/>
                <a:cs typeface="Arial"/>
              </a:rPr>
              <a:t> </a:t>
            </a:r>
            <a:r>
              <a:rPr lang="en-US" sz="1400" spc="-10" dirty="0" smtClean="0">
                <a:latin typeface="Arial"/>
                <a:cs typeface="Arial"/>
              </a:rPr>
              <a:t>AASHTO </a:t>
            </a:r>
            <a:r>
              <a:rPr lang="en-US" sz="1400" b="1" dirty="0" smtClean="0"/>
              <a:t>(American </a:t>
            </a:r>
            <a:r>
              <a:rPr lang="en-US" sz="1400" b="1" dirty="0"/>
              <a:t>Association of State Highway and Transportation </a:t>
            </a:r>
            <a:r>
              <a:rPr lang="en-US" sz="1400" b="1" dirty="0" smtClean="0"/>
              <a:t>Officials)</a:t>
            </a:r>
            <a:r>
              <a:rPr lang="en-US" sz="1400" spc="5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etc.</a:t>
            </a:r>
          </a:p>
          <a:p>
            <a:pPr>
              <a:lnSpc>
                <a:spcPct val="100000"/>
              </a:lnSpc>
              <a:buClr>
                <a:schemeClr val="tx1"/>
              </a:buClr>
              <a:tabLst>
                <a:tab pos="172720" algn="l"/>
              </a:tabLst>
            </a:pPr>
            <a:r>
              <a:rPr lang="en-US" sz="1600" b="1" spc="-5" dirty="0" smtClean="0">
                <a:latin typeface="Arial"/>
                <a:cs typeface="Arial"/>
              </a:rPr>
              <a:t>Others </a:t>
            </a:r>
            <a:r>
              <a:rPr lang="en-US" sz="1600" b="1" spc="-10" dirty="0">
                <a:latin typeface="Arial"/>
                <a:cs typeface="Arial"/>
              </a:rPr>
              <a:t>such </a:t>
            </a:r>
            <a:r>
              <a:rPr lang="en-US" sz="1600" b="1" spc="-5" dirty="0">
                <a:latin typeface="Arial"/>
                <a:cs typeface="Arial"/>
              </a:rPr>
              <a:t>as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spc="-15" dirty="0">
                <a:latin typeface="Arial"/>
                <a:cs typeface="Arial"/>
              </a:rPr>
              <a:t>ASCE</a:t>
            </a:r>
            <a:endParaRPr lang="en-US" sz="1600" dirty="0">
              <a:latin typeface="Arial"/>
              <a:cs typeface="Arial"/>
            </a:endParaRPr>
          </a:p>
          <a:p>
            <a:pPr marL="227965" marR="5715" lvl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Cover minimum design load requirement, </a:t>
            </a:r>
            <a:r>
              <a:rPr lang="en-US" sz="1400" i="1" spc="-5" dirty="0">
                <a:latin typeface="Arial"/>
                <a:cs typeface="Arial"/>
              </a:rPr>
              <a:t>Minimum Design Loads  </a:t>
            </a:r>
            <a:r>
              <a:rPr lang="en-US" sz="1400" i="1" dirty="0">
                <a:latin typeface="Arial"/>
                <a:cs typeface="Arial"/>
              </a:rPr>
              <a:t>for Buildings and other </a:t>
            </a:r>
            <a:r>
              <a:rPr lang="en-US" sz="1400" i="1" spc="-5" dirty="0">
                <a:latin typeface="Arial"/>
                <a:cs typeface="Arial"/>
              </a:rPr>
              <a:t>Structures</a:t>
            </a:r>
            <a:r>
              <a:rPr lang="en-US" sz="1400" i="1" spc="-90" dirty="0">
                <a:latin typeface="Arial"/>
                <a:cs typeface="Arial"/>
              </a:rPr>
              <a:t> </a:t>
            </a:r>
            <a:r>
              <a:rPr lang="en-US" sz="1400" i="1" spc="-5" dirty="0">
                <a:latin typeface="Arial"/>
                <a:cs typeface="Arial"/>
              </a:rPr>
              <a:t>(ASCE7-10</a:t>
            </a:r>
            <a:r>
              <a:rPr lang="en-US" sz="1400" i="1" spc="-5" dirty="0" smtClean="0">
                <a:latin typeface="Arial"/>
                <a:cs typeface="Arial"/>
              </a:rPr>
              <a:t>).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81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Loads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in the ACI</a:t>
            </a:r>
            <a:r>
              <a:rPr lang="en-US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68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Loads </a:t>
            </a:r>
            <a:r>
              <a:rPr lang="en-US" sz="20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in the ACI</a:t>
            </a:r>
            <a:r>
              <a:rPr lang="en-US" sz="2000" spc="-8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2084" y="1539540"/>
            <a:ext cx="9422527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sz="2400" b="1" spc="-20" dirty="0">
                <a:latin typeface="Arial"/>
                <a:cs typeface="Arial"/>
              </a:rPr>
              <a:t>ACI </a:t>
            </a:r>
            <a:r>
              <a:rPr lang="en-US" sz="2400" b="1" spc="-10" dirty="0">
                <a:latin typeface="Arial"/>
                <a:cs typeface="Arial"/>
              </a:rPr>
              <a:t>318-14, </a:t>
            </a:r>
            <a:r>
              <a:rPr lang="en-US" sz="2400" b="1" spc="-5" dirty="0">
                <a:latin typeface="Arial"/>
                <a:cs typeface="Arial"/>
              </a:rPr>
              <a:t>Section</a:t>
            </a:r>
            <a:r>
              <a:rPr lang="en-US" sz="2400" b="1" spc="85" dirty="0">
                <a:latin typeface="Arial"/>
                <a:cs typeface="Arial"/>
              </a:rPr>
              <a:t> </a:t>
            </a:r>
            <a:r>
              <a:rPr lang="en-US" sz="2400" b="1" spc="-10" dirty="0" smtClean="0">
                <a:latin typeface="Arial"/>
                <a:cs typeface="Arial"/>
              </a:rPr>
              <a:t>5.2 (LOADING):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sz="2000" b="1" spc="-5" dirty="0" smtClean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5.2.1</a:t>
            </a:r>
            <a:r>
              <a:rPr lang="en-US" sz="2000" b="1" spc="-5" dirty="0">
                <a:latin typeface="Arial"/>
                <a:cs typeface="Arial"/>
              </a:rPr>
              <a:t>: </a:t>
            </a:r>
            <a:r>
              <a:rPr lang="en-US" sz="2000" i="1" spc="-10" dirty="0" smtClean="0">
                <a:latin typeface="Arial"/>
                <a:cs typeface="Arial"/>
              </a:rPr>
              <a:t>Loads </a:t>
            </a:r>
            <a:r>
              <a:rPr lang="en-US" sz="2000" i="1" spc="-5" dirty="0">
                <a:latin typeface="Arial"/>
                <a:cs typeface="Arial"/>
              </a:rPr>
              <a:t>shall include self-weight; applied loads; </a:t>
            </a:r>
            <a:r>
              <a:rPr lang="en-US" sz="2000" i="1" spc="-10" dirty="0">
                <a:latin typeface="Arial"/>
                <a:cs typeface="Arial"/>
              </a:rPr>
              <a:t>and  </a:t>
            </a:r>
            <a:r>
              <a:rPr lang="en-US" sz="2000" i="1" spc="-5" dirty="0">
                <a:latin typeface="Arial"/>
                <a:cs typeface="Arial"/>
              </a:rPr>
              <a:t>effects </a:t>
            </a:r>
            <a:r>
              <a:rPr lang="en-US" sz="2000" i="1" spc="-10" dirty="0">
                <a:latin typeface="Arial"/>
                <a:cs typeface="Arial"/>
              </a:rPr>
              <a:t>of </a:t>
            </a:r>
            <a:r>
              <a:rPr lang="en-US" sz="2000" i="1" spc="-5" dirty="0" smtClean="0">
                <a:latin typeface="Arial"/>
                <a:cs typeface="Arial"/>
              </a:rPr>
              <a:t>pre-stressing</a:t>
            </a:r>
            <a:r>
              <a:rPr lang="en-US" sz="2000" i="1" spc="-5" dirty="0">
                <a:latin typeface="Arial"/>
                <a:cs typeface="Arial"/>
              </a:rPr>
              <a:t>, earthquake, </a:t>
            </a:r>
            <a:r>
              <a:rPr lang="en-US" sz="2000" i="1" spc="-5" dirty="0" smtClean="0">
                <a:latin typeface="Arial"/>
                <a:cs typeface="Arial"/>
              </a:rPr>
              <a:t>control </a:t>
            </a:r>
            <a:r>
              <a:rPr lang="en-US" sz="2000" i="1" spc="-10" dirty="0">
                <a:latin typeface="Arial"/>
                <a:cs typeface="Arial"/>
              </a:rPr>
              <a:t>of </a:t>
            </a:r>
            <a:r>
              <a:rPr lang="en-US" sz="2000" i="1" spc="-5" dirty="0">
                <a:latin typeface="Arial"/>
                <a:cs typeface="Arial"/>
              </a:rPr>
              <a:t>volume  change, </a:t>
            </a:r>
            <a:r>
              <a:rPr lang="en-US" sz="2000" i="1" spc="-10" dirty="0">
                <a:latin typeface="Arial"/>
                <a:cs typeface="Arial"/>
              </a:rPr>
              <a:t>and differential</a:t>
            </a:r>
            <a:r>
              <a:rPr lang="en-US" sz="2000" i="1" spc="60" dirty="0">
                <a:latin typeface="Arial"/>
                <a:cs typeface="Arial"/>
              </a:rPr>
              <a:t> </a:t>
            </a:r>
            <a:r>
              <a:rPr lang="en-US" sz="2000" i="1" spc="-10" dirty="0" smtClean="0">
                <a:latin typeface="Arial"/>
                <a:cs typeface="Arial"/>
              </a:rPr>
              <a:t>settlement.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b="1" spc="-5" dirty="0" smtClean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Section </a:t>
            </a:r>
            <a:r>
              <a:rPr lang="en-US" b="1" spc="-5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R5.2.1</a:t>
            </a:r>
            <a:r>
              <a:rPr lang="en-US" b="1" spc="-5" dirty="0">
                <a:latin typeface="Arial"/>
                <a:cs typeface="Arial"/>
              </a:rPr>
              <a:t>: </a:t>
            </a:r>
            <a:r>
              <a:rPr lang="en-US" i="1" spc="-5" dirty="0">
                <a:latin typeface="Arial"/>
                <a:cs typeface="Arial"/>
              </a:rPr>
              <a:t>Provisions </a:t>
            </a:r>
            <a:r>
              <a:rPr lang="en-US" i="1" dirty="0">
                <a:latin typeface="Arial"/>
                <a:cs typeface="Arial"/>
              </a:rPr>
              <a:t>in the </a:t>
            </a:r>
            <a:r>
              <a:rPr lang="en-US" i="1" spc="-5" dirty="0">
                <a:latin typeface="Arial"/>
                <a:cs typeface="Arial"/>
              </a:rPr>
              <a:t>Code are associated with  </a:t>
            </a:r>
            <a:r>
              <a:rPr lang="en-US" i="1" dirty="0">
                <a:latin typeface="Arial"/>
                <a:cs typeface="Arial"/>
              </a:rPr>
              <a:t>dead, </a:t>
            </a:r>
            <a:r>
              <a:rPr lang="en-US" i="1" spc="-5" dirty="0">
                <a:latin typeface="Arial"/>
                <a:cs typeface="Arial"/>
              </a:rPr>
              <a:t>live, wind, and earthquake loads such </a:t>
            </a:r>
            <a:r>
              <a:rPr lang="en-US" i="1" dirty="0">
                <a:latin typeface="Arial"/>
                <a:cs typeface="Arial"/>
              </a:rPr>
              <a:t>as </a:t>
            </a:r>
            <a:r>
              <a:rPr lang="en-US" i="1" spc="-5" dirty="0">
                <a:latin typeface="Arial"/>
                <a:cs typeface="Arial"/>
              </a:rPr>
              <a:t>those  recommended in ASCE/SEI</a:t>
            </a:r>
            <a:r>
              <a:rPr lang="en-US" i="1" spc="-50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7</a:t>
            </a:r>
            <a:r>
              <a:rPr lang="en-US" i="1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endParaRPr lang="en-US" i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endParaRPr lang="en-US" i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dirty="0" smtClean="0">
                <a:latin typeface="Arial"/>
                <a:cs typeface="Arial"/>
              </a:rPr>
              <a:t>SEI = Structural Engineering Institute</a:t>
            </a:r>
          </a:p>
          <a:p>
            <a:pPr>
              <a:lnSpc>
                <a:spcPct val="150000"/>
              </a:lnSpc>
              <a:spcBef>
                <a:spcPts val="95"/>
              </a:spcBef>
              <a:buClr>
                <a:srgbClr val="FFCC00"/>
              </a:buClr>
              <a:tabLst>
                <a:tab pos="257175" algn="l"/>
                <a:tab pos="257810" algn="l"/>
              </a:tabLst>
            </a:pPr>
            <a:r>
              <a:rPr lang="en-US" dirty="0" smtClean="0">
                <a:latin typeface="Arial"/>
                <a:cs typeface="Arial"/>
              </a:rPr>
              <a:t>ASCE = American Society of Civil Engineers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80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000" spc="-5" smtClean="0">
                <a:solidFill>
                  <a:schemeClr val="tx1"/>
                </a:solidFill>
                <a:latin typeface="Arial Black"/>
                <a:cs typeface="Arial Black"/>
              </a:rPr>
              <a:t>Design </a:t>
            </a:r>
            <a:r>
              <a:rPr lang="en-US" sz="2000" smtClean="0">
                <a:solidFill>
                  <a:schemeClr val="tx1"/>
                </a:solidFill>
                <a:latin typeface="Arial Black"/>
                <a:cs typeface="Arial Black"/>
              </a:rPr>
              <a:t>Loads </a:t>
            </a:r>
            <a:r>
              <a:rPr lang="en-US" sz="2000" spc="-5" smtClean="0">
                <a:solidFill>
                  <a:schemeClr val="tx1"/>
                </a:solidFill>
                <a:latin typeface="Arial Black"/>
                <a:cs typeface="Arial Black"/>
              </a:rPr>
              <a:t>in the ACI</a:t>
            </a:r>
            <a:r>
              <a:rPr lang="en-US" sz="2000" spc="-8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687" y="1539540"/>
            <a:ext cx="9135413" cy="131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810" algn="l"/>
              </a:tabLst>
            </a:pPr>
            <a:r>
              <a:rPr lang="en-US" sz="1600" b="1" spc="-20" dirty="0">
                <a:latin typeface="Arial"/>
                <a:cs typeface="Arial"/>
              </a:rPr>
              <a:t>ASCE </a:t>
            </a:r>
            <a:r>
              <a:rPr lang="en-US" sz="1600" b="1" spc="-5" dirty="0">
                <a:latin typeface="Arial"/>
                <a:cs typeface="Arial"/>
              </a:rPr>
              <a:t>Recommendations on</a:t>
            </a:r>
            <a:r>
              <a:rPr lang="en-US" sz="1600" b="1" spc="85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Loads:</a:t>
            </a:r>
            <a:endParaRPr lang="en-US" sz="1600" dirty="0">
              <a:latin typeface="Arial"/>
              <a:cs typeface="Arial"/>
            </a:endParaRPr>
          </a:p>
          <a:p>
            <a:pPr marL="199390" marR="6350" lvl="1" algn="just">
              <a:lnSpc>
                <a:spcPct val="130000"/>
              </a:lnSpc>
              <a:spcBef>
                <a:spcPts val="555"/>
              </a:spcBef>
              <a:buClr>
                <a:srgbClr val="F98C42"/>
              </a:buClr>
              <a:buSzPct val="66666"/>
              <a:tabLst>
                <a:tab pos="488950" algn="l"/>
                <a:tab pos="489584" algn="l"/>
              </a:tabLst>
            </a:pPr>
            <a:r>
              <a:rPr lang="en-US" sz="1400" spc="-5" dirty="0" smtClean="0">
                <a:latin typeface="Arial"/>
                <a:cs typeface="Arial"/>
              </a:rPr>
              <a:t>ASCE </a:t>
            </a:r>
            <a:r>
              <a:rPr lang="en-US" sz="1400" dirty="0">
                <a:latin typeface="Arial"/>
                <a:cs typeface="Arial"/>
              </a:rPr>
              <a:t>7-10 </a:t>
            </a:r>
            <a:r>
              <a:rPr lang="en-US" sz="1400" spc="-5" dirty="0">
                <a:latin typeface="Arial"/>
                <a:cs typeface="Arial"/>
              </a:rPr>
              <a:t>sections </a:t>
            </a:r>
            <a:r>
              <a:rPr lang="en-US" sz="1400" dirty="0">
                <a:latin typeface="Arial"/>
                <a:cs typeface="Arial"/>
              </a:rPr>
              <a:t>1 to 10 </a:t>
            </a:r>
            <a:r>
              <a:rPr lang="en-US" sz="1400" spc="-5" dirty="0">
                <a:latin typeface="Arial"/>
                <a:cs typeface="Arial"/>
              </a:rPr>
              <a:t>are related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spc="-5" dirty="0">
                <a:latin typeface="Arial"/>
                <a:cs typeface="Arial"/>
              </a:rPr>
              <a:t>design loads </a:t>
            </a:r>
            <a:r>
              <a:rPr lang="en-US" sz="1400" dirty="0">
                <a:latin typeface="Arial"/>
                <a:cs typeface="Arial"/>
              </a:rPr>
              <a:t>for  buildings and other</a:t>
            </a:r>
            <a:r>
              <a:rPr lang="en-US" sz="1400" spc="-6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structures.</a:t>
            </a:r>
          </a:p>
          <a:p>
            <a:pPr marL="199390" marR="5080" lvl="1" algn="just">
              <a:lnSpc>
                <a:spcPct val="130000"/>
              </a:lnSpc>
              <a:spcBef>
                <a:spcPts val="540"/>
              </a:spcBef>
              <a:buClr>
                <a:srgbClr val="F98C42"/>
              </a:buClr>
              <a:buSzPct val="66666"/>
              <a:tabLst>
                <a:tab pos="457834" algn="l"/>
              </a:tabLst>
            </a:pPr>
            <a:r>
              <a:rPr lang="en-US" sz="1400" spc="-5" dirty="0">
                <a:latin typeface="Arial"/>
                <a:cs typeface="Arial"/>
              </a:rPr>
              <a:t>The sections </a:t>
            </a:r>
            <a:r>
              <a:rPr lang="en-US" sz="1400" dirty="0">
                <a:latin typeface="Arial"/>
                <a:cs typeface="Arial"/>
              </a:rPr>
              <a:t>are </a:t>
            </a:r>
            <a:r>
              <a:rPr lang="en-US" sz="1400" spc="-5" dirty="0">
                <a:latin typeface="Arial"/>
                <a:cs typeface="Arial"/>
              </a:rPr>
              <a:t>named as: general, combinations of loads,  (dead loads, soil loads </a:t>
            </a: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spc="-5" dirty="0">
                <a:latin typeface="Arial"/>
                <a:cs typeface="Arial"/>
              </a:rPr>
              <a:t>hydrostatic pressure), live, </a:t>
            </a:r>
            <a:r>
              <a:rPr lang="en-US" sz="1400" spc="-5" dirty="0" smtClean="0">
                <a:latin typeface="Arial"/>
                <a:cs typeface="Arial"/>
              </a:rPr>
              <a:t>flood, </a:t>
            </a:r>
            <a:r>
              <a:rPr lang="en-US" sz="1400" spc="-15" dirty="0">
                <a:latin typeface="Arial"/>
                <a:cs typeface="Arial"/>
              </a:rPr>
              <a:t>snow, </a:t>
            </a:r>
            <a:r>
              <a:rPr lang="en-US" sz="1400" dirty="0" smtClean="0">
                <a:latin typeface="Arial"/>
                <a:cs typeface="Arial"/>
              </a:rPr>
              <a:t>rain </a:t>
            </a:r>
            <a:r>
              <a:rPr lang="en-US" sz="1400" dirty="0">
                <a:latin typeface="Arial"/>
                <a:cs typeface="Arial"/>
              </a:rPr>
              <a:t>and ice</a:t>
            </a:r>
            <a:r>
              <a:rPr lang="en-US" sz="1400" spc="-6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loads.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3249" y="3086271"/>
            <a:ext cx="9911923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810" algn="l"/>
              </a:tabLst>
            </a:pPr>
            <a:r>
              <a:rPr lang="en-US" b="1" spc="-5" dirty="0">
                <a:latin typeface="Arial"/>
                <a:cs typeface="Arial"/>
              </a:rPr>
              <a:t>Loads </a:t>
            </a:r>
            <a:r>
              <a:rPr lang="en-US" b="1" dirty="0">
                <a:latin typeface="Arial"/>
                <a:cs typeface="Arial"/>
              </a:rPr>
              <a:t>on </a:t>
            </a:r>
            <a:r>
              <a:rPr lang="en-US" b="1" spc="-5" dirty="0">
                <a:latin typeface="Arial"/>
                <a:cs typeface="Arial"/>
              </a:rPr>
              <a:t>Structure During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 smtClean="0">
                <a:latin typeface="Arial"/>
                <a:cs typeface="Arial"/>
              </a:rPr>
              <a:t>Construction</a:t>
            </a: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8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During </a:t>
            </a:r>
            <a:r>
              <a:rPr lang="en-US" sz="1600" spc="-5" dirty="0">
                <a:latin typeface="Arial"/>
                <a:cs typeface="Arial"/>
              </a:rPr>
              <a:t>the construction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concrete buildings, the weight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the  </a:t>
            </a:r>
            <a:r>
              <a:rPr lang="en-US" sz="1600" dirty="0">
                <a:latin typeface="Arial"/>
                <a:cs typeface="Arial"/>
              </a:rPr>
              <a:t>fresh </a:t>
            </a:r>
            <a:r>
              <a:rPr lang="en-US" sz="1600" spc="-5" dirty="0">
                <a:latin typeface="Arial"/>
                <a:cs typeface="Arial"/>
              </a:rPr>
              <a:t>concrete is supported </a:t>
            </a:r>
            <a:r>
              <a:rPr lang="en-US" sz="1600" dirty="0">
                <a:latin typeface="Arial"/>
                <a:cs typeface="Arial"/>
              </a:rPr>
              <a:t>by </a:t>
            </a:r>
            <a:r>
              <a:rPr lang="en-US" sz="1600" spc="-5" dirty="0">
                <a:latin typeface="Arial"/>
                <a:cs typeface="Arial"/>
              </a:rPr>
              <a:t>formwork, which frequently  </a:t>
            </a:r>
            <a:r>
              <a:rPr lang="en-US" sz="1600" dirty="0">
                <a:latin typeface="Arial"/>
                <a:cs typeface="Arial"/>
              </a:rPr>
              <a:t>rests on floors </a:t>
            </a:r>
            <a:r>
              <a:rPr lang="en-US" sz="1600" spc="-5" dirty="0">
                <a:latin typeface="Arial"/>
                <a:cs typeface="Arial"/>
              </a:rPr>
              <a:t>lower down </a:t>
            </a:r>
            <a:r>
              <a:rPr lang="en-US" sz="1600" dirty="0">
                <a:latin typeface="Arial"/>
                <a:cs typeface="Arial"/>
              </a:rPr>
              <a:t>in the</a:t>
            </a:r>
            <a:r>
              <a:rPr lang="en-US" sz="1600" spc="-5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structure.</a:t>
            </a:r>
          </a:p>
          <a:p>
            <a:pPr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810" algn="l"/>
              </a:tabLst>
            </a:pPr>
            <a:endParaRPr lang="en-US" sz="1600" spc="-5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tabLst>
                <a:tab pos="257810" algn="l"/>
              </a:tabLst>
            </a:pPr>
            <a:r>
              <a:rPr lang="en-US" sz="1600" b="1" spc="-5" dirty="0" smtClean="0">
                <a:latin typeface="Arial"/>
                <a:cs typeface="Arial"/>
              </a:rPr>
              <a:t>ACI </a:t>
            </a:r>
            <a:r>
              <a:rPr lang="en-US" sz="1600" b="1" dirty="0">
                <a:latin typeface="Arial"/>
                <a:cs typeface="Arial"/>
              </a:rPr>
              <a:t>section </a:t>
            </a:r>
            <a:r>
              <a:rPr lang="en-US" sz="1600" b="1" u="sng" spc="-10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26.11.2.1(c)</a:t>
            </a:r>
            <a:r>
              <a:rPr lang="en-US" sz="1600" b="1" spc="-1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states the</a:t>
            </a:r>
            <a:r>
              <a:rPr lang="en-US" sz="1600" b="1" spc="-90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following:</a:t>
            </a:r>
            <a:endParaRPr lang="en-US" sz="1600" b="1" dirty="0">
              <a:latin typeface="Arial"/>
              <a:cs typeface="Arial"/>
            </a:endParaRPr>
          </a:p>
          <a:p>
            <a:pPr marL="199390" marR="6350" lvl="1" algn="just">
              <a:lnSpc>
                <a:spcPct val="150000"/>
              </a:lnSpc>
              <a:spcBef>
                <a:spcPts val="464"/>
              </a:spcBef>
              <a:buClr>
                <a:srgbClr val="F98C42"/>
              </a:buClr>
              <a:buSzPct val="70588"/>
              <a:tabLst>
                <a:tab pos="456565" algn="l"/>
                <a:tab pos="457834" algn="l"/>
              </a:tabLst>
            </a:pPr>
            <a:r>
              <a:rPr lang="en-US" sz="1400" spc="-5" dirty="0">
                <a:latin typeface="Arial"/>
                <a:cs typeface="Arial"/>
              </a:rPr>
              <a:t>No construction loads shall be placed on, </a:t>
            </a:r>
            <a:r>
              <a:rPr lang="en-US" sz="1400" dirty="0">
                <a:latin typeface="Arial"/>
                <a:cs typeface="Arial"/>
              </a:rPr>
              <a:t>nor </a:t>
            </a:r>
            <a:r>
              <a:rPr lang="en-US" sz="1400" spc="-10" dirty="0">
                <a:latin typeface="Arial"/>
                <a:cs typeface="Arial"/>
              </a:rPr>
              <a:t>any </a:t>
            </a:r>
            <a:r>
              <a:rPr lang="en-US" sz="1400" spc="-5" dirty="0">
                <a:latin typeface="Arial"/>
                <a:cs typeface="Arial"/>
              </a:rPr>
              <a:t>formwork  removed from, </a:t>
            </a:r>
            <a:r>
              <a:rPr lang="en-US" sz="1400" spc="-10" dirty="0">
                <a:latin typeface="Arial"/>
                <a:cs typeface="Arial"/>
              </a:rPr>
              <a:t>any </a:t>
            </a:r>
            <a:r>
              <a:rPr lang="en-US" sz="1400" dirty="0">
                <a:latin typeface="Arial"/>
                <a:cs typeface="Arial"/>
              </a:rPr>
              <a:t>part </a:t>
            </a:r>
            <a:r>
              <a:rPr lang="en-US" sz="1400" spc="-5" dirty="0">
                <a:latin typeface="Arial"/>
                <a:cs typeface="Arial"/>
              </a:rPr>
              <a:t>of the </a:t>
            </a:r>
            <a:r>
              <a:rPr lang="en-US" sz="1400" dirty="0">
                <a:latin typeface="Arial"/>
                <a:cs typeface="Arial"/>
              </a:rPr>
              <a:t>structure </a:t>
            </a:r>
            <a:r>
              <a:rPr lang="en-US" sz="1400" spc="-5" dirty="0">
                <a:latin typeface="Arial"/>
                <a:cs typeface="Arial"/>
              </a:rPr>
              <a:t>under construction </a:t>
            </a:r>
            <a:r>
              <a:rPr lang="en-US" sz="1400" spc="-10" dirty="0">
                <a:latin typeface="Arial"/>
                <a:cs typeface="Arial"/>
              </a:rPr>
              <a:t>except  </a:t>
            </a:r>
            <a:r>
              <a:rPr lang="en-US" sz="1400" spc="-5" dirty="0">
                <a:latin typeface="Arial"/>
                <a:cs typeface="Arial"/>
              </a:rPr>
              <a:t>when that portion of the structure in combination with remaining  formwork </a:t>
            </a:r>
            <a:r>
              <a:rPr lang="en-US" sz="1400" spc="-10" dirty="0">
                <a:latin typeface="Arial"/>
                <a:cs typeface="Arial"/>
              </a:rPr>
              <a:t>has </a:t>
            </a:r>
            <a:r>
              <a:rPr lang="en-US" sz="1400" spc="-5" dirty="0">
                <a:latin typeface="Arial"/>
                <a:cs typeface="Arial"/>
              </a:rPr>
              <a:t>sufficient strength </a:t>
            </a:r>
            <a:r>
              <a:rPr lang="en-US" sz="1400" spc="5" dirty="0">
                <a:latin typeface="Arial"/>
                <a:cs typeface="Arial"/>
              </a:rPr>
              <a:t>to </a:t>
            </a:r>
            <a:r>
              <a:rPr lang="en-US" sz="1400" spc="-5" dirty="0">
                <a:latin typeface="Arial"/>
                <a:cs typeface="Arial"/>
              </a:rPr>
              <a:t>support safely its </a:t>
            </a:r>
            <a:r>
              <a:rPr lang="en-US" sz="1400" spc="-10" dirty="0">
                <a:latin typeface="Arial"/>
                <a:cs typeface="Arial"/>
              </a:rPr>
              <a:t>weight </a:t>
            </a:r>
            <a:r>
              <a:rPr lang="en-US" sz="1400" dirty="0">
                <a:latin typeface="Arial"/>
                <a:cs typeface="Arial"/>
              </a:rPr>
              <a:t>and  </a:t>
            </a:r>
            <a:r>
              <a:rPr lang="en-US" sz="1400" spc="-5" dirty="0">
                <a:latin typeface="Arial"/>
                <a:cs typeface="Arial"/>
              </a:rPr>
              <a:t>loads placed </a:t>
            </a:r>
            <a:r>
              <a:rPr lang="en-US" sz="1400" spc="-5" dirty="0" smtClean="0">
                <a:latin typeface="Arial"/>
                <a:cs typeface="Arial"/>
              </a:rPr>
              <a:t>there on.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4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Load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Combinations of 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ACI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and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UBC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63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Load </a:t>
            </a: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Combinations of 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ACI </a:t>
            </a: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and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UBC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1592688" y="1297297"/>
            <a:ext cx="3056585" cy="141064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1400" b="1" u="sng" spc="-5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Section </a:t>
            </a:r>
            <a:r>
              <a:rPr sz="1400" b="1" u="sng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5.3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of </a:t>
            </a:r>
            <a:r>
              <a:rPr sz="1400" b="1" spc="-15" dirty="0">
                <a:latin typeface="Arial"/>
                <a:cs typeface="Arial"/>
              </a:rPr>
              <a:t>ACI </a:t>
            </a:r>
            <a:r>
              <a:rPr sz="1400" b="1" spc="-5" dirty="0">
                <a:latin typeface="Arial"/>
                <a:cs typeface="Arial"/>
              </a:rPr>
              <a:t>318-14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code</a:t>
            </a:r>
            <a:endParaRPr sz="1400" dirty="0">
              <a:latin typeface="Arial"/>
              <a:cs typeface="Arial"/>
            </a:endParaRPr>
          </a:p>
          <a:p>
            <a:pPr marL="149225" indent="-144145">
              <a:lnSpc>
                <a:spcPct val="100000"/>
              </a:lnSpc>
              <a:spcBef>
                <a:spcPts val="505"/>
              </a:spcBef>
              <a:buClr>
                <a:srgbClr val="F98C42"/>
              </a:buClr>
              <a:buSzPct val="68750"/>
              <a:buFont typeface="Wingdings"/>
              <a:buChar char=""/>
              <a:tabLst>
                <a:tab pos="149860" algn="l"/>
              </a:tabLst>
            </a:pPr>
            <a:r>
              <a:rPr sz="1400" dirty="0">
                <a:latin typeface="Arial"/>
                <a:cs typeface="Arial"/>
              </a:rPr>
              <a:t>1.4D</a:t>
            </a:r>
          </a:p>
          <a:p>
            <a:pPr marL="149225" indent="-144145">
              <a:lnSpc>
                <a:spcPct val="100000"/>
              </a:lnSpc>
              <a:spcBef>
                <a:spcPts val="480"/>
              </a:spcBef>
              <a:buClr>
                <a:srgbClr val="F98C42"/>
              </a:buClr>
              <a:buSzPct val="68750"/>
              <a:buFont typeface="Wingdings"/>
              <a:buChar char=""/>
              <a:tabLst>
                <a:tab pos="149860" algn="l"/>
              </a:tabLst>
            </a:pPr>
            <a:r>
              <a:rPr sz="1400" dirty="0">
                <a:latin typeface="Arial"/>
                <a:cs typeface="Arial"/>
              </a:rPr>
              <a:t>1.2D +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1.6L</a:t>
            </a:r>
          </a:p>
          <a:p>
            <a:pPr marL="149225" indent="-144145">
              <a:lnSpc>
                <a:spcPct val="100000"/>
              </a:lnSpc>
              <a:spcBef>
                <a:spcPts val="480"/>
              </a:spcBef>
              <a:buClr>
                <a:srgbClr val="F98C42"/>
              </a:buClr>
              <a:buSzPct val="68750"/>
              <a:buFont typeface="Wingdings"/>
              <a:buChar char=""/>
              <a:tabLst>
                <a:tab pos="149860" algn="l"/>
              </a:tabLst>
            </a:pPr>
            <a:r>
              <a:rPr sz="1400" dirty="0">
                <a:latin typeface="Arial"/>
                <a:cs typeface="Arial"/>
              </a:rPr>
              <a:t>1.2D + 1.0E +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1.0L</a:t>
            </a:r>
          </a:p>
          <a:p>
            <a:pPr marL="149225" indent="-144145">
              <a:lnSpc>
                <a:spcPct val="100000"/>
              </a:lnSpc>
              <a:spcBef>
                <a:spcPts val="480"/>
              </a:spcBef>
              <a:buClr>
                <a:srgbClr val="F98C42"/>
              </a:buClr>
              <a:buSzPct val="68750"/>
              <a:buFont typeface="Wingdings"/>
              <a:buChar char=""/>
              <a:tabLst>
                <a:tab pos="149860" algn="l"/>
              </a:tabLst>
            </a:pPr>
            <a:r>
              <a:rPr sz="1400" dirty="0">
                <a:latin typeface="Arial"/>
                <a:cs typeface="Arial"/>
              </a:rPr>
              <a:t>0.9D +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1.0E</a:t>
            </a:r>
          </a:p>
        </p:txBody>
      </p:sp>
      <p:sp>
        <p:nvSpPr>
          <p:cNvPr id="8" name="object 18"/>
          <p:cNvSpPr txBox="1"/>
          <p:nvPr/>
        </p:nvSpPr>
        <p:spPr>
          <a:xfrm>
            <a:off x="5166416" y="1309566"/>
            <a:ext cx="3475308" cy="156196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latin typeface="Arial"/>
                <a:cs typeface="Arial"/>
              </a:rPr>
              <a:t>Section </a:t>
            </a:r>
            <a:r>
              <a:rPr sz="1600" b="1" u="sng" spc="-5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1928.1.2.3</a:t>
            </a:r>
            <a:r>
              <a:rPr sz="1600" b="1" spc="-5" dirty="0">
                <a:latin typeface="Arial"/>
                <a:cs typeface="Arial"/>
              </a:rPr>
              <a:t> of UBC code</a:t>
            </a:r>
            <a:endParaRPr sz="1600" dirty="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Font typeface="Wingdings 2"/>
              <a:buChar char=""/>
              <a:tabLst>
                <a:tab pos="172720" algn="l"/>
              </a:tabLst>
            </a:pPr>
            <a:r>
              <a:rPr sz="1600" dirty="0">
                <a:latin typeface="Arial"/>
                <a:cs typeface="Arial"/>
              </a:rPr>
              <a:t>1.4D</a:t>
            </a:r>
          </a:p>
          <a:p>
            <a:pPr marL="172085" indent="-17272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Font typeface="Wingdings 2"/>
              <a:buChar char=""/>
              <a:tabLst>
                <a:tab pos="172720" algn="l"/>
              </a:tabLst>
            </a:pPr>
            <a:r>
              <a:rPr sz="1600" dirty="0">
                <a:latin typeface="Arial"/>
                <a:cs typeface="Arial"/>
              </a:rPr>
              <a:t>1.4D +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1.7L</a:t>
            </a:r>
          </a:p>
          <a:p>
            <a:pPr marL="172085" indent="-17272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Font typeface="Wingdings 2"/>
              <a:buChar char=""/>
              <a:tabLst>
                <a:tab pos="172720" algn="l"/>
              </a:tabLst>
            </a:pPr>
            <a:r>
              <a:rPr sz="1600" dirty="0">
                <a:latin typeface="Arial"/>
                <a:cs typeface="Arial"/>
              </a:rPr>
              <a:t>1.2D + 1.5E +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0.5L</a:t>
            </a:r>
          </a:p>
          <a:p>
            <a:pPr marL="172085" indent="-17272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Font typeface="Wingdings 2"/>
              <a:buChar char=""/>
              <a:tabLst>
                <a:tab pos="172720" algn="l"/>
              </a:tabLst>
            </a:pPr>
            <a:r>
              <a:rPr sz="1600" dirty="0">
                <a:latin typeface="Arial"/>
                <a:cs typeface="Arial"/>
              </a:rPr>
              <a:t>0.9D +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1.5E</a:t>
            </a:r>
          </a:p>
        </p:txBody>
      </p:sp>
      <p:sp>
        <p:nvSpPr>
          <p:cNvPr id="9" name="object 17"/>
          <p:cNvSpPr txBox="1"/>
          <p:nvPr/>
        </p:nvSpPr>
        <p:spPr>
          <a:xfrm>
            <a:off x="3800228" y="3371999"/>
            <a:ext cx="3248539" cy="65081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595"/>
              </a:spcBef>
              <a:buClr>
                <a:srgbClr val="FFCC00"/>
              </a:buClr>
              <a:buFont typeface="Wingdings 2"/>
              <a:buChar char=""/>
              <a:tabLst>
                <a:tab pos="172720" algn="l"/>
              </a:tabLst>
            </a:pPr>
            <a:r>
              <a:rPr spc="-5" dirty="0">
                <a:latin typeface="Arial"/>
                <a:cs typeface="Arial"/>
              </a:rPr>
              <a:t>Load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Types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r>
              <a:rPr sz="1600" spc="-5" dirty="0">
                <a:latin typeface="Arial"/>
                <a:cs typeface="Arial"/>
              </a:rPr>
              <a:t>Dead = </a:t>
            </a:r>
            <a:r>
              <a:rPr sz="1600" dirty="0">
                <a:latin typeface="Arial"/>
                <a:cs typeface="Arial"/>
              </a:rPr>
              <a:t>D, </a:t>
            </a:r>
            <a:r>
              <a:rPr sz="1600" spc="-5" dirty="0">
                <a:latin typeface="Arial"/>
                <a:cs typeface="Arial"/>
              </a:rPr>
              <a:t>Live = L, Seismic =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1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Strength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Reduction Factors Of 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ACI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and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UBC</a:t>
            </a:r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16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Strength </a:t>
            </a: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Reduction Factors Of 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ACI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and</a:t>
            </a:r>
            <a:r>
              <a:rPr lang="en-US" sz="2000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spc="-5" dirty="0">
                <a:solidFill>
                  <a:schemeClr val="tx1"/>
                </a:solidFill>
                <a:latin typeface="Arial Black"/>
                <a:cs typeface="Arial Black"/>
              </a:rPr>
              <a:t>UBC</a:t>
            </a: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23767"/>
              </p:ext>
            </p:extLst>
          </p:nvPr>
        </p:nvGraphicFramePr>
        <p:xfrm>
          <a:off x="2794716" y="2035742"/>
          <a:ext cx="6967470" cy="26193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39502"/>
                <a:gridCol w="2215181"/>
                <a:gridCol w="2212787"/>
              </a:tblGrid>
              <a:tr h="743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/>
                    </a:p>
                    <a:p>
                      <a:pPr marL="461645" marR="124460" indent="-330835">
                        <a:lnSpc>
                          <a:spcPct val="100000"/>
                        </a:lnSpc>
                      </a:pPr>
                      <a:r>
                        <a:rPr sz="1600" spc="-5" dirty="0"/>
                        <a:t>Strength </a:t>
                      </a:r>
                      <a:r>
                        <a:rPr sz="1600" spc="-10" dirty="0"/>
                        <a:t>Reduction  </a:t>
                      </a:r>
                      <a:r>
                        <a:rPr sz="1600" spc="-5" dirty="0"/>
                        <a:t>Factors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" dirty="0"/>
                        <a:t>ACI 318-14</a:t>
                      </a:r>
                      <a:r>
                        <a:rPr sz="1600" spc="-35" dirty="0"/>
                        <a:t> </a:t>
                      </a:r>
                      <a:r>
                        <a:rPr sz="1600" spc="-10" dirty="0"/>
                        <a:t>Code,</a:t>
                      </a:r>
                      <a:endParaRPr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/>
                        <a:t>Section</a:t>
                      </a:r>
                      <a:r>
                        <a:rPr sz="1600" spc="10" dirty="0"/>
                        <a:t> </a:t>
                      </a:r>
                      <a:r>
                        <a:rPr sz="1600" spc="-10" dirty="0"/>
                        <a:t>21.2</a:t>
                      </a:r>
                      <a:endParaRPr sz="16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/>
                        <a:t>f</a:t>
                      </a:r>
                      <a:endParaRPr sz="1600" dirty="0">
                        <a:latin typeface="Century"/>
                        <a:cs typeface="Century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/>
                        <a:t>UBC</a:t>
                      </a:r>
                      <a:r>
                        <a:rPr sz="1600" spc="-10" dirty="0"/>
                        <a:t> 1909.3.2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/>
                        <a:t>f</a:t>
                      </a:r>
                      <a:endParaRPr sz="1600">
                        <a:latin typeface="Century"/>
                        <a:cs typeface="Century"/>
                      </a:endParaRPr>
                    </a:p>
                  </a:txBody>
                  <a:tcPr marL="0" marR="0" marT="635" marB="0"/>
                </a:tc>
              </a:tr>
              <a:tr h="24079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10" dirty="0"/>
                        <a:t>Tension-controlled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/>
                        <a:t>0.90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/>
                        <a:t>0.90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</a:tr>
              <a:tr h="242316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dirty="0"/>
                        <a:t>Shear and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torsion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dirty="0"/>
                        <a:t>0.75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dirty="0"/>
                        <a:t>0.85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/>
                </a:tc>
              </a:tr>
              <a:tr h="324611">
                <a:tc>
                  <a:txBody>
                    <a:bodyPr/>
                    <a:lstStyle/>
                    <a:p>
                      <a:pPr marL="45720" marR="825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/>
                        <a:t>Compression-controlled  </a:t>
                      </a:r>
                      <a:r>
                        <a:rPr sz="1400" dirty="0"/>
                        <a:t>(spiral)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/>
                        <a:t>0.70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/>
                        <a:t>0.75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</a:tr>
              <a:tr h="324612">
                <a:tc>
                  <a:txBody>
                    <a:bodyPr/>
                    <a:lstStyle/>
                    <a:p>
                      <a:pPr marL="45720" marR="825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/>
                        <a:t>Compression-controlled  </a:t>
                      </a:r>
                      <a:r>
                        <a:rPr sz="1400" dirty="0"/>
                        <a:t>(other)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/>
                        <a:t>0.65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/>
                        <a:t>0.70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</a:tr>
              <a:tr h="26212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/>
                        <a:t>Bearing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/>
                        <a:t>0.65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/>
                        <a:t>0.70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6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marL="516255" marR="443865" indent="-184785">
              <a:lnSpc>
                <a:spcPct val="100000"/>
              </a:lnSpc>
            </a:pPr>
            <a:r>
              <a:rPr lang="en-US" spc="5" dirty="0">
                <a:solidFill>
                  <a:schemeClr val="tx1"/>
                </a:solidFill>
                <a:latin typeface="Arial Black"/>
                <a:cs typeface="Arial Black"/>
              </a:rPr>
              <a:t>Customary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Dimensions</a:t>
            </a:r>
            <a:r>
              <a:rPr lang="en-US" spc="-6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 Black"/>
                <a:cs typeface="Arial Black"/>
              </a:rPr>
              <a:t>and  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Construction</a:t>
            </a:r>
            <a:r>
              <a:rPr lang="en-US" spc="-7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pc="-10" dirty="0">
                <a:solidFill>
                  <a:schemeClr val="tx1"/>
                </a:solidFill>
                <a:latin typeface="Arial Black"/>
                <a:cs typeface="Arial Black"/>
              </a:rPr>
              <a:t>Tolerance</a:t>
            </a:r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6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52961"/>
            <a:ext cx="8911687" cy="45771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chemeClr val="tx1"/>
                </a:solidFill>
                <a:latin typeface="Arial Black"/>
                <a:cs typeface="Arial Black"/>
              </a:rPr>
              <a:t>Customary </a:t>
            </a:r>
            <a:r>
              <a:rPr lang="en-US" sz="20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Dimensions</a:t>
            </a: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688" y="108182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535"/>
              </a:spcBef>
              <a:tabLst>
                <a:tab pos="172720" algn="l"/>
              </a:tabLst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114" y="1197241"/>
            <a:ext cx="8143741" cy="238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5715" indent="-143510" algn="just">
              <a:lnSpc>
                <a:spcPct val="130000"/>
              </a:lnSpc>
              <a:buClr>
                <a:srgbClr val="F98C42"/>
              </a:buClr>
              <a:buSzPct val="66666"/>
              <a:buFont typeface="Wingdings"/>
              <a:buChar char=""/>
              <a:tabLst>
                <a:tab pos="143510" algn="l"/>
              </a:tabLst>
            </a:pPr>
            <a:r>
              <a:rPr lang="en-US" spc="-5" dirty="0">
                <a:latin typeface="Arial"/>
                <a:cs typeface="Arial"/>
              </a:rPr>
              <a:t>The actual as-built dimensions will differ slightly from those  shown </a:t>
            </a:r>
            <a:r>
              <a:rPr lang="en-US" dirty="0">
                <a:latin typeface="Arial"/>
                <a:cs typeface="Arial"/>
              </a:rPr>
              <a:t>on the </a:t>
            </a:r>
            <a:r>
              <a:rPr lang="en-US" spc="-5" dirty="0">
                <a:latin typeface="Arial"/>
                <a:cs typeface="Arial"/>
              </a:rPr>
              <a:t>drawings, </a:t>
            </a:r>
            <a:r>
              <a:rPr lang="en-US" dirty="0">
                <a:latin typeface="Arial"/>
                <a:cs typeface="Arial"/>
              </a:rPr>
              <a:t>due to construction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inaccuracies.</a:t>
            </a:r>
            <a:endParaRPr lang="en-US" dirty="0">
              <a:latin typeface="Arial"/>
              <a:cs typeface="Arial"/>
            </a:endParaRPr>
          </a:p>
          <a:p>
            <a:pPr marL="142875" marR="5080" indent="-143510" algn="just">
              <a:lnSpc>
                <a:spcPct val="130000"/>
              </a:lnSpc>
              <a:spcBef>
                <a:spcPts val="540"/>
              </a:spcBef>
              <a:buSzPct val="66666"/>
              <a:buFont typeface="Wingdings"/>
              <a:buChar char=""/>
              <a:tabLst>
                <a:tab pos="143510" algn="l"/>
              </a:tabLst>
            </a:pPr>
            <a:r>
              <a:rPr lang="en-US" u="sng" spc="-5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ACI </a:t>
            </a:r>
            <a:r>
              <a:rPr lang="en-US" u="sng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Committee </a:t>
            </a:r>
            <a:r>
              <a:rPr lang="en-US" u="sng" spc="-30" dirty="0">
                <a:uFill>
                  <a:solidFill>
                    <a:srgbClr val="F98C42"/>
                  </a:solidFill>
                </a:uFill>
                <a:latin typeface="Arial"/>
                <a:cs typeface="Arial"/>
              </a:rPr>
              <a:t>117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has published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spc="-5" dirty="0">
                <a:latin typeface="Arial"/>
                <a:cs typeface="Arial"/>
              </a:rPr>
              <a:t>comprehensive list </a:t>
            </a:r>
            <a:r>
              <a:rPr lang="en-US" dirty="0">
                <a:latin typeface="Arial"/>
                <a:cs typeface="Arial"/>
              </a:rPr>
              <a:t>of  tolerance for concrete </a:t>
            </a:r>
            <a:r>
              <a:rPr lang="en-US" spc="-5" dirty="0">
                <a:latin typeface="Arial"/>
                <a:cs typeface="Arial"/>
              </a:rPr>
              <a:t>construction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14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materials.</a:t>
            </a:r>
          </a:p>
          <a:p>
            <a:pPr marL="142875" marR="5715" indent="-143510" algn="just">
              <a:lnSpc>
                <a:spcPct val="130000"/>
              </a:lnSpc>
              <a:spcBef>
                <a:spcPts val="540"/>
              </a:spcBef>
              <a:buClr>
                <a:srgbClr val="F98C42"/>
              </a:buClr>
              <a:buSzPct val="66666"/>
              <a:buFont typeface="Wingdings"/>
              <a:buChar char=""/>
              <a:tabLst>
                <a:tab pos="143510" algn="l"/>
              </a:tabLst>
            </a:pPr>
            <a:r>
              <a:rPr lang="en-US" dirty="0">
                <a:latin typeface="Arial"/>
                <a:cs typeface="Arial"/>
              </a:rPr>
              <a:t>As an </a:t>
            </a:r>
            <a:r>
              <a:rPr lang="en-US" spc="-5" dirty="0">
                <a:latin typeface="Arial"/>
                <a:cs typeface="Arial"/>
              </a:rPr>
              <a:t>example, tolerances </a:t>
            </a:r>
            <a:r>
              <a:rPr lang="en-US" spc="-10" dirty="0">
                <a:latin typeface="Arial"/>
                <a:cs typeface="Arial"/>
              </a:rPr>
              <a:t>for </a:t>
            </a:r>
            <a:r>
              <a:rPr lang="en-US" spc="-5" dirty="0">
                <a:latin typeface="Arial"/>
                <a:cs typeface="Arial"/>
              </a:rPr>
              <a:t>footings are </a:t>
            </a:r>
            <a:r>
              <a:rPr lang="en-US" dirty="0" smtClean="0">
                <a:latin typeface="Arial"/>
                <a:cs typeface="Arial"/>
              </a:rPr>
              <a:t>2 </a:t>
            </a:r>
            <a:r>
              <a:rPr lang="en-US" spc="-5" dirty="0">
                <a:latin typeface="Arial"/>
                <a:cs typeface="Arial"/>
              </a:rPr>
              <a:t>inches and </a:t>
            </a:r>
            <a:r>
              <a:rPr lang="en-US" dirty="0" smtClean="0">
                <a:latin typeface="Arial"/>
                <a:cs typeface="Arial"/>
              </a:rPr>
              <a:t>½  </a:t>
            </a:r>
            <a:r>
              <a:rPr lang="en-US" dirty="0">
                <a:latin typeface="Arial"/>
                <a:cs typeface="Arial"/>
              </a:rPr>
              <a:t>inch on </a:t>
            </a:r>
            <a:r>
              <a:rPr lang="en-US" spc="-5" dirty="0">
                <a:latin typeface="Arial"/>
                <a:cs typeface="Arial"/>
              </a:rPr>
              <a:t>plan dimensions and </a:t>
            </a:r>
            <a:r>
              <a:rPr lang="en-US" dirty="0" smtClean="0">
                <a:latin typeface="Arial"/>
                <a:cs typeface="Arial"/>
              </a:rPr>
              <a:t>5 </a:t>
            </a:r>
            <a:r>
              <a:rPr lang="en-US" spc="-5" dirty="0">
                <a:latin typeface="Arial"/>
                <a:cs typeface="Arial"/>
              </a:rPr>
              <a:t>percent </a:t>
            </a:r>
            <a:r>
              <a:rPr lang="en-US" dirty="0">
                <a:latin typeface="Arial"/>
                <a:cs typeface="Arial"/>
              </a:rPr>
              <a:t>of the </a:t>
            </a:r>
            <a:r>
              <a:rPr lang="en-US" spc="-5" dirty="0">
                <a:latin typeface="Arial"/>
                <a:cs typeface="Arial"/>
              </a:rPr>
              <a:t>specified  </a:t>
            </a:r>
            <a:r>
              <a:rPr lang="en-US" dirty="0">
                <a:latin typeface="Arial"/>
                <a:cs typeface="Arial"/>
              </a:rPr>
              <a:t>thickness.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0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pPr marL="516255" marR="443865" indent="-184785">
              <a:lnSpc>
                <a:spcPct val="100000"/>
              </a:lnSpc>
            </a:pPr>
            <a:r>
              <a:rPr lang="en-US" b="1" dirty="0"/>
              <a:t>Concrete and Reinforced Concrete</a:t>
            </a:r>
            <a:endParaRPr lang="en-US" b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4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700" y="1081825"/>
            <a:ext cx="11522299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523240" algn="l"/>
              </a:tabLst>
            </a:pPr>
            <a:r>
              <a:rPr lang="en-US" sz="1600" b="1" spc="-5" dirty="0" smtClean="0">
                <a:latin typeface="Arial"/>
                <a:cs typeface="Arial"/>
              </a:rPr>
              <a:t>General </a:t>
            </a:r>
            <a:r>
              <a:rPr lang="en-US" sz="1600" b="1" spc="-5" dirty="0">
                <a:latin typeface="Arial"/>
                <a:cs typeface="Arial"/>
              </a:rPr>
              <a:t>Building Codes in</a:t>
            </a:r>
            <a:r>
              <a:rPr lang="en-US" sz="1600" b="1" spc="10" dirty="0">
                <a:latin typeface="Arial"/>
                <a:cs typeface="Arial"/>
              </a:rPr>
              <a:t> </a:t>
            </a:r>
            <a:r>
              <a:rPr lang="en-US" sz="1600" b="1" spc="-5" dirty="0">
                <a:latin typeface="Arial"/>
                <a:cs typeface="Arial"/>
              </a:rPr>
              <a:t>USA</a:t>
            </a:r>
            <a:endParaRPr lang="en-US" sz="1600" dirty="0">
              <a:latin typeface="Arial"/>
              <a:cs typeface="Arial"/>
            </a:endParaRPr>
          </a:p>
          <a:p>
            <a:pPr marL="749935" lvl="1" indent="-171450">
              <a:lnSpc>
                <a:spcPct val="100000"/>
              </a:lnSpc>
              <a:spcBef>
                <a:spcPts val="88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spc="-5" dirty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National </a:t>
            </a:r>
            <a:r>
              <a:rPr lang="en-US" sz="1400" spc="-5" dirty="0">
                <a:latin typeface="Arial"/>
                <a:cs typeface="Arial"/>
              </a:rPr>
              <a:t>Building Code</a:t>
            </a:r>
            <a:r>
              <a:rPr lang="en-US" sz="1400" spc="-5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(</a:t>
            </a:r>
            <a:r>
              <a:rPr lang="en-US" sz="1400" spc="-5" dirty="0" smtClean="0">
                <a:latin typeface="Arial"/>
                <a:cs typeface="Arial"/>
              </a:rPr>
              <a:t>NBC) : </a:t>
            </a:r>
            <a:r>
              <a:rPr lang="en-US" sz="1200" spc="-5" dirty="0" smtClean="0">
                <a:latin typeface="Arial"/>
                <a:cs typeface="Arial"/>
              </a:rPr>
              <a:t>Published </a:t>
            </a:r>
            <a:r>
              <a:rPr lang="en-US" sz="1200" spc="-5" dirty="0">
                <a:latin typeface="Arial"/>
                <a:cs typeface="Arial"/>
              </a:rPr>
              <a:t>by </a:t>
            </a:r>
            <a:r>
              <a:rPr lang="en-US" sz="120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Building Officials and Code Administrators  International </a:t>
            </a:r>
            <a:r>
              <a:rPr lang="en-US" sz="1200" spc="-10" dirty="0">
                <a:latin typeface="Arial"/>
                <a:cs typeface="Arial"/>
              </a:rPr>
              <a:t>was </a:t>
            </a:r>
            <a:r>
              <a:rPr lang="en-US" sz="1200" dirty="0">
                <a:latin typeface="Arial"/>
                <a:cs typeface="Arial"/>
              </a:rPr>
              <a:t>used primarily </a:t>
            </a:r>
            <a:r>
              <a:rPr lang="en-US" sz="1200" spc="-5" dirty="0">
                <a:latin typeface="Arial"/>
                <a:cs typeface="Arial"/>
              </a:rPr>
              <a:t>in </a:t>
            </a:r>
            <a:r>
              <a:rPr lang="en-US" sz="120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northeastern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states.</a:t>
            </a:r>
          </a:p>
          <a:p>
            <a:pPr marL="1085850" lvl="2" indent="-171450">
              <a:lnSpc>
                <a:spcPct val="100000"/>
              </a:lnSpc>
              <a:spcBef>
                <a:spcPts val="4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100" dirty="0">
              <a:latin typeface="Arial"/>
              <a:cs typeface="Arial"/>
            </a:endParaRPr>
          </a:p>
          <a:p>
            <a:pPr marL="749935" lvl="1" indent="-171450">
              <a:lnSpc>
                <a:spcPct val="100000"/>
              </a:lnSpc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722630" algn="l"/>
              </a:tabLst>
            </a:pPr>
            <a:r>
              <a:rPr lang="en-US" sz="1400" spc="-5" dirty="0">
                <a:latin typeface="Arial"/>
                <a:cs typeface="Arial"/>
              </a:rPr>
              <a:t>The Standard </a:t>
            </a:r>
            <a:r>
              <a:rPr lang="en-US" sz="1400" dirty="0">
                <a:latin typeface="Arial"/>
                <a:cs typeface="Arial"/>
              </a:rPr>
              <a:t>Building </a:t>
            </a:r>
            <a:r>
              <a:rPr lang="en-US" sz="1400" spc="-5" dirty="0">
                <a:latin typeface="Arial"/>
                <a:cs typeface="Arial"/>
              </a:rPr>
              <a:t>Code</a:t>
            </a:r>
            <a:r>
              <a:rPr lang="en-US" sz="1400" spc="-4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(</a:t>
            </a:r>
            <a:r>
              <a:rPr lang="en-US" sz="1400" spc="-5" dirty="0" smtClean="0">
                <a:latin typeface="Arial"/>
                <a:cs typeface="Arial"/>
              </a:rPr>
              <a:t>SBC): </a:t>
            </a:r>
            <a:r>
              <a:rPr lang="en-US" sz="1200" spc="-5" dirty="0" smtClean="0">
                <a:latin typeface="Arial"/>
                <a:cs typeface="Arial"/>
              </a:rPr>
              <a:t>Published </a:t>
            </a:r>
            <a:r>
              <a:rPr lang="en-US" sz="1200" spc="-5" dirty="0">
                <a:latin typeface="Arial"/>
                <a:cs typeface="Arial"/>
              </a:rPr>
              <a:t>by </a:t>
            </a:r>
            <a:r>
              <a:rPr lang="en-US" sz="1200" dirty="0">
                <a:latin typeface="Arial"/>
                <a:cs typeface="Arial"/>
              </a:rPr>
              <a:t>the Southern </a:t>
            </a:r>
            <a:r>
              <a:rPr lang="en-US" sz="1200" spc="-10" dirty="0">
                <a:latin typeface="Arial"/>
                <a:cs typeface="Arial"/>
              </a:rPr>
              <a:t>Building </a:t>
            </a:r>
            <a:r>
              <a:rPr lang="en-US" sz="1200" spc="-5" dirty="0">
                <a:latin typeface="Arial"/>
                <a:cs typeface="Arial"/>
              </a:rPr>
              <a:t>Code Congress International </a:t>
            </a:r>
            <a:r>
              <a:rPr lang="en-US" sz="1200" spc="-10" dirty="0">
                <a:latin typeface="Arial"/>
                <a:cs typeface="Arial"/>
              </a:rPr>
              <a:t>was  </a:t>
            </a:r>
            <a:r>
              <a:rPr lang="en-US" sz="1200" dirty="0">
                <a:latin typeface="Arial"/>
                <a:cs typeface="Arial"/>
              </a:rPr>
              <a:t>used primarily in the southeastern</a:t>
            </a:r>
            <a:r>
              <a:rPr lang="en-US" sz="1200" spc="-9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states.</a:t>
            </a:r>
          </a:p>
          <a:p>
            <a:pPr marL="1085850" lvl="2" indent="-171450">
              <a:lnSpc>
                <a:spcPct val="100000"/>
              </a:lnSpc>
              <a:spcBef>
                <a:spcPts val="4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100" dirty="0">
              <a:latin typeface="Arial"/>
              <a:cs typeface="Arial"/>
            </a:endParaRPr>
          </a:p>
          <a:p>
            <a:pPr marL="751205" lvl="1" indent="-172720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751840" algn="l"/>
              </a:tabLst>
            </a:pPr>
            <a:r>
              <a:rPr lang="en-US" sz="1400" spc="-5" dirty="0">
                <a:latin typeface="Arial"/>
                <a:cs typeface="Arial"/>
              </a:rPr>
              <a:t>The Uniform Building Code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(</a:t>
            </a:r>
            <a:r>
              <a:rPr lang="en-US" sz="1400" spc="-5" dirty="0" smtClean="0">
                <a:latin typeface="Arial"/>
                <a:cs typeface="Arial"/>
              </a:rPr>
              <a:t>UBC): </a:t>
            </a:r>
            <a:r>
              <a:rPr lang="en-US" sz="1200" spc="-5" dirty="0" smtClean="0">
                <a:latin typeface="Arial"/>
                <a:cs typeface="Arial"/>
              </a:rPr>
              <a:t>Published </a:t>
            </a:r>
            <a:r>
              <a:rPr lang="en-US" sz="1200" spc="-5" dirty="0">
                <a:latin typeface="Arial"/>
                <a:cs typeface="Arial"/>
              </a:rPr>
              <a:t>by </a:t>
            </a:r>
            <a:r>
              <a:rPr lang="en-US" sz="120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International Conference </a:t>
            </a:r>
            <a:r>
              <a:rPr lang="en-US" sz="1200" dirty="0">
                <a:latin typeface="Arial"/>
                <a:cs typeface="Arial"/>
              </a:rPr>
              <a:t>of </a:t>
            </a:r>
            <a:r>
              <a:rPr lang="en-US" sz="1200" spc="-5" dirty="0">
                <a:latin typeface="Arial"/>
                <a:cs typeface="Arial"/>
              </a:rPr>
              <a:t>Building Officials, </a:t>
            </a:r>
            <a:r>
              <a:rPr lang="en-US" sz="1200" spc="-10" dirty="0">
                <a:latin typeface="Arial"/>
                <a:cs typeface="Arial"/>
              </a:rPr>
              <a:t>was  </a:t>
            </a:r>
            <a:r>
              <a:rPr lang="en-US" sz="1200" dirty="0">
                <a:latin typeface="Arial"/>
                <a:cs typeface="Arial"/>
              </a:rPr>
              <a:t>used mainly in the </a:t>
            </a:r>
            <a:r>
              <a:rPr lang="en-US" sz="1200" spc="-5" dirty="0">
                <a:latin typeface="Arial"/>
                <a:cs typeface="Arial"/>
              </a:rPr>
              <a:t>central </a:t>
            </a:r>
            <a:r>
              <a:rPr lang="en-US" sz="1200" dirty="0">
                <a:latin typeface="Arial"/>
                <a:cs typeface="Arial"/>
              </a:rPr>
              <a:t>and </a:t>
            </a:r>
            <a:r>
              <a:rPr lang="en-US" sz="1200" spc="-5" dirty="0">
                <a:latin typeface="Arial"/>
                <a:cs typeface="Arial"/>
              </a:rPr>
              <a:t>western </a:t>
            </a:r>
            <a:r>
              <a:rPr lang="en-US" sz="1200" dirty="0">
                <a:latin typeface="Arial"/>
                <a:cs typeface="Arial"/>
              </a:rPr>
              <a:t>United</a:t>
            </a:r>
            <a:r>
              <a:rPr lang="en-US" sz="1200" spc="-8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States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marL="751205" lvl="1" indent="-172720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751840" algn="l"/>
              </a:tabLst>
            </a:pPr>
            <a:endParaRPr lang="en-US" sz="1200" dirty="0" smtClean="0">
              <a:latin typeface="Arial"/>
              <a:cs typeface="Arial"/>
            </a:endParaRPr>
          </a:p>
          <a:p>
            <a:pPr marL="349250" lvl="1">
              <a:spcBef>
                <a:spcPts val="95"/>
              </a:spcBef>
              <a:buClr>
                <a:schemeClr val="tx1"/>
              </a:buClr>
              <a:buSzPct val="66666"/>
              <a:tabLst>
                <a:tab pos="523240" algn="l"/>
              </a:tabLst>
            </a:pPr>
            <a:r>
              <a:rPr lang="en-US" sz="1600" b="1" spc="-5" dirty="0">
                <a:latin typeface="Arial"/>
                <a:cs typeface="Arial"/>
              </a:rPr>
              <a:t>The International Building Code IBC,</a:t>
            </a:r>
          </a:p>
          <a:p>
            <a:pPr marL="628015" marR="5080" lvl="2" indent="-171450">
              <a:spcBef>
                <a:spcPts val="445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Published by International Code Council ICC for the first time in 2000,  revised every three years.</a:t>
            </a:r>
          </a:p>
          <a:p>
            <a:pPr marL="1085850" lvl="2" indent="-171450">
              <a:spcBef>
                <a:spcPts val="4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spc="-5" dirty="0">
              <a:latin typeface="Arial"/>
              <a:cs typeface="Arial"/>
            </a:endParaRPr>
          </a:p>
          <a:p>
            <a:pPr marL="628015" lvl="2" indent="-171450"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The IBC has been developed to form a </a:t>
            </a:r>
            <a:r>
              <a:rPr lang="en-US" sz="1400" spc="-5" dirty="0" smtClean="0">
                <a:latin typeface="Arial"/>
                <a:cs typeface="Arial"/>
              </a:rPr>
              <a:t>agreement </a:t>
            </a:r>
            <a:r>
              <a:rPr lang="en-US" sz="1400" spc="-5" dirty="0">
                <a:latin typeface="Arial"/>
                <a:cs typeface="Arial"/>
              </a:rPr>
              <a:t>single code for USA.</a:t>
            </a:r>
          </a:p>
          <a:p>
            <a:pPr marL="1085850" lvl="2" indent="-171450">
              <a:spcBef>
                <a:spcPts val="4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spc="-5" dirty="0">
              <a:latin typeface="Arial"/>
              <a:cs typeface="Arial"/>
            </a:endParaRPr>
          </a:p>
          <a:p>
            <a:pPr marL="628015" lvl="2" indent="-171450"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Currently IBC 2015 is available.</a:t>
            </a:r>
          </a:p>
          <a:p>
            <a:pPr marL="628015" marR="5080" lvl="2" indent="-171450">
              <a:spcBef>
                <a:spcPts val="480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r>
              <a:rPr lang="en-US" sz="1400" spc="-5" dirty="0">
                <a:latin typeface="Arial"/>
                <a:cs typeface="Arial"/>
              </a:rPr>
              <a:t>UBC 97 is the last </a:t>
            </a:r>
            <a:r>
              <a:rPr lang="en-US" sz="1400" spc="-5" dirty="0" smtClean="0">
                <a:latin typeface="Arial"/>
                <a:cs typeface="Arial"/>
              </a:rPr>
              <a:t>UBC (Uniform Building Code) </a:t>
            </a:r>
            <a:r>
              <a:rPr lang="en-US" sz="1400" spc="-5" dirty="0">
                <a:latin typeface="Arial"/>
                <a:cs typeface="Arial"/>
              </a:rPr>
              <a:t>and is still existing but will not be updated.  Similarly NBC, SBC will also be not updated</a:t>
            </a:r>
            <a:r>
              <a:rPr lang="en-US" sz="1400" spc="-5" dirty="0" smtClean="0">
                <a:latin typeface="Arial"/>
                <a:cs typeface="Arial"/>
              </a:rPr>
              <a:t>.</a:t>
            </a:r>
          </a:p>
          <a:p>
            <a:pPr marL="176530" lvl="1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SzPct val="66666"/>
              <a:tabLst>
                <a:tab pos="523240" algn="l"/>
              </a:tabLst>
            </a:pPr>
            <a:r>
              <a:rPr lang="en-US" sz="1600" b="1" spc="-5" dirty="0">
                <a:latin typeface="Arial"/>
                <a:cs typeface="Arial"/>
              </a:rPr>
              <a:t>Building Code of Pakistan</a:t>
            </a:r>
          </a:p>
          <a:p>
            <a:pPr marL="371475" marR="5080" lvl="2" indent="-171450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Seismic Provision BCP </a:t>
            </a:r>
            <a:r>
              <a:rPr lang="en-US" sz="1400" spc="-5" dirty="0" smtClean="0">
                <a:latin typeface="Arial"/>
                <a:cs typeface="Arial"/>
              </a:rPr>
              <a:t>SP-07 </a:t>
            </a:r>
            <a:r>
              <a:rPr lang="en-US" sz="1400" b="1" dirty="0" smtClean="0">
                <a:latin typeface="Arial"/>
                <a:cs typeface="Arial"/>
              </a:rPr>
              <a:t>(</a:t>
            </a:r>
            <a:r>
              <a:rPr lang="en-US" sz="1400" b="1" dirty="0">
                <a:latin typeface="Arial"/>
                <a:cs typeface="Arial"/>
              </a:rPr>
              <a:t>Building code of Pakistan- Seismic Provision</a:t>
            </a:r>
            <a:r>
              <a:rPr lang="en-US" sz="1400" b="1" dirty="0" smtClean="0">
                <a:latin typeface="Arial"/>
                <a:cs typeface="Arial"/>
              </a:rPr>
              <a:t>)</a:t>
            </a:r>
            <a:r>
              <a:rPr lang="en-US" sz="1400" spc="-5" dirty="0" smtClean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has  adopted the seismic provisions of UBC 97 for seismic design of  buildings.</a:t>
            </a:r>
          </a:p>
          <a:p>
            <a:pPr marL="371475" marR="5080" lvl="2" indent="-171450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400" spc="-5" dirty="0">
                <a:latin typeface="Arial"/>
                <a:cs typeface="Arial"/>
              </a:rPr>
              <a:t>IBC 2000 could not be adopted because some basic input data  required by IBC for seismic design does not exist in Pakistan.</a:t>
            </a:r>
          </a:p>
          <a:p>
            <a:pPr marL="628015" marR="5080" lvl="2" indent="-171450">
              <a:spcBef>
                <a:spcPts val="480"/>
              </a:spcBef>
              <a:buClr>
                <a:schemeClr val="tx1"/>
              </a:buClr>
              <a:buSzPct val="62500"/>
              <a:buFont typeface="Arial" panose="020B0604020202020204" pitchFamily="34" charset="0"/>
              <a:buChar char="•"/>
              <a:tabLst>
                <a:tab pos="572135" algn="l"/>
              </a:tabLst>
            </a:pPr>
            <a:endParaRPr lang="en-US" sz="1400" spc="-5" dirty="0">
              <a:latin typeface="Arial"/>
              <a:cs typeface="Arial"/>
            </a:endParaRPr>
          </a:p>
          <a:p>
            <a:pPr marL="578485" lvl="1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SzPct val="66666"/>
              <a:tabLst>
                <a:tab pos="751840" algn="l"/>
              </a:tabLst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29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65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Concrete and Reinforced </a:t>
            </a:r>
            <a:r>
              <a:rPr lang="en-US" b="1" dirty="0" smtClean="0"/>
              <a:t>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78" y="1644203"/>
            <a:ext cx="10676586" cy="37776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mixture of sand, gravel, crushed rock, or other aggregates held together in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rocklike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with a paste of cement and water.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admixtures are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certain characteristics of the concrete such as its workability, durability, and time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hardening.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most rocklike substances, concrete has a high compressive strength and a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tensile strength.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combination of concrete and steel wherein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reinforcement provides the tensile strength lacking in the concrete.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is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capable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resisting compression forces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Advantages of Reinforced Concrete as a</a:t>
            </a:r>
            <a:br>
              <a:rPr lang="en-US" b="1" dirty="0"/>
            </a:br>
            <a:r>
              <a:rPr lang="en-US" b="1" dirty="0"/>
              <a:t>Structural Material</a:t>
            </a:r>
            <a:endParaRPr lang="en-US" b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84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Advantages of Reinforced Concrete as </a:t>
            </a:r>
            <a:r>
              <a:rPr lang="en-US" sz="2400" b="1" dirty="0" smtClean="0"/>
              <a:t>a</a:t>
            </a:r>
            <a:r>
              <a:rPr lang="en-US" sz="2400" b="1" dirty="0"/>
              <a:t> </a:t>
            </a:r>
            <a:r>
              <a:rPr lang="en-US" sz="2400" b="1" dirty="0" smtClean="0"/>
              <a:t>Structural </a:t>
            </a:r>
            <a:r>
              <a:rPr lang="en-US" sz="2400" b="1" dirty="0"/>
              <a:t>Material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285" y="1644203"/>
            <a:ext cx="9598538" cy="377762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concrete may be the most important material available for construction. It is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form or another for almost all structures, great or small—buildings, bridges,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pavements, dams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retaining walls, tunnels, drainage and irrigation facilities, tanks, and so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tremendous success of this universal construction material can be understood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easily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its numerous advantages are considered. These include the following: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considerable compressive strength per unit cost compared with most other materials.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concrete has great resistance to the actions of fire and water and, in fact,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structural material available for situations where water is present. During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of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intensity, members with a satisfactory cover of concrete over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bars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 only surface damage without failure.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concrete structures are very rigid.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low-maintenance material.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68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Advantages of Reinforced Concrete as </a:t>
            </a:r>
            <a:r>
              <a:rPr lang="en-US" sz="2400" b="1" dirty="0" smtClean="0"/>
              <a:t>a</a:t>
            </a:r>
            <a:r>
              <a:rPr lang="en-US" sz="2400" b="1" dirty="0"/>
              <a:t> </a:t>
            </a:r>
            <a:r>
              <a:rPr lang="en-US" sz="2400" b="1" dirty="0" smtClean="0"/>
              <a:t>Structural </a:t>
            </a:r>
            <a:r>
              <a:rPr lang="en-US" sz="2400" b="1" dirty="0"/>
              <a:t>Material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8" y="1644203"/>
            <a:ext cx="986899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compared with other materials, it has a very long service life. Under proper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conditions, reinforced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structures can be used indefinitely without reduction of their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carrying abilities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can be explained by the fact that the strength of concrete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with time but actually increases over a very long period, measured 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years, because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lengthy process of the solidification of the cement paste.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usually the only economical material available for footings, floor slabs,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basement walls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piers, and similar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applications. 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 feature of concrete is its ability to be cast into an extraordinary variety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shapes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simple slabs, beams, and columns to great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arches and shells.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grade of skilled labor is required for erection as compared with other materials such as structural steel.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88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Disadvantages of Reinforced Concrete as a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Structural Material</a:t>
            </a:r>
            <a:endParaRPr lang="en-US" b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Disadvantages of Reinforced Concrete as </a:t>
            </a:r>
            <a:r>
              <a:rPr lang="en-US" sz="2400" b="1" dirty="0" smtClean="0"/>
              <a:t>a Structural </a:t>
            </a:r>
            <a:r>
              <a:rPr lang="en-US" sz="2400" b="1" dirty="0"/>
              <a:t>Material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1644203"/>
            <a:ext cx="981747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concrete successfully, the designer must be completely familiar with its weak points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its strong ones. Among its disadvantages are the following: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has a very low tensile strength, requiring the use of tensile reinforcing.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are required to hold the concrete in place until it hardens sufficiently. 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addition, false work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shoring may be necessary to keep the forms in place for roofs,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walls, floors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similar structures until the concrete members gain sufficient strength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themselves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Formwork is very expensive. In the United States, its costs run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one-third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two-thirds of the total cost of a reinforced concrete structure, with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of about 50%.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obvious that when efforts are made to improve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reinforced concrete structures, the major emphasis is on reducing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formwork costs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50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Disadvantages of Reinforced Concrete as </a:t>
            </a:r>
            <a:r>
              <a:rPr lang="en-US" sz="2400" b="1" dirty="0" smtClean="0"/>
              <a:t>a Structural </a:t>
            </a:r>
            <a:r>
              <a:rPr lang="en-US" sz="2400" b="1" dirty="0"/>
              <a:t>Material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1644203"/>
            <a:ext cx="981747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 strength per unit of weight of concrete leads to heavy members. This becomes an increasingly important matter for long-span structures, where concrete’s large dead weight has a great effect on bending moments. Lightweight aggregates can be used to reduce concrete weight, but the cost of the concrete is increased.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the low strength per unit of volume of concrete means members will be relatively large, an important consideration for tall buildings and long-span structures.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properties of concrete vary widely because of variations in its proportioning and mixing. Furthermore, the placing and curing of concrete is not as carefully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97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Comparison of Reinforced Concrete and Structural Steel for Buildings and Bridges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70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Comparison of Reinforced Concrete and Structural Steel for Buildings and Bridges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084" y="1605567"/>
            <a:ext cx="9903295" cy="377762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particular type of structure is being considered, the student may be puzzled by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question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“Should reinforced concrete or structural steel be used?” 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much joking 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point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supporters of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concrete referring to steel as that material that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rusts and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favoring structural steel referring to concrete as the material that, when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overstressed, tends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return to its natural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is, sand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gravel.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 simple answer to this question,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 much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both of these materials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many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characteristics that can be utilized successfully for so many types 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structures. 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fact, they are often used together in the same structures with wonderful results.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9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Comparison of Reinforced Concrete and Structural Steel for Buildings and Bridges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085" y="160556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of the structural material to be used for a particular building depends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and span of the structure, the material market, foundation conditions, local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codes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architectural considerations.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4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279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r>
              <a:rPr lang="en-US" b="1" spc="-5" dirty="0" smtClean="0">
                <a:latin typeface="Arial"/>
                <a:cs typeface="Arial"/>
              </a:rPr>
              <a:t>Seismic </a:t>
            </a:r>
            <a:r>
              <a:rPr lang="en-US" b="1" spc="-5" dirty="0">
                <a:latin typeface="Arial"/>
                <a:cs typeface="Arial"/>
              </a:rPr>
              <a:t>Codes in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USA</a:t>
            </a:r>
            <a:endParaRPr lang="en-US" dirty="0">
              <a:latin typeface="Arial"/>
              <a:cs typeface="Arial"/>
            </a:endParaRPr>
          </a:p>
          <a:p>
            <a:pPr marL="399415" marR="5080" lvl="1" indent="-1714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NEHRP (National Earthquake Hazards Reduction Program)  Recommended Provisions for </a:t>
            </a:r>
            <a:r>
              <a:rPr lang="en-US" sz="1600" dirty="0">
                <a:latin typeface="Arial"/>
                <a:cs typeface="Arial"/>
              </a:rPr>
              <a:t>the </a:t>
            </a:r>
            <a:r>
              <a:rPr lang="en-US" sz="1600" spc="-5" dirty="0">
                <a:latin typeface="Arial"/>
                <a:cs typeface="Arial"/>
              </a:rPr>
              <a:t>Development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Seismic  Regulations </a:t>
            </a:r>
            <a:r>
              <a:rPr lang="en-US" sz="1600" dirty="0">
                <a:latin typeface="Arial"/>
                <a:cs typeface="Arial"/>
              </a:rPr>
              <a:t>for </a:t>
            </a:r>
            <a:r>
              <a:rPr lang="en-US" sz="1600" spc="-5" dirty="0">
                <a:latin typeface="Arial"/>
                <a:cs typeface="Arial"/>
              </a:rPr>
              <a:t>New Buildings developed </a:t>
            </a:r>
            <a:r>
              <a:rPr lang="en-US" sz="1600" dirty="0">
                <a:latin typeface="Arial"/>
                <a:cs typeface="Arial"/>
              </a:rPr>
              <a:t>by </a:t>
            </a:r>
            <a:r>
              <a:rPr lang="en-US" sz="1600" spc="-10" dirty="0">
                <a:latin typeface="Arial"/>
                <a:cs typeface="Arial"/>
              </a:rPr>
              <a:t>FEMA </a:t>
            </a:r>
            <a:r>
              <a:rPr lang="en-US" sz="1600" spc="-5" dirty="0">
                <a:latin typeface="Arial"/>
                <a:cs typeface="Arial"/>
              </a:rPr>
              <a:t>(Federal  </a:t>
            </a:r>
            <a:r>
              <a:rPr lang="en-US" sz="1600" dirty="0">
                <a:latin typeface="Arial"/>
                <a:cs typeface="Arial"/>
              </a:rPr>
              <a:t>Emergency </a:t>
            </a:r>
            <a:r>
              <a:rPr lang="en-US" sz="1600" spc="-5" dirty="0">
                <a:latin typeface="Arial"/>
                <a:cs typeface="Arial"/>
              </a:rPr>
              <a:t>Management</a:t>
            </a:r>
            <a:r>
              <a:rPr lang="en-US" sz="1600" spc="-11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Agency).</a:t>
            </a:r>
            <a:endParaRPr lang="en-US" sz="1600" dirty="0">
              <a:latin typeface="Arial"/>
              <a:cs typeface="Arial"/>
            </a:endParaRPr>
          </a:p>
          <a:p>
            <a:pPr marL="399415" lvl="1" indent="-171450" algn="just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NBC, SBC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spc="-5" dirty="0">
                <a:latin typeface="Arial"/>
                <a:cs typeface="Arial"/>
              </a:rPr>
              <a:t>IBC </a:t>
            </a:r>
            <a:r>
              <a:rPr lang="en-US" sz="1600" dirty="0">
                <a:latin typeface="Arial"/>
                <a:cs typeface="Arial"/>
              </a:rPr>
              <a:t>have adopted </a:t>
            </a:r>
            <a:r>
              <a:rPr lang="en-US" sz="1600" spc="-5" dirty="0">
                <a:latin typeface="Arial"/>
                <a:cs typeface="Arial"/>
              </a:rPr>
              <a:t>NEHRP </a:t>
            </a:r>
            <a:r>
              <a:rPr lang="en-US" sz="1600" dirty="0">
                <a:latin typeface="Arial"/>
                <a:cs typeface="Arial"/>
              </a:rPr>
              <a:t>for seismic</a:t>
            </a:r>
            <a:r>
              <a:rPr lang="en-US" sz="1600" spc="-9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design.</a:t>
            </a:r>
          </a:p>
          <a:p>
            <a:pPr marL="399415" marR="5080" lvl="1" indent="-171450" algn="just">
              <a:lnSpc>
                <a:spcPct val="13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“Blue </a:t>
            </a:r>
            <a:r>
              <a:rPr lang="en-US" sz="1600" spc="-5" dirty="0">
                <a:latin typeface="Arial"/>
                <a:cs typeface="Arial"/>
              </a:rPr>
              <a:t>Book Structural Engineers Association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 smtClean="0">
                <a:latin typeface="Arial"/>
                <a:cs typeface="Arial"/>
              </a:rPr>
              <a:t>California”, </a:t>
            </a:r>
            <a:r>
              <a:rPr lang="en-US" sz="1600" dirty="0">
                <a:latin typeface="Arial"/>
                <a:cs typeface="Arial"/>
              </a:rPr>
              <a:t>has </a:t>
            </a:r>
            <a:r>
              <a:rPr lang="en-US" sz="1600" spc="-5" dirty="0">
                <a:latin typeface="Arial"/>
                <a:cs typeface="Arial"/>
              </a:rPr>
              <a:t>its seismic provisions based </a:t>
            </a:r>
            <a:r>
              <a:rPr lang="en-US" sz="1600" dirty="0">
                <a:latin typeface="Arial"/>
                <a:cs typeface="Arial"/>
              </a:rPr>
              <a:t>on the </a:t>
            </a:r>
            <a:r>
              <a:rPr lang="en-US" sz="1600" i="1" spc="-5" dirty="0">
                <a:latin typeface="Arial"/>
                <a:cs typeface="Arial"/>
              </a:rPr>
              <a:t>Recommended  Lateral Force </a:t>
            </a:r>
            <a:r>
              <a:rPr lang="en-US" sz="1600" i="1" spc="-5" dirty="0" smtClean="0">
                <a:latin typeface="Arial"/>
                <a:cs typeface="Arial"/>
              </a:rPr>
              <a:t>Requirements </a:t>
            </a:r>
            <a:r>
              <a:rPr lang="en-US" sz="1600" spc="-5" dirty="0">
                <a:latin typeface="Arial"/>
                <a:cs typeface="Arial"/>
              </a:rPr>
              <a:t>(the </a:t>
            </a:r>
            <a:r>
              <a:rPr lang="en-US" sz="1600" spc="-10" dirty="0">
                <a:latin typeface="Arial"/>
                <a:cs typeface="Arial"/>
              </a:rPr>
              <a:t>SEAOC </a:t>
            </a:r>
            <a:r>
              <a:rPr lang="en-US" sz="1600" spc="-5" dirty="0">
                <a:latin typeface="Arial"/>
                <a:cs typeface="Arial"/>
              </a:rPr>
              <a:t>“Blue  </a:t>
            </a:r>
            <a:r>
              <a:rPr lang="en-US" sz="1600" dirty="0">
                <a:latin typeface="Arial"/>
                <a:cs typeface="Arial"/>
              </a:rPr>
              <a:t>Book”) published by the Seismology Committee of</a:t>
            </a:r>
            <a:r>
              <a:rPr lang="en-US" sz="1600" spc="-170" dirty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SEAOC </a:t>
            </a:r>
            <a:r>
              <a:rPr lang="en-US" sz="1600" b="1" dirty="0"/>
              <a:t>(Structural Engineers Association of California)</a:t>
            </a:r>
            <a:r>
              <a:rPr lang="en-US" sz="1600" spc="-5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35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Comparison of Reinforced Concrete and Structural Steel for Buildings and Bridges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89" y="1760112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Foundation conditions can often affect the selection of the material to be used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frame. If foundation conditions are poor, using a lighter structural steel frame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desirable.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code in a particular city may favor one material over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other.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instance, many cities have fire zones in which only fireproof structures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erected—a 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favorable situation for reinforced concrete.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time element favors structural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steel frames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 they can be erected more quickly than reinforced concrete ones.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advantage, 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is not as great as it might seem at first because, if the structure is to have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fire rating, the builder will have to cover the steel with some kind of fireproofing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erected.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general, concrete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excellent compression material and normally will be favored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short-span bridges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for cases where rigidity is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1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2" y="24529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Compatibility of Concrete and Steel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8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Compatibility of Concrete and Steel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21" y="1210614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rial\"/>
              </a:rPr>
              <a:t>Concrete and steel reinforcing work together beautifully in reinforced concrete structures. </a:t>
            </a:r>
            <a:endParaRPr lang="en-US" dirty="0">
              <a:latin typeface="Arial\"/>
            </a:endParaRPr>
          </a:p>
          <a:p>
            <a:pPr algn="just"/>
            <a:r>
              <a:rPr lang="en-US" dirty="0" smtClean="0">
                <a:latin typeface="Arial\"/>
              </a:rPr>
              <a:t>The </a:t>
            </a:r>
            <a:r>
              <a:rPr lang="en-US" dirty="0" smtClean="0">
                <a:latin typeface="Arial\"/>
              </a:rPr>
              <a:t>advantages </a:t>
            </a:r>
            <a:r>
              <a:rPr lang="en-US" dirty="0">
                <a:latin typeface="Arial\"/>
              </a:rPr>
              <a:t>of each material seem to compensate for the disadvantages of the other. </a:t>
            </a:r>
            <a:endParaRPr lang="en-US" dirty="0">
              <a:latin typeface="Arial\"/>
            </a:endParaRPr>
          </a:p>
          <a:p>
            <a:pPr algn="just"/>
            <a:r>
              <a:rPr lang="en-US" dirty="0" smtClean="0">
                <a:latin typeface="Arial\"/>
              </a:rPr>
              <a:t>For </a:t>
            </a:r>
            <a:r>
              <a:rPr lang="en-US" dirty="0" smtClean="0">
                <a:latin typeface="Arial\"/>
              </a:rPr>
              <a:t>instance, the </a:t>
            </a:r>
            <a:r>
              <a:rPr lang="en-US" dirty="0">
                <a:latin typeface="Arial\"/>
              </a:rPr>
              <a:t>great shortcoming of concrete is its lack of tensile strength, but tensile strength is one </a:t>
            </a:r>
            <a:r>
              <a:rPr lang="en-US" dirty="0" smtClean="0">
                <a:latin typeface="Arial\"/>
              </a:rPr>
              <a:t>of the </a:t>
            </a:r>
            <a:r>
              <a:rPr lang="en-US" dirty="0">
                <a:latin typeface="Arial\"/>
              </a:rPr>
              <a:t>great advantages of steel. </a:t>
            </a:r>
            <a:endParaRPr lang="en-US" dirty="0">
              <a:latin typeface="Arial\"/>
            </a:endParaRPr>
          </a:p>
          <a:p>
            <a:pPr algn="just"/>
            <a:r>
              <a:rPr lang="en-US" dirty="0" smtClean="0">
                <a:latin typeface="Arial\"/>
              </a:rPr>
              <a:t>Reinforcing </a:t>
            </a:r>
            <a:r>
              <a:rPr lang="en-US" dirty="0">
                <a:latin typeface="Arial\"/>
              </a:rPr>
              <a:t>bars have tensile strengths equal to </a:t>
            </a:r>
            <a:r>
              <a:rPr lang="en-US" dirty="0" smtClean="0">
                <a:latin typeface="Arial\"/>
              </a:rPr>
              <a:t>approximately 100 </a:t>
            </a:r>
            <a:r>
              <a:rPr lang="en-US" dirty="0">
                <a:latin typeface="Arial\"/>
              </a:rPr>
              <a:t>times that of the usual concretes </a:t>
            </a:r>
            <a:r>
              <a:rPr lang="en-US" dirty="0" smtClean="0">
                <a:latin typeface="Arial\"/>
              </a:rPr>
              <a:t>used.</a:t>
            </a:r>
          </a:p>
          <a:p>
            <a:pPr algn="just"/>
            <a:r>
              <a:rPr lang="en-US" dirty="0" smtClean="0">
                <a:latin typeface="Arial\"/>
              </a:rPr>
              <a:t>The </a:t>
            </a:r>
            <a:r>
              <a:rPr lang="en-US" dirty="0">
                <a:latin typeface="Arial\"/>
              </a:rPr>
              <a:t>two materials bond together very well so there is little chance of slippage </a:t>
            </a:r>
            <a:r>
              <a:rPr lang="en-US" dirty="0" smtClean="0">
                <a:latin typeface="Arial\"/>
              </a:rPr>
              <a:t>between the </a:t>
            </a:r>
            <a:r>
              <a:rPr lang="en-US" dirty="0">
                <a:latin typeface="Arial\"/>
              </a:rPr>
              <a:t>two; thus, they will act together as a unit in resisting forces. </a:t>
            </a:r>
            <a:endParaRPr lang="en-US" dirty="0">
              <a:latin typeface="Arial\"/>
            </a:endParaRPr>
          </a:p>
          <a:p>
            <a:pPr algn="just"/>
            <a:r>
              <a:rPr lang="en-US" dirty="0" smtClean="0">
                <a:latin typeface="Arial\"/>
              </a:rPr>
              <a:t>The </a:t>
            </a:r>
            <a:r>
              <a:rPr lang="en-US" dirty="0">
                <a:latin typeface="Arial\"/>
              </a:rPr>
              <a:t>excellent bond </a:t>
            </a:r>
            <a:r>
              <a:rPr lang="en-US" dirty="0" smtClean="0">
                <a:latin typeface="Arial\"/>
              </a:rPr>
              <a:t>obtained is </a:t>
            </a:r>
            <a:r>
              <a:rPr lang="en-US" dirty="0">
                <a:latin typeface="Arial\"/>
              </a:rPr>
              <a:t>the result of the chemical adhesion between the two materials, the natural roughness of </a:t>
            </a:r>
            <a:r>
              <a:rPr lang="en-US" dirty="0" smtClean="0">
                <a:latin typeface="Arial\"/>
              </a:rPr>
              <a:t>the bars</a:t>
            </a:r>
            <a:r>
              <a:rPr lang="en-US" dirty="0">
                <a:latin typeface="Arial\"/>
              </a:rPr>
              <a:t>, and the closely spaced rib-shaped deformations rolled onto the bars’ surfaces.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00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624110"/>
            <a:ext cx="9929611" cy="586504"/>
          </a:xfrm>
        </p:spPr>
        <p:txBody>
          <a:bodyPr>
            <a:noAutofit/>
          </a:bodyPr>
          <a:lstStyle/>
          <a:p>
            <a:r>
              <a:rPr lang="en-US" sz="2400" b="1" dirty="0"/>
              <a:t>Compatibility of Concrete and Steel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21" y="1199325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Reinforcing bars are subject to corrosion, but the concrete surrounding them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them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excellent protection.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 of exposed steel subjected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temperatures reached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fires of ordinary intensity is nil, but enclosing the reinforcing steel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produces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satisfactory fire ratings.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57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56" y="2743199"/>
            <a:ext cx="8911687" cy="1286934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Thanks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4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tabLst>
                <a:tab pos="17272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The </a:t>
            </a:r>
            <a:r>
              <a:rPr lang="en-US" sz="2000" b="1" spc="-20" dirty="0">
                <a:latin typeface="Arial"/>
                <a:cs typeface="Arial"/>
              </a:rPr>
              <a:t>ACI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MCP </a:t>
            </a:r>
            <a:r>
              <a:rPr lang="en-US" sz="2000" spc="-5" dirty="0">
                <a:latin typeface="Arial"/>
                <a:cs typeface="Arial"/>
              </a:rPr>
              <a:t>(American Concrete Institute Manual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spc="-5" dirty="0">
                <a:latin typeface="Arial"/>
                <a:cs typeface="Arial"/>
              </a:rPr>
              <a:t>Concrete  Practice)</a:t>
            </a:r>
            <a:endParaRPr lang="en-US" sz="2000" dirty="0">
              <a:latin typeface="Arial"/>
              <a:cs typeface="Arial"/>
            </a:endParaRPr>
          </a:p>
          <a:p>
            <a:pPr marL="227965" marR="5080" lvl="1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tabLst>
                <a:tab pos="372110" algn="l"/>
              </a:tabLst>
            </a:pPr>
            <a:r>
              <a:rPr lang="en-US" spc="-5" dirty="0">
                <a:latin typeface="Arial"/>
                <a:cs typeface="Arial"/>
              </a:rPr>
              <a:t>ACI </a:t>
            </a:r>
            <a:r>
              <a:rPr lang="en-US" spc="-10" dirty="0" smtClean="0">
                <a:latin typeface="Arial"/>
                <a:cs typeface="Arial"/>
              </a:rPr>
              <a:t>MCP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contains 150 ACI committee reports; revised every three  years.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1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dirty="0">
              <a:latin typeface="Arial"/>
              <a:cs typeface="Arial"/>
            </a:endParaRPr>
          </a:p>
          <a:p>
            <a:pPr marL="742315" lvl="2" indent="-285750">
              <a:lnSpc>
                <a:spcPct val="100000"/>
              </a:lnSpc>
              <a:buClr>
                <a:schemeClr val="tx1"/>
              </a:buClr>
              <a:buSzPct val="62500"/>
              <a:buFont typeface="Wingdings" panose="05000000000000000000" pitchFamily="2" charset="2"/>
              <a:buChar char="Ø"/>
              <a:tabLst>
                <a:tab pos="572135" algn="l"/>
              </a:tabLst>
            </a:pPr>
            <a:r>
              <a:rPr lang="en-US" sz="1600" dirty="0">
                <a:latin typeface="Arial"/>
                <a:cs typeface="Arial"/>
              </a:rPr>
              <a:t>ACI </a:t>
            </a:r>
            <a:r>
              <a:rPr lang="en-US" sz="1600" spc="-5" dirty="0">
                <a:latin typeface="Arial"/>
                <a:cs typeface="Arial"/>
              </a:rPr>
              <a:t>318: </a:t>
            </a:r>
            <a:r>
              <a:rPr lang="en-US" sz="1600" dirty="0">
                <a:latin typeface="Arial"/>
                <a:cs typeface="Arial"/>
              </a:rPr>
              <a:t>Building </a:t>
            </a:r>
            <a:r>
              <a:rPr lang="en-US" sz="1600" spc="-5" dirty="0">
                <a:latin typeface="Arial"/>
                <a:cs typeface="Arial"/>
              </a:rPr>
              <a:t>Code </a:t>
            </a:r>
            <a:r>
              <a:rPr lang="en-US" sz="1600" dirty="0">
                <a:latin typeface="Arial"/>
                <a:cs typeface="Arial"/>
              </a:rPr>
              <a:t>Requirements for Structural</a:t>
            </a:r>
            <a:r>
              <a:rPr lang="en-US" sz="1600" spc="-7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Concrete.</a:t>
            </a:r>
            <a:endParaRPr lang="en-US" sz="1600" dirty="0">
              <a:latin typeface="Arial"/>
              <a:cs typeface="Arial"/>
            </a:endParaRPr>
          </a:p>
          <a:p>
            <a:pPr marL="1200150" lvl="2" indent="-285750">
              <a:lnSpc>
                <a:spcPct val="100000"/>
              </a:lnSpc>
              <a:spcBef>
                <a:spcPts val="4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dirty="0">
              <a:latin typeface="Arial"/>
              <a:cs typeface="Arial"/>
            </a:endParaRPr>
          </a:p>
          <a:p>
            <a:pPr marL="742315" lvl="2" indent="-285750">
              <a:lnSpc>
                <a:spcPct val="100000"/>
              </a:lnSpc>
              <a:buClr>
                <a:schemeClr val="tx1"/>
              </a:buClr>
              <a:buSzPct val="62500"/>
              <a:buFont typeface="Wingdings" panose="05000000000000000000" pitchFamily="2" charset="2"/>
              <a:buChar char="Ø"/>
              <a:tabLst>
                <a:tab pos="572135" algn="l"/>
              </a:tabLst>
            </a:pPr>
            <a:r>
              <a:rPr lang="en-US" sz="1600" dirty="0">
                <a:latin typeface="Arial"/>
                <a:cs typeface="Arial"/>
              </a:rPr>
              <a:t>ACI </a:t>
            </a:r>
            <a:r>
              <a:rPr lang="en-US" sz="1600" spc="-5" dirty="0">
                <a:latin typeface="Arial"/>
                <a:cs typeface="Arial"/>
              </a:rPr>
              <a:t>315: </a:t>
            </a:r>
            <a:r>
              <a:rPr lang="en-US" sz="1600" dirty="0">
                <a:latin typeface="Arial"/>
                <a:cs typeface="Arial"/>
              </a:rPr>
              <a:t>The ACI Detailing</a:t>
            </a:r>
            <a:r>
              <a:rPr lang="en-US" sz="1600" spc="-12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Manual.</a:t>
            </a:r>
            <a:endParaRPr lang="en-US" sz="1600" dirty="0">
              <a:latin typeface="Arial"/>
              <a:cs typeface="Arial"/>
            </a:endParaRPr>
          </a:p>
          <a:p>
            <a:pPr marL="742315" marR="6985" lvl="2" indent="-285750">
              <a:lnSpc>
                <a:spcPct val="150000"/>
              </a:lnSpc>
              <a:spcBef>
                <a:spcPts val="480"/>
              </a:spcBef>
              <a:buClr>
                <a:schemeClr val="tx1"/>
              </a:buClr>
              <a:buSzPct val="62500"/>
              <a:buFont typeface="Wingdings" panose="05000000000000000000" pitchFamily="2" charset="2"/>
              <a:buChar char="Ø"/>
              <a:tabLst>
                <a:tab pos="572135" algn="l"/>
              </a:tabLst>
            </a:pPr>
            <a:r>
              <a:rPr lang="en-US" sz="1600" dirty="0">
                <a:latin typeface="Arial"/>
                <a:cs typeface="Arial"/>
              </a:rPr>
              <a:t>ACI </a:t>
            </a:r>
            <a:r>
              <a:rPr lang="en-US" sz="1600" spc="-5" dirty="0">
                <a:latin typeface="Arial"/>
                <a:cs typeface="Arial"/>
              </a:rPr>
              <a:t>349: Code Requirement </a:t>
            </a:r>
            <a:r>
              <a:rPr lang="en-US" sz="1600" spc="-10" dirty="0">
                <a:latin typeface="Arial"/>
                <a:cs typeface="Arial"/>
              </a:rPr>
              <a:t>for </a:t>
            </a:r>
            <a:r>
              <a:rPr lang="en-US" sz="1600" spc="-5" dirty="0">
                <a:latin typeface="Arial"/>
                <a:cs typeface="Arial"/>
              </a:rPr>
              <a:t>Nuclear </a:t>
            </a:r>
            <a:r>
              <a:rPr lang="en-US" sz="1600" dirty="0">
                <a:latin typeface="Arial"/>
                <a:cs typeface="Arial"/>
              </a:rPr>
              <a:t>Safety </a:t>
            </a:r>
            <a:r>
              <a:rPr lang="en-US" sz="1600" spc="-5" dirty="0">
                <a:latin typeface="Arial"/>
                <a:cs typeface="Arial"/>
              </a:rPr>
              <a:t>Related Concrete  </a:t>
            </a:r>
            <a:r>
              <a:rPr lang="en-US" sz="1600" dirty="0">
                <a:latin typeface="Arial"/>
                <a:cs typeface="Arial"/>
              </a:rPr>
              <a:t>Structures.</a:t>
            </a:r>
          </a:p>
          <a:p>
            <a:pPr marL="1200150" lvl="2" indent="-285750">
              <a:lnSpc>
                <a:spcPct val="100000"/>
              </a:lnSpc>
              <a:spcBef>
                <a:spcPts val="4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600" dirty="0">
              <a:latin typeface="Arial"/>
              <a:cs typeface="Arial"/>
            </a:endParaRPr>
          </a:p>
          <a:p>
            <a:pPr marL="742315" lvl="2" indent="-285750">
              <a:lnSpc>
                <a:spcPct val="100000"/>
              </a:lnSpc>
              <a:buClr>
                <a:schemeClr val="tx1"/>
              </a:buClr>
              <a:buSzPct val="62500"/>
              <a:buFont typeface="Wingdings" panose="05000000000000000000" pitchFamily="2" charset="2"/>
              <a:buChar char="Ø"/>
              <a:tabLst>
                <a:tab pos="572135" algn="l"/>
              </a:tabLst>
            </a:pPr>
            <a:r>
              <a:rPr lang="en-US" sz="1600" spc="-5" dirty="0">
                <a:latin typeface="Arial"/>
                <a:cs typeface="Arial"/>
              </a:rPr>
              <a:t>Many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others</a:t>
            </a:r>
            <a:r>
              <a:rPr lang="en-US" sz="1600" spc="-5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115" indent="-285750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dirty="0">
                <a:latin typeface="Arial"/>
                <a:cs typeface="Arial"/>
              </a:rPr>
              <a:t>The </a:t>
            </a:r>
            <a:r>
              <a:rPr lang="en-US" b="1" spc="-20" dirty="0">
                <a:latin typeface="Arial"/>
                <a:cs typeface="Arial"/>
              </a:rPr>
              <a:t>ACI </a:t>
            </a:r>
            <a:r>
              <a:rPr lang="en-US" b="1" spc="-10" dirty="0">
                <a:latin typeface="Arial"/>
                <a:cs typeface="Arial"/>
              </a:rPr>
              <a:t>318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Code</a:t>
            </a:r>
            <a:endParaRPr lang="en-US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American Concrete Institute </a:t>
            </a:r>
            <a:r>
              <a:rPr lang="en-US" sz="1600" b="1" spc="-5" dirty="0">
                <a:latin typeface="Arial"/>
                <a:cs typeface="Arial"/>
              </a:rPr>
              <a:t>“Building Code Requirements  </a:t>
            </a:r>
            <a:r>
              <a:rPr lang="en-US" sz="1600" b="1" dirty="0">
                <a:latin typeface="Arial"/>
                <a:cs typeface="Arial"/>
              </a:rPr>
              <a:t>for </a:t>
            </a:r>
            <a:r>
              <a:rPr lang="en-US" sz="1600" b="1" spc="-5" dirty="0">
                <a:latin typeface="Arial"/>
                <a:cs typeface="Arial"/>
              </a:rPr>
              <a:t>Structural Concrete </a:t>
            </a:r>
            <a:r>
              <a:rPr lang="en-US" sz="1600" b="1" spc="-10" dirty="0">
                <a:latin typeface="Arial"/>
                <a:cs typeface="Arial"/>
              </a:rPr>
              <a:t>(ACI </a:t>
            </a:r>
            <a:r>
              <a:rPr lang="en-US" sz="1600" b="1" spc="-5" dirty="0">
                <a:latin typeface="Arial"/>
                <a:cs typeface="Arial"/>
              </a:rPr>
              <a:t>318</a:t>
            </a:r>
            <a:r>
              <a:rPr lang="en-US" sz="1600" b="1" spc="-5" dirty="0" smtClean="0">
                <a:latin typeface="Arial"/>
                <a:cs typeface="Arial"/>
              </a:rPr>
              <a:t>)” </a:t>
            </a:r>
            <a:r>
              <a:rPr lang="en-US" sz="1600" spc="-5" dirty="0">
                <a:latin typeface="Arial"/>
                <a:cs typeface="Arial"/>
              </a:rPr>
              <a:t>referred </a:t>
            </a:r>
            <a:r>
              <a:rPr lang="en-US" sz="1600" dirty="0">
                <a:latin typeface="Arial"/>
                <a:cs typeface="Arial"/>
              </a:rPr>
              <a:t>to as </a:t>
            </a:r>
            <a:r>
              <a:rPr lang="en-US" sz="1600" spc="-5" dirty="0">
                <a:latin typeface="Arial"/>
                <a:cs typeface="Arial"/>
              </a:rPr>
              <a:t>the ACI </a:t>
            </a:r>
            <a:r>
              <a:rPr lang="en-US" sz="1600" spc="-5" dirty="0" smtClean="0">
                <a:latin typeface="Arial"/>
                <a:cs typeface="Arial"/>
              </a:rPr>
              <a:t>code. </a:t>
            </a:r>
          </a:p>
          <a:p>
            <a:pPr marL="513715" marR="5080" lvl="1" indent="-285750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 smtClean="0">
                <a:latin typeface="Arial"/>
                <a:cs typeface="Arial"/>
              </a:rPr>
              <a:t>It provides </a:t>
            </a:r>
            <a:r>
              <a:rPr lang="en-US" sz="1600" spc="-5" dirty="0">
                <a:latin typeface="Arial"/>
                <a:cs typeface="Arial"/>
              </a:rPr>
              <a:t>minimum requirements </a:t>
            </a:r>
            <a:r>
              <a:rPr lang="en-US" sz="1600" spc="-10" dirty="0">
                <a:latin typeface="Arial"/>
                <a:cs typeface="Arial"/>
              </a:rPr>
              <a:t>for </a:t>
            </a:r>
            <a:r>
              <a:rPr lang="en-US" sz="1600" spc="-5" dirty="0">
                <a:latin typeface="Arial"/>
                <a:cs typeface="Arial"/>
              </a:rPr>
              <a:t>structural concrete design </a:t>
            </a:r>
            <a:r>
              <a:rPr lang="en-US" sz="1600" dirty="0">
                <a:latin typeface="Arial"/>
                <a:cs typeface="Arial"/>
              </a:rPr>
              <a:t>or  construction.</a:t>
            </a:r>
          </a:p>
          <a:p>
            <a:pPr marL="513715" marR="5080" lvl="1" indent="-285750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term “structural concrete” </a:t>
            </a:r>
            <a:r>
              <a:rPr lang="en-US" sz="1600" dirty="0">
                <a:latin typeface="Arial"/>
                <a:cs typeface="Arial"/>
              </a:rPr>
              <a:t>is </a:t>
            </a:r>
            <a:r>
              <a:rPr lang="en-US" sz="1600" spc="-5" dirty="0">
                <a:latin typeface="Arial"/>
                <a:cs typeface="Arial"/>
              </a:rPr>
              <a:t>used </a:t>
            </a:r>
            <a:r>
              <a:rPr lang="en-US" sz="1600" dirty="0">
                <a:latin typeface="Arial"/>
                <a:cs typeface="Arial"/>
              </a:rPr>
              <a:t>to </a:t>
            </a:r>
            <a:r>
              <a:rPr lang="en-US" sz="1600" spc="-5" dirty="0">
                <a:latin typeface="Arial"/>
                <a:cs typeface="Arial"/>
              </a:rPr>
              <a:t>refer </a:t>
            </a:r>
            <a:r>
              <a:rPr lang="en-US" sz="1600" dirty="0">
                <a:latin typeface="Arial"/>
                <a:cs typeface="Arial"/>
              </a:rPr>
              <a:t>to </a:t>
            </a:r>
            <a:r>
              <a:rPr lang="en-US" sz="1600" spc="-5" dirty="0">
                <a:latin typeface="Arial"/>
                <a:cs typeface="Arial"/>
              </a:rPr>
              <a:t>all plain </a:t>
            </a:r>
            <a:r>
              <a:rPr lang="en-US" sz="1600" dirty="0">
                <a:latin typeface="Arial"/>
                <a:cs typeface="Arial"/>
              </a:rPr>
              <a:t>or  reinforced concrete used for structural</a:t>
            </a:r>
            <a:r>
              <a:rPr lang="en-US" sz="1600" spc="-14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purposes.</a:t>
            </a:r>
          </a:p>
          <a:p>
            <a:pPr marL="513715" marR="5080" lvl="1" indent="-285750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Pre-stressed concrete is included under the definition of reinforced  concrete.</a:t>
            </a:r>
          </a:p>
          <a:p>
            <a:pPr marL="285115" indent="-285750"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b="1" spc="-5" dirty="0">
                <a:latin typeface="Arial"/>
                <a:cs typeface="Arial"/>
              </a:rPr>
              <a:t>Legal Status of </a:t>
            </a:r>
            <a:r>
              <a:rPr lang="en-US" b="1" dirty="0">
                <a:latin typeface="Arial"/>
                <a:cs typeface="Arial"/>
              </a:rPr>
              <a:t>The </a:t>
            </a:r>
            <a:r>
              <a:rPr lang="en-US" b="1" spc="-20" dirty="0">
                <a:latin typeface="Arial"/>
                <a:cs typeface="Arial"/>
              </a:rPr>
              <a:t>ACI </a:t>
            </a:r>
            <a:r>
              <a:rPr lang="en-US" b="1" spc="-10" dirty="0">
                <a:latin typeface="Arial"/>
                <a:cs typeface="Arial"/>
              </a:rPr>
              <a:t>318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Code</a:t>
            </a:r>
            <a:endParaRPr lang="en-US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spc="-5" dirty="0">
                <a:latin typeface="Arial"/>
                <a:cs typeface="Arial"/>
              </a:rPr>
              <a:t>The ACI 318 code has </a:t>
            </a:r>
            <a:r>
              <a:rPr lang="en-US" sz="1600" dirty="0">
                <a:latin typeface="Arial"/>
                <a:cs typeface="Arial"/>
              </a:rPr>
              <a:t>no </a:t>
            </a:r>
            <a:r>
              <a:rPr lang="en-US" sz="1600" spc="-5" dirty="0">
                <a:latin typeface="Arial"/>
                <a:cs typeface="Arial"/>
              </a:rPr>
              <a:t>legal status unless adopted </a:t>
            </a:r>
            <a:r>
              <a:rPr lang="en-US" sz="1600" dirty="0">
                <a:latin typeface="Arial"/>
                <a:cs typeface="Arial"/>
              </a:rPr>
              <a:t>by a state or  local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jurisdiction.</a:t>
            </a:r>
          </a:p>
          <a:p>
            <a:pPr marL="513715" marR="5715" lvl="1" indent="-285750" algn="just">
              <a:lnSpc>
                <a:spcPct val="15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z="1600" dirty="0">
                <a:latin typeface="Arial"/>
                <a:cs typeface="Arial"/>
              </a:rPr>
              <a:t>It </a:t>
            </a:r>
            <a:r>
              <a:rPr lang="en-US" sz="1600" spc="-5" dirty="0">
                <a:latin typeface="Arial"/>
                <a:cs typeface="Arial"/>
              </a:rPr>
              <a:t>is also recognized that when the ACI code </a:t>
            </a:r>
            <a:r>
              <a:rPr lang="en-US" sz="1600" spc="-10" dirty="0">
                <a:latin typeface="Arial"/>
                <a:cs typeface="Arial"/>
              </a:rPr>
              <a:t>is </a:t>
            </a:r>
            <a:r>
              <a:rPr lang="en-US" sz="1600" spc="-5" dirty="0">
                <a:latin typeface="Arial"/>
                <a:cs typeface="Arial"/>
              </a:rPr>
              <a:t>made part </a:t>
            </a:r>
            <a:r>
              <a:rPr lang="en-US" sz="1600" dirty="0">
                <a:latin typeface="Arial"/>
                <a:cs typeface="Arial"/>
              </a:rPr>
              <a:t>of a  legally </a:t>
            </a:r>
            <a:r>
              <a:rPr lang="en-US" sz="1600" spc="-5" dirty="0">
                <a:latin typeface="Arial"/>
                <a:cs typeface="Arial"/>
              </a:rPr>
              <a:t>adopted general building code, that general building code  </a:t>
            </a:r>
            <a:r>
              <a:rPr lang="en-US" sz="1600" dirty="0">
                <a:latin typeface="Arial"/>
                <a:cs typeface="Arial"/>
              </a:rPr>
              <a:t>may </a:t>
            </a:r>
            <a:r>
              <a:rPr lang="en-US" sz="1600" spc="-5" dirty="0">
                <a:latin typeface="Arial"/>
                <a:cs typeface="Arial"/>
              </a:rPr>
              <a:t>modify </a:t>
            </a:r>
            <a:r>
              <a:rPr lang="en-US" sz="1600" dirty="0">
                <a:latin typeface="Arial"/>
                <a:cs typeface="Arial"/>
              </a:rPr>
              <a:t>some </a:t>
            </a:r>
            <a:r>
              <a:rPr lang="en-US" sz="1600" spc="-5" dirty="0">
                <a:latin typeface="Arial"/>
                <a:cs typeface="Arial"/>
              </a:rPr>
              <a:t>provisions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ACI </a:t>
            </a:r>
            <a:r>
              <a:rPr lang="en-US" sz="1600" dirty="0">
                <a:latin typeface="Arial"/>
                <a:cs typeface="Arial"/>
              </a:rPr>
              <a:t>318 to </a:t>
            </a:r>
            <a:r>
              <a:rPr lang="en-US" sz="1600" spc="-5" dirty="0">
                <a:latin typeface="Arial"/>
                <a:cs typeface="Arial"/>
              </a:rPr>
              <a:t>reflect local conditions 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requirements</a:t>
            </a:r>
            <a:r>
              <a:rPr lang="en-US" sz="1600" spc="-5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7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Building Codes </a:t>
            </a:r>
            <a:r>
              <a:rPr lang="en-US" sz="2400" spc="-5" dirty="0">
                <a:solidFill>
                  <a:schemeClr val="tx1"/>
                </a:solidFill>
                <a:latin typeface="Arial Black"/>
                <a:cs typeface="Arial Black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US" sz="2400" spc="-10" dirty="0">
                <a:solidFill>
                  <a:schemeClr val="tx1"/>
                </a:solidFill>
                <a:latin typeface="Arial Black"/>
                <a:cs typeface="Arial Black"/>
              </a:rPr>
              <a:t>ACI</a:t>
            </a:r>
            <a:r>
              <a:rPr lang="en-US" sz="2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400" spc="-5" dirty="0" smtClean="0">
                <a:solidFill>
                  <a:schemeClr val="tx1"/>
                </a:solidFill>
                <a:latin typeface="Arial Black"/>
                <a:cs typeface="Arial Black"/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475" y="1081825"/>
            <a:ext cx="10036935" cy="449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indent="-342900" algn="just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The </a:t>
            </a:r>
            <a:r>
              <a:rPr lang="en-US" sz="2000" b="1" spc="-5" dirty="0">
                <a:latin typeface="Arial"/>
                <a:cs typeface="Arial"/>
              </a:rPr>
              <a:t>Compatibility </a:t>
            </a:r>
            <a:r>
              <a:rPr lang="en-US" sz="2000" b="1" spc="-10" dirty="0">
                <a:latin typeface="Arial"/>
                <a:cs typeface="Arial"/>
              </a:rPr>
              <a:t>Issue </a:t>
            </a:r>
            <a:r>
              <a:rPr lang="en-US" sz="2000" b="1" spc="-5" dirty="0">
                <a:latin typeface="Arial"/>
                <a:cs typeface="Arial"/>
              </a:rPr>
              <a:t>in </a:t>
            </a:r>
            <a:r>
              <a:rPr lang="en-US" sz="2000" b="1" spc="-10" dirty="0">
                <a:latin typeface="Arial"/>
                <a:cs typeface="Arial"/>
              </a:rPr>
              <a:t>BCP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SP-2007</a:t>
            </a:r>
            <a:endParaRPr lang="en-US" sz="2000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30000"/>
              </a:lnSpc>
              <a:spcBef>
                <a:spcPts val="55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pc="-5" dirty="0">
                <a:latin typeface="Arial"/>
                <a:cs typeface="Arial"/>
              </a:rPr>
              <a:t>Building Code of Pakistan, Seismic Provision BCP SP-07 has  adopted </a:t>
            </a:r>
            <a:r>
              <a:rPr lang="en-US" spc="-10" dirty="0">
                <a:latin typeface="Arial"/>
                <a:cs typeface="Arial"/>
              </a:rPr>
              <a:t>the </a:t>
            </a:r>
            <a:r>
              <a:rPr lang="en-US" spc="-5" dirty="0">
                <a:latin typeface="Arial"/>
                <a:cs typeface="Arial"/>
              </a:rPr>
              <a:t>seismic provisions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spc="-5" dirty="0">
                <a:latin typeface="Arial"/>
                <a:cs typeface="Arial"/>
              </a:rPr>
              <a:t>UBC </a:t>
            </a:r>
            <a:r>
              <a:rPr lang="en-US" dirty="0">
                <a:latin typeface="Arial"/>
                <a:cs typeface="Arial"/>
              </a:rPr>
              <a:t>97 </a:t>
            </a:r>
            <a:r>
              <a:rPr lang="en-US" spc="-5" dirty="0">
                <a:latin typeface="Arial"/>
                <a:cs typeface="Arial"/>
              </a:rPr>
              <a:t>for seismic design </a:t>
            </a:r>
            <a:r>
              <a:rPr lang="en-US" dirty="0">
                <a:latin typeface="Arial"/>
                <a:cs typeface="Arial"/>
              </a:rPr>
              <a:t>of  buildings.</a:t>
            </a:r>
          </a:p>
          <a:p>
            <a:pPr marL="513715" marR="5080" lvl="1" indent="-285750" algn="just">
              <a:lnSpc>
                <a:spcPct val="1300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dirty="0">
                <a:latin typeface="Arial"/>
                <a:cs typeface="Arial"/>
              </a:rPr>
              <a:t>As the </a:t>
            </a:r>
            <a:r>
              <a:rPr lang="en-US" spc="-5" dirty="0">
                <a:latin typeface="Arial"/>
                <a:cs typeface="Arial"/>
              </a:rPr>
              <a:t>UBC </a:t>
            </a:r>
            <a:r>
              <a:rPr lang="en-US" dirty="0">
                <a:latin typeface="Arial"/>
                <a:cs typeface="Arial"/>
              </a:rPr>
              <a:t>97 </a:t>
            </a:r>
            <a:r>
              <a:rPr lang="en-US" spc="-5" dirty="0">
                <a:latin typeface="Arial"/>
                <a:cs typeface="Arial"/>
              </a:rPr>
              <a:t>has reproduced ACI </a:t>
            </a:r>
            <a:r>
              <a:rPr lang="en-US" spc="-5" dirty="0" smtClean="0">
                <a:latin typeface="Arial"/>
                <a:cs typeface="Arial"/>
              </a:rPr>
              <a:t>318-95,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5" dirty="0">
                <a:latin typeface="Arial"/>
                <a:cs typeface="Arial"/>
              </a:rPr>
              <a:t>load combinations and strength reduction factors of  ACI 318-02 and later codes are </a:t>
            </a:r>
            <a:r>
              <a:rPr lang="en-US" dirty="0">
                <a:latin typeface="Arial"/>
                <a:cs typeface="Arial"/>
              </a:rPr>
              <a:t>not </a:t>
            </a:r>
            <a:r>
              <a:rPr lang="en-US" spc="-5" dirty="0">
                <a:latin typeface="Arial"/>
                <a:cs typeface="Arial"/>
              </a:rPr>
              <a:t>compatible with UBC </a:t>
            </a:r>
            <a:r>
              <a:rPr lang="en-US" dirty="0">
                <a:latin typeface="Arial"/>
                <a:cs typeface="Arial"/>
              </a:rPr>
              <a:t>97 </a:t>
            </a:r>
            <a:r>
              <a:rPr lang="en-US" spc="-5" dirty="0">
                <a:latin typeface="Arial"/>
                <a:cs typeface="Arial"/>
              </a:rPr>
              <a:t>and  hence BCP SP-07. Therefore ACI </a:t>
            </a:r>
            <a:r>
              <a:rPr lang="en-US" dirty="0">
                <a:latin typeface="Arial"/>
                <a:cs typeface="Arial"/>
              </a:rPr>
              <a:t>318-02 </a:t>
            </a:r>
            <a:r>
              <a:rPr lang="en-US" spc="-5" dirty="0">
                <a:latin typeface="Arial"/>
                <a:cs typeface="Arial"/>
              </a:rPr>
              <a:t>and later codes cannot  </a:t>
            </a:r>
            <a:r>
              <a:rPr lang="en-US" dirty="0">
                <a:latin typeface="Arial"/>
                <a:cs typeface="Arial"/>
              </a:rPr>
              <a:t>be </a:t>
            </a:r>
            <a:r>
              <a:rPr lang="en-US" spc="-5" dirty="0">
                <a:latin typeface="Arial"/>
                <a:cs typeface="Arial"/>
              </a:rPr>
              <a:t>used directly </a:t>
            </a:r>
            <a:r>
              <a:rPr lang="en-US" dirty="0">
                <a:latin typeface="Arial"/>
                <a:cs typeface="Arial"/>
              </a:rPr>
              <a:t>for </a:t>
            </a:r>
            <a:r>
              <a:rPr lang="en-US" spc="-5" dirty="0">
                <a:latin typeface="Arial"/>
                <a:cs typeface="Arial"/>
              </a:rPr>
              <a:t>design </a:t>
            </a:r>
            <a:r>
              <a:rPr lang="en-US" dirty="0">
                <a:latin typeface="Arial"/>
                <a:cs typeface="Arial"/>
              </a:rPr>
              <a:t>of a system </a:t>
            </a:r>
            <a:r>
              <a:rPr lang="en-US" spc="-5" dirty="0">
                <a:latin typeface="Arial"/>
                <a:cs typeface="Arial"/>
              </a:rPr>
              <a:t>analyzed according </a:t>
            </a:r>
            <a:r>
              <a:rPr lang="en-US" dirty="0">
                <a:latin typeface="Arial"/>
                <a:cs typeface="Arial"/>
              </a:rPr>
              <a:t>to the  seismic provisions of </a:t>
            </a:r>
            <a:r>
              <a:rPr lang="en-US" spc="-5" dirty="0">
                <a:latin typeface="Arial"/>
                <a:cs typeface="Arial"/>
              </a:rPr>
              <a:t>UBC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97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513715" marR="5080" lvl="1" indent="-285750" algn="just">
              <a:lnSpc>
                <a:spcPct val="150000"/>
              </a:lnSpc>
              <a:spcBef>
                <a:spcPts val="495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pc="-55" dirty="0">
                <a:latin typeface="Arial"/>
                <a:cs typeface="Arial"/>
              </a:rPr>
              <a:t>To </a:t>
            </a:r>
            <a:r>
              <a:rPr lang="en-US" spc="-5" dirty="0">
                <a:latin typeface="Arial"/>
                <a:cs typeface="Arial"/>
              </a:rPr>
              <a:t>resolve this issue, BCP SP-2007 recommends using ACI 318-05  </a:t>
            </a:r>
            <a:r>
              <a:rPr lang="en-US" dirty="0">
                <a:latin typeface="Arial"/>
                <a:cs typeface="Arial"/>
              </a:rPr>
              <a:t>code </a:t>
            </a:r>
            <a:r>
              <a:rPr lang="en-US" spc="-5" dirty="0">
                <a:latin typeface="Arial"/>
                <a:cs typeface="Arial"/>
              </a:rPr>
              <a:t>for design except that </a:t>
            </a:r>
            <a:r>
              <a:rPr lang="en-US" dirty="0">
                <a:latin typeface="Arial"/>
                <a:cs typeface="Arial"/>
              </a:rPr>
              <a:t>load </a:t>
            </a:r>
            <a:r>
              <a:rPr lang="en-US" spc="-5" dirty="0">
                <a:latin typeface="Arial"/>
                <a:cs typeface="Arial"/>
              </a:rPr>
              <a:t>combinations and strength  </a:t>
            </a:r>
            <a:r>
              <a:rPr lang="en-US" dirty="0">
                <a:latin typeface="Arial"/>
                <a:cs typeface="Arial"/>
              </a:rPr>
              <a:t>reduction factors </a:t>
            </a:r>
            <a:r>
              <a:rPr lang="en-US" spc="-5" dirty="0">
                <a:latin typeface="Arial"/>
                <a:cs typeface="Arial"/>
              </a:rPr>
              <a:t>are </a:t>
            </a:r>
            <a:r>
              <a:rPr lang="en-US" dirty="0">
                <a:latin typeface="Arial"/>
                <a:cs typeface="Arial"/>
              </a:rPr>
              <a:t>to be used as per </a:t>
            </a:r>
            <a:r>
              <a:rPr lang="en-US" spc="-5" dirty="0">
                <a:latin typeface="Arial"/>
                <a:cs typeface="Arial"/>
              </a:rPr>
              <a:t>UBC</a:t>
            </a:r>
            <a:r>
              <a:rPr lang="en-US" spc="-1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97.</a:t>
            </a:r>
          </a:p>
          <a:p>
            <a:pPr marL="513715" marR="5715" lvl="1" indent="-285750" algn="just">
              <a:lnSpc>
                <a:spcPct val="149900"/>
              </a:lnSpc>
              <a:spcBef>
                <a:spcPts val="540"/>
              </a:spcBef>
              <a:buClr>
                <a:schemeClr val="tx1"/>
              </a:buClr>
              <a:buSzPct val="66666"/>
              <a:buFont typeface="Arial" panose="020B0604020202020204" pitchFamily="34" charset="0"/>
              <a:buChar char="•"/>
              <a:tabLst>
                <a:tab pos="372110" algn="l"/>
              </a:tabLst>
            </a:pPr>
            <a:r>
              <a:rPr lang="en-US" spc="-5" dirty="0">
                <a:latin typeface="Arial"/>
                <a:cs typeface="Arial"/>
              </a:rPr>
              <a:t>The IBC adopts the latest </a:t>
            </a:r>
            <a:r>
              <a:rPr lang="en-US" spc="-10" dirty="0">
                <a:latin typeface="Arial"/>
                <a:cs typeface="Arial"/>
              </a:rPr>
              <a:t>ACI </a:t>
            </a:r>
            <a:r>
              <a:rPr lang="en-US" spc="-5" dirty="0">
                <a:latin typeface="Arial"/>
                <a:cs typeface="Arial"/>
              </a:rPr>
              <a:t>code </a:t>
            </a:r>
            <a:r>
              <a:rPr lang="en-US" dirty="0">
                <a:latin typeface="Arial"/>
                <a:cs typeface="Arial"/>
              </a:rPr>
              <a:t>by </a:t>
            </a:r>
            <a:r>
              <a:rPr lang="en-US" spc="-5" dirty="0">
                <a:latin typeface="Arial"/>
                <a:cs typeface="Arial"/>
              </a:rPr>
              <a:t>reference whenever it </a:t>
            </a:r>
            <a:r>
              <a:rPr lang="en-US" spc="-10" dirty="0">
                <a:latin typeface="Arial"/>
                <a:cs typeface="Arial"/>
              </a:rPr>
              <a:t>is  </a:t>
            </a:r>
            <a:r>
              <a:rPr lang="en-US" spc="-5" dirty="0">
                <a:latin typeface="Arial"/>
                <a:cs typeface="Arial"/>
              </a:rPr>
              <a:t>revised </a:t>
            </a:r>
            <a:r>
              <a:rPr lang="en-US" dirty="0">
                <a:latin typeface="Arial"/>
                <a:cs typeface="Arial"/>
              </a:rPr>
              <a:t>and hence </a:t>
            </a:r>
            <a:r>
              <a:rPr lang="en-US" spc="-5" dirty="0">
                <a:latin typeface="Arial"/>
                <a:cs typeface="Arial"/>
              </a:rPr>
              <a:t>are </a:t>
            </a:r>
            <a:r>
              <a:rPr lang="en-US" dirty="0">
                <a:latin typeface="Arial"/>
                <a:cs typeface="Arial"/>
              </a:rPr>
              <a:t>fully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compatible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Engr. Fawad Ahmad (Lecturer 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479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</TotalTime>
  <Words>4847</Words>
  <Application>Microsoft Office PowerPoint</Application>
  <PresentationFormat>Widescreen</PresentationFormat>
  <Paragraphs>423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Black</vt:lpstr>
      <vt:lpstr>Arial\</vt:lpstr>
      <vt:lpstr>Calibri</vt:lpstr>
      <vt:lpstr>Century</vt:lpstr>
      <vt:lpstr>Century Gothic</vt:lpstr>
      <vt:lpstr>Wingdings</vt:lpstr>
      <vt:lpstr>Wingdings 2</vt:lpstr>
      <vt:lpstr>Wingdings 3</vt:lpstr>
      <vt:lpstr>Wisp</vt:lpstr>
      <vt:lpstr>Module # 1  Introduction To Advanced Design of Reinforced Concrete Structures</vt:lpstr>
      <vt:lpstr>Historical Development of Cement and  Reinforced Concrete </vt:lpstr>
      <vt:lpstr>Historical Development of Cement and  Reinforced Concrete</vt:lpstr>
      <vt:lpstr>Building Codes and the ACI Code</vt:lpstr>
      <vt:lpstr>Building Codes and the ACI Code</vt:lpstr>
      <vt:lpstr>Building Codes and the ACI Code</vt:lpstr>
      <vt:lpstr>Building Codes and the ACI Code</vt:lpstr>
      <vt:lpstr>Building Codes and the ACI Code</vt:lpstr>
      <vt:lpstr>Building Codes and the ACI Code</vt:lpstr>
      <vt:lpstr>The Design and Design Team </vt:lpstr>
      <vt:lpstr>The Design and Design Team</vt:lpstr>
      <vt:lpstr>The Design and Design Team</vt:lpstr>
      <vt:lpstr>The Design and Design Team</vt:lpstr>
      <vt:lpstr>Structural Elements </vt:lpstr>
      <vt:lpstr>Structural Elements</vt:lpstr>
      <vt:lpstr>Structural Elements</vt:lpstr>
      <vt:lpstr>Code of Practice</vt:lpstr>
      <vt:lpstr>Code of Practice</vt:lpstr>
      <vt:lpstr>Concrete Structural Systems </vt:lpstr>
      <vt:lpstr>Concrete Structural Systems</vt:lpstr>
      <vt:lpstr>Concrete Structural Systems</vt:lpstr>
      <vt:lpstr>Concrete Structural Systems</vt:lpstr>
      <vt:lpstr>Concrete Structural Systems</vt:lpstr>
      <vt:lpstr>Concrete Structural Systems</vt:lpstr>
      <vt:lpstr>Concrete Structural Systems</vt:lpstr>
      <vt:lpstr>Concrete Structural Systems</vt:lpstr>
      <vt:lpstr>Concrete Structural Systems</vt:lpstr>
      <vt:lpstr>Limit State and the Design of  Reinforced Concrete</vt:lpstr>
      <vt:lpstr>Limit State and the Design of  Reinforced Concrete</vt:lpstr>
      <vt:lpstr>Limit State and the Design of  Reinforced Concrete</vt:lpstr>
      <vt:lpstr>Limit State and the Design of  Reinforced Concrete</vt:lpstr>
      <vt:lpstr>Limit State and the Design of  Reinforced Concrete</vt:lpstr>
      <vt:lpstr>Limit State and the Design of  Reinforced Concrete</vt:lpstr>
      <vt:lpstr>Basic Design Relationship</vt:lpstr>
      <vt:lpstr>Basic Design Relationship</vt:lpstr>
      <vt:lpstr>Basic Design Relationship</vt:lpstr>
      <vt:lpstr>Design Procedure of the ACI Code</vt:lpstr>
      <vt:lpstr>Design Procedure of the ACI Code</vt:lpstr>
      <vt:lpstr>Design Procedure of the ACI Code</vt:lpstr>
      <vt:lpstr>Design Loads in the ACI Code</vt:lpstr>
      <vt:lpstr>Design Loads in the ACI Code</vt:lpstr>
      <vt:lpstr>Design Loads in the ACI Code</vt:lpstr>
      <vt:lpstr>Load Combinations of ACI and UBC</vt:lpstr>
      <vt:lpstr>Load Combinations of ACI and UBC</vt:lpstr>
      <vt:lpstr>Strength Reduction Factors Of ACI and UBC</vt:lpstr>
      <vt:lpstr>Strength Reduction Factors Of ACI and UBC</vt:lpstr>
      <vt:lpstr>Customary Dimensions and  Construction Tolerance</vt:lpstr>
      <vt:lpstr>Customary Dimensions</vt:lpstr>
      <vt:lpstr>Concrete and Reinforced Concrete</vt:lpstr>
      <vt:lpstr>Concrete and Reinforced Concrete</vt:lpstr>
      <vt:lpstr>Advantages of Reinforced Concrete as a Structural Material</vt:lpstr>
      <vt:lpstr>Advantages of Reinforced Concrete as a Structural Material</vt:lpstr>
      <vt:lpstr>Advantages of Reinforced Concrete as a Structural Material</vt:lpstr>
      <vt:lpstr>Disadvantages of Reinforced Concrete as a Structural Material</vt:lpstr>
      <vt:lpstr>Disadvantages of Reinforced Concrete as a Structural Material</vt:lpstr>
      <vt:lpstr>Disadvantages of Reinforced Concrete as a Structural Material</vt:lpstr>
      <vt:lpstr>Comparison of Reinforced Concrete and Structural Steel for Buildings and Bridges</vt:lpstr>
      <vt:lpstr>Comparison of Reinforced Concrete and Structural Steel for Buildings and Bridges</vt:lpstr>
      <vt:lpstr>Comparison of Reinforced Concrete and Structural Steel for Buildings and Bridges</vt:lpstr>
      <vt:lpstr>Comparison of Reinforced Concrete and Structural Steel for Buildings and Bridges</vt:lpstr>
      <vt:lpstr>Compatibility of Concrete and Steel</vt:lpstr>
      <vt:lpstr>Compatibility of Concrete and Steel</vt:lpstr>
      <vt:lpstr>Compatibility of Concrete and Steel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Fawad</dc:creator>
  <cp:lastModifiedBy>Fawad</cp:lastModifiedBy>
  <cp:revision>83</cp:revision>
  <dcterms:created xsi:type="dcterms:W3CDTF">2020-02-24T08:11:31Z</dcterms:created>
  <dcterms:modified xsi:type="dcterms:W3CDTF">2020-02-28T07:22:03Z</dcterms:modified>
</cp:coreProperties>
</file>