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72" r:id="rId6"/>
    <p:sldId id="269" r:id="rId7"/>
    <p:sldId id="270" r:id="rId8"/>
    <p:sldId id="271" r:id="rId9"/>
    <p:sldId id="260" r:id="rId10"/>
    <p:sldId id="268" r:id="rId11"/>
    <p:sldId id="273" r:id="rId12"/>
    <p:sldId id="274" r:id="rId13"/>
    <p:sldId id="28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26"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6/13/2019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6/13/2019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6/13/2019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6/13/2019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6/13/2019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6/13/2019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6/13/2019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6/13/2019</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6/13/2019</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56755"/>
            <a:ext cx="10572000" cy="4263444"/>
          </a:xfrm>
        </p:spPr>
        <p:txBody>
          <a:bodyPr/>
          <a:lstStyle/>
          <a:p>
            <a:r>
              <a:rPr lang="en-US" dirty="0" smtClean="0"/>
              <a:t>Style VS Theme  </a:t>
            </a:r>
            <a:br>
              <a:rPr lang="en-US" dirty="0" smtClean="0"/>
            </a:br>
            <a:r>
              <a:rPr lang="en-US" dirty="0" smtClean="0"/>
              <a:t>Notification</a:t>
            </a:r>
            <a:br>
              <a:rPr lang="en-US" dirty="0" smtClean="0"/>
            </a:br>
            <a:r>
              <a:rPr lang="en-US" dirty="0" smtClean="0"/>
              <a:t>Drag &amp; Drop</a:t>
            </a:r>
            <a:br>
              <a:rPr lang="en-US" dirty="0" smtClean="0"/>
            </a:br>
            <a:r>
              <a:rPr lang="en-US" dirty="0" smtClean="0"/>
              <a:t>Location Based Services </a:t>
            </a:r>
            <a:br>
              <a:rPr lang="en-US" dirty="0" smtClean="0"/>
            </a:br>
            <a:r>
              <a:rPr lang="en-US" dirty="0" smtClean="0"/>
              <a:t>Sending Email</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7222475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Drag &amp; Drop</a:t>
            </a:r>
            <a:endParaRPr lang="en-US" dirty="0"/>
          </a:p>
        </p:txBody>
      </p:sp>
      <p:sp>
        <p:nvSpPr>
          <p:cNvPr id="3" name="Content Placeholder 2"/>
          <p:cNvSpPr>
            <a:spLocks noGrp="1"/>
          </p:cNvSpPr>
          <p:nvPr>
            <p:ph idx="1"/>
          </p:nvPr>
        </p:nvSpPr>
        <p:spPr>
          <a:xfrm>
            <a:off x="818712" y="2222287"/>
            <a:ext cx="10554574" cy="4635713"/>
          </a:xfrm>
        </p:spPr>
        <p:txBody>
          <a:bodyPr/>
          <a:lstStyle/>
          <a:p>
            <a:pPr>
              <a:buNone/>
            </a:pPr>
            <a:r>
              <a:rPr lang="en-US" sz="2400" dirty="0" smtClean="0"/>
              <a:t>Starting a Drag Event</a:t>
            </a:r>
          </a:p>
          <a:p>
            <a:r>
              <a:rPr lang="en-US" sz="2400" dirty="0" smtClean="0"/>
              <a:t>-</a:t>
            </a:r>
            <a:r>
              <a:rPr lang="en-US" sz="2000" dirty="0" smtClean="0"/>
              <a:t>Y</a:t>
            </a:r>
            <a:r>
              <a:rPr lang="en-US" dirty="0" smtClean="0"/>
              <a:t>ou start with creating a </a:t>
            </a:r>
            <a:r>
              <a:rPr lang="en-US" sz="1600" b="1" dirty="0" err="1" smtClean="0"/>
              <a:t>ClipData</a:t>
            </a:r>
            <a:r>
              <a:rPr lang="en-US" dirty="0" smtClean="0"/>
              <a:t> and </a:t>
            </a:r>
            <a:r>
              <a:rPr lang="en-US" sz="1600" b="1" dirty="0" err="1" smtClean="0"/>
              <a:t>ClipData.Item</a:t>
            </a:r>
            <a:r>
              <a:rPr lang="en-US" dirty="0" smtClean="0"/>
              <a:t> for the data being moved. As part of the </a:t>
            </a:r>
            <a:r>
              <a:rPr lang="en-US" i="1" dirty="0" err="1" smtClean="0"/>
              <a:t>ClipData</a:t>
            </a:r>
            <a:r>
              <a:rPr lang="en-US" dirty="0" smtClean="0"/>
              <a:t> object, supply metadata that is stored in a </a:t>
            </a:r>
            <a:r>
              <a:rPr lang="en-US" sz="1600" b="1" dirty="0" err="1" smtClean="0"/>
              <a:t>ClipDescription</a:t>
            </a:r>
            <a:r>
              <a:rPr lang="en-US" dirty="0" smtClean="0"/>
              <a:t> object within the </a:t>
            </a:r>
            <a:r>
              <a:rPr lang="en-US" dirty="0" err="1" smtClean="0"/>
              <a:t>ClipData</a:t>
            </a:r>
            <a:r>
              <a:rPr lang="en-US" dirty="0" smtClean="0"/>
              <a:t>. For a drag and drop operation that does not represent data movement, you may want to use </a:t>
            </a:r>
            <a:r>
              <a:rPr lang="en-US" sz="1600" b="1" dirty="0" smtClean="0"/>
              <a:t>null</a:t>
            </a:r>
            <a:r>
              <a:rPr lang="en-US" dirty="0" smtClean="0"/>
              <a:t> instead of an actual object.</a:t>
            </a:r>
          </a:p>
          <a:p>
            <a:r>
              <a:rPr lang="en-US" sz="2800" dirty="0" smtClean="0"/>
              <a:t>-</a:t>
            </a:r>
            <a:r>
              <a:rPr lang="en-US" sz="2400" dirty="0" smtClean="0"/>
              <a:t>N</a:t>
            </a:r>
            <a:r>
              <a:rPr lang="en-US" dirty="0" smtClean="0"/>
              <a:t>ext either you can extend </a:t>
            </a:r>
            <a:r>
              <a:rPr lang="en-US" dirty="0" err="1" smtClean="0"/>
              <a:t>extend</a:t>
            </a:r>
            <a:r>
              <a:rPr lang="en-US" sz="1600" dirty="0" smtClean="0"/>
              <a:t> </a:t>
            </a:r>
            <a:r>
              <a:rPr lang="en-US" sz="1600" b="1" dirty="0" err="1" smtClean="0"/>
              <a:t>View.DragShadowBuilder</a:t>
            </a:r>
            <a:r>
              <a:rPr lang="en-US" sz="1600" b="1" dirty="0" smtClean="0"/>
              <a:t> </a:t>
            </a:r>
            <a:r>
              <a:rPr lang="en-US" b="1" dirty="0" smtClean="0"/>
              <a:t>t</a:t>
            </a:r>
            <a:r>
              <a:rPr lang="en-US" dirty="0" smtClean="0"/>
              <a:t>o create a drag shadow for dragging the view or simply you can use </a:t>
            </a:r>
            <a:r>
              <a:rPr lang="en-US" i="1" dirty="0" err="1" smtClean="0"/>
              <a:t>View.DragShadowBuilder</a:t>
            </a:r>
            <a:r>
              <a:rPr lang="en-US" i="1" dirty="0" smtClean="0"/>
              <a:t>(View)</a:t>
            </a:r>
            <a:r>
              <a:rPr lang="en-US" dirty="0" smtClean="0"/>
              <a:t> to create a default drag shadow that's the same size as the View argument passed to it, with the touch point centered in the drag shadow</a:t>
            </a:r>
          </a:p>
          <a:p>
            <a:endParaRPr lang="en-US" dirty="0" smtClean="0"/>
          </a:p>
        </p:txBody>
      </p:sp>
    </p:spTree>
    <p:extLst>
      <p:ext uri="{BB962C8B-B14F-4D97-AF65-F5344CB8AC3E}">
        <p14:creationId xmlns:p14="http://schemas.microsoft.com/office/powerpoint/2010/main" xmlns="" val="4205762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Location Based Services</a:t>
            </a:r>
            <a:endParaRPr lang="en-US" dirty="0"/>
          </a:p>
        </p:txBody>
      </p:sp>
      <p:sp>
        <p:nvSpPr>
          <p:cNvPr id="3" name="Content Placeholder 2"/>
          <p:cNvSpPr>
            <a:spLocks noGrp="1"/>
          </p:cNvSpPr>
          <p:nvPr>
            <p:ph idx="1"/>
          </p:nvPr>
        </p:nvSpPr>
        <p:spPr>
          <a:xfrm>
            <a:off x="818712" y="2222287"/>
            <a:ext cx="10554574" cy="4635713"/>
          </a:xfrm>
        </p:spPr>
        <p:txBody>
          <a:bodyPr/>
          <a:lstStyle/>
          <a:p>
            <a:r>
              <a:rPr lang="en-US" dirty="0" smtClean="0">
                <a:latin typeface="Arial" pitchFamily="34" charset="0"/>
                <a:cs typeface="Arial" pitchFamily="34" charset="0"/>
              </a:rPr>
              <a:t>Location based services (LBS) are services offered through a mobile phone and take into account the device’s geographical location.</a:t>
            </a:r>
          </a:p>
          <a:p>
            <a:endParaRPr lang="en-US" dirty="0" smtClean="0">
              <a:latin typeface="Arial" pitchFamily="34" charset="0"/>
              <a:cs typeface="Arial" pitchFamily="34" charset="0"/>
            </a:endParaRPr>
          </a:p>
          <a:p>
            <a:r>
              <a:rPr lang="en-US" dirty="0" smtClean="0">
                <a:latin typeface="Arial" pitchFamily="34" charset="0"/>
                <a:cs typeface="Arial" pitchFamily="34" charset="0"/>
              </a:rPr>
              <a:t>Location-based services use a </a:t>
            </a:r>
            <a:r>
              <a:rPr lang="en-US" dirty="0" err="1" smtClean="0">
                <a:latin typeface="Arial" pitchFamily="34" charset="0"/>
                <a:cs typeface="Arial" pitchFamily="34" charset="0"/>
              </a:rPr>
              <a:t>smartphone's</a:t>
            </a:r>
            <a:r>
              <a:rPr lang="en-US" dirty="0" smtClean="0">
                <a:latin typeface="Arial" pitchFamily="34" charset="0"/>
                <a:cs typeface="Arial" pitchFamily="34" charset="0"/>
              </a:rPr>
              <a:t> GPS technology to track a person's location, if that person has opted-in to allow the service to do that. After a </a:t>
            </a:r>
            <a:r>
              <a:rPr lang="en-US" dirty="0" err="1" smtClean="0">
                <a:latin typeface="Arial" pitchFamily="34" charset="0"/>
                <a:cs typeface="Arial" pitchFamily="34" charset="0"/>
              </a:rPr>
              <a:t>smartphone</a:t>
            </a:r>
            <a:r>
              <a:rPr lang="en-US" dirty="0" smtClean="0">
                <a:latin typeface="Arial" pitchFamily="34" charset="0"/>
                <a:cs typeface="Arial" pitchFamily="34" charset="0"/>
              </a:rPr>
              <a:t> user opts-in, the service can identify his or her location down to a street address without the need for manual data entry.</a:t>
            </a:r>
          </a:p>
          <a:p>
            <a:endParaRPr lang="en-US" dirty="0" smtClean="0">
              <a:latin typeface="Arial" pitchFamily="34" charset="0"/>
              <a:cs typeface="Arial" pitchFamily="34" charset="0"/>
            </a:endParaRPr>
          </a:p>
          <a:p>
            <a:r>
              <a:rPr lang="en-US" dirty="0" smtClean="0">
                <a:latin typeface="Arial" pitchFamily="34" charset="0"/>
                <a:cs typeface="Arial" pitchFamily="34" charset="0"/>
              </a:rPr>
              <a:t>Location-based services (LBS) use real-time geo-data from a mobile device or </a:t>
            </a:r>
            <a:r>
              <a:rPr lang="en-US" dirty="0" err="1" smtClean="0">
                <a:latin typeface="Arial" pitchFamily="34" charset="0"/>
                <a:cs typeface="Arial" pitchFamily="34" charset="0"/>
              </a:rPr>
              <a:t>smartphone</a:t>
            </a:r>
            <a:r>
              <a:rPr lang="en-US" dirty="0" smtClean="0">
                <a:latin typeface="Arial" pitchFamily="34" charset="0"/>
                <a:cs typeface="Arial" pitchFamily="34" charset="0"/>
              </a:rPr>
              <a:t> to provide information, entertainment or security. </a:t>
            </a:r>
          </a:p>
        </p:txBody>
      </p:sp>
    </p:spTree>
    <p:extLst>
      <p:ext uri="{BB962C8B-B14F-4D97-AF65-F5344CB8AC3E}">
        <p14:creationId xmlns:p14="http://schemas.microsoft.com/office/powerpoint/2010/main" xmlns="" val="374867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Sending Email</a:t>
            </a:r>
            <a:endParaRPr lang="en-US" dirty="0"/>
          </a:p>
        </p:txBody>
      </p:sp>
      <p:sp>
        <p:nvSpPr>
          <p:cNvPr id="3" name="Content Placeholder 2"/>
          <p:cNvSpPr>
            <a:spLocks noGrp="1"/>
          </p:cNvSpPr>
          <p:nvPr>
            <p:ph idx="1"/>
          </p:nvPr>
        </p:nvSpPr>
        <p:spPr>
          <a:xfrm>
            <a:off x="818712" y="2534194"/>
            <a:ext cx="10554574" cy="4323805"/>
          </a:xfrm>
        </p:spPr>
        <p:txBody>
          <a:bodyPr/>
          <a:lstStyle/>
          <a:p>
            <a:pPr>
              <a:buFont typeface="Wingdings" panose="05000000000000000000" pitchFamily="2" charset="2"/>
              <a:buChar char="§"/>
            </a:pPr>
            <a:r>
              <a:rPr lang="en-US" dirty="0" smtClean="0"/>
              <a:t>In android, we can easily send an email from our android application using existing email clients such as Gmail , Outlook etc . Instead of building an email client from scratch.</a:t>
            </a:r>
          </a:p>
          <a:p>
            <a:pPr>
              <a:buFont typeface="Wingdings" panose="05000000000000000000" pitchFamily="2" charset="2"/>
              <a:buChar char="§"/>
            </a:pPr>
            <a:endParaRPr lang="en-US" dirty="0" smtClean="0"/>
          </a:p>
          <a:p>
            <a:pPr>
              <a:buFont typeface="Wingdings" panose="05000000000000000000" pitchFamily="2" charset="2"/>
              <a:buChar char="§"/>
            </a:pPr>
            <a:r>
              <a:rPr lang="en-US" dirty="0" smtClean="0"/>
              <a:t>In android , Intent is a messaging object which is used to request an action from another app component such as activities , services , broadcast receivers and content providers.</a:t>
            </a:r>
          </a:p>
          <a:p>
            <a:pPr marL="0" indent="0"/>
            <a:endParaRPr lang="en-US" dirty="0"/>
          </a:p>
        </p:txBody>
      </p:sp>
    </p:spTree>
    <p:extLst>
      <p:ext uri="{BB962C8B-B14F-4D97-AF65-F5344CB8AC3E}">
        <p14:creationId xmlns:p14="http://schemas.microsoft.com/office/powerpoint/2010/main" xmlns="" val="3765290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Sending Email</a:t>
            </a:r>
            <a:endParaRPr lang="en-US" dirty="0"/>
          </a:p>
        </p:txBody>
      </p:sp>
      <p:sp>
        <p:nvSpPr>
          <p:cNvPr id="3" name="Content Placeholder 2"/>
          <p:cNvSpPr>
            <a:spLocks noGrp="1"/>
          </p:cNvSpPr>
          <p:nvPr>
            <p:ph idx="1"/>
          </p:nvPr>
        </p:nvSpPr>
        <p:spPr>
          <a:xfrm>
            <a:off x="818712" y="1893194"/>
            <a:ext cx="10554574" cy="4964805"/>
          </a:xfrm>
        </p:spPr>
        <p:txBody>
          <a:bodyPr/>
          <a:lstStyle/>
          <a:p>
            <a:r>
              <a:rPr lang="en-US" b="1" dirty="0" smtClean="0"/>
              <a:t>It</a:t>
            </a:r>
            <a:r>
              <a:rPr lang="en-US" dirty="0" smtClean="0"/>
              <a:t>-Our local implicit intent</a:t>
            </a:r>
          </a:p>
          <a:p>
            <a:r>
              <a:rPr lang="en-US" b="1" dirty="0" smtClean="0"/>
              <a:t>ACTION_SEND</a:t>
            </a:r>
            <a:r>
              <a:rPr lang="en-US" dirty="0" smtClean="0"/>
              <a:t>- its an activity action which specifies that we are sending some data.</a:t>
            </a:r>
          </a:p>
          <a:p>
            <a:r>
              <a:rPr lang="en-US" b="1" dirty="0" err="1" smtClean="0"/>
              <a:t>putExtra</a:t>
            </a:r>
            <a:r>
              <a:rPr lang="en-US" dirty="0" smtClean="0"/>
              <a:t>- we use this </a:t>
            </a:r>
            <a:r>
              <a:rPr lang="en-US" dirty="0" err="1" smtClean="0"/>
              <a:t>putExtra</a:t>
            </a:r>
            <a:r>
              <a:rPr lang="en-US" dirty="0" smtClean="0"/>
              <a:t>() method to add extra information to our Intent . Here we can add following things.</a:t>
            </a:r>
          </a:p>
          <a:p>
            <a:r>
              <a:rPr lang="en-US" b="1" dirty="0" smtClean="0"/>
              <a:t>EXTRA_EMAIL</a:t>
            </a:r>
            <a:r>
              <a:rPr lang="en-US" dirty="0" smtClean="0"/>
              <a:t>- its an array of email addresses..</a:t>
            </a:r>
          </a:p>
          <a:p>
            <a:r>
              <a:rPr lang="en-US" b="1" dirty="0" smtClean="0"/>
              <a:t>EXTRA_SUBJECT</a:t>
            </a:r>
            <a:r>
              <a:rPr lang="en-US" dirty="0" smtClean="0"/>
              <a:t>- The subject of the email that we want to send</a:t>
            </a:r>
          </a:p>
          <a:p>
            <a:r>
              <a:rPr lang="en-US" b="1" dirty="0" smtClean="0"/>
              <a:t>EXTRA_TEXT</a:t>
            </a:r>
            <a:r>
              <a:rPr lang="en-US" dirty="0" smtClean="0"/>
              <a:t>- The body of the email.</a:t>
            </a:r>
          </a:p>
          <a:p>
            <a:r>
              <a:rPr lang="en-US" dirty="0" smtClean="0"/>
              <a:t>The android Intent object is having different options such as EXTRA_CC,EXTRA_BCC,EXTRA_HTML_TEXT,EXTRA_STREAM etc to add different options for email clients.</a:t>
            </a:r>
          </a:p>
        </p:txBody>
      </p:sp>
    </p:spTree>
    <p:extLst>
      <p:ext uri="{BB962C8B-B14F-4D97-AF65-F5344CB8AC3E}">
        <p14:creationId xmlns:p14="http://schemas.microsoft.com/office/powerpoint/2010/main" xmlns="" val="3765290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Style VS Theme</a:t>
            </a:r>
            <a:endParaRPr lang="en-US" dirty="0"/>
          </a:p>
        </p:txBody>
      </p:sp>
      <p:sp>
        <p:nvSpPr>
          <p:cNvPr id="3" name="Content Placeholder 2"/>
          <p:cNvSpPr>
            <a:spLocks noGrp="1"/>
          </p:cNvSpPr>
          <p:nvPr>
            <p:ph idx="1"/>
          </p:nvPr>
        </p:nvSpPr>
        <p:spPr>
          <a:xfrm>
            <a:off x="675021" y="2431293"/>
            <a:ext cx="10554574" cy="4426707"/>
          </a:xfrm>
        </p:spPr>
        <p:txBody>
          <a:bodyPr>
            <a:normAutofit/>
          </a:bodyPr>
          <a:lstStyle/>
          <a:p>
            <a:r>
              <a:rPr lang="en-US" b="1" dirty="0" smtClean="0"/>
              <a:t>Style</a:t>
            </a:r>
          </a:p>
          <a:p>
            <a:pPr lvl="1"/>
            <a:r>
              <a:rPr lang="en-US" spc="-10" dirty="0" smtClean="0">
                <a:latin typeface="Verdana"/>
                <a:cs typeface="Verdana"/>
              </a:rPr>
              <a:t>A </a:t>
            </a:r>
            <a:r>
              <a:rPr lang="en-US" spc="-90" dirty="0" smtClean="0">
                <a:latin typeface="Verdana"/>
                <a:cs typeface="Verdana"/>
              </a:rPr>
              <a:t>style is </a:t>
            </a:r>
            <a:r>
              <a:rPr lang="en-US" spc="-155" dirty="0" smtClean="0">
                <a:latin typeface="Verdana"/>
                <a:cs typeface="Verdana"/>
              </a:rPr>
              <a:t>a </a:t>
            </a:r>
            <a:r>
              <a:rPr lang="en-US" spc="-75" dirty="0" smtClean="0">
                <a:latin typeface="Verdana"/>
                <a:cs typeface="Verdana"/>
              </a:rPr>
              <a:t>collection </a:t>
            </a:r>
            <a:r>
              <a:rPr lang="en-US" spc="-55" dirty="0" smtClean="0">
                <a:latin typeface="Verdana"/>
                <a:cs typeface="Verdana"/>
              </a:rPr>
              <a:t>of </a:t>
            </a:r>
            <a:r>
              <a:rPr lang="en-US" spc="-85" dirty="0" smtClean="0">
                <a:latin typeface="Verdana"/>
                <a:cs typeface="Verdana"/>
              </a:rPr>
              <a:t>properties </a:t>
            </a:r>
            <a:r>
              <a:rPr lang="en-US" spc="-90" dirty="0" smtClean="0">
                <a:latin typeface="Verdana"/>
                <a:cs typeface="Verdana"/>
              </a:rPr>
              <a:t>that  </a:t>
            </a:r>
            <a:r>
              <a:rPr lang="en-US" spc="-95" dirty="0" smtClean="0">
                <a:latin typeface="Verdana"/>
                <a:cs typeface="Verdana"/>
              </a:rPr>
              <a:t>specify</a:t>
            </a:r>
            <a:r>
              <a:rPr lang="en-US" spc="-220" dirty="0" smtClean="0">
                <a:latin typeface="Verdana"/>
                <a:cs typeface="Verdana"/>
              </a:rPr>
              <a:t> </a:t>
            </a:r>
            <a:r>
              <a:rPr lang="en-US" spc="-95" dirty="0" smtClean="0">
                <a:latin typeface="Verdana"/>
                <a:cs typeface="Verdana"/>
              </a:rPr>
              <a:t>the</a:t>
            </a:r>
            <a:r>
              <a:rPr lang="en-US" spc="-254" dirty="0" smtClean="0">
                <a:latin typeface="Verdana"/>
                <a:cs typeface="Verdana"/>
              </a:rPr>
              <a:t> </a:t>
            </a:r>
            <a:r>
              <a:rPr lang="en-US" spc="-80" dirty="0" smtClean="0">
                <a:latin typeface="Verdana"/>
                <a:cs typeface="Verdana"/>
              </a:rPr>
              <a:t>look</a:t>
            </a:r>
            <a:r>
              <a:rPr lang="en-US" spc="-260" dirty="0" smtClean="0">
                <a:latin typeface="Verdana"/>
                <a:cs typeface="Verdana"/>
              </a:rPr>
              <a:t> </a:t>
            </a:r>
            <a:r>
              <a:rPr lang="en-US" spc="-130" dirty="0" smtClean="0">
                <a:latin typeface="Verdana"/>
                <a:cs typeface="Verdana"/>
              </a:rPr>
              <a:t>and</a:t>
            </a:r>
            <a:r>
              <a:rPr lang="en-US" spc="-235" dirty="0" smtClean="0">
                <a:latin typeface="Verdana"/>
                <a:cs typeface="Verdana"/>
              </a:rPr>
              <a:t> </a:t>
            </a:r>
            <a:r>
              <a:rPr lang="en-US" spc="-100" dirty="0" smtClean="0">
                <a:latin typeface="Verdana"/>
                <a:cs typeface="Verdana"/>
              </a:rPr>
              <a:t>format</a:t>
            </a:r>
            <a:r>
              <a:rPr lang="en-US" spc="-245" dirty="0" smtClean="0">
                <a:latin typeface="Verdana"/>
                <a:cs typeface="Verdana"/>
              </a:rPr>
              <a:t> </a:t>
            </a:r>
            <a:r>
              <a:rPr lang="en-US" spc="-50" dirty="0" smtClean="0">
                <a:latin typeface="Verdana"/>
                <a:cs typeface="Verdana"/>
              </a:rPr>
              <a:t>for</a:t>
            </a:r>
            <a:r>
              <a:rPr lang="en-US" spc="-250" dirty="0" smtClean="0">
                <a:latin typeface="Verdana"/>
                <a:cs typeface="Verdana"/>
              </a:rPr>
              <a:t> </a:t>
            </a:r>
            <a:r>
              <a:rPr lang="en-US" spc="-155" dirty="0" smtClean="0">
                <a:latin typeface="Verdana"/>
                <a:cs typeface="Verdana"/>
              </a:rPr>
              <a:t>a</a:t>
            </a:r>
            <a:r>
              <a:rPr lang="en-US" spc="-245" dirty="0" smtClean="0">
                <a:latin typeface="Verdana"/>
                <a:cs typeface="Verdana"/>
              </a:rPr>
              <a:t> </a:t>
            </a:r>
            <a:r>
              <a:rPr lang="en-US" spc="-65" dirty="0" smtClean="0">
                <a:latin typeface="Verdana"/>
                <a:cs typeface="Verdana"/>
              </a:rPr>
              <a:t>View</a:t>
            </a:r>
            <a:r>
              <a:rPr lang="en-US" spc="-245" dirty="0" smtClean="0">
                <a:latin typeface="Verdana"/>
                <a:cs typeface="Verdana"/>
              </a:rPr>
              <a:t> </a:t>
            </a:r>
            <a:r>
              <a:rPr lang="en-US" spc="-65" dirty="0" smtClean="0">
                <a:latin typeface="Verdana"/>
                <a:cs typeface="Verdana"/>
              </a:rPr>
              <a:t>or  </a:t>
            </a:r>
            <a:r>
              <a:rPr lang="en-US" spc="-110" dirty="0" smtClean="0">
                <a:latin typeface="Verdana"/>
                <a:cs typeface="Verdana"/>
              </a:rPr>
              <a:t>window. </a:t>
            </a:r>
            <a:r>
              <a:rPr lang="en-US" spc="-10" dirty="0" smtClean="0">
                <a:latin typeface="Verdana"/>
                <a:cs typeface="Verdana"/>
              </a:rPr>
              <a:t>A </a:t>
            </a:r>
            <a:r>
              <a:rPr lang="en-US" spc="-90" dirty="0" smtClean="0">
                <a:latin typeface="Verdana"/>
                <a:cs typeface="Verdana"/>
              </a:rPr>
              <a:t>style </a:t>
            </a:r>
            <a:r>
              <a:rPr lang="en-US" spc="-125" dirty="0" smtClean="0">
                <a:latin typeface="Verdana"/>
                <a:cs typeface="Verdana"/>
              </a:rPr>
              <a:t>can </a:t>
            </a:r>
            <a:r>
              <a:rPr lang="en-US" spc="-95" dirty="0" smtClean="0">
                <a:latin typeface="Verdana"/>
                <a:cs typeface="Verdana"/>
              </a:rPr>
              <a:t>specify </a:t>
            </a:r>
            <a:r>
              <a:rPr lang="en-US" spc="-85" dirty="0" smtClean="0">
                <a:latin typeface="Verdana"/>
                <a:cs typeface="Verdana"/>
              </a:rPr>
              <a:t>properties  </a:t>
            </a:r>
            <a:r>
              <a:rPr lang="en-US" spc="-120" dirty="0" smtClean="0">
                <a:latin typeface="Verdana"/>
                <a:cs typeface="Verdana"/>
              </a:rPr>
              <a:t>such </a:t>
            </a:r>
            <a:r>
              <a:rPr lang="en-US" spc="-150" dirty="0" smtClean="0">
                <a:latin typeface="Verdana"/>
                <a:cs typeface="Verdana"/>
              </a:rPr>
              <a:t>as </a:t>
            </a:r>
            <a:r>
              <a:rPr lang="en-US" spc="-125" dirty="0" smtClean="0">
                <a:latin typeface="Verdana"/>
                <a:cs typeface="Verdana"/>
              </a:rPr>
              <a:t>height, </a:t>
            </a:r>
            <a:r>
              <a:rPr lang="en-US" spc="-135" dirty="0" smtClean="0">
                <a:latin typeface="Verdana"/>
                <a:cs typeface="Verdana"/>
              </a:rPr>
              <a:t>padding, </a:t>
            </a:r>
            <a:r>
              <a:rPr lang="en-US" spc="-70" dirty="0" smtClean="0">
                <a:latin typeface="Verdana"/>
                <a:cs typeface="Verdana"/>
              </a:rPr>
              <a:t>font </a:t>
            </a:r>
            <a:r>
              <a:rPr lang="en-US" spc="-95" dirty="0" smtClean="0">
                <a:latin typeface="Verdana"/>
                <a:cs typeface="Verdana"/>
              </a:rPr>
              <a:t>color, </a:t>
            </a:r>
            <a:r>
              <a:rPr lang="en-US" spc="-70" dirty="0" smtClean="0">
                <a:latin typeface="Verdana"/>
                <a:cs typeface="Verdana"/>
              </a:rPr>
              <a:t>font  </a:t>
            </a:r>
            <a:r>
              <a:rPr lang="en-US" spc="-130" dirty="0" smtClean="0">
                <a:latin typeface="Verdana"/>
                <a:cs typeface="Verdana"/>
              </a:rPr>
              <a:t>size,</a:t>
            </a:r>
            <a:r>
              <a:rPr lang="en-US" spc="-250" dirty="0" smtClean="0">
                <a:latin typeface="Verdana"/>
                <a:cs typeface="Verdana"/>
              </a:rPr>
              <a:t> </a:t>
            </a:r>
            <a:r>
              <a:rPr lang="en-US" spc="-114" dirty="0" smtClean="0">
                <a:latin typeface="Verdana"/>
                <a:cs typeface="Verdana"/>
              </a:rPr>
              <a:t>background</a:t>
            </a:r>
            <a:r>
              <a:rPr lang="en-US" spc="-220" dirty="0" smtClean="0">
                <a:latin typeface="Verdana"/>
                <a:cs typeface="Verdana"/>
              </a:rPr>
              <a:t> </a:t>
            </a:r>
            <a:r>
              <a:rPr lang="en-US" spc="-95" dirty="0" smtClean="0">
                <a:latin typeface="Verdana"/>
                <a:cs typeface="Verdana"/>
              </a:rPr>
              <a:t>color,</a:t>
            </a:r>
            <a:r>
              <a:rPr lang="en-US" spc="-245" dirty="0" smtClean="0">
                <a:latin typeface="Verdana"/>
                <a:cs typeface="Verdana"/>
              </a:rPr>
              <a:t> </a:t>
            </a:r>
            <a:r>
              <a:rPr lang="en-US" spc="-130" dirty="0" smtClean="0">
                <a:latin typeface="Verdana"/>
                <a:cs typeface="Verdana"/>
              </a:rPr>
              <a:t>and</a:t>
            </a:r>
            <a:r>
              <a:rPr lang="en-US" spc="-235" dirty="0" smtClean="0">
                <a:latin typeface="Verdana"/>
                <a:cs typeface="Verdana"/>
              </a:rPr>
              <a:t> </a:t>
            </a:r>
            <a:r>
              <a:rPr lang="en-US" spc="-150" dirty="0" smtClean="0">
                <a:latin typeface="Verdana"/>
                <a:cs typeface="Verdana"/>
              </a:rPr>
              <a:t>much</a:t>
            </a:r>
            <a:r>
              <a:rPr lang="en-US" spc="-250" dirty="0" smtClean="0">
                <a:latin typeface="Verdana"/>
                <a:cs typeface="Verdana"/>
              </a:rPr>
              <a:t> </a:t>
            </a:r>
            <a:r>
              <a:rPr lang="en-US" spc="-150" dirty="0" smtClean="0">
                <a:latin typeface="Verdana"/>
                <a:cs typeface="Verdana"/>
              </a:rPr>
              <a:t>more.</a:t>
            </a:r>
            <a:r>
              <a:rPr lang="en-US" spc="-254" dirty="0" smtClean="0">
                <a:latin typeface="Verdana"/>
                <a:cs typeface="Verdana"/>
              </a:rPr>
              <a:t> </a:t>
            </a:r>
            <a:r>
              <a:rPr lang="en-US" spc="-10" dirty="0" smtClean="0">
                <a:latin typeface="Verdana"/>
                <a:cs typeface="Verdana"/>
              </a:rPr>
              <a:t>A  </a:t>
            </a:r>
            <a:r>
              <a:rPr lang="en-US" spc="-90" dirty="0" smtClean="0">
                <a:latin typeface="Verdana"/>
                <a:cs typeface="Verdana"/>
              </a:rPr>
              <a:t>style</a:t>
            </a:r>
            <a:r>
              <a:rPr lang="en-US" spc="-245" dirty="0" smtClean="0">
                <a:latin typeface="Verdana"/>
                <a:cs typeface="Verdana"/>
              </a:rPr>
              <a:t> </a:t>
            </a:r>
            <a:r>
              <a:rPr lang="en-US" spc="-90" dirty="0" smtClean="0">
                <a:latin typeface="Verdana"/>
                <a:cs typeface="Verdana"/>
              </a:rPr>
              <a:t>is</a:t>
            </a:r>
            <a:r>
              <a:rPr lang="en-US" spc="-245" dirty="0" smtClean="0">
                <a:latin typeface="Verdana"/>
                <a:cs typeface="Verdana"/>
              </a:rPr>
              <a:t> </a:t>
            </a:r>
            <a:r>
              <a:rPr lang="en-US" spc="-90" dirty="0" smtClean="0">
                <a:latin typeface="Verdana"/>
                <a:cs typeface="Verdana"/>
              </a:rPr>
              <a:t>defined</a:t>
            </a:r>
            <a:r>
              <a:rPr lang="en-US" spc="-240" dirty="0" smtClean="0">
                <a:latin typeface="Verdana"/>
                <a:cs typeface="Verdana"/>
              </a:rPr>
              <a:t> </a:t>
            </a:r>
            <a:r>
              <a:rPr lang="en-US" spc="-80" dirty="0" smtClean="0">
                <a:latin typeface="Verdana"/>
                <a:cs typeface="Verdana"/>
              </a:rPr>
              <a:t>in</a:t>
            </a:r>
            <a:r>
              <a:rPr lang="en-US" spc="-260" dirty="0" smtClean="0">
                <a:latin typeface="Verdana"/>
                <a:cs typeface="Verdana"/>
              </a:rPr>
              <a:t> </a:t>
            </a:r>
            <a:r>
              <a:rPr lang="en-US" spc="-140" dirty="0" smtClean="0">
                <a:latin typeface="Verdana"/>
                <a:cs typeface="Verdana"/>
              </a:rPr>
              <a:t>an</a:t>
            </a:r>
            <a:r>
              <a:rPr lang="en-US" spc="-250" dirty="0" smtClean="0">
                <a:latin typeface="Verdana"/>
                <a:cs typeface="Verdana"/>
              </a:rPr>
              <a:t> </a:t>
            </a:r>
            <a:r>
              <a:rPr lang="en-US" spc="-10" dirty="0" smtClean="0">
                <a:latin typeface="Verdana"/>
                <a:cs typeface="Verdana"/>
              </a:rPr>
              <a:t>XML</a:t>
            </a:r>
            <a:r>
              <a:rPr lang="en-US" spc="-254" dirty="0" smtClean="0">
                <a:latin typeface="Verdana"/>
                <a:cs typeface="Verdana"/>
              </a:rPr>
              <a:t> </a:t>
            </a:r>
            <a:r>
              <a:rPr lang="en-US" spc="-95" dirty="0" smtClean="0">
                <a:latin typeface="Verdana"/>
                <a:cs typeface="Verdana"/>
              </a:rPr>
              <a:t>resource</a:t>
            </a:r>
            <a:r>
              <a:rPr lang="en-US" spc="-245" dirty="0" smtClean="0">
                <a:latin typeface="Verdana"/>
                <a:cs typeface="Verdana"/>
              </a:rPr>
              <a:t> </a:t>
            </a:r>
            <a:r>
              <a:rPr lang="en-US" spc="-90" dirty="0" smtClean="0">
                <a:latin typeface="Verdana"/>
                <a:cs typeface="Verdana"/>
              </a:rPr>
              <a:t>that</a:t>
            </a:r>
            <a:r>
              <a:rPr lang="en-US" spc="-254" dirty="0" smtClean="0">
                <a:latin typeface="Verdana"/>
                <a:cs typeface="Verdana"/>
              </a:rPr>
              <a:t> </a:t>
            </a:r>
            <a:r>
              <a:rPr lang="en-US" spc="-90" dirty="0" smtClean="0">
                <a:latin typeface="Verdana"/>
                <a:cs typeface="Verdana"/>
              </a:rPr>
              <a:t>is  </a:t>
            </a:r>
            <a:r>
              <a:rPr lang="en-US" spc="-110" dirty="0" smtClean="0">
                <a:latin typeface="Verdana"/>
                <a:cs typeface="Verdana"/>
              </a:rPr>
              <a:t>separate</a:t>
            </a:r>
            <a:r>
              <a:rPr lang="en-US" spc="-229" dirty="0" smtClean="0">
                <a:latin typeface="Verdana"/>
                <a:cs typeface="Verdana"/>
              </a:rPr>
              <a:t> </a:t>
            </a:r>
            <a:r>
              <a:rPr lang="en-US" spc="-100" dirty="0" smtClean="0">
                <a:latin typeface="Verdana"/>
                <a:cs typeface="Verdana"/>
              </a:rPr>
              <a:t>from</a:t>
            </a:r>
            <a:r>
              <a:rPr lang="en-US" spc="-250" dirty="0" smtClean="0">
                <a:latin typeface="Verdana"/>
                <a:cs typeface="Verdana"/>
              </a:rPr>
              <a:t> </a:t>
            </a:r>
            <a:r>
              <a:rPr lang="en-US" spc="-95" dirty="0" smtClean="0">
                <a:latin typeface="Verdana"/>
                <a:cs typeface="Verdana"/>
              </a:rPr>
              <a:t>the</a:t>
            </a:r>
            <a:r>
              <a:rPr lang="en-US" spc="-254" dirty="0" smtClean="0">
                <a:latin typeface="Verdana"/>
                <a:cs typeface="Verdana"/>
              </a:rPr>
              <a:t> </a:t>
            </a:r>
            <a:r>
              <a:rPr lang="en-US" spc="-10" dirty="0" smtClean="0">
                <a:latin typeface="Verdana"/>
                <a:cs typeface="Verdana"/>
              </a:rPr>
              <a:t>XML</a:t>
            </a:r>
            <a:r>
              <a:rPr lang="en-US" spc="-250" dirty="0" smtClean="0">
                <a:latin typeface="Verdana"/>
                <a:cs typeface="Verdana"/>
              </a:rPr>
              <a:t> </a:t>
            </a:r>
            <a:r>
              <a:rPr lang="en-US" spc="-90" dirty="0" smtClean="0">
                <a:latin typeface="Verdana"/>
                <a:cs typeface="Verdana"/>
              </a:rPr>
              <a:t>that</a:t>
            </a:r>
            <a:r>
              <a:rPr lang="en-US" spc="-260" dirty="0" smtClean="0">
                <a:latin typeface="Verdana"/>
                <a:cs typeface="Verdana"/>
              </a:rPr>
              <a:t> </a:t>
            </a:r>
            <a:r>
              <a:rPr lang="en-US" spc="-90" dirty="0" smtClean="0">
                <a:latin typeface="Verdana"/>
                <a:cs typeface="Verdana"/>
              </a:rPr>
              <a:t>specifies</a:t>
            </a:r>
            <a:r>
              <a:rPr lang="en-US" spc="-215" dirty="0" smtClean="0">
                <a:latin typeface="Verdana"/>
                <a:cs typeface="Verdana"/>
              </a:rPr>
              <a:t> </a:t>
            </a:r>
            <a:r>
              <a:rPr lang="en-US" spc="-95" dirty="0" smtClean="0">
                <a:latin typeface="Verdana"/>
                <a:cs typeface="Verdana"/>
              </a:rPr>
              <a:t>the  </a:t>
            </a:r>
            <a:r>
              <a:rPr lang="en-US" spc="-120" dirty="0" smtClean="0">
                <a:latin typeface="Verdana"/>
                <a:cs typeface="Verdana"/>
              </a:rPr>
              <a:t>layout.</a:t>
            </a:r>
            <a:endParaRPr lang="en-US" dirty="0" smtClean="0">
              <a:latin typeface="Verdana"/>
              <a:cs typeface="Verdana"/>
            </a:endParaRPr>
          </a:p>
          <a:p>
            <a:endParaRPr lang="en-US" dirty="0" smtClean="0"/>
          </a:p>
          <a:p>
            <a:r>
              <a:rPr lang="en-US" b="1" dirty="0" smtClean="0"/>
              <a:t>Theme</a:t>
            </a:r>
          </a:p>
          <a:p>
            <a:pPr lvl="1"/>
            <a:r>
              <a:rPr lang="en-US" spc="-10" dirty="0" smtClean="0">
                <a:latin typeface="Verdana"/>
                <a:cs typeface="Verdana"/>
              </a:rPr>
              <a:t>A </a:t>
            </a:r>
            <a:r>
              <a:rPr lang="en-US" spc="-130" dirty="0" smtClean="0">
                <a:latin typeface="Verdana"/>
                <a:cs typeface="Verdana"/>
              </a:rPr>
              <a:t>theme </a:t>
            </a:r>
            <a:r>
              <a:rPr lang="en-US" spc="-90" dirty="0" smtClean="0">
                <a:latin typeface="Verdana"/>
                <a:cs typeface="Verdana"/>
              </a:rPr>
              <a:t>is </a:t>
            </a:r>
            <a:r>
              <a:rPr lang="en-US" spc="-155" dirty="0" smtClean="0">
                <a:latin typeface="Verdana"/>
                <a:cs typeface="Verdana"/>
              </a:rPr>
              <a:t>a </a:t>
            </a:r>
            <a:r>
              <a:rPr lang="en-US" spc="-90" dirty="0" smtClean="0">
                <a:latin typeface="Verdana"/>
                <a:cs typeface="Verdana"/>
              </a:rPr>
              <a:t>style </a:t>
            </a:r>
            <a:r>
              <a:rPr lang="en-US" spc="-100" dirty="0" smtClean="0">
                <a:latin typeface="Verdana"/>
                <a:cs typeface="Verdana"/>
              </a:rPr>
              <a:t>applied </a:t>
            </a:r>
            <a:r>
              <a:rPr lang="en-US" spc="-60" dirty="0" smtClean="0">
                <a:latin typeface="Verdana"/>
                <a:cs typeface="Verdana"/>
              </a:rPr>
              <a:t>to </a:t>
            </a:r>
            <a:r>
              <a:rPr lang="en-US" spc="-140" dirty="0" smtClean="0">
                <a:latin typeface="Verdana"/>
                <a:cs typeface="Verdana"/>
              </a:rPr>
              <a:t>an </a:t>
            </a:r>
            <a:r>
              <a:rPr lang="en-US" spc="-80" dirty="0" smtClean="0">
                <a:latin typeface="Verdana"/>
                <a:cs typeface="Verdana"/>
              </a:rPr>
              <a:t>entire  </a:t>
            </a:r>
            <a:r>
              <a:rPr lang="en-US" spc="-65" dirty="0" smtClean="0">
                <a:latin typeface="Verdana"/>
                <a:cs typeface="Verdana"/>
              </a:rPr>
              <a:t>Activity or </a:t>
            </a:r>
            <a:r>
              <a:rPr lang="en-US" spc="-105" dirty="0" smtClean="0">
                <a:latin typeface="Verdana"/>
                <a:cs typeface="Verdana"/>
              </a:rPr>
              <a:t>application, </a:t>
            </a:r>
            <a:r>
              <a:rPr lang="en-US" spc="-90" dirty="0" smtClean="0">
                <a:latin typeface="Verdana"/>
                <a:cs typeface="Verdana"/>
              </a:rPr>
              <a:t>rather </a:t>
            </a:r>
            <a:r>
              <a:rPr lang="en-US" spc="-110" dirty="0" smtClean="0">
                <a:latin typeface="Verdana"/>
                <a:cs typeface="Verdana"/>
              </a:rPr>
              <a:t>than </a:t>
            </a:r>
            <a:r>
              <a:rPr lang="en-US" spc="-145" dirty="0" smtClean="0">
                <a:latin typeface="Verdana"/>
                <a:cs typeface="Verdana"/>
              </a:rPr>
              <a:t>an  </a:t>
            </a:r>
            <a:r>
              <a:rPr lang="en-US" spc="-90" dirty="0" smtClean="0">
                <a:latin typeface="Verdana"/>
                <a:cs typeface="Verdana"/>
              </a:rPr>
              <a:t>individual</a:t>
            </a:r>
            <a:r>
              <a:rPr lang="en-US" spc="-204" dirty="0" smtClean="0">
                <a:latin typeface="Verdana"/>
                <a:cs typeface="Verdana"/>
              </a:rPr>
              <a:t> </a:t>
            </a:r>
            <a:r>
              <a:rPr lang="en-US" spc="-100" dirty="0" smtClean="0">
                <a:latin typeface="Verdana"/>
                <a:cs typeface="Verdana"/>
              </a:rPr>
              <a:t>View.</a:t>
            </a:r>
            <a:r>
              <a:rPr lang="en-US" spc="-250" dirty="0" smtClean="0">
                <a:latin typeface="Verdana"/>
                <a:cs typeface="Verdana"/>
              </a:rPr>
              <a:t> </a:t>
            </a:r>
            <a:r>
              <a:rPr lang="en-US" spc="-80" dirty="0" smtClean="0">
                <a:latin typeface="Verdana"/>
                <a:cs typeface="Verdana"/>
              </a:rPr>
              <a:t>When</a:t>
            </a:r>
            <a:r>
              <a:rPr lang="en-US" spc="-270" dirty="0" smtClean="0">
                <a:latin typeface="Verdana"/>
                <a:cs typeface="Verdana"/>
              </a:rPr>
              <a:t> </a:t>
            </a:r>
            <a:r>
              <a:rPr lang="en-US" spc="-155" dirty="0" smtClean="0">
                <a:latin typeface="Verdana"/>
                <a:cs typeface="Verdana"/>
              </a:rPr>
              <a:t>a</a:t>
            </a:r>
            <a:r>
              <a:rPr lang="en-US" spc="-254" dirty="0" smtClean="0">
                <a:latin typeface="Verdana"/>
                <a:cs typeface="Verdana"/>
              </a:rPr>
              <a:t> </a:t>
            </a:r>
            <a:r>
              <a:rPr lang="en-US" spc="-90" dirty="0" smtClean="0">
                <a:latin typeface="Verdana"/>
                <a:cs typeface="Verdana"/>
              </a:rPr>
              <a:t>style</a:t>
            </a:r>
            <a:r>
              <a:rPr lang="en-US" spc="-250" dirty="0" smtClean="0">
                <a:latin typeface="Verdana"/>
                <a:cs typeface="Verdana"/>
              </a:rPr>
              <a:t> </a:t>
            </a:r>
            <a:r>
              <a:rPr lang="en-US" spc="-85" dirty="0" smtClean="0">
                <a:latin typeface="Verdana"/>
                <a:cs typeface="Verdana"/>
              </a:rPr>
              <a:t>is</a:t>
            </a:r>
            <a:r>
              <a:rPr lang="en-US" spc="-245" dirty="0" smtClean="0">
                <a:latin typeface="Verdana"/>
                <a:cs typeface="Verdana"/>
              </a:rPr>
              <a:t> </a:t>
            </a:r>
            <a:r>
              <a:rPr lang="en-US" spc="-100" dirty="0" smtClean="0">
                <a:latin typeface="Verdana"/>
                <a:cs typeface="Verdana"/>
              </a:rPr>
              <a:t>applied</a:t>
            </a:r>
            <a:r>
              <a:rPr lang="en-US" spc="-220" dirty="0" smtClean="0">
                <a:latin typeface="Verdana"/>
                <a:cs typeface="Verdana"/>
              </a:rPr>
              <a:t> </a:t>
            </a:r>
            <a:r>
              <a:rPr lang="en-US" spc="-155" dirty="0" smtClean="0">
                <a:latin typeface="Verdana"/>
                <a:cs typeface="Verdana"/>
              </a:rPr>
              <a:t>as  a </a:t>
            </a:r>
            <a:r>
              <a:rPr lang="en-US" spc="-150" dirty="0" smtClean="0">
                <a:latin typeface="Verdana"/>
                <a:cs typeface="Verdana"/>
              </a:rPr>
              <a:t>theme, </a:t>
            </a:r>
            <a:r>
              <a:rPr lang="en-US" spc="-110" dirty="0" smtClean="0">
                <a:latin typeface="Verdana"/>
                <a:cs typeface="Verdana"/>
              </a:rPr>
              <a:t>every </a:t>
            </a:r>
            <a:r>
              <a:rPr lang="en-US" spc="-65" dirty="0" smtClean="0">
                <a:latin typeface="Verdana"/>
                <a:cs typeface="Verdana"/>
              </a:rPr>
              <a:t>View </a:t>
            </a:r>
            <a:r>
              <a:rPr lang="en-US" spc="-80" dirty="0" smtClean="0">
                <a:latin typeface="Verdana"/>
                <a:cs typeface="Verdana"/>
              </a:rPr>
              <a:t>in </a:t>
            </a:r>
            <a:r>
              <a:rPr lang="en-US" spc="-95" dirty="0" smtClean="0">
                <a:latin typeface="Verdana"/>
                <a:cs typeface="Verdana"/>
              </a:rPr>
              <a:t>the </a:t>
            </a:r>
            <a:r>
              <a:rPr lang="en-US" spc="-65" dirty="0" smtClean="0">
                <a:latin typeface="Verdana"/>
                <a:cs typeface="Verdana"/>
              </a:rPr>
              <a:t>Activity or  </a:t>
            </a:r>
            <a:r>
              <a:rPr lang="en-US" spc="-90" dirty="0" smtClean="0">
                <a:latin typeface="Verdana"/>
                <a:cs typeface="Verdana"/>
              </a:rPr>
              <a:t>application</a:t>
            </a:r>
            <a:r>
              <a:rPr lang="en-US" spc="-200" dirty="0" smtClean="0">
                <a:latin typeface="Verdana"/>
                <a:cs typeface="Verdana"/>
              </a:rPr>
              <a:t> </a:t>
            </a:r>
            <a:r>
              <a:rPr lang="en-US" spc="-45" dirty="0" smtClean="0">
                <a:latin typeface="Verdana"/>
                <a:cs typeface="Verdana"/>
              </a:rPr>
              <a:t>will</a:t>
            </a:r>
            <a:r>
              <a:rPr lang="en-US" spc="-254" dirty="0" smtClean="0">
                <a:latin typeface="Verdana"/>
                <a:cs typeface="Verdana"/>
              </a:rPr>
              <a:t> </a:t>
            </a:r>
            <a:r>
              <a:rPr lang="en-US" spc="-114" dirty="0" smtClean="0">
                <a:latin typeface="Verdana"/>
                <a:cs typeface="Verdana"/>
              </a:rPr>
              <a:t>apply</a:t>
            </a:r>
            <a:r>
              <a:rPr lang="en-US" spc="-215" dirty="0" smtClean="0">
                <a:latin typeface="Verdana"/>
                <a:cs typeface="Verdana"/>
              </a:rPr>
              <a:t> </a:t>
            </a:r>
            <a:r>
              <a:rPr lang="en-US" spc="-125" dirty="0" smtClean="0">
                <a:latin typeface="Verdana"/>
                <a:cs typeface="Verdana"/>
              </a:rPr>
              <a:t>each</a:t>
            </a:r>
            <a:r>
              <a:rPr lang="en-US" spc="-250" dirty="0" smtClean="0">
                <a:latin typeface="Verdana"/>
                <a:cs typeface="Verdana"/>
              </a:rPr>
              <a:t> </a:t>
            </a:r>
            <a:r>
              <a:rPr lang="en-US" spc="-90" dirty="0" smtClean="0">
                <a:latin typeface="Verdana"/>
                <a:cs typeface="Verdana"/>
              </a:rPr>
              <a:t>style</a:t>
            </a:r>
            <a:r>
              <a:rPr lang="en-US" spc="-250" dirty="0" smtClean="0">
                <a:latin typeface="Verdana"/>
                <a:cs typeface="Verdana"/>
              </a:rPr>
              <a:t> </a:t>
            </a:r>
            <a:r>
              <a:rPr lang="en-US" spc="-85" dirty="0" smtClean="0">
                <a:latin typeface="Verdana"/>
                <a:cs typeface="Verdana"/>
              </a:rPr>
              <a:t>property  </a:t>
            </a:r>
            <a:r>
              <a:rPr lang="en-US" spc="-90" dirty="0" smtClean="0">
                <a:latin typeface="Verdana"/>
                <a:cs typeface="Verdana"/>
              </a:rPr>
              <a:t>that </a:t>
            </a:r>
            <a:r>
              <a:rPr lang="en-US" spc="-35" dirty="0" smtClean="0">
                <a:latin typeface="Verdana"/>
                <a:cs typeface="Verdana"/>
              </a:rPr>
              <a:t>it</a:t>
            </a:r>
            <a:r>
              <a:rPr lang="en-US" spc="-405" dirty="0" smtClean="0">
                <a:latin typeface="Verdana"/>
                <a:cs typeface="Verdana"/>
              </a:rPr>
              <a:t> </a:t>
            </a:r>
            <a:r>
              <a:rPr lang="en-US" spc="-120" dirty="0" smtClean="0">
                <a:latin typeface="Verdana"/>
                <a:cs typeface="Verdana"/>
              </a:rPr>
              <a:t>supports.</a:t>
            </a:r>
            <a:endParaRPr lang="en-US" dirty="0" smtClean="0">
              <a:latin typeface="Verdana"/>
              <a:cs typeface="Verdana"/>
            </a:endParaRPr>
          </a:p>
          <a:p>
            <a:endParaRPr lang="en-US" dirty="0"/>
          </a:p>
        </p:txBody>
      </p:sp>
    </p:spTree>
    <p:extLst>
      <p:ext uri="{BB962C8B-B14F-4D97-AF65-F5344CB8AC3E}">
        <p14:creationId xmlns:p14="http://schemas.microsoft.com/office/powerpoint/2010/main" xmlns="" val="17336965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Notifications : Basic</a:t>
            </a:r>
            <a:endParaRPr lang="en-US" dirty="0"/>
          </a:p>
        </p:txBody>
      </p:sp>
      <p:sp>
        <p:nvSpPr>
          <p:cNvPr id="5" name="Content Placeholder 4"/>
          <p:cNvSpPr>
            <a:spLocks noGrp="1"/>
          </p:cNvSpPr>
          <p:nvPr>
            <p:ph idx="1"/>
          </p:nvPr>
        </p:nvSpPr>
        <p:spPr>
          <a:xfrm>
            <a:off x="818712" y="2222287"/>
            <a:ext cx="10554574" cy="4413644"/>
          </a:xfrm>
        </p:spPr>
        <p:txBody>
          <a:bodyPr>
            <a:normAutofit/>
          </a:bodyPr>
          <a:lstStyle/>
          <a:p>
            <a:r>
              <a:rPr lang="en-US" dirty="0" smtClean="0"/>
              <a:t>A service, running in the background, needs a way to let users know something of interest has occurred, such as when email has been received.</a:t>
            </a:r>
          </a:p>
          <a:p>
            <a:endParaRPr lang="en-US" dirty="0" smtClean="0"/>
          </a:p>
          <a:p>
            <a:r>
              <a:rPr lang="en-US" dirty="0" smtClean="0"/>
              <a:t>We used toast to show details for some actions but they are not persistent to show for longer time. </a:t>
            </a:r>
          </a:p>
          <a:p>
            <a:endParaRPr lang="en-US" dirty="0" smtClean="0"/>
          </a:p>
          <a:p>
            <a:r>
              <a:rPr lang="en-US" dirty="0" smtClean="0"/>
              <a:t>For important messages to be given to the user, it is required to have more persistent method. A notification is a message you can display as an icon at the top of the device which we call notification bar or status bar.</a:t>
            </a:r>
          </a:p>
        </p:txBody>
      </p:sp>
    </p:spTree>
    <p:extLst>
      <p:ext uri="{BB962C8B-B14F-4D97-AF65-F5344CB8AC3E}">
        <p14:creationId xmlns:p14="http://schemas.microsoft.com/office/powerpoint/2010/main" xmlns="" val="33112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Notification : Types</a:t>
            </a:r>
            <a:endParaRPr lang="en-US" dirty="0"/>
          </a:p>
        </p:txBody>
      </p:sp>
      <p:sp>
        <p:nvSpPr>
          <p:cNvPr id="5" name="Content Placeholder 4"/>
          <p:cNvSpPr>
            <a:spLocks noGrp="1"/>
          </p:cNvSpPr>
          <p:nvPr>
            <p:ph idx="1"/>
          </p:nvPr>
        </p:nvSpPr>
        <p:spPr>
          <a:xfrm>
            <a:off x="818712" y="2222287"/>
            <a:ext cx="10554574" cy="4635713"/>
          </a:xfrm>
        </p:spPr>
        <p:txBody>
          <a:bodyPr/>
          <a:lstStyle/>
          <a:p>
            <a:r>
              <a:rPr lang="en-US" dirty="0" smtClean="0"/>
              <a:t>we have to set Two type of notification view.</a:t>
            </a:r>
          </a:p>
          <a:p>
            <a:pPr>
              <a:buNone/>
            </a:pPr>
            <a:r>
              <a:rPr lang="en-US" dirty="0" smtClean="0"/>
              <a:t>	1. Normal View</a:t>
            </a:r>
          </a:p>
          <a:p>
            <a:pPr>
              <a:buNone/>
            </a:pPr>
            <a:r>
              <a:rPr lang="en-US" dirty="0" smtClean="0"/>
              <a:t>	2. Big View</a:t>
            </a:r>
          </a:p>
          <a:p>
            <a:r>
              <a:rPr lang="en-US" dirty="0" smtClean="0"/>
              <a:t>Normal View</a:t>
            </a:r>
          </a:p>
          <a:p>
            <a:pPr lvl="1"/>
            <a:r>
              <a:rPr lang="en-US" dirty="0" smtClean="0"/>
              <a:t>While working with emulator with virtual device, you will have to click and drag down the status bar to expand it which will give you detail as follows. This is called normal view.</a:t>
            </a:r>
          </a:p>
          <a:p>
            <a:r>
              <a:rPr lang="en-US" dirty="0" smtClean="0"/>
              <a:t>Big view</a:t>
            </a:r>
          </a:p>
          <a:p>
            <a:pPr lvl="1"/>
            <a:r>
              <a:rPr lang="en-US" dirty="0" smtClean="0"/>
              <a:t>Big View which will have additional detail about the notification. You can add up to six additional lines in the notification. </a:t>
            </a:r>
          </a:p>
        </p:txBody>
      </p:sp>
    </p:spTree>
    <p:extLst>
      <p:ext uri="{BB962C8B-B14F-4D97-AF65-F5344CB8AC3E}">
        <p14:creationId xmlns:p14="http://schemas.microsoft.com/office/powerpoint/2010/main" xmlns="" val="1833162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Notification: Toast Notification</a:t>
            </a:r>
            <a:endParaRPr lang="en-US" dirty="0"/>
          </a:p>
        </p:txBody>
      </p:sp>
      <p:sp>
        <p:nvSpPr>
          <p:cNvPr id="3" name="Content Placeholder 2"/>
          <p:cNvSpPr>
            <a:spLocks noGrp="1"/>
          </p:cNvSpPr>
          <p:nvPr>
            <p:ph idx="1"/>
          </p:nvPr>
        </p:nvSpPr>
        <p:spPr>
          <a:xfrm>
            <a:off x="805649" y="2588047"/>
            <a:ext cx="10554574" cy="3636511"/>
          </a:xfrm>
        </p:spPr>
        <p:txBody>
          <a:bodyPr/>
          <a:lstStyle/>
          <a:p>
            <a:pPr>
              <a:buNone/>
            </a:pPr>
            <a:r>
              <a:rPr lang="en-US" dirty="0" smtClean="0"/>
              <a:t>A toast notification is a message that pops up on the surface of the window. </a:t>
            </a:r>
          </a:p>
          <a:p>
            <a:pPr>
              <a:buNone/>
            </a:pPr>
            <a:endParaRPr lang="en-US" dirty="0" smtClean="0"/>
          </a:p>
          <a:p>
            <a:pPr>
              <a:buNone/>
            </a:pPr>
            <a:r>
              <a:rPr lang="en-US" dirty="0" smtClean="0"/>
              <a:t>• It only fills the amount of space required for the message and the user's current activity remains visible and interactive.</a:t>
            </a:r>
          </a:p>
          <a:p>
            <a:pPr>
              <a:buNone/>
            </a:pPr>
            <a:endParaRPr lang="en-US" dirty="0" smtClean="0"/>
          </a:p>
          <a:p>
            <a:pPr>
              <a:buNone/>
            </a:pPr>
            <a:r>
              <a:rPr lang="en-US" dirty="0" smtClean="0"/>
              <a:t> • The notification automatically fades in and out, and does not accept interaction events.</a:t>
            </a:r>
          </a:p>
          <a:p>
            <a:pPr>
              <a:buNone/>
            </a:pPr>
            <a:endParaRPr lang="en-US" dirty="0" smtClean="0"/>
          </a:p>
          <a:p>
            <a:pPr>
              <a:buNone/>
            </a:pPr>
            <a:r>
              <a:rPr lang="en-US" dirty="0" smtClean="0"/>
              <a:t> • Because a toast can be created from a background Service, it appears even if the application isn't visible.</a:t>
            </a:r>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xmlns="" val="1577895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Notification: Status Bar Notification</a:t>
            </a:r>
            <a:endParaRPr lang="en-US" dirty="0"/>
          </a:p>
        </p:txBody>
      </p:sp>
      <p:sp>
        <p:nvSpPr>
          <p:cNvPr id="3" name="Content Placeholder 2"/>
          <p:cNvSpPr>
            <a:spLocks noGrp="1"/>
          </p:cNvSpPr>
          <p:nvPr>
            <p:ph idx="1"/>
          </p:nvPr>
        </p:nvSpPr>
        <p:spPr>
          <a:xfrm>
            <a:off x="818712" y="1906073"/>
            <a:ext cx="10554574" cy="4951927"/>
          </a:xfrm>
        </p:spPr>
        <p:txBody>
          <a:bodyPr/>
          <a:lstStyle/>
          <a:p>
            <a:r>
              <a:rPr lang="en-US" dirty="0" smtClean="0"/>
              <a:t>A status bar notification adds an icon to the system's status bar in the "Notifications" window.</a:t>
            </a:r>
          </a:p>
          <a:p>
            <a:endParaRPr lang="en-US" dirty="0" smtClean="0"/>
          </a:p>
          <a:p>
            <a:r>
              <a:rPr lang="en-US" dirty="0" smtClean="0"/>
              <a:t>When the user selects the expanded message, Android fires an Intent that is defined by the notification (usually to launch an Activity).</a:t>
            </a:r>
          </a:p>
          <a:p>
            <a:endParaRPr lang="en-US" dirty="0" smtClean="0"/>
          </a:p>
          <a:p>
            <a:r>
              <a:rPr lang="en-US" dirty="0" smtClean="0"/>
              <a:t>You can also configure the notification to alert the user with a sound, a vibration, and flashing lights on the device..</a:t>
            </a:r>
            <a:endParaRPr lang="en-US" dirty="0"/>
          </a:p>
        </p:txBody>
      </p:sp>
    </p:spTree>
    <p:extLst>
      <p:ext uri="{BB962C8B-B14F-4D97-AF65-F5344CB8AC3E}">
        <p14:creationId xmlns:p14="http://schemas.microsoft.com/office/powerpoint/2010/main" xmlns="" val="889577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Drag &amp; Drop</a:t>
            </a:r>
            <a:endParaRPr lang="en-US" dirty="0"/>
          </a:p>
        </p:txBody>
      </p:sp>
      <p:sp>
        <p:nvSpPr>
          <p:cNvPr id="3" name="Content Placeholder 2"/>
          <p:cNvSpPr>
            <a:spLocks noGrp="1"/>
          </p:cNvSpPr>
          <p:nvPr>
            <p:ph idx="1"/>
          </p:nvPr>
        </p:nvSpPr>
        <p:spPr>
          <a:xfrm>
            <a:off x="818712" y="2125014"/>
            <a:ext cx="10554574" cy="4732986"/>
          </a:xfrm>
        </p:spPr>
        <p:txBody>
          <a:bodyPr/>
          <a:lstStyle/>
          <a:p>
            <a:r>
              <a:rPr lang="en-US" dirty="0" smtClean="0"/>
              <a:t>Android drag/drop framework allows your users to move data from one View to another View in the current layout using a graphical drag and drop gesture. </a:t>
            </a:r>
            <a:r>
              <a:rPr lang="en-US" dirty="0" smtClean="0"/>
              <a:t>The </a:t>
            </a:r>
            <a:r>
              <a:rPr lang="en-US" dirty="0" smtClean="0"/>
              <a:t>framework includes following three important components to support drag &amp; drop functionality −</a:t>
            </a:r>
          </a:p>
          <a:p>
            <a:endParaRPr lang="en-US" b="1" dirty="0" smtClean="0"/>
          </a:p>
          <a:p>
            <a:r>
              <a:rPr lang="en-US" b="1" dirty="0" smtClean="0"/>
              <a:t>Drag </a:t>
            </a:r>
            <a:r>
              <a:rPr lang="en-US" b="1" dirty="0" smtClean="0"/>
              <a:t>event class</a:t>
            </a:r>
            <a:r>
              <a:rPr lang="en-US" dirty="0" smtClean="0"/>
              <a:t>.</a:t>
            </a:r>
          </a:p>
          <a:p>
            <a:r>
              <a:rPr lang="en-US" b="1" dirty="0" smtClean="0"/>
              <a:t>Drag listeners</a:t>
            </a:r>
            <a:r>
              <a:rPr lang="en-US" dirty="0" smtClean="0"/>
              <a:t>.</a:t>
            </a:r>
          </a:p>
          <a:p>
            <a:r>
              <a:rPr lang="en-US" b="1" dirty="0" smtClean="0"/>
              <a:t>Helper methods and classes</a:t>
            </a:r>
            <a:r>
              <a:rPr lang="en-US" dirty="0" smtClean="0"/>
              <a:t>.</a:t>
            </a:r>
            <a:endParaRPr lang="en-US" dirty="0"/>
          </a:p>
        </p:txBody>
      </p:sp>
    </p:spTree>
    <p:extLst>
      <p:ext uri="{BB962C8B-B14F-4D97-AF65-F5344CB8AC3E}">
        <p14:creationId xmlns:p14="http://schemas.microsoft.com/office/powerpoint/2010/main" xmlns="" val="2636777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Drag &amp; Drop</a:t>
            </a:r>
            <a:endParaRPr lang="en-US" dirty="0"/>
          </a:p>
        </p:txBody>
      </p:sp>
      <p:sp>
        <p:nvSpPr>
          <p:cNvPr id="3" name="Content Placeholder 2"/>
          <p:cNvSpPr>
            <a:spLocks noGrp="1"/>
          </p:cNvSpPr>
          <p:nvPr>
            <p:ph idx="1"/>
          </p:nvPr>
        </p:nvSpPr>
        <p:spPr>
          <a:xfrm>
            <a:off x="818712" y="2125014"/>
            <a:ext cx="10554574" cy="4732986"/>
          </a:xfrm>
        </p:spPr>
        <p:txBody>
          <a:bodyPr/>
          <a:lstStyle/>
          <a:p>
            <a:r>
              <a:rPr lang="en-US" sz="2000" dirty="0" smtClean="0"/>
              <a:t>The </a:t>
            </a:r>
            <a:r>
              <a:rPr lang="en-US" sz="2000" dirty="0" smtClean="0"/>
              <a:t>Drag Event </a:t>
            </a:r>
            <a:r>
              <a:rPr lang="en-US" sz="2000" dirty="0" smtClean="0"/>
              <a:t>Class</a:t>
            </a:r>
          </a:p>
          <a:p>
            <a:pPr lvl="1"/>
            <a:r>
              <a:rPr lang="en-US" dirty="0" smtClean="0"/>
              <a:t>The</a:t>
            </a:r>
            <a:r>
              <a:rPr lang="en-US" sz="1200" dirty="0" smtClean="0"/>
              <a:t> </a:t>
            </a:r>
            <a:r>
              <a:rPr lang="en-US" b="1" dirty="0" err="1" smtClean="0"/>
              <a:t>DragEvent</a:t>
            </a:r>
            <a:r>
              <a:rPr lang="en-US" dirty="0" smtClean="0"/>
              <a:t> represents an event that is sent out by the system at various times during a drag and drop operation. This class provides few Constants and important methods which we use during Drag/Drop process.</a:t>
            </a:r>
          </a:p>
          <a:p>
            <a:endParaRPr lang="en-US" dirty="0" smtClean="0"/>
          </a:p>
        </p:txBody>
      </p:sp>
    </p:spTree>
    <p:extLst>
      <p:ext uri="{BB962C8B-B14F-4D97-AF65-F5344CB8AC3E}">
        <p14:creationId xmlns:p14="http://schemas.microsoft.com/office/powerpoint/2010/main" xmlns="" val="2574769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Drag &amp; Drop</a:t>
            </a:r>
            <a:endParaRPr lang="en-US" dirty="0"/>
          </a:p>
        </p:txBody>
      </p:sp>
      <p:sp>
        <p:nvSpPr>
          <p:cNvPr id="3" name="Content Placeholder 2"/>
          <p:cNvSpPr>
            <a:spLocks noGrp="1"/>
          </p:cNvSpPr>
          <p:nvPr>
            <p:ph idx="1"/>
          </p:nvPr>
        </p:nvSpPr>
        <p:spPr>
          <a:xfrm>
            <a:off x="818712" y="2222287"/>
            <a:ext cx="10554574" cy="4635713"/>
          </a:xfrm>
        </p:spPr>
        <p:txBody>
          <a:bodyPr/>
          <a:lstStyle/>
          <a:p>
            <a:r>
              <a:rPr lang="en-US" sz="2400" dirty="0" smtClean="0"/>
              <a:t>Listening for Drag Event</a:t>
            </a:r>
          </a:p>
          <a:p>
            <a:pPr lvl="1"/>
            <a:r>
              <a:rPr lang="en-US" dirty="0" smtClean="0"/>
              <a:t>If you want any of your views within a Layout should respond Drag event then your view either implements</a:t>
            </a:r>
            <a:r>
              <a:rPr lang="en-US" sz="1400" dirty="0" smtClean="0"/>
              <a:t>  </a:t>
            </a:r>
            <a:r>
              <a:rPr lang="en-US" b="1" dirty="0" err="1" smtClean="0"/>
              <a:t>View.OnDragListener</a:t>
            </a:r>
            <a:r>
              <a:rPr lang="en-US" dirty="0" smtClean="0"/>
              <a:t> or setup </a:t>
            </a:r>
            <a:r>
              <a:rPr lang="en-US" b="1" dirty="0" err="1" smtClean="0"/>
              <a:t>onDragEvent</a:t>
            </a:r>
            <a:r>
              <a:rPr lang="en-US" b="1" dirty="0" smtClean="0"/>
              <a:t>(</a:t>
            </a:r>
            <a:r>
              <a:rPr lang="en-US" b="1" dirty="0" err="1" smtClean="0"/>
              <a:t>DragEvent</a:t>
            </a:r>
            <a:r>
              <a:rPr lang="en-US" sz="1400" b="1" dirty="0" smtClean="0"/>
              <a:t>)</a:t>
            </a:r>
            <a:r>
              <a:rPr lang="en-US" dirty="0" smtClean="0"/>
              <a:t>callback method. When the system calls the method or listener, it passes to them </a:t>
            </a:r>
            <a:r>
              <a:rPr lang="en-US" dirty="0" smtClean="0"/>
              <a:t>a </a:t>
            </a:r>
            <a:r>
              <a:rPr lang="en-US" dirty="0" err="1" smtClean="0"/>
              <a:t>DragEvent</a:t>
            </a:r>
            <a:r>
              <a:rPr lang="en-US" dirty="0" smtClean="0"/>
              <a:t> object explained above. You can have both a listener and a callback method for View object. If this occurs, the system first calls the listener and then defined callback as long as listener returns true.</a:t>
            </a:r>
          </a:p>
          <a:p>
            <a:endParaRPr lang="en-US" dirty="0"/>
          </a:p>
        </p:txBody>
      </p:sp>
    </p:spTree>
    <p:extLst>
      <p:ext uri="{BB962C8B-B14F-4D97-AF65-F5344CB8AC3E}">
        <p14:creationId xmlns:p14="http://schemas.microsoft.com/office/powerpoint/2010/main" xmlns="" val="2860254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1538</TotalTime>
  <Words>735</Words>
  <Application>Microsoft Office PowerPoint</Application>
  <PresentationFormat>Custom</PresentationFormat>
  <Paragraphs>69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Quotable</vt:lpstr>
      <vt:lpstr>Style VS Theme   Notification Drag &amp; Drop Location Based Services  Sending Email</vt:lpstr>
      <vt:lpstr>Style VS Theme</vt:lpstr>
      <vt:lpstr>Notifications : Basic</vt:lpstr>
      <vt:lpstr>Notification : Types</vt:lpstr>
      <vt:lpstr>Notification: Toast Notification</vt:lpstr>
      <vt:lpstr>Notification: Status Bar Notification</vt:lpstr>
      <vt:lpstr>Drag &amp; Drop</vt:lpstr>
      <vt:lpstr>Drag &amp; Drop</vt:lpstr>
      <vt:lpstr>Drag &amp; Drop</vt:lpstr>
      <vt:lpstr>Drag &amp; Drop</vt:lpstr>
      <vt:lpstr>Location Based Services</vt:lpstr>
      <vt:lpstr>Sending Email</vt:lpstr>
      <vt:lpstr>Sending Email</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Components of Android Application</dc:title>
  <dc:creator>keen.fahad@live.com</dc:creator>
  <cp:lastModifiedBy>Compaq</cp:lastModifiedBy>
  <cp:revision>81</cp:revision>
  <dcterms:created xsi:type="dcterms:W3CDTF">2018-11-15T06:08:22Z</dcterms:created>
  <dcterms:modified xsi:type="dcterms:W3CDTF">2019-06-13T03:37:02Z</dcterms:modified>
</cp:coreProperties>
</file>