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56" r:id="rId2"/>
    <p:sldId id="257" r:id="rId3"/>
    <p:sldId id="275" r:id="rId4"/>
    <p:sldId id="258" r:id="rId5"/>
    <p:sldId id="262" r:id="rId6"/>
    <p:sldId id="259" r:id="rId7"/>
    <p:sldId id="260" r:id="rId8"/>
    <p:sldId id="279" r:id="rId9"/>
    <p:sldId id="276" r:id="rId10"/>
    <p:sldId id="261" r:id="rId11"/>
    <p:sldId id="263" r:id="rId12"/>
    <p:sldId id="266" r:id="rId13"/>
    <p:sldId id="264" r:id="rId14"/>
    <p:sldId id="265" r:id="rId15"/>
    <p:sldId id="280" r:id="rId16"/>
    <p:sldId id="277" r:id="rId17"/>
    <p:sldId id="267" r:id="rId18"/>
    <p:sldId id="268" r:id="rId19"/>
    <p:sldId id="274" r:id="rId20"/>
    <p:sldId id="269" r:id="rId21"/>
    <p:sldId id="278" r:id="rId22"/>
    <p:sldId id="270" r:id="rId23"/>
    <p:sldId id="271" r:id="rId24"/>
    <p:sldId id="27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74" d="100"/>
          <a:sy n="74"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B9EBBA-996F-894A-B54A-D6246ED52CEA}" type="datetimeFigureOut">
              <a:rPr lang="en-US" smtClean="0"/>
              <a:pPr/>
              <a:t>21-Mar-19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626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52C72-DE31-F449-A4ED-4C594FD91407}" type="datetimeFigureOut">
              <a:rPr lang="en-US" smtClean="0"/>
              <a:pPr/>
              <a:t>21-Mar-19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1177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2726E-379B-B349-9EED-81ED093FA806}" type="datetimeFigureOut">
              <a:rPr lang="en-US" smtClean="0"/>
              <a:pPr/>
              <a:t>21-Mar-19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1401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3A1323-8D79-1946-B0D7-40001CF92E9D}" type="datetimeFigureOut">
              <a:rPr lang="en-US" smtClean="0"/>
              <a:pPr/>
              <a:t>21-Mar-19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6647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21-Mar-19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7174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302355-E14B-8545-A8F8-0FE83CC9D524}" type="datetimeFigureOut">
              <a:rPr lang="en-US" smtClean="0"/>
              <a:pPr/>
              <a:t>21-Mar-19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366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640F58-564D-2B4F-AE67-E407BA4FCF45}" type="datetimeFigureOut">
              <a:rPr lang="en-US" smtClean="0"/>
              <a:pPr/>
              <a:t>21-Mar-19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7163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3A34C8-038E-2045-AF43-DF7DBB8E0E9E}" type="datetimeFigureOut">
              <a:rPr lang="en-US" smtClean="0"/>
              <a:pPr/>
              <a:t>21-Mar-19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8324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21-Mar-19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9803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21-Mar-19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598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21-Mar-19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8945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482E8-6E0E-1B4F-B1FD-C69DB9E858D9}" type="datetimeFigureOut">
              <a:rPr lang="en-US" smtClean="0"/>
              <a:pPr/>
              <a:t>21-Mar-19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353621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Components of Android Application (Detail)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22247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Service</a:t>
            </a:r>
            <a:endParaRPr lang="en-US" dirty="0"/>
          </a:p>
        </p:txBody>
      </p:sp>
      <p:sp>
        <p:nvSpPr>
          <p:cNvPr id="3" name="Content Placeholder 2"/>
          <p:cNvSpPr>
            <a:spLocks noGrp="1"/>
          </p:cNvSpPr>
          <p:nvPr>
            <p:ph idx="1"/>
          </p:nvPr>
        </p:nvSpPr>
        <p:spPr>
          <a:xfrm>
            <a:off x="818712" y="1600201"/>
            <a:ext cx="10554574" cy="5130800"/>
          </a:xfrm>
        </p:spPr>
        <p:txBody>
          <a:bodyPr/>
          <a:lstStyle/>
          <a:p>
            <a:r>
              <a:rPr lang="en-US" dirty="0" smtClean="0"/>
              <a:t>Service is created by one of the two methods:</a:t>
            </a:r>
          </a:p>
          <a:p>
            <a:pPr lvl="1"/>
            <a:r>
              <a:rPr lang="en-US" dirty="0" smtClean="0"/>
              <a:t>Started</a:t>
            </a:r>
          </a:p>
          <a:p>
            <a:pPr lvl="2"/>
            <a:r>
              <a:rPr lang="en-US" dirty="0"/>
              <a:t>A service is </a:t>
            </a:r>
            <a:r>
              <a:rPr lang="en-US" b="1" dirty="0"/>
              <a:t>started</a:t>
            </a:r>
            <a:r>
              <a:rPr lang="en-US" dirty="0"/>
              <a:t> when an application component, such as an activity, starts it by calling </a:t>
            </a:r>
            <a:r>
              <a:rPr lang="en-US" i="1" dirty="0" err="1"/>
              <a:t>startService</a:t>
            </a:r>
            <a:r>
              <a:rPr lang="en-US" i="1" dirty="0"/>
              <a:t>()</a:t>
            </a:r>
            <a:r>
              <a:rPr lang="en-US" dirty="0"/>
              <a:t>. Once started, a service can run in the background indefinitely, even if the component that started it is destroyed</a:t>
            </a:r>
            <a:endParaRPr lang="en-US" dirty="0" smtClean="0"/>
          </a:p>
          <a:p>
            <a:pPr lvl="1"/>
            <a:r>
              <a:rPr lang="en-US" dirty="0" smtClean="0"/>
              <a:t>Bound</a:t>
            </a:r>
          </a:p>
          <a:p>
            <a:pPr lvl="2"/>
            <a:r>
              <a:rPr lang="en-US" dirty="0"/>
              <a:t>A service is </a:t>
            </a:r>
            <a:r>
              <a:rPr lang="en-US" b="1" dirty="0"/>
              <a:t>bound</a:t>
            </a:r>
            <a:r>
              <a:rPr lang="en-US" dirty="0"/>
              <a:t> when an application component binds to it by calling </a:t>
            </a:r>
            <a:r>
              <a:rPr lang="en-US" i="1" dirty="0" err="1"/>
              <a:t>bindService</a:t>
            </a:r>
            <a:r>
              <a:rPr lang="en-US" i="1" dirty="0"/>
              <a:t>()</a:t>
            </a:r>
            <a:r>
              <a:rPr lang="en-US" dirty="0"/>
              <a:t>. A bound service offers a client-server interface that allows components to interact with the service, send requests, get results, and even do so across processes with </a:t>
            </a:r>
            <a:r>
              <a:rPr lang="en-US" dirty="0" err="1"/>
              <a:t>interprocess</a:t>
            </a:r>
            <a:r>
              <a:rPr lang="en-US" dirty="0"/>
              <a:t> communication (IPC).</a:t>
            </a:r>
          </a:p>
        </p:txBody>
      </p:sp>
    </p:spTree>
    <p:extLst>
      <p:ext uri="{BB962C8B-B14F-4D97-AF65-F5344CB8AC3E}">
        <p14:creationId xmlns:p14="http://schemas.microsoft.com/office/powerpoint/2010/main" val="2999461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in Service</a:t>
            </a:r>
          </a:p>
        </p:txBody>
      </p:sp>
      <p:sp>
        <p:nvSpPr>
          <p:cNvPr id="3" name="Content Placeholder 2"/>
          <p:cNvSpPr>
            <a:spLocks noGrp="1"/>
          </p:cNvSpPr>
          <p:nvPr>
            <p:ph idx="1"/>
          </p:nvPr>
        </p:nvSpPr>
        <p:spPr/>
        <p:txBody>
          <a:bodyPr>
            <a:normAutofit/>
          </a:bodyPr>
          <a:lstStyle/>
          <a:p>
            <a:r>
              <a:rPr lang="en-US" dirty="0" err="1" smtClean="0"/>
              <a:t>onStart</a:t>
            </a:r>
            <a:r>
              <a:rPr lang="en-US" dirty="0" smtClean="0"/>
              <a:t>()</a:t>
            </a:r>
          </a:p>
          <a:p>
            <a:pPr lvl="1"/>
            <a:r>
              <a:rPr lang="en-US" dirty="0" smtClean="0"/>
              <a:t>The </a:t>
            </a:r>
            <a:r>
              <a:rPr lang="en-US" dirty="0"/>
              <a:t>system calls this method when another component, such as an activity, requests that the service be started, by calling </a:t>
            </a:r>
            <a:r>
              <a:rPr lang="en-US" dirty="0" err="1"/>
              <a:t>startService</a:t>
            </a:r>
            <a:r>
              <a:rPr lang="en-US" dirty="0"/>
              <a:t>(). If you implement this method, it is your responsibility to stop the service when its work is done, by calling </a:t>
            </a:r>
            <a:r>
              <a:rPr lang="en-US" dirty="0" err="1"/>
              <a:t>stopSelf</a:t>
            </a:r>
            <a:r>
              <a:rPr lang="en-US" dirty="0"/>
              <a:t>() or </a:t>
            </a:r>
            <a:r>
              <a:rPr lang="en-US" dirty="0" err="1"/>
              <a:t>stopService</a:t>
            </a:r>
            <a:r>
              <a:rPr lang="en-US" dirty="0"/>
              <a:t>() </a:t>
            </a:r>
            <a:r>
              <a:rPr lang="en-US" dirty="0" smtClean="0"/>
              <a:t>methods.</a:t>
            </a:r>
          </a:p>
          <a:p>
            <a:r>
              <a:rPr lang="en-US" dirty="0" err="1" smtClean="0"/>
              <a:t>onBind</a:t>
            </a:r>
            <a:r>
              <a:rPr lang="en-US" dirty="0" smtClean="0"/>
              <a:t>()</a:t>
            </a:r>
          </a:p>
          <a:p>
            <a:pPr lvl="1"/>
            <a:r>
              <a:rPr lang="en-US" dirty="0" smtClean="0"/>
              <a:t>The </a:t>
            </a:r>
            <a:r>
              <a:rPr lang="en-US" dirty="0"/>
              <a:t>system calls this method when another component wants to bind with the service by calling </a:t>
            </a:r>
            <a:r>
              <a:rPr lang="en-US" dirty="0" err="1"/>
              <a:t>bindService</a:t>
            </a:r>
            <a:r>
              <a:rPr lang="en-US" dirty="0"/>
              <a:t>(). If you implement this method, you must provide an interface that clients use to communicate with the service, by returning an </a:t>
            </a:r>
            <a:r>
              <a:rPr lang="en-US" dirty="0" err="1"/>
              <a:t>IBinder</a:t>
            </a:r>
            <a:r>
              <a:rPr lang="en-US" dirty="0"/>
              <a:t> object. You must always implement this method, but if you don't want to allow binding, then you should return null.</a:t>
            </a:r>
          </a:p>
        </p:txBody>
      </p:sp>
    </p:spTree>
    <p:extLst>
      <p:ext uri="{BB962C8B-B14F-4D97-AF65-F5344CB8AC3E}">
        <p14:creationId xmlns:p14="http://schemas.microsoft.com/office/powerpoint/2010/main" val="2296927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in </a:t>
            </a:r>
            <a:r>
              <a:rPr lang="en-US" dirty="0" smtClean="0"/>
              <a:t>Service cont.</a:t>
            </a:r>
            <a:endParaRPr lang="en-US" dirty="0"/>
          </a:p>
        </p:txBody>
      </p:sp>
      <p:sp>
        <p:nvSpPr>
          <p:cNvPr id="3" name="Content Placeholder 2"/>
          <p:cNvSpPr>
            <a:spLocks noGrp="1"/>
          </p:cNvSpPr>
          <p:nvPr>
            <p:ph idx="1"/>
          </p:nvPr>
        </p:nvSpPr>
        <p:spPr>
          <a:xfrm>
            <a:off x="818712" y="2082801"/>
            <a:ext cx="10554574" cy="4775200"/>
          </a:xfrm>
        </p:spPr>
        <p:txBody>
          <a:bodyPr>
            <a:normAutofit fontScale="77500" lnSpcReduction="20000"/>
          </a:bodyPr>
          <a:lstStyle/>
          <a:p>
            <a:r>
              <a:rPr lang="en-US" dirty="0" err="1"/>
              <a:t>onUnbind</a:t>
            </a:r>
            <a:r>
              <a:rPr lang="en-US" dirty="0" smtClean="0"/>
              <a:t>()</a:t>
            </a:r>
          </a:p>
          <a:p>
            <a:pPr lvl="1"/>
            <a:r>
              <a:rPr lang="en-US" dirty="0" smtClean="0"/>
              <a:t>The </a:t>
            </a:r>
            <a:r>
              <a:rPr lang="en-US" dirty="0"/>
              <a:t>system calls this method when all clients have disconnected from a particular interface published by the service.</a:t>
            </a:r>
          </a:p>
          <a:p>
            <a:pPr marL="0" indent="0">
              <a:buNone/>
            </a:pPr>
            <a:endParaRPr lang="en-US" dirty="0"/>
          </a:p>
          <a:p>
            <a:r>
              <a:rPr lang="en-US" dirty="0" err="1"/>
              <a:t>onRebind</a:t>
            </a:r>
            <a:r>
              <a:rPr lang="en-US" dirty="0" smtClean="0"/>
              <a:t>()</a:t>
            </a:r>
          </a:p>
          <a:p>
            <a:pPr lvl="1"/>
            <a:r>
              <a:rPr lang="en-US" dirty="0" smtClean="0"/>
              <a:t>The </a:t>
            </a:r>
            <a:r>
              <a:rPr lang="en-US" dirty="0"/>
              <a:t>system calls this method when new clients have connected to the service, after it had previously been notified that all had disconnected in its </a:t>
            </a:r>
            <a:r>
              <a:rPr lang="en-US" dirty="0" err="1"/>
              <a:t>onUnbind</a:t>
            </a:r>
            <a:r>
              <a:rPr lang="en-US" dirty="0"/>
              <a:t>(Intent).</a:t>
            </a:r>
          </a:p>
          <a:p>
            <a:endParaRPr lang="en-US" dirty="0"/>
          </a:p>
          <a:p>
            <a:r>
              <a:rPr lang="en-US" dirty="0" err="1" smtClean="0"/>
              <a:t>onCreate</a:t>
            </a:r>
            <a:r>
              <a:rPr lang="en-US" dirty="0" smtClean="0"/>
              <a:t>()</a:t>
            </a:r>
          </a:p>
          <a:p>
            <a:pPr lvl="1"/>
            <a:r>
              <a:rPr lang="en-US" dirty="0" smtClean="0"/>
              <a:t>The </a:t>
            </a:r>
            <a:r>
              <a:rPr lang="en-US" dirty="0"/>
              <a:t>system calls this method when the service is first created using </a:t>
            </a:r>
            <a:r>
              <a:rPr lang="en-US" dirty="0" err="1"/>
              <a:t>onStartCommand</a:t>
            </a:r>
            <a:r>
              <a:rPr lang="en-US" dirty="0"/>
              <a:t>() or </a:t>
            </a:r>
            <a:r>
              <a:rPr lang="en-US" dirty="0" err="1"/>
              <a:t>onBind</a:t>
            </a:r>
            <a:r>
              <a:rPr lang="en-US" dirty="0"/>
              <a:t>(). This call is required to perform one-time set-up.</a:t>
            </a:r>
          </a:p>
          <a:p>
            <a:endParaRPr lang="en-US" dirty="0"/>
          </a:p>
          <a:p>
            <a:r>
              <a:rPr lang="en-US" dirty="0" err="1" smtClean="0"/>
              <a:t>onDestroy</a:t>
            </a:r>
            <a:r>
              <a:rPr lang="en-US" dirty="0" smtClean="0"/>
              <a:t>()</a:t>
            </a:r>
          </a:p>
          <a:p>
            <a:pPr lvl="1"/>
            <a:r>
              <a:rPr lang="en-US" dirty="0" smtClean="0"/>
              <a:t>The </a:t>
            </a:r>
            <a:r>
              <a:rPr lang="en-US" dirty="0"/>
              <a:t>system calls this method when the service is no longer used and is being destroyed. Your service should implement this to clean up any resources such as threads, registered listeners, receivers, etc.</a:t>
            </a:r>
          </a:p>
        </p:txBody>
      </p:sp>
    </p:spTree>
    <p:extLst>
      <p:ext uri="{BB962C8B-B14F-4D97-AF65-F5344CB8AC3E}">
        <p14:creationId xmlns:p14="http://schemas.microsoft.com/office/powerpoint/2010/main" val="1621689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3515932" y="12700"/>
            <a:ext cx="7332663" cy="6845300"/>
          </a:xfrm>
        </p:spPr>
      </p:pic>
    </p:spTree>
    <p:extLst>
      <p:ext uri="{BB962C8B-B14F-4D97-AF65-F5344CB8AC3E}">
        <p14:creationId xmlns:p14="http://schemas.microsoft.com/office/powerpoint/2010/main" val="2492660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4294967295"/>
          </p:nvPr>
        </p:nvSpPr>
        <p:spPr bwMode="auto">
          <a:xfrm>
            <a:off x="0" y="260350"/>
            <a:ext cx="8589963" cy="6472238"/>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3308" rIns="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88"/>
                </a:solidFill>
                <a:effectLst/>
                <a:latin typeface="Menlo"/>
              </a:rPr>
              <a:t>package</a:t>
            </a:r>
            <a:r>
              <a:rPr kumimoji="0" lang="en-US" altLang="en-US" sz="1400" b="0" i="0" u="none" strike="noStrike" cap="none" normalizeH="0" baseline="0" dirty="0" smtClean="0">
                <a:ln>
                  <a:noFill/>
                </a:ln>
                <a:solidFill>
                  <a:srgbClr val="313131"/>
                </a:solidFill>
                <a:effectLst/>
                <a:latin typeface="Menlo"/>
              </a:rPr>
              <a:t> com</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example</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tutorialspoint7</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myapplication</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000088"/>
              </a:solidFill>
              <a:effectLst/>
              <a:latin typeface="Menl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88"/>
                </a:solidFill>
                <a:effectLst/>
                <a:latin typeface="Menlo"/>
              </a:rPr>
              <a:t>import</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313131"/>
                </a:solidFill>
                <a:effectLst/>
                <a:latin typeface="Menlo"/>
              </a:rPr>
              <a:t>android</a:t>
            </a:r>
            <a:r>
              <a:rPr kumimoji="0" lang="en-US" altLang="en-US" sz="1400" b="0" i="0" u="none" strike="noStrike" cap="none" normalizeH="0" baseline="0" dirty="0" err="1" smtClean="0">
                <a:ln>
                  <a:noFill/>
                </a:ln>
                <a:solidFill>
                  <a:srgbClr val="666600"/>
                </a:solidFill>
                <a:effectLst/>
                <a:latin typeface="Menlo"/>
              </a:rPr>
              <a:t>.</a:t>
            </a:r>
            <a:r>
              <a:rPr kumimoji="0" lang="en-US" altLang="en-US" sz="1400" b="0" i="0" u="none" strike="noStrike" cap="none" normalizeH="0" baseline="0" dirty="0" err="1" smtClean="0">
                <a:ln>
                  <a:noFill/>
                </a:ln>
                <a:solidFill>
                  <a:srgbClr val="313131"/>
                </a:solidFill>
                <a:effectLst/>
                <a:latin typeface="Menlo"/>
              </a:rPr>
              <a:t>app</a:t>
            </a:r>
            <a:r>
              <a:rPr kumimoji="0" lang="en-US" altLang="en-US" sz="1400" b="0" i="0" u="none" strike="noStrike" cap="none" normalizeH="0" baseline="0" dirty="0" err="1" smtClean="0">
                <a:ln>
                  <a:noFill/>
                </a:ln>
                <a:solidFill>
                  <a:srgbClr val="666600"/>
                </a:solidFill>
                <a:effectLst/>
                <a:latin typeface="Menlo"/>
              </a:rPr>
              <a:t>.</a:t>
            </a:r>
            <a:r>
              <a:rPr kumimoji="0" lang="en-US" altLang="en-US" sz="1400" b="0" i="0" u="none" strike="noStrike" cap="none" normalizeH="0" baseline="0" dirty="0" err="1" smtClean="0">
                <a:ln>
                  <a:noFill/>
                </a:ln>
                <a:solidFill>
                  <a:srgbClr val="7F0055"/>
                </a:solidFill>
                <a:effectLst/>
                <a:latin typeface="Menlo"/>
              </a:rPr>
              <a:t>Service</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88"/>
                </a:solidFill>
                <a:effectLst/>
                <a:latin typeface="Menlo"/>
              </a:rPr>
              <a:t>import</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313131"/>
                </a:solidFill>
                <a:effectLst/>
                <a:latin typeface="Menlo"/>
              </a:rPr>
              <a:t>android</a:t>
            </a:r>
            <a:r>
              <a:rPr kumimoji="0" lang="en-US" altLang="en-US" sz="1400" b="0" i="0" u="none" strike="noStrike" cap="none" normalizeH="0" baseline="0" dirty="0" err="1" smtClean="0">
                <a:ln>
                  <a:noFill/>
                </a:ln>
                <a:solidFill>
                  <a:srgbClr val="666600"/>
                </a:solidFill>
                <a:effectLst/>
                <a:latin typeface="Menlo"/>
              </a:rPr>
              <a:t>.</a:t>
            </a:r>
            <a:r>
              <a:rPr kumimoji="0" lang="en-US" altLang="en-US" sz="1400" b="0" i="0" u="none" strike="noStrike" cap="none" normalizeH="0" baseline="0" dirty="0" err="1" smtClean="0">
                <a:ln>
                  <a:noFill/>
                </a:ln>
                <a:solidFill>
                  <a:srgbClr val="313131"/>
                </a:solidFill>
                <a:effectLst/>
                <a:latin typeface="Menlo"/>
              </a:rPr>
              <a:t>content</a:t>
            </a:r>
            <a:r>
              <a:rPr kumimoji="0" lang="en-US" altLang="en-US" sz="1400" b="0" i="0" u="none" strike="noStrike" cap="none" normalizeH="0" baseline="0" dirty="0" err="1" smtClean="0">
                <a:ln>
                  <a:noFill/>
                </a:ln>
                <a:solidFill>
                  <a:srgbClr val="666600"/>
                </a:solidFill>
                <a:effectLst/>
                <a:latin typeface="Menlo"/>
              </a:rPr>
              <a:t>.</a:t>
            </a:r>
            <a:r>
              <a:rPr kumimoji="0" lang="en-US" altLang="en-US" sz="1400" b="0" i="0" u="none" strike="noStrike" cap="none" normalizeH="0" baseline="0" dirty="0" err="1" smtClean="0">
                <a:ln>
                  <a:noFill/>
                </a:ln>
                <a:solidFill>
                  <a:srgbClr val="7F0055"/>
                </a:solidFill>
                <a:effectLst/>
                <a:latin typeface="Menlo"/>
              </a:rPr>
              <a:t>Intent</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88"/>
                </a:solidFill>
                <a:effectLst/>
                <a:latin typeface="Menlo"/>
              </a:rPr>
              <a:t>import</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313131"/>
                </a:solidFill>
                <a:effectLst/>
                <a:latin typeface="Menlo"/>
              </a:rPr>
              <a:t>android</a:t>
            </a:r>
            <a:r>
              <a:rPr kumimoji="0" lang="en-US" altLang="en-US" sz="1400" b="0" i="0" u="none" strike="noStrike" cap="none" normalizeH="0" baseline="0" dirty="0" err="1" smtClean="0">
                <a:ln>
                  <a:noFill/>
                </a:ln>
                <a:solidFill>
                  <a:srgbClr val="666600"/>
                </a:solidFill>
                <a:effectLst/>
                <a:latin typeface="Menlo"/>
              </a:rPr>
              <a:t>.</a:t>
            </a:r>
            <a:r>
              <a:rPr kumimoji="0" lang="en-US" altLang="en-US" sz="1400" b="0" i="0" u="none" strike="noStrike" cap="none" normalizeH="0" baseline="0" dirty="0" err="1" smtClean="0">
                <a:ln>
                  <a:noFill/>
                </a:ln>
                <a:solidFill>
                  <a:srgbClr val="313131"/>
                </a:solidFill>
                <a:effectLst/>
                <a:latin typeface="Menlo"/>
              </a:rPr>
              <a:t>os</a:t>
            </a:r>
            <a:r>
              <a:rPr kumimoji="0" lang="en-US" altLang="en-US" sz="1400" b="0" i="0" u="none" strike="noStrike" cap="none" normalizeH="0" baseline="0" dirty="0" err="1" smtClean="0">
                <a:ln>
                  <a:noFill/>
                </a:ln>
                <a:solidFill>
                  <a:srgbClr val="666600"/>
                </a:solidFill>
                <a:effectLst/>
                <a:latin typeface="Menlo"/>
              </a:rPr>
              <a:t>.</a:t>
            </a:r>
            <a:r>
              <a:rPr kumimoji="0" lang="en-US" altLang="en-US" sz="1400" b="0" i="0" u="none" strike="noStrike" cap="none" normalizeH="0" baseline="0" dirty="0" err="1" smtClean="0">
                <a:ln>
                  <a:noFill/>
                </a:ln>
                <a:solidFill>
                  <a:srgbClr val="7F0055"/>
                </a:solidFill>
                <a:effectLst/>
                <a:latin typeface="Menlo"/>
              </a:rPr>
              <a:t>IBinder</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88"/>
                </a:solidFill>
                <a:effectLst/>
                <a:latin typeface="Menlo"/>
              </a:rPr>
              <a:t>import</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313131"/>
                </a:solidFill>
                <a:effectLst/>
                <a:latin typeface="Menlo"/>
              </a:rPr>
              <a:t>android</a:t>
            </a:r>
            <a:r>
              <a:rPr kumimoji="0" lang="en-US" altLang="en-US" sz="1400" b="0" i="0" u="none" strike="noStrike" cap="none" normalizeH="0" baseline="0" dirty="0" err="1" smtClean="0">
                <a:ln>
                  <a:noFill/>
                </a:ln>
                <a:solidFill>
                  <a:srgbClr val="666600"/>
                </a:solidFill>
                <a:effectLst/>
                <a:latin typeface="Menlo"/>
              </a:rPr>
              <a:t>.</a:t>
            </a:r>
            <a:r>
              <a:rPr kumimoji="0" lang="en-US" altLang="en-US" sz="1400" b="0" i="0" u="none" strike="noStrike" cap="none" normalizeH="0" baseline="0" dirty="0" err="1" smtClean="0">
                <a:ln>
                  <a:noFill/>
                </a:ln>
                <a:solidFill>
                  <a:srgbClr val="313131"/>
                </a:solidFill>
                <a:effectLst/>
                <a:latin typeface="Menlo"/>
              </a:rPr>
              <a:t>support</a:t>
            </a:r>
            <a:r>
              <a:rPr kumimoji="0" lang="en-US" altLang="en-US" sz="1400" b="0" i="0" u="none" strike="noStrike" cap="none" normalizeH="0" baseline="0" dirty="0" err="1" smtClean="0">
                <a:ln>
                  <a:noFill/>
                </a:ln>
                <a:solidFill>
                  <a:srgbClr val="666600"/>
                </a:solidFill>
                <a:effectLst/>
                <a:latin typeface="Menlo"/>
              </a:rPr>
              <a:t>.</a:t>
            </a:r>
            <a:r>
              <a:rPr kumimoji="0" lang="en-US" altLang="en-US" sz="1400" b="0" i="0" u="none" strike="noStrike" cap="none" normalizeH="0" baseline="0" dirty="0" err="1" smtClean="0">
                <a:ln>
                  <a:noFill/>
                </a:ln>
                <a:solidFill>
                  <a:srgbClr val="313131"/>
                </a:solidFill>
                <a:effectLst/>
                <a:latin typeface="Menlo"/>
              </a:rPr>
              <a:t>annotation</a:t>
            </a:r>
            <a:r>
              <a:rPr kumimoji="0" lang="en-US" altLang="en-US" sz="1400" b="0" i="0" u="none" strike="noStrike" cap="none" normalizeH="0" baseline="0" dirty="0" err="1" smtClean="0">
                <a:ln>
                  <a:noFill/>
                </a:ln>
                <a:solidFill>
                  <a:srgbClr val="666600"/>
                </a:solidFill>
                <a:effectLst/>
                <a:latin typeface="Menlo"/>
              </a:rPr>
              <a:t>.</a:t>
            </a:r>
            <a:r>
              <a:rPr kumimoji="0" lang="en-US" altLang="en-US" sz="1400" b="0" i="0" u="none" strike="noStrike" cap="none" normalizeH="0" baseline="0" dirty="0" err="1" smtClean="0">
                <a:ln>
                  <a:noFill/>
                </a:ln>
                <a:solidFill>
                  <a:srgbClr val="7F0055"/>
                </a:solidFill>
                <a:effectLst/>
                <a:latin typeface="Menlo"/>
              </a:rPr>
              <a:t>Nullable</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88"/>
                </a:solidFill>
                <a:effectLst/>
                <a:latin typeface="Menlo"/>
              </a:rPr>
              <a:t>import</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313131"/>
                </a:solidFill>
                <a:effectLst/>
                <a:latin typeface="Menlo"/>
              </a:rPr>
              <a:t>android</a:t>
            </a:r>
            <a:r>
              <a:rPr kumimoji="0" lang="en-US" altLang="en-US" sz="1400" b="0" i="0" u="none" strike="noStrike" cap="none" normalizeH="0" baseline="0" dirty="0" err="1" smtClean="0">
                <a:ln>
                  <a:noFill/>
                </a:ln>
                <a:solidFill>
                  <a:srgbClr val="666600"/>
                </a:solidFill>
                <a:effectLst/>
                <a:latin typeface="Menlo"/>
              </a:rPr>
              <a:t>.</a:t>
            </a:r>
            <a:r>
              <a:rPr kumimoji="0" lang="en-US" altLang="en-US" sz="1400" b="0" i="0" u="none" strike="noStrike" cap="none" normalizeH="0" baseline="0" dirty="0" err="1" smtClean="0">
                <a:ln>
                  <a:noFill/>
                </a:ln>
                <a:solidFill>
                  <a:srgbClr val="313131"/>
                </a:solidFill>
                <a:effectLst/>
                <a:latin typeface="Menlo"/>
              </a:rPr>
              <a:t>widget</a:t>
            </a:r>
            <a:r>
              <a:rPr kumimoji="0" lang="en-US" altLang="en-US" sz="1400" b="0" i="0" u="none" strike="noStrike" cap="none" normalizeH="0" baseline="0" dirty="0" err="1" smtClean="0">
                <a:ln>
                  <a:noFill/>
                </a:ln>
                <a:solidFill>
                  <a:srgbClr val="666600"/>
                </a:solidFill>
                <a:effectLst/>
                <a:latin typeface="Menlo"/>
              </a:rPr>
              <a:t>.</a:t>
            </a:r>
            <a:r>
              <a:rPr kumimoji="0" lang="en-US" altLang="en-US" sz="1400" b="0" i="0" u="none" strike="noStrike" cap="none" normalizeH="0" baseline="0" dirty="0" err="1" smtClean="0">
                <a:ln>
                  <a:noFill/>
                </a:ln>
                <a:solidFill>
                  <a:srgbClr val="7F0055"/>
                </a:solidFill>
                <a:effectLst/>
                <a:latin typeface="Menlo"/>
              </a:rPr>
              <a:t>Toast</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313131"/>
              </a:solidFill>
              <a:latin typeface="Menl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880000"/>
                </a:solidFill>
                <a:effectLst/>
                <a:latin typeface="Menlo"/>
              </a:rPr>
              <a:t>/** * Created by TutorialsPoint7 on 8/23/2016. */</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88"/>
                </a:solidFill>
                <a:effectLst/>
                <a:latin typeface="Menlo"/>
              </a:rPr>
              <a:t>public</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smtClean="0">
                <a:ln>
                  <a:noFill/>
                </a:ln>
                <a:solidFill>
                  <a:srgbClr val="000088"/>
                </a:solidFill>
                <a:effectLst/>
                <a:latin typeface="Menlo"/>
              </a:rPr>
              <a:t>class</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7F0055"/>
                </a:solidFill>
                <a:effectLst/>
                <a:latin typeface="Menlo"/>
              </a:rPr>
              <a:t>MyService</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smtClean="0">
                <a:ln>
                  <a:noFill/>
                </a:ln>
                <a:solidFill>
                  <a:srgbClr val="000088"/>
                </a:solidFill>
                <a:effectLst/>
                <a:latin typeface="Menlo"/>
              </a:rPr>
              <a:t>extends</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smtClean="0">
                <a:ln>
                  <a:noFill/>
                </a:ln>
                <a:solidFill>
                  <a:srgbClr val="7F0055"/>
                </a:solidFill>
                <a:effectLst/>
                <a:latin typeface="Menlo"/>
              </a:rPr>
              <a:t>Service</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kumimoji="0" lang="en-US" altLang="en-US" sz="1400" b="0" i="0" u="none" strike="noStrike" cap="none" normalizeH="0" baseline="0" dirty="0" smtClean="0">
                <a:ln>
                  <a:noFill/>
                </a:ln>
                <a:solidFill>
                  <a:srgbClr val="006666"/>
                </a:solidFill>
                <a:effectLst/>
                <a:latin typeface="Menlo"/>
              </a:rPr>
              <a:t>@</a:t>
            </a:r>
            <a:r>
              <a:rPr kumimoji="0" lang="en-US" altLang="en-US" sz="1400" b="0" i="0" u="none" strike="noStrike" cap="none" normalizeH="0" baseline="0" dirty="0" err="1" smtClean="0">
                <a:ln>
                  <a:noFill/>
                </a:ln>
                <a:solidFill>
                  <a:srgbClr val="006666"/>
                </a:solidFill>
                <a:effectLst/>
                <a:latin typeface="Menlo"/>
              </a:rPr>
              <a:t>Nullable</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smtClean="0">
                <a:ln>
                  <a:noFill/>
                </a:ln>
                <a:solidFill>
                  <a:srgbClr val="006666"/>
                </a:solidFill>
                <a:effectLst/>
                <a:latin typeface="Menlo"/>
              </a:rPr>
              <a:t>@Override</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smtClean="0">
                <a:ln>
                  <a:noFill/>
                </a:ln>
                <a:solidFill>
                  <a:srgbClr val="000088"/>
                </a:solidFill>
                <a:effectLst/>
                <a:latin typeface="Menlo"/>
              </a:rPr>
              <a:t>public</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7F0055"/>
                </a:solidFill>
                <a:effectLst/>
                <a:latin typeface="Menlo"/>
              </a:rPr>
              <a:t>IBinder</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313131"/>
                </a:solidFill>
                <a:effectLst/>
                <a:latin typeface="Menlo"/>
              </a:rPr>
              <a:t>onBind</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7F0055"/>
                </a:solidFill>
                <a:effectLst/>
                <a:latin typeface="Menlo"/>
              </a:rPr>
              <a:t>Intent</a:t>
            </a:r>
            <a:r>
              <a:rPr kumimoji="0" lang="en-US" altLang="en-US" sz="1400" b="0" i="0" u="none" strike="noStrike" cap="none" normalizeH="0" baseline="0" dirty="0" smtClean="0">
                <a:ln>
                  <a:noFill/>
                </a:ln>
                <a:solidFill>
                  <a:srgbClr val="313131"/>
                </a:solidFill>
                <a:effectLst/>
                <a:latin typeface="Menlo"/>
              </a:rPr>
              <a:t> intent</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lang="en-US" altLang="en-US" sz="1400" dirty="0" smtClean="0">
                <a:solidFill>
                  <a:srgbClr val="313131"/>
                </a:solidFill>
                <a:latin typeface="Menlo"/>
              </a:rPr>
              <a:t>	</a:t>
            </a:r>
            <a:r>
              <a:rPr kumimoji="0" lang="en-US" altLang="en-US" sz="1400" b="0" i="0" u="none" strike="noStrike" cap="none" normalizeH="0" baseline="0" dirty="0" smtClean="0">
                <a:ln>
                  <a:noFill/>
                </a:ln>
                <a:solidFill>
                  <a:srgbClr val="000088"/>
                </a:solidFill>
                <a:effectLst/>
                <a:latin typeface="Menlo"/>
              </a:rPr>
              <a:t>return</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smtClean="0">
                <a:ln>
                  <a:noFill/>
                </a:ln>
                <a:solidFill>
                  <a:srgbClr val="000088"/>
                </a:solidFill>
                <a:effectLst/>
                <a:latin typeface="Menlo"/>
              </a:rPr>
              <a:t>null</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6666"/>
                </a:solidFill>
                <a:effectLst/>
                <a:latin typeface="Menlo"/>
              </a:rPr>
              <a:t>	@Override</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smtClean="0">
                <a:ln>
                  <a:noFill/>
                </a:ln>
                <a:solidFill>
                  <a:srgbClr val="000088"/>
                </a:solidFill>
                <a:effectLst/>
                <a:latin typeface="Menlo"/>
              </a:rPr>
              <a:t>public</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000088"/>
                </a:solidFill>
                <a:effectLst/>
                <a:latin typeface="Menlo"/>
              </a:rPr>
              <a:t>int</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313131"/>
                </a:solidFill>
                <a:effectLst/>
                <a:latin typeface="Menlo"/>
              </a:rPr>
              <a:t>onStartCommand</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7F0055"/>
                </a:solidFill>
                <a:effectLst/>
                <a:latin typeface="Menlo"/>
              </a:rPr>
              <a:t>Intent</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313131"/>
                </a:solidFill>
                <a:effectLst/>
                <a:latin typeface="Menlo"/>
              </a:rPr>
              <a:t>intent</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000088"/>
                </a:solidFill>
                <a:effectLst/>
                <a:latin typeface="Menlo"/>
              </a:rPr>
              <a:t>int</a:t>
            </a:r>
            <a:r>
              <a:rPr kumimoji="0" lang="en-US" altLang="en-US" sz="1400" b="0" i="0" u="none" strike="noStrike" cap="none" normalizeH="0" baseline="0" dirty="0" smtClean="0">
                <a:ln>
                  <a:noFill/>
                </a:ln>
                <a:solidFill>
                  <a:srgbClr val="313131"/>
                </a:solidFill>
                <a:effectLst/>
                <a:latin typeface="Menlo"/>
              </a:rPr>
              <a:t> flags</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000088"/>
                </a:solidFill>
                <a:effectLst/>
                <a:latin typeface="Menlo"/>
              </a:rPr>
              <a:t>int</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313131"/>
                </a:solidFill>
                <a:effectLst/>
                <a:latin typeface="Menlo"/>
              </a:rPr>
              <a:t>startId</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666600"/>
                </a:solidFill>
                <a:effectLst/>
                <a:latin typeface="Menlo"/>
              </a:rPr>
              <a:t>	{</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880000"/>
                </a:solidFill>
                <a:effectLst/>
                <a:latin typeface="Menlo"/>
              </a:rPr>
              <a:t>		// Let it continue running until it is stopped.</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lang="en-US" altLang="en-US" sz="1400" dirty="0" smtClean="0">
                <a:solidFill>
                  <a:srgbClr val="313131"/>
                </a:solidFill>
                <a:latin typeface="Menlo"/>
              </a:rPr>
              <a:t>	</a:t>
            </a:r>
            <a:r>
              <a:rPr kumimoji="0" lang="en-US" altLang="en-US" sz="1400" b="0" i="0" u="none" strike="noStrike" cap="none" normalizeH="0" baseline="0" dirty="0" err="1" smtClean="0">
                <a:ln>
                  <a:noFill/>
                </a:ln>
                <a:solidFill>
                  <a:srgbClr val="7F0055"/>
                </a:solidFill>
                <a:effectLst/>
                <a:latin typeface="Menlo"/>
              </a:rPr>
              <a:t>Toast</a:t>
            </a:r>
            <a:r>
              <a:rPr kumimoji="0" lang="en-US" altLang="en-US" sz="1400" b="0" i="0" u="none" strike="noStrike" cap="none" normalizeH="0" baseline="0" dirty="0" err="1" smtClean="0">
                <a:ln>
                  <a:noFill/>
                </a:ln>
                <a:solidFill>
                  <a:srgbClr val="666600"/>
                </a:solidFill>
                <a:effectLst/>
                <a:latin typeface="Menlo"/>
              </a:rPr>
              <a:t>.</a:t>
            </a:r>
            <a:r>
              <a:rPr kumimoji="0" lang="en-US" altLang="en-US" sz="1400" b="0" i="0" u="none" strike="noStrike" cap="none" normalizeH="0" baseline="0" dirty="0" err="1" smtClean="0">
                <a:ln>
                  <a:noFill/>
                </a:ln>
                <a:solidFill>
                  <a:srgbClr val="313131"/>
                </a:solidFill>
                <a:effectLst/>
                <a:latin typeface="Menlo"/>
              </a:rPr>
              <a:t>makeText</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000088"/>
                </a:solidFill>
                <a:effectLst/>
                <a:latin typeface="Menlo"/>
              </a:rPr>
              <a:t>this</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smtClean="0">
                <a:ln>
                  <a:noFill/>
                </a:ln>
                <a:solidFill>
                  <a:srgbClr val="008800"/>
                </a:solidFill>
                <a:effectLst/>
                <a:latin typeface="Menlo"/>
              </a:rPr>
              <a:t>"Service Started"</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lang="en-US" altLang="en-US" sz="1400" dirty="0" smtClean="0">
                <a:solidFill>
                  <a:srgbClr val="313131"/>
                </a:solidFill>
                <a:latin typeface="Menlo"/>
              </a:rPr>
              <a:t>	</a:t>
            </a:r>
            <a:r>
              <a:rPr kumimoji="0" lang="en-US" altLang="en-US" sz="1400" b="0" i="0" u="none" strike="noStrike" cap="none" normalizeH="0" baseline="0" dirty="0" err="1" smtClean="0">
                <a:ln>
                  <a:noFill/>
                </a:ln>
                <a:solidFill>
                  <a:srgbClr val="7F0055"/>
                </a:solidFill>
                <a:effectLst/>
                <a:latin typeface="Menlo"/>
              </a:rPr>
              <a:t>Toast</a:t>
            </a:r>
            <a:r>
              <a:rPr kumimoji="0" lang="en-US" altLang="en-US" sz="1400" b="0" i="0" u="none" strike="noStrike" cap="none" normalizeH="0" baseline="0" dirty="0" err="1" smtClean="0">
                <a:ln>
                  <a:noFill/>
                </a:ln>
                <a:solidFill>
                  <a:srgbClr val="666600"/>
                </a:solidFill>
                <a:effectLst/>
                <a:latin typeface="Menlo"/>
              </a:rPr>
              <a:t>.</a:t>
            </a:r>
            <a:r>
              <a:rPr kumimoji="0" lang="en-US" altLang="en-US" sz="1400" b="0" i="0" u="none" strike="noStrike" cap="none" normalizeH="0" baseline="0" dirty="0" err="1" smtClean="0">
                <a:ln>
                  <a:noFill/>
                </a:ln>
                <a:solidFill>
                  <a:srgbClr val="313131"/>
                </a:solidFill>
                <a:effectLst/>
                <a:latin typeface="Menlo"/>
              </a:rPr>
              <a:t>LENGTH_LONG</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show</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lang="en-US" altLang="en-US" sz="1400" dirty="0" smtClean="0">
                <a:solidFill>
                  <a:srgbClr val="313131"/>
                </a:solidFill>
                <a:latin typeface="Menlo"/>
              </a:rPr>
              <a:t>	</a:t>
            </a:r>
            <a:r>
              <a:rPr kumimoji="0" lang="en-US" altLang="en-US" sz="1400" b="0" i="0" u="none" strike="noStrike" cap="none" normalizeH="0" baseline="0" dirty="0" smtClean="0">
                <a:ln>
                  <a:noFill/>
                </a:ln>
                <a:solidFill>
                  <a:srgbClr val="000088"/>
                </a:solidFill>
                <a:effectLst/>
                <a:latin typeface="Menlo"/>
              </a:rPr>
              <a:t>return</a:t>
            </a:r>
            <a:r>
              <a:rPr kumimoji="0" lang="en-US" altLang="en-US" sz="1400" b="0" i="0" u="none" strike="noStrike" cap="none" normalizeH="0" baseline="0" dirty="0" smtClean="0">
                <a:ln>
                  <a:noFill/>
                </a:ln>
                <a:solidFill>
                  <a:srgbClr val="313131"/>
                </a:solidFill>
                <a:effectLst/>
                <a:latin typeface="Menlo"/>
              </a:rPr>
              <a:t> START_STICKY</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6666"/>
                </a:solidFill>
                <a:effectLst/>
                <a:latin typeface="Menlo"/>
              </a:rPr>
              <a:t>	@Override</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smtClean="0">
                <a:ln>
                  <a:noFill/>
                </a:ln>
                <a:solidFill>
                  <a:srgbClr val="000088"/>
                </a:solidFill>
                <a:effectLst/>
                <a:latin typeface="Menlo"/>
              </a:rPr>
              <a:t>public</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smtClean="0">
                <a:ln>
                  <a:noFill/>
                </a:ln>
                <a:solidFill>
                  <a:srgbClr val="000088"/>
                </a:solidFill>
                <a:effectLst/>
                <a:latin typeface="Menlo"/>
              </a:rPr>
              <a:t>void</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313131"/>
                </a:solidFill>
                <a:effectLst/>
                <a:latin typeface="Menlo"/>
              </a:rPr>
              <a:t>onDestroy</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666600"/>
                </a:solidFill>
                <a:effectLst/>
                <a:latin typeface="Menlo"/>
              </a:rPr>
              <a:t>	{</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88"/>
                </a:solidFill>
                <a:effectLst/>
                <a:latin typeface="Menlo"/>
              </a:rPr>
              <a:t>		</a:t>
            </a:r>
            <a:r>
              <a:rPr kumimoji="0" lang="en-US" altLang="en-US" sz="1400" b="0" i="0" u="none" strike="noStrike" cap="none" normalizeH="0" baseline="0" dirty="0" err="1" smtClean="0">
                <a:ln>
                  <a:noFill/>
                </a:ln>
                <a:solidFill>
                  <a:srgbClr val="000088"/>
                </a:solidFill>
                <a:effectLst/>
                <a:latin typeface="Menlo"/>
              </a:rPr>
              <a:t>super</a:t>
            </a:r>
            <a:r>
              <a:rPr kumimoji="0" lang="en-US" altLang="en-US" sz="1400" b="0" i="0" u="none" strike="noStrike" cap="none" normalizeH="0" baseline="0" dirty="0" err="1" smtClean="0">
                <a:ln>
                  <a:noFill/>
                </a:ln>
                <a:solidFill>
                  <a:srgbClr val="666600"/>
                </a:solidFill>
                <a:effectLst/>
                <a:latin typeface="Menlo"/>
              </a:rPr>
              <a:t>.</a:t>
            </a:r>
            <a:r>
              <a:rPr kumimoji="0" lang="en-US" altLang="en-US" sz="1400" b="0" i="0" u="none" strike="noStrike" cap="none" normalizeH="0" baseline="0" dirty="0" err="1" smtClean="0">
                <a:ln>
                  <a:noFill/>
                </a:ln>
                <a:solidFill>
                  <a:srgbClr val="313131"/>
                </a:solidFill>
                <a:effectLst/>
                <a:latin typeface="Menlo"/>
              </a:rPr>
              <a:t>onDestroy</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7F0055"/>
                </a:solidFill>
                <a:effectLst/>
                <a:latin typeface="Menlo"/>
              </a:rPr>
              <a:t>		</a:t>
            </a:r>
            <a:r>
              <a:rPr kumimoji="0" lang="en-US" altLang="en-US" sz="1400" b="0" i="0" u="none" strike="noStrike" cap="none" normalizeH="0" baseline="0" dirty="0" err="1" smtClean="0">
                <a:ln>
                  <a:noFill/>
                </a:ln>
                <a:solidFill>
                  <a:srgbClr val="7F0055"/>
                </a:solidFill>
                <a:effectLst/>
                <a:latin typeface="Menlo"/>
              </a:rPr>
              <a:t>Toast</a:t>
            </a:r>
            <a:r>
              <a:rPr kumimoji="0" lang="en-US" altLang="en-US" sz="1400" b="0" i="0" u="none" strike="noStrike" cap="none" normalizeH="0" baseline="0" dirty="0" err="1" smtClean="0">
                <a:ln>
                  <a:noFill/>
                </a:ln>
                <a:solidFill>
                  <a:srgbClr val="666600"/>
                </a:solidFill>
                <a:effectLst/>
                <a:latin typeface="Menlo"/>
              </a:rPr>
              <a:t>.</a:t>
            </a:r>
            <a:r>
              <a:rPr kumimoji="0" lang="en-US" altLang="en-US" sz="1400" b="0" i="0" u="none" strike="noStrike" cap="none" normalizeH="0" baseline="0" dirty="0" err="1" smtClean="0">
                <a:ln>
                  <a:noFill/>
                </a:ln>
                <a:solidFill>
                  <a:srgbClr val="313131"/>
                </a:solidFill>
                <a:effectLst/>
                <a:latin typeface="Menlo"/>
              </a:rPr>
              <a:t>makeText</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000088"/>
                </a:solidFill>
                <a:effectLst/>
                <a:latin typeface="Menlo"/>
              </a:rPr>
              <a:t>this</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smtClean="0">
                <a:ln>
                  <a:noFill/>
                </a:ln>
                <a:solidFill>
                  <a:srgbClr val="008800"/>
                </a:solidFill>
                <a:effectLst/>
                <a:latin typeface="Menlo"/>
              </a:rPr>
              <a:t>"Service Destroyed"</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7F0055"/>
                </a:solidFill>
                <a:effectLst/>
                <a:latin typeface="Menlo"/>
              </a:rPr>
              <a:t>		</a:t>
            </a:r>
            <a:r>
              <a:rPr kumimoji="0" lang="en-US" altLang="en-US" sz="1400" b="0" i="0" u="none" strike="noStrike" cap="none" normalizeH="0" baseline="0" dirty="0" err="1" smtClean="0">
                <a:ln>
                  <a:noFill/>
                </a:ln>
                <a:solidFill>
                  <a:srgbClr val="7F0055"/>
                </a:solidFill>
                <a:effectLst/>
                <a:latin typeface="Menlo"/>
              </a:rPr>
              <a:t>Toast</a:t>
            </a:r>
            <a:r>
              <a:rPr kumimoji="0" lang="en-US" altLang="en-US" sz="1400" b="0" i="0" u="none" strike="noStrike" cap="none" normalizeH="0" baseline="0" dirty="0" err="1" smtClean="0">
                <a:ln>
                  <a:noFill/>
                </a:ln>
                <a:solidFill>
                  <a:srgbClr val="666600"/>
                </a:solidFill>
                <a:effectLst/>
                <a:latin typeface="Menlo"/>
              </a:rPr>
              <a:t>.</a:t>
            </a:r>
            <a:r>
              <a:rPr kumimoji="0" lang="en-US" altLang="en-US" sz="1400" b="0" i="0" u="none" strike="noStrike" cap="none" normalizeH="0" baseline="0" dirty="0" err="1" smtClean="0">
                <a:ln>
                  <a:noFill/>
                </a:ln>
                <a:solidFill>
                  <a:srgbClr val="313131"/>
                </a:solidFill>
                <a:effectLst/>
                <a:latin typeface="Menlo"/>
              </a:rPr>
              <a:t>LENGTH_LONG</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show</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666600"/>
                </a:solidFill>
                <a:effectLst/>
                <a:latin typeface="Menlo"/>
              </a:rPr>
              <a:t>	}</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chemeClr val="tx1"/>
                </a:solidFill>
                <a:effectLst/>
              </a:rPr>
              <a:t> </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2824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Registering an </a:t>
            </a:r>
            <a:r>
              <a:rPr lang="en-US" dirty="0" smtClean="0"/>
              <a:t>Service </a:t>
            </a:r>
            <a:r>
              <a:rPr lang="en-US" dirty="0"/>
              <a:t>in </a:t>
            </a:r>
            <a:r>
              <a:rPr lang="en-US" dirty="0" smtClean="0"/>
              <a:t>Manifest</a:t>
            </a:r>
            <a:endParaRPr lang="en-US" dirty="0"/>
          </a:p>
        </p:txBody>
      </p:sp>
      <p:sp>
        <p:nvSpPr>
          <p:cNvPr id="3" name="Rectangle 1"/>
          <p:cNvSpPr>
            <a:spLocks noChangeArrowheads="1"/>
          </p:cNvSpPr>
          <p:nvPr/>
        </p:nvSpPr>
        <p:spPr bwMode="auto">
          <a:xfrm>
            <a:off x="2270601" y="2441868"/>
            <a:ext cx="715292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&lt;?xml version="1.0" encoding="utf-8"?&gt;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&lt;manifest </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xmlns:android</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="http://schemas.android.com/</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apk</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/res/android"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package="com.example.tutorialspoint7.myapplication"&gt;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&lt;application </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android:allowBackup</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="true"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android:icon</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mipmap</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ic_launcher</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android:label</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="@string/</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app_name</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android:supportsRtl</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="true"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android:theme</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="@style/</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AppTheme</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"&gt;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	&lt;activity </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android:name</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MainActivity</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"&gt;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	&lt;intent-filter&gt;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Arial Unicode MS" panose="020B0604020202020204" pitchFamily="34" charset="-128"/>
              </a:rPr>
              <a:t>	</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&lt;action </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android:name</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android.intent.action.MAIN</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 /&gt;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Arial Unicode MS" panose="020B0604020202020204" pitchFamily="34" charset="-128"/>
              </a:rPr>
              <a:t>	</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&lt;category </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android:name</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android.intent.category.LAUNCHER</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 /&gt;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Arial Unicode MS" panose="020B0604020202020204" pitchFamily="34" charset="-128"/>
              </a:rPr>
              <a:t>	</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&lt;/intent-filter&gt;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Arial Unicode MS" panose="020B0604020202020204" pitchFamily="34" charset="-128"/>
              </a:rPr>
              <a:t>	</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&lt;/activity&gt;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Arial Unicode MS" panose="020B0604020202020204" pitchFamily="34" charset="-128"/>
              </a:rPr>
              <a:t>	</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&lt;service </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android:name</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MyService</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 /&gt;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&lt;/application&gt;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&lt;/manifest&gt;</a:t>
            </a:r>
            <a:r>
              <a:rPr kumimoji="0" lang="en-US" altLang="en-US" sz="1600" b="0" i="0" u="none" strike="noStrike" cap="none" normalizeH="0" baseline="0" dirty="0" smtClean="0">
                <a:ln>
                  <a:noFill/>
                </a:ln>
                <a:solidFill>
                  <a:schemeClr val="tx1"/>
                </a:solidFill>
                <a:effectLst/>
              </a:rPr>
              <a:t>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85592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50169" y="3245476"/>
            <a:ext cx="6698383" cy="1829762"/>
          </a:xfrm>
        </p:spPr>
        <p:txBody>
          <a:bodyPr/>
          <a:lstStyle/>
          <a:p>
            <a:r>
              <a:rPr lang="en-US" sz="6000" dirty="0" smtClean="0"/>
              <a:t>Broadcast Receiver</a:t>
            </a:r>
            <a:endParaRPr lang="en-US" sz="6000" dirty="0"/>
          </a:p>
        </p:txBody>
      </p:sp>
    </p:spTree>
    <p:extLst>
      <p:ext uri="{BB962C8B-B14F-4D97-AF65-F5344CB8AC3E}">
        <p14:creationId xmlns:p14="http://schemas.microsoft.com/office/powerpoint/2010/main" val="41685237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Broadcast Receiver Steps</a:t>
            </a:r>
            <a:endParaRPr lang="en-US" dirty="0"/>
          </a:p>
        </p:txBody>
      </p:sp>
      <p:sp>
        <p:nvSpPr>
          <p:cNvPr id="3" name="Content Placeholder 2"/>
          <p:cNvSpPr>
            <a:spLocks noGrp="1"/>
          </p:cNvSpPr>
          <p:nvPr>
            <p:ph idx="1"/>
          </p:nvPr>
        </p:nvSpPr>
        <p:spPr/>
        <p:txBody>
          <a:bodyPr/>
          <a:lstStyle/>
          <a:p>
            <a:r>
              <a:rPr lang="en-US" dirty="0" smtClean="0"/>
              <a:t>Creating Broadcast Receiver</a:t>
            </a:r>
          </a:p>
          <a:p>
            <a:pPr lvl="1"/>
            <a:r>
              <a:rPr lang="en-US" dirty="0"/>
              <a:t>A broadcast receiver is implemented as a subclass of </a:t>
            </a:r>
            <a:r>
              <a:rPr lang="en-US" b="1" dirty="0" err="1"/>
              <a:t>BroadcastReceiver</a:t>
            </a:r>
            <a:r>
              <a:rPr lang="en-US" dirty="0" err="1"/>
              <a:t>class</a:t>
            </a:r>
            <a:r>
              <a:rPr lang="en-US" dirty="0"/>
              <a:t> and overriding the </a:t>
            </a:r>
            <a:r>
              <a:rPr lang="en-US" dirty="0" err="1"/>
              <a:t>onReceive</a:t>
            </a:r>
            <a:r>
              <a:rPr lang="en-US" dirty="0"/>
              <a:t>() method where each message is received as a </a:t>
            </a:r>
            <a:r>
              <a:rPr lang="en-US" b="1" dirty="0"/>
              <a:t>Intent</a:t>
            </a:r>
            <a:r>
              <a:rPr lang="en-US" dirty="0"/>
              <a:t> object parameter</a:t>
            </a:r>
            <a:r>
              <a:rPr lang="en-US" dirty="0" smtClean="0"/>
              <a:t>.</a:t>
            </a:r>
          </a:p>
          <a:p>
            <a:pPr lvl="1"/>
            <a:endParaRPr lang="en-US" dirty="0"/>
          </a:p>
          <a:p>
            <a:pPr lvl="1"/>
            <a:endParaRPr lang="en-US" dirty="0" smtClean="0"/>
          </a:p>
          <a:p>
            <a:pPr lvl="1"/>
            <a:endParaRPr lang="en-US" dirty="0"/>
          </a:p>
          <a:p>
            <a:pPr lvl="1"/>
            <a:endParaRPr lang="en-US" dirty="0"/>
          </a:p>
        </p:txBody>
      </p:sp>
      <p:sp>
        <p:nvSpPr>
          <p:cNvPr id="4" name="Rectangle 1"/>
          <p:cNvSpPr>
            <a:spLocks noChangeArrowheads="1"/>
          </p:cNvSpPr>
          <p:nvPr/>
        </p:nvSpPr>
        <p:spPr bwMode="auto">
          <a:xfrm>
            <a:off x="3013657" y="4349811"/>
            <a:ext cx="6779100" cy="1947898"/>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33308" rIns="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88"/>
                </a:solidFill>
                <a:effectLst/>
                <a:latin typeface="Menlo"/>
              </a:rPr>
              <a:t>public</a:t>
            </a:r>
            <a:r>
              <a:rPr kumimoji="0" lang="en-US" altLang="en-US" sz="1600" b="0" i="0" u="none" strike="noStrike" cap="none" normalizeH="0" baseline="0" dirty="0" smtClean="0">
                <a:ln>
                  <a:noFill/>
                </a:ln>
                <a:solidFill>
                  <a:srgbClr val="313131"/>
                </a:solidFill>
                <a:effectLst/>
                <a:latin typeface="Menlo"/>
              </a:rPr>
              <a:t> </a:t>
            </a:r>
            <a:r>
              <a:rPr kumimoji="0" lang="en-US" altLang="en-US" sz="1600" b="0" i="0" u="none" strike="noStrike" cap="none" normalizeH="0" baseline="0" dirty="0" smtClean="0">
                <a:ln>
                  <a:noFill/>
                </a:ln>
                <a:solidFill>
                  <a:srgbClr val="000088"/>
                </a:solidFill>
                <a:effectLst/>
                <a:latin typeface="Menlo"/>
              </a:rPr>
              <a:t>class</a:t>
            </a:r>
            <a:r>
              <a:rPr kumimoji="0" lang="en-US" altLang="en-US" sz="1600" b="0" i="0" u="none" strike="noStrike" cap="none" normalizeH="0" baseline="0" dirty="0" smtClean="0">
                <a:ln>
                  <a:noFill/>
                </a:ln>
                <a:solidFill>
                  <a:srgbClr val="313131"/>
                </a:solidFill>
                <a:effectLst/>
                <a:latin typeface="Menlo"/>
              </a:rPr>
              <a:t> </a:t>
            </a:r>
            <a:r>
              <a:rPr kumimoji="0" lang="en-US" altLang="en-US" sz="1600" b="0" i="0" u="none" strike="noStrike" cap="none" normalizeH="0" baseline="0" dirty="0" err="1" smtClean="0">
                <a:ln>
                  <a:noFill/>
                </a:ln>
                <a:solidFill>
                  <a:srgbClr val="7F0055"/>
                </a:solidFill>
                <a:effectLst/>
                <a:latin typeface="Menlo"/>
              </a:rPr>
              <a:t>MyReceiver</a:t>
            </a:r>
            <a:r>
              <a:rPr kumimoji="0" lang="en-US" altLang="en-US" sz="1600" b="0" i="0" u="none" strike="noStrike" cap="none" normalizeH="0" baseline="0" dirty="0" smtClean="0">
                <a:ln>
                  <a:noFill/>
                </a:ln>
                <a:solidFill>
                  <a:srgbClr val="313131"/>
                </a:solidFill>
                <a:effectLst/>
                <a:latin typeface="Menlo"/>
              </a:rPr>
              <a:t> </a:t>
            </a:r>
            <a:r>
              <a:rPr kumimoji="0" lang="en-US" altLang="en-US" sz="1600" b="0" i="0" u="none" strike="noStrike" cap="none" normalizeH="0" baseline="0" dirty="0" smtClean="0">
                <a:ln>
                  <a:noFill/>
                </a:ln>
                <a:solidFill>
                  <a:srgbClr val="000088"/>
                </a:solidFill>
                <a:effectLst/>
                <a:latin typeface="Menlo"/>
              </a:rPr>
              <a:t>extends</a:t>
            </a:r>
            <a:r>
              <a:rPr kumimoji="0" lang="en-US" altLang="en-US" sz="1600" b="0" i="0" u="none" strike="noStrike" cap="none" normalizeH="0" baseline="0" dirty="0" smtClean="0">
                <a:ln>
                  <a:noFill/>
                </a:ln>
                <a:solidFill>
                  <a:srgbClr val="313131"/>
                </a:solidFill>
                <a:effectLst/>
                <a:latin typeface="Menlo"/>
              </a:rPr>
              <a:t> </a:t>
            </a:r>
            <a:r>
              <a:rPr kumimoji="0" lang="en-US" altLang="en-US" sz="1600" b="0" i="0" u="none" strike="noStrike" cap="none" normalizeH="0" baseline="0" dirty="0" err="1" smtClean="0">
                <a:ln>
                  <a:noFill/>
                </a:ln>
                <a:solidFill>
                  <a:srgbClr val="7F0055"/>
                </a:solidFill>
                <a:effectLst/>
                <a:latin typeface="Menlo"/>
              </a:rPr>
              <a:t>BroadcastReceiver</a:t>
            </a:r>
            <a:r>
              <a:rPr kumimoji="0" lang="en-US" altLang="en-US" sz="1600" b="0" i="0" u="none" strike="noStrike" cap="none" normalizeH="0" baseline="0" dirty="0" smtClean="0">
                <a:ln>
                  <a:noFill/>
                </a:ln>
                <a:solidFill>
                  <a:srgbClr val="313131"/>
                </a:solidFill>
                <a:effectLst/>
                <a:latin typeface="Menlo"/>
              </a:rPr>
              <a:t> </a:t>
            </a:r>
            <a:r>
              <a:rPr kumimoji="0" lang="en-US" altLang="en-US" sz="1600" b="0" i="0" u="none" strike="noStrike" cap="none" normalizeH="0" baseline="0" dirty="0" smtClean="0">
                <a:ln>
                  <a:noFill/>
                </a:ln>
                <a:solidFill>
                  <a:srgbClr val="666600"/>
                </a:solidFill>
                <a:effectLst/>
                <a:latin typeface="Menlo"/>
              </a:rPr>
              <a:t>{</a:t>
            </a:r>
            <a:r>
              <a:rPr kumimoji="0" lang="en-US" altLang="en-US" sz="16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solidFill>
                  <a:srgbClr val="313131"/>
                </a:solidFill>
                <a:latin typeface="Menlo"/>
              </a:rPr>
              <a:t>	</a:t>
            </a:r>
            <a:r>
              <a:rPr kumimoji="0" lang="en-US" altLang="en-US" sz="1600" b="0" i="0" u="none" strike="noStrike" cap="none" normalizeH="0" baseline="0" dirty="0" smtClean="0">
                <a:ln>
                  <a:noFill/>
                </a:ln>
                <a:solidFill>
                  <a:srgbClr val="006666"/>
                </a:solidFill>
                <a:effectLst/>
                <a:latin typeface="Menlo"/>
              </a:rPr>
              <a:t>@Override</a:t>
            </a:r>
            <a:r>
              <a:rPr kumimoji="0" lang="en-US" altLang="en-US" sz="1600" b="0" i="0" u="none" strike="noStrike" cap="none" normalizeH="0" baseline="0" dirty="0" smtClean="0">
                <a:ln>
                  <a:noFill/>
                </a:ln>
                <a:solidFill>
                  <a:srgbClr val="313131"/>
                </a:solidFill>
                <a:effectLst/>
                <a:latin typeface="Menlo"/>
              </a:rPr>
              <a:t> </a:t>
            </a:r>
            <a:r>
              <a:rPr kumimoji="0" lang="en-US" altLang="en-US" sz="1600" b="0" i="0" u="none" strike="noStrike" cap="none" normalizeH="0" baseline="0" dirty="0" smtClean="0">
                <a:ln>
                  <a:noFill/>
                </a:ln>
                <a:solidFill>
                  <a:srgbClr val="000088"/>
                </a:solidFill>
                <a:effectLst/>
                <a:latin typeface="Menlo"/>
              </a:rPr>
              <a:t>public</a:t>
            </a:r>
            <a:r>
              <a:rPr kumimoji="0" lang="en-US" altLang="en-US" sz="1600" b="0" i="0" u="none" strike="noStrike" cap="none" normalizeH="0" baseline="0" dirty="0" smtClean="0">
                <a:ln>
                  <a:noFill/>
                </a:ln>
                <a:solidFill>
                  <a:srgbClr val="313131"/>
                </a:solidFill>
                <a:effectLst/>
                <a:latin typeface="Menlo"/>
              </a:rPr>
              <a:t> </a:t>
            </a:r>
            <a:r>
              <a:rPr kumimoji="0" lang="en-US" altLang="en-US" sz="1600" b="0" i="0" u="none" strike="noStrike" cap="none" normalizeH="0" baseline="0" dirty="0" smtClean="0">
                <a:ln>
                  <a:noFill/>
                </a:ln>
                <a:solidFill>
                  <a:srgbClr val="000088"/>
                </a:solidFill>
                <a:effectLst/>
                <a:latin typeface="Menlo"/>
              </a:rPr>
              <a:t>void</a:t>
            </a:r>
            <a:r>
              <a:rPr kumimoji="0" lang="en-US" altLang="en-US" sz="1600" b="0" i="0" u="none" strike="noStrike" cap="none" normalizeH="0" baseline="0" dirty="0" smtClean="0">
                <a:ln>
                  <a:noFill/>
                </a:ln>
                <a:solidFill>
                  <a:srgbClr val="313131"/>
                </a:solidFill>
                <a:effectLst/>
                <a:latin typeface="Menlo"/>
              </a:rPr>
              <a:t> </a:t>
            </a:r>
            <a:r>
              <a:rPr kumimoji="0" lang="en-US" altLang="en-US" sz="1600" b="0" i="0" u="none" strike="noStrike" cap="none" normalizeH="0" baseline="0" dirty="0" err="1" smtClean="0">
                <a:ln>
                  <a:noFill/>
                </a:ln>
                <a:solidFill>
                  <a:srgbClr val="313131"/>
                </a:solidFill>
                <a:effectLst/>
                <a:latin typeface="Menlo"/>
              </a:rPr>
              <a:t>onReceive</a:t>
            </a:r>
            <a:r>
              <a:rPr kumimoji="0" lang="en-US" altLang="en-US" sz="1600" b="0" i="0" u="none" strike="noStrike" cap="none" normalizeH="0" baseline="0" dirty="0" smtClean="0">
                <a:ln>
                  <a:noFill/>
                </a:ln>
                <a:solidFill>
                  <a:srgbClr val="666600"/>
                </a:solidFill>
                <a:effectLst/>
                <a:latin typeface="Menlo"/>
              </a:rPr>
              <a:t>(</a:t>
            </a:r>
            <a:r>
              <a:rPr kumimoji="0" lang="en-US" altLang="en-US" sz="1600" b="0" i="0" u="none" strike="noStrike" cap="none" normalizeH="0" baseline="0" dirty="0" smtClean="0">
                <a:ln>
                  <a:noFill/>
                </a:ln>
                <a:solidFill>
                  <a:srgbClr val="7F0055"/>
                </a:solidFill>
                <a:effectLst/>
                <a:latin typeface="Menlo"/>
              </a:rPr>
              <a:t>Context</a:t>
            </a:r>
            <a:r>
              <a:rPr kumimoji="0" lang="en-US" altLang="en-US" sz="1600" b="0" i="0" u="none" strike="noStrike" cap="none" normalizeH="0" baseline="0" dirty="0" smtClean="0">
                <a:ln>
                  <a:noFill/>
                </a:ln>
                <a:solidFill>
                  <a:srgbClr val="313131"/>
                </a:solidFill>
                <a:effectLst/>
                <a:latin typeface="Menlo"/>
              </a:rPr>
              <a:t> </a:t>
            </a:r>
            <a:r>
              <a:rPr kumimoji="0" lang="en-US" altLang="en-US" sz="1600" b="0" i="0" u="none" strike="noStrike" cap="none" normalizeH="0" baseline="0" dirty="0" err="1" smtClean="0">
                <a:ln>
                  <a:noFill/>
                </a:ln>
                <a:solidFill>
                  <a:srgbClr val="313131"/>
                </a:solidFill>
                <a:effectLst/>
                <a:latin typeface="Menlo"/>
              </a:rPr>
              <a:t>context</a:t>
            </a:r>
            <a:r>
              <a:rPr kumimoji="0" lang="en-US" altLang="en-US" sz="1600" b="0" i="0" u="none" strike="noStrike" cap="none" normalizeH="0" baseline="0" dirty="0" smtClean="0">
                <a:ln>
                  <a:noFill/>
                </a:ln>
                <a:solidFill>
                  <a:srgbClr val="666600"/>
                </a:solidFill>
                <a:effectLst/>
                <a:latin typeface="Menlo"/>
              </a:rPr>
              <a:t>,</a:t>
            </a:r>
            <a:r>
              <a:rPr kumimoji="0" lang="en-US" altLang="en-US" sz="1600" b="0" i="0" u="none" strike="noStrike" cap="none" normalizeH="0" baseline="0" dirty="0" smtClean="0">
                <a:ln>
                  <a:noFill/>
                </a:ln>
                <a:solidFill>
                  <a:srgbClr val="313131"/>
                </a:solidFill>
                <a:effectLst/>
                <a:latin typeface="Menlo"/>
              </a:rPr>
              <a:t> </a:t>
            </a:r>
            <a:r>
              <a:rPr kumimoji="0" lang="en-US" altLang="en-US" sz="1600" b="0" i="0" u="none" strike="noStrike" cap="none" normalizeH="0" baseline="0" dirty="0" smtClean="0">
                <a:ln>
                  <a:noFill/>
                </a:ln>
                <a:solidFill>
                  <a:srgbClr val="7F0055"/>
                </a:solidFill>
                <a:effectLst/>
                <a:latin typeface="Menlo"/>
              </a:rPr>
              <a:t>Intent</a:t>
            </a:r>
            <a:r>
              <a:rPr kumimoji="0" lang="en-US" altLang="en-US" sz="1600" b="0" i="0" u="none" strike="noStrike" cap="none" normalizeH="0" baseline="0" dirty="0" smtClean="0">
                <a:ln>
                  <a:noFill/>
                </a:ln>
                <a:solidFill>
                  <a:srgbClr val="313131"/>
                </a:solidFill>
                <a:effectLst/>
                <a:latin typeface="Menlo"/>
              </a:rPr>
              <a:t> intent</a:t>
            </a:r>
            <a:r>
              <a:rPr kumimoji="0" lang="en-US" altLang="en-US" sz="1600" b="0" i="0" u="none" strike="noStrike" cap="none" normalizeH="0" baseline="0" dirty="0" smtClean="0">
                <a:ln>
                  <a:noFill/>
                </a:ln>
                <a:solidFill>
                  <a:srgbClr val="666600"/>
                </a:solidFill>
                <a:effectLst/>
                <a:latin typeface="Menlo"/>
              </a:rPr>
              <a:t>)</a:t>
            </a:r>
            <a:r>
              <a:rPr kumimoji="0" lang="en-US" altLang="en-US" sz="16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solidFill>
                  <a:srgbClr val="313131"/>
                </a:solidFill>
                <a:latin typeface="Menlo"/>
              </a:rPr>
              <a:t>	</a:t>
            </a:r>
            <a:r>
              <a:rPr kumimoji="0" lang="en-US" altLang="en-US" sz="1600" b="0" i="0" u="none" strike="noStrike" cap="none" normalizeH="0" baseline="0" dirty="0" smtClean="0">
                <a:ln>
                  <a:noFill/>
                </a:ln>
                <a:solidFill>
                  <a:srgbClr val="666600"/>
                </a:solidFill>
                <a:effectLst/>
                <a:latin typeface="Menlo"/>
              </a:rPr>
              <a:t>{</a:t>
            </a:r>
            <a:r>
              <a:rPr kumimoji="0" lang="en-US" altLang="en-US" sz="16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solidFill>
                  <a:srgbClr val="313131"/>
                </a:solidFill>
                <a:latin typeface="Menlo"/>
              </a:rPr>
              <a:t>	</a:t>
            </a:r>
            <a:r>
              <a:rPr lang="en-US" altLang="en-US" sz="1600" dirty="0" smtClean="0">
                <a:solidFill>
                  <a:srgbClr val="313131"/>
                </a:solidFill>
                <a:latin typeface="Menlo"/>
              </a:rPr>
              <a:t>	</a:t>
            </a:r>
            <a:r>
              <a:rPr kumimoji="0" lang="en-US" altLang="en-US" sz="1600" b="0" i="0" u="none" strike="noStrike" cap="none" normalizeH="0" baseline="0" dirty="0" err="1" smtClean="0">
                <a:ln>
                  <a:noFill/>
                </a:ln>
                <a:solidFill>
                  <a:srgbClr val="7F0055"/>
                </a:solidFill>
                <a:effectLst/>
                <a:latin typeface="Menlo"/>
              </a:rPr>
              <a:t>Toast</a:t>
            </a:r>
            <a:r>
              <a:rPr kumimoji="0" lang="en-US" altLang="en-US" sz="1600" b="0" i="0" u="none" strike="noStrike" cap="none" normalizeH="0" baseline="0" dirty="0" err="1" smtClean="0">
                <a:ln>
                  <a:noFill/>
                </a:ln>
                <a:solidFill>
                  <a:srgbClr val="666600"/>
                </a:solidFill>
                <a:effectLst/>
                <a:latin typeface="Menlo"/>
              </a:rPr>
              <a:t>.</a:t>
            </a:r>
            <a:r>
              <a:rPr kumimoji="0" lang="en-US" altLang="en-US" sz="1600" b="0" i="0" u="none" strike="noStrike" cap="none" normalizeH="0" baseline="0" dirty="0" err="1" smtClean="0">
                <a:ln>
                  <a:noFill/>
                </a:ln>
                <a:solidFill>
                  <a:srgbClr val="313131"/>
                </a:solidFill>
                <a:effectLst/>
                <a:latin typeface="Menlo"/>
              </a:rPr>
              <a:t>makeText</a:t>
            </a:r>
            <a:r>
              <a:rPr kumimoji="0" lang="en-US" altLang="en-US" sz="1600" b="0" i="0" u="none" strike="noStrike" cap="none" normalizeH="0" baseline="0" dirty="0" smtClean="0">
                <a:ln>
                  <a:noFill/>
                </a:ln>
                <a:solidFill>
                  <a:srgbClr val="666600"/>
                </a:solidFill>
                <a:effectLst/>
                <a:latin typeface="Menlo"/>
              </a:rPr>
              <a:t>(</a:t>
            </a:r>
            <a:r>
              <a:rPr kumimoji="0" lang="en-US" altLang="en-US" sz="1600" b="0" i="0" u="none" strike="noStrike" cap="none" normalizeH="0" baseline="0" dirty="0" smtClean="0">
                <a:ln>
                  <a:noFill/>
                </a:ln>
                <a:solidFill>
                  <a:srgbClr val="313131"/>
                </a:solidFill>
                <a:effectLst/>
                <a:latin typeface="Menlo"/>
              </a:rPr>
              <a:t>context</a:t>
            </a:r>
            <a:r>
              <a:rPr kumimoji="0" lang="en-US" altLang="en-US" sz="1600" b="0" i="0" u="none" strike="noStrike" cap="none" normalizeH="0" baseline="0" dirty="0" smtClean="0">
                <a:ln>
                  <a:noFill/>
                </a:ln>
                <a:solidFill>
                  <a:srgbClr val="666600"/>
                </a:solidFill>
                <a:effectLst/>
                <a:latin typeface="Menlo"/>
              </a:rPr>
              <a:t>,</a:t>
            </a:r>
            <a:r>
              <a:rPr kumimoji="0" lang="en-US" altLang="en-US" sz="1600" b="0" i="0" u="none" strike="noStrike" cap="none" normalizeH="0" baseline="0" dirty="0" smtClean="0">
                <a:ln>
                  <a:noFill/>
                </a:ln>
                <a:solidFill>
                  <a:srgbClr val="313131"/>
                </a:solidFill>
                <a:effectLst/>
                <a:latin typeface="Menlo"/>
              </a:rPr>
              <a:t> </a:t>
            </a:r>
            <a:r>
              <a:rPr kumimoji="0" lang="en-US" altLang="en-US" sz="1600" b="0" i="0" u="none" strike="noStrike" cap="none" normalizeH="0" baseline="0" dirty="0" smtClean="0">
                <a:ln>
                  <a:noFill/>
                </a:ln>
                <a:solidFill>
                  <a:srgbClr val="008800"/>
                </a:solidFill>
                <a:effectLst/>
                <a:latin typeface="Menlo"/>
              </a:rPr>
              <a:t>"Intent Detected."</a:t>
            </a:r>
            <a:r>
              <a:rPr kumimoji="0" lang="en-US" altLang="en-US" sz="1600" b="0" i="0" u="none" strike="noStrike" cap="none" normalizeH="0" baseline="0" dirty="0" smtClean="0">
                <a:ln>
                  <a:noFill/>
                </a:ln>
                <a:solidFill>
                  <a:srgbClr val="666600"/>
                </a:solidFill>
                <a:effectLst/>
                <a:latin typeface="Menlo"/>
              </a:rPr>
              <a:t>,</a:t>
            </a:r>
            <a:r>
              <a:rPr kumimoji="0" lang="en-US" altLang="en-US" sz="16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solidFill>
                  <a:srgbClr val="313131"/>
                </a:solidFill>
                <a:latin typeface="Menlo"/>
              </a:rPr>
              <a:t>	</a:t>
            </a:r>
            <a:r>
              <a:rPr lang="en-US" altLang="en-US" sz="1600" dirty="0" smtClean="0">
                <a:solidFill>
                  <a:srgbClr val="313131"/>
                </a:solidFill>
                <a:latin typeface="Menlo"/>
              </a:rPr>
              <a:t>	</a:t>
            </a:r>
            <a:r>
              <a:rPr kumimoji="0" lang="en-US" altLang="en-US" sz="1600" b="0" i="0" u="none" strike="noStrike" cap="none" normalizeH="0" baseline="0" dirty="0" err="1" smtClean="0">
                <a:ln>
                  <a:noFill/>
                </a:ln>
                <a:solidFill>
                  <a:srgbClr val="7F0055"/>
                </a:solidFill>
                <a:effectLst/>
                <a:latin typeface="Menlo"/>
              </a:rPr>
              <a:t>Toast</a:t>
            </a:r>
            <a:r>
              <a:rPr kumimoji="0" lang="en-US" altLang="en-US" sz="1600" b="0" i="0" u="none" strike="noStrike" cap="none" normalizeH="0" baseline="0" dirty="0" err="1" smtClean="0">
                <a:ln>
                  <a:noFill/>
                </a:ln>
                <a:solidFill>
                  <a:srgbClr val="666600"/>
                </a:solidFill>
                <a:effectLst/>
                <a:latin typeface="Menlo"/>
              </a:rPr>
              <a:t>.</a:t>
            </a:r>
            <a:r>
              <a:rPr kumimoji="0" lang="en-US" altLang="en-US" sz="1600" b="0" i="0" u="none" strike="noStrike" cap="none" normalizeH="0" baseline="0" dirty="0" err="1" smtClean="0">
                <a:ln>
                  <a:noFill/>
                </a:ln>
                <a:solidFill>
                  <a:srgbClr val="313131"/>
                </a:solidFill>
                <a:effectLst/>
                <a:latin typeface="Menlo"/>
              </a:rPr>
              <a:t>LENGTH_LONG</a:t>
            </a:r>
            <a:r>
              <a:rPr kumimoji="0" lang="en-US" altLang="en-US" sz="1600" b="0" i="0" u="none" strike="noStrike" cap="none" normalizeH="0" baseline="0" dirty="0" smtClean="0">
                <a:ln>
                  <a:noFill/>
                </a:ln>
                <a:solidFill>
                  <a:srgbClr val="666600"/>
                </a:solidFill>
                <a:effectLst/>
                <a:latin typeface="Menlo"/>
              </a:rPr>
              <a:t>).</a:t>
            </a:r>
            <a:r>
              <a:rPr kumimoji="0" lang="en-US" altLang="en-US" sz="1600" b="0" i="0" u="none" strike="noStrike" cap="none" normalizeH="0" baseline="0" dirty="0" smtClean="0">
                <a:ln>
                  <a:noFill/>
                </a:ln>
                <a:solidFill>
                  <a:srgbClr val="313131"/>
                </a:solidFill>
                <a:effectLst/>
                <a:latin typeface="Menlo"/>
              </a:rPr>
              <a:t>show</a:t>
            </a:r>
            <a:r>
              <a:rPr kumimoji="0" lang="en-US" altLang="en-US" sz="1600" b="0" i="0" u="none" strike="noStrike" cap="none" normalizeH="0" baseline="0" dirty="0" smtClean="0">
                <a:ln>
                  <a:noFill/>
                </a:ln>
                <a:solidFill>
                  <a:srgbClr val="666600"/>
                </a:solidFill>
                <a:effectLst/>
                <a:latin typeface="Menlo"/>
              </a:rPr>
              <a:t>();</a:t>
            </a:r>
            <a:r>
              <a:rPr kumimoji="0" lang="en-US" altLang="en-US" sz="16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solidFill>
                  <a:srgbClr val="313131"/>
                </a:solidFill>
                <a:latin typeface="Menlo"/>
              </a:rPr>
              <a:t>	</a:t>
            </a:r>
            <a:r>
              <a:rPr kumimoji="0" lang="en-US" altLang="en-US" sz="1600" b="0" i="0" u="none" strike="noStrike" cap="none" normalizeH="0" baseline="0" dirty="0" smtClean="0">
                <a:ln>
                  <a:noFill/>
                </a:ln>
                <a:solidFill>
                  <a:srgbClr val="666600"/>
                </a:solidFill>
                <a:effectLst/>
                <a:latin typeface="Menlo"/>
              </a:rPr>
              <a:t>}</a:t>
            </a:r>
            <a:r>
              <a:rPr kumimoji="0" lang="en-US" altLang="en-US" sz="1600" b="0" i="0" u="none" strike="noStrike" cap="none" normalizeH="0" baseline="0" dirty="0" smtClean="0">
                <a:ln>
                  <a:noFill/>
                </a:ln>
                <a:solidFill>
                  <a:srgbClr val="313131"/>
                </a:solidFill>
                <a:effectLst/>
                <a:latin typeface="Menlo"/>
              </a:rPr>
              <a:t> </a:t>
            </a:r>
            <a:r>
              <a:rPr kumimoji="0" lang="en-US" altLang="en-US" sz="1600" b="0" i="0" u="none" strike="noStrike" cap="none" normalizeH="0" baseline="0" dirty="0" smtClean="0">
                <a:ln>
                  <a:noFill/>
                </a:ln>
                <a:solidFill>
                  <a:srgbClr val="666600"/>
                </a:solidFill>
                <a:effectLst/>
                <a:latin typeface="Menlo"/>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rPr>
              <a:t>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288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Registering Broadcast receiver</a:t>
            </a:r>
          </a:p>
          <a:p>
            <a:pPr lvl="1"/>
            <a:r>
              <a:rPr lang="en-US" dirty="0"/>
              <a:t>An application listens for specific broadcast intents by registering a broadcast receiver in </a:t>
            </a:r>
            <a:r>
              <a:rPr lang="en-US" i="1" dirty="0"/>
              <a:t>AndroidManifest.xml</a:t>
            </a:r>
            <a:r>
              <a:rPr lang="en-US" dirty="0"/>
              <a:t> file. Consider we are going to register </a:t>
            </a:r>
            <a:r>
              <a:rPr lang="en-US" i="1" dirty="0" err="1"/>
              <a:t>MyReceiver</a:t>
            </a:r>
            <a:r>
              <a:rPr lang="en-US" dirty="0"/>
              <a:t> for system generated event ACTION_BOOT_COMPLETED which is fired by the system once the Android system has completed the boot process</a:t>
            </a:r>
            <a:r>
              <a:rPr lang="en-US" dirty="0" smtClean="0"/>
              <a:t>.</a:t>
            </a:r>
          </a:p>
          <a:p>
            <a:pPr lvl="1"/>
            <a:endParaRPr lang="en-US" dirty="0"/>
          </a:p>
          <a:p>
            <a:pPr lvl="1"/>
            <a:endParaRPr lang="en-US" dirty="0" smtClean="0"/>
          </a:p>
          <a:p>
            <a:pPr lvl="1"/>
            <a:endParaRPr lang="en-US" dirty="0"/>
          </a:p>
          <a:p>
            <a:pPr lvl="1"/>
            <a:endParaRPr lang="en-US" dirty="0" smtClean="0"/>
          </a:p>
          <a:p>
            <a:pPr lvl="1"/>
            <a:endParaRPr lang="en-US" dirty="0"/>
          </a:p>
        </p:txBody>
      </p:sp>
      <p:sp>
        <p:nvSpPr>
          <p:cNvPr id="4" name="Rectangle 1"/>
          <p:cNvSpPr>
            <a:spLocks noChangeArrowheads="1"/>
          </p:cNvSpPr>
          <p:nvPr/>
        </p:nvSpPr>
        <p:spPr bwMode="auto">
          <a:xfrm>
            <a:off x="1855304" y="3940810"/>
            <a:ext cx="8266687" cy="2594229"/>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33308" rIns="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88"/>
                </a:solidFill>
                <a:effectLst/>
                <a:latin typeface="Menlo"/>
              </a:rPr>
              <a:t>&lt;application</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kumimoji="0" lang="en-US" altLang="en-US" sz="1400" b="0" i="0" u="none" strike="noStrike" cap="none" normalizeH="0" baseline="0" dirty="0" err="1" smtClean="0">
                <a:ln>
                  <a:noFill/>
                </a:ln>
                <a:solidFill>
                  <a:srgbClr val="7F0055"/>
                </a:solidFill>
                <a:effectLst/>
                <a:latin typeface="Menlo"/>
              </a:rPr>
              <a:t>android:icon</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008800"/>
                </a:solidFill>
                <a:effectLst/>
                <a:latin typeface="Menlo"/>
              </a:rPr>
              <a:t>"@</a:t>
            </a:r>
            <a:r>
              <a:rPr kumimoji="0" lang="en-US" altLang="en-US" sz="1400" b="0" i="0" u="none" strike="noStrike" cap="none" normalizeH="0" baseline="0" dirty="0" err="1" smtClean="0">
                <a:ln>
                  <a:noFill/>
                </a:ln>
                <a:solidFill>
                  <a:srgbClr val="008800"/>
                </a:solidFill>
                <a:effectLst/>
                <a:latin typeface="Menlo"/>
              </a:rPr>
              <a:t>drawable</a:t>
            </a:r>
            <a:r>
              <a:rPr kumimoji="0" lang="en-US" altLang="en-US" sz="1400" b="0" i="0" u="none" strike="noStrike" cap="none" normalizeH="0" baseline="0" dirty="0" smtClean="0">
                <a:ln>
                  <a:noFill/>
                </a:ln>
                <a:solidFill>
                  <a:srgbClr val="008800"/>
                </a:solidFill>
                <a:effectLst/>
                <a:latin typeface="Menlo"/>
              </a:rPr>
              <a:t>/</a:t>
            </a:r>
            <a:r>
              <a:rPr kumimoji="0" lang="en-US" altLang="en-US" sz="1400" b="0" i="0" u="none" strike="noStrike" cap="none" normalizeH="0" baseline="0" dirty="0" err="1" smtClean="0">
                <a:ln>
                  <a:noFill/>
                </a:ln>
                <a:solidFill>
                  <a:srgbClr val="008800"/>
                </a:solidFill>
                <a:effectLst/>
                <a:latin typeface="Menlo"/>
              </a:rPr>
              <a:t>ic_launcher</a:t>
            </a:r>
            <a:r>
              <a:rPr kumimoji="0" lang="en-US" altLang="en-US" sz="1400" b="0" i="0" u="none" strike="noStrike" cap="none" normalizeH="0" baseline="0" dirty="0" smtClean="0">
                <a:ln>
                  <a:noFill/>
                </a:ln>
                <a:solidFill>
                  <a:srgbClr val="0088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kumimoji="0" lang="en-US" altLang="en-US" sz="1400" b="0" i="0" u="none" strike="noStrike" cap="none" normalizeH="0" baseline="0" dirty="0" err="1" smtClean="0">
                <a:ln>
                  <a:noFill/>
                </a:ln>
                <a:solidFill>
                  <a:srgbClr val="7F0055"/>
                </a:solidFill>
                <a:effectLst/>
                <a:latin typeface="Menlo"/>
              </a:rPr>
              <a:t>android:label</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008800"/>
                </a:solidFill>
                <a:effectLst/>
                <a:latin typeface="Menlo"/>
              </a:rPr>
              <a:t>"@string/</a:t>
            </a:r>
            <a:r>
              <a:rPr kumimoji="0" lang="en-US" altLang="en-US" sz="1400" b="0" i="0" u="none" strike="noStrike" cap="none" normalizeH="0" baseline="0" dirty="0" err="1" smtClean="0">
                <a:ln>
                  <a:noFill/>
                </a:ln>
                <a:solidFill>
                  <a:srgbClr val="008800"/>
                </a:solidFill>
                <a:effectLst/>
                <a:latin typeface="Menlo"/>
              </a:rPr>
              <a:t>app_name</a:t>
            </a:r>
            <a:r>
              <a:rPr kumimoji="0" lang="en-US" altLang="en-US" sz="1400" b="0" i="0" u="none" strike="noStrike" cap="none" normalizeH="0" baseline="0" dirty="0" smtClean="0">
                <a:ln>
                  <a:noFill/>
                </a:ln>
                <a:solidFill>
                  <a:srgbClr val="0088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kumimoji="0" lang="en-US" altLang="en-US" sz="1400" b="0" i="0" u="none" strike="noStrike" cap="none" normalizeH="0" baseline="0" dirty="0" err="1" smtClean="0">
                <a:ln>
                  <a:noFill/>
                </a:ln>
                <a:solidFill>
                  <a:srgbClr val="7F0055"/>
                </a:solidFill>
                <a:effectLst/>
                <a:latin typeface="Menlo"/>
              </a:rPr>
              <a:t>android:theme</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008800"/>
                </a:solidFill>
                <a:effectLst/>
                <a:latin typeface="Menlo"/>
              </a:rPr>
              <a:t>"@style/</a:t>
            </a:r>
            <a:r>
              <a:rPr kumimoji="0" lang="en-US" altLang="en-US" sz="1400" b="0" i="0" u="none" strike="noStrike" cap="none" normalizeH="0" baseline="0" dirty="0" err="1" smtClean="0">
                <a:ln>
                  <a:noFill/>
                </a:ln>
                <a:solidFill>
                  <a:srgbClr val="008800"/>
                </a:solidFill>
                <a:effectLst/>
                <a:latin typeface="Menlo"/>
              </a:rPr>
              <a:t>AppTheme</a:t>
            </a:r>
            <a:r>
              <a:rPr kumimoji="0" lang="en-US" altLang="en-US" sz="1400" b="0" i="0" u="none" strike="noStrike" cap="none" normalizeH="0" baseline="0" dirty="0" smtClean="0">
                <a:ln>
                  <a:noFill/>
                </a:ln>
                <a:solidFill>
                  <a:srgbClr val="008800"/>
                </a:solidFill>
                <a:effectLst/>
                <a:latin typeface="Menlo"/>
              </a:rPr>
              <a:t>"</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smtClean="0">
                <a:ln>
                  <a:noFill/>
                </a:ln>
                <a:solidFill>
                  <a:srgbClr val="000088"/>
                </a:solidFill>
                <a:effectLst/>
                <a:latin typeface="Menlo"/>
              </a:rPr>
              <a:t>&gt;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kumimoji="0" lang="en-US" altLang="en-US" sz="1400" b="0" i="0" u="none" strike="noStrike" cap="none" normalizeH="0" baseline="0" dirty="0" smtClean="0">
                <a:ln>
                  <a:noFill/>
                </a:ln>
                <a:solidFill>
                  <a:srgbClr val="000088"/>
                </a:solidFill>
                <a:effectLst/>
                <a:latin typeface="Menlo"/>
              </a:rPr>
              <a:t>&lt;receiver</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7F0055"/>
                </a:solidFill>
                <a:effectLst/>
                <a:latin typeface="Menlo"/>
              </a:rPr>
              <a:t>android:name</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008800"/>
                </a:solidFill>
                <a:effectLst/>
                <a:latin typeface="Menlo"/>
              </a:rPr>
              <a:t>"</a:t>
            </a:r>
            <a:r>
              <a:rPr kumimoji="0" lang="en-US" altLang="en-US" sz="1400" b="0" i="0" u="none" strike="noStrike" cap="none" normalizeH="0" baseline="0" dirty="0" err="1" smtClean="0">
                <a:ln>
                  <a:noFill/>
                </a:ln>
                <a:solidFill>
                  <a:srgbClr val="008800"/>
                </a:solidFill>
                <a:effectLst/>
                <a:latin typeface="Menlo"/>
              </a:rPr>
              <a:t>MyReceiver</a:t>
            </a:r>
            <a:r>
              <a:rPr kumimoji="0" lang="en-US" altLang="en-US" sz="1400" b="0" i="0" u="none" strike="noStrike" cap="none" normalizeH="0" baseline="0" dirty="0" smtClean="0">
                <a:ln>
                  <a:noFill/>
                </a:ln>
                <a:solidFill>
                  <a:srgbClr val="008800"/>
                </a:solidFill>
                <a:effectLst/>
                <a:latin typeface="Menlo"/>
              </a:rPr>
              <a:t>"</a:t>
            </a:r>
            <a:r>
              <a:rPr kumimoji="0" lang="en-US" altLang="en-US" sz="1400" b="0" i="0" u="none" strike="noStrike" cap="none" normalizeH="0" baseline="0" dirty="0" smtClean="0">
                <a:ln>
                  <a:noFill/>
                </a:ln>
                <a:solidFill>
                  <a:srgbClr val="000088"/>
                </a:solidFill>
                <a:effectLst/>
                <a:latin typeface="Menlo"/>
              </a:rPr>
              <a:t>&gt;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lang="en-US" altLang="en-US" sz="1400" dirty="0" smtClean="0">
                <a:solidFill>
                  <a:srgbClr val="313131"/>
                </a:solidFill>
                <a:latin typeface="Menlo"/>
              </a:rPr>
              <a:t>	</a:t>
            </a:r>
            <a:r>
              <a:rPr kumimoji="0" lang="en-US" altLang="en-US" sz="1400" b="0" i="0" u="none" strike="noStrike" cap="none" normalizeH="0" baseline="0" dirty="0" smtClean="0">
                <a:ln>
                  <a:noFill/>
                </a:ln>
                <a:solidFill>
                  <a:srgbClr val="000088"/>
                </a:solidFill>
                <a:effectLst/>
                <a:latin typeface="Menlo"/>
              </a:rPr>
              <a:t>&lt;intent-filter&gt;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lang="en-US" altLang="en-US" sz="1400" dirty="0" smtClean="0">
                <a:solidFill>
                  <a:srgbClr val="313131"/>
                </a:solidFill>
                <a:latin typeface="Menlo"/>
              </a:rPr>
              <a:t>		</a:t>
            </a:r>
            <a:r>
              <a:rPr kumimoji="0" lang="en-US" altLang="en-US" sz="1400" b="0" i="0" u="none" strike="noStrike" cap="none" normalizeH="0" baseline="0" dirty="0" smtClean="0">
                <a:ln>
                  <a:noFill/>
                </a:ln>
                <a:solidFill>
                  <a:srgbClr val="000088"/>
                </a:solidFill>
                <a:effectLst/>
                <a:latin typeface="Menlo"/>
              </a:rPr>
              <a:t>&lt;action</a:t>
            </a:r>
            <a:r>
              <a:rPr kumimoji="0" lang="en-US" altLang="en-US" sz="1400" b="0" i="0" u="none" strike="noStrike" cap="none" normalizeH="0" baseline="0" dirty="0" smtClean="0">
                <a:ln>
                  <a:noFill/>
                </a:ln>
                <a:solidFill>
                  <a:srgbClr val="313131"/>
                </a:solidFill>
                <a:effectLst/>
                <a:latin typeface="Menlo"/>
              </a:rPr>
              <a:t> </a:t>
            </a:r>
            <a:r>
              <a:rPr kumimoji="0" lang="en-US" altLang="en-US" sz="1400" b="0" i="0" u="none" strike="noStrike" cap="none" normalizeH="0" baseline="0" dirty="0" err="1" smtClean="0">
                <a:ln>
                  <a:noFill/>
                </a:ln>
                <a:solidFill>
                  <a:srgbClr val="7F0055"/>
                </a:solidFill>
                <a:effectLst/>
                <a:latin typeface="Menlo"/>
              </a:rPr>
              <a:t>android:name</a:t>
            </a:r>
            <a:r>
              <a:rPr kumimoji="0" lang="en-US" altLang="en-US" sz="1400" b="0" i="0" u="none" strike="noStrike" cap="none" normalizeH="0" baseline="0" dirty="0" smtClean="0">
                <a:ln>
                  <a:noFill/>
                </a:ln>
                <a:solidFill>
                  <a:srgbClr val="666600"/>
                </a:solidFill>
                <a:effectLst/>
                <a:latin typeface="Menlo"/>
              </a:rPr>
              <a:t>=</a:t>
            </a:r>
            <a:r>
              <a:rPr kumimoji="0" lang="en-US" altLang="en-US" sz="1400" b="0" i="0" u="none" strike="noStrike" cap="none" normalizeH="0" baseline="0" dirty="0" smtClean="0">
                <a:ln>
                  <a:noFill/>
                </a:ln>
                <a:solidFill>
                  <a:srgbClr val="008800"/>
                </a:solidFill>
                <a:effectLst/>
                <a:latin typeface="Menlo"/>
              </a:rPr>
              <a:t>"</a:t>
            </a:r>
            <a:r>
              <a:rPr kumimoji="0" lang="en-US" altLang="en-US" sz="1400" b="0" i="0" u="none" strike="noStrike" cap="none" normalizeH="0" baseline="0" dirty="0" err="1" smtClean="0">
                <a:ln>
                  <a:noFill/>
                </a:ln>
                <a:solidFill>
                  <a:srgbClr val="008800"/>
                </a:solidFill>
                <a:effectLst/>
                <a:latin typeface="Menlo"/>
              </a:rPr>
              <a:t>android.intent.action.BOOT_COMPLETED</a:t>
            </a:r>
            <a:r>
              <a:rPr kumimoji="0" lang="en-US" altLang="en-US" sz="1400" b="0" i="0" u="none" strike="noStrike" cap="none" normalizeH="0" baseline="0" dirty="0" smtClean="0">
                <a:ln>
                  <a:noFill/>
                </a:ln>
                <a:solidFill>
                  <a:srgbClr val="008800"/>
                </a:solidFill>
                <a:effectLst/>
                <a:latin typeface="Menlo"/>
              </a:rPr>
              <a:t>"</a:t>
            </a:r>
            <a:r>
              <a:rPr kumimoji="0" lang="en-US" altLang="en-US" sz="1400" b="0" i="0" u="none" strike="noStrike" cap="none" normalizeH="0" baseline="0" dirty="0" smtClean="0">
                <a:ln>
                  <a:noFill/>
                </a:ln>
                <a:solidFill>
                  <a:srgbClr val="000088"/>
                </a:solidFill>
                <a:effectLst/>
                <a:latin typeface="Menlo"/>
              </a:rPr>
              <a:t>&gt;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lang="en-US" altLang="en-US" sz="1400" dirty="0" smtClean="0">
                <a:solidFill>
                  <a:srgbClr val="313131"/>
                </a:solidFill>
                <a:latin typeface="Menlo"/>
              </a:rPr>
              <a:t>		</a:t>
            </a:r>
            <a:r>
              <a:rPr kumimoji="0" lang="en-US" altLang="en-US" sz="1400" b="0" i="0" u="none" strike="noStrike" cap="none" normalizeH="0" baseline="0" dirty="0" smtClean="0">
                <a:ln>
                  <a:noFill/>
                </a:ln>
                <a:solidFill>
                  <a:srgbClr val="000088"/>
                </a:solidFill>
                <a:effectLst/>
                <a:latin typeface="Menlo"/>
              </a:rPr>
              <a:t>&lt;/action&gt;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lang="en-US" altLang="en-US" sz="1400" dirty="0" smtClean="0">
                <a:solidFill>
                  <a:srgbClr val="313131"/>
                </a:solidFill>
                <a:latin typeface="Menlo"/>
              </a:rPr>
              <a:t>	</a:t>
            </a:r>
            <a:r>
              <a:rPr kumimoji="0" lang="en-US" altLang="en-US" sz="1400" b="0" i="0" u="none" strike="noStrike" cap="none" normalizeH="0" baseline="0" dirty="0" smtClean="0">
                <a:ln>
                  <a:noFill/>
                </a:ln>
                <a:solidFill>
                  <a:srgbClr val="000088"/>
                </a:solidFill>
                <a:effectLst/>
                <a:latin typeface="Menlo"/>
              </a:rPr>
              <a:t>&lt;/intent-filter&gt;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313131"/>
                </a:solidFill>
                <a:latin typeface="Menlo"/>
              </a:rPr>
              <a:t>	</a:t>
            </a:r>
            <a:r>
              <a:rPr kumimoji="0" lang="en-US" altLang="en-US" sz="1400" b="0" i="0" u="none" strike="noStrike" cap="none" normalizeH="0" baseline="0" dirty="0" smtClean="0">
                <a:ln>
                  <a:noFill/>
                </a:ln>
                <a:solidFill>
                  <a:srgbClr val="000088"/>
                </a:solidFill>
                <a:effectLst/>
                <a:latin typeface="Menlo"/>
              </a:rPr>
              <a:t>&lt;/receiver&gt;</a:t>
            </a:r>
            <a:r>
              <a:rPr kumimoji="0" lang="en-US" altLang="en-US" sz="14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88"/>
                </a:solidFill>
                <a:effectLst/>
                <a:latin typeface="Menlo"/>
              </a:rPr>
              <a:t>&lt;/application&gt;</a:t>
            </a:r>
            <a:r>
              <a:rPr kumimoji="0" lang="en-US" altLang="en-US" sz="1400" b="0" i="0" u="none" strike="noStrike" cap="none" normalizeH="0" baseline="0" dirty="0" smtClean="0">
                <a:ln>
                  <a:noFill/>
                </a:ln>
                <a:solidFill>
                  <a:schemeClr val="tx1"/>
                </a:solidFill>
                <a:effectLst/>
              </a:rPr>
              <a:t> </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539792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Generated Broadcast Receiver</a:t>
            </a:r>
            <a:endParaRPr lang="en-US" dirty="0"/>
          </a:p>
        </p:txBody>
      </p:sp>
      <p:sp>
        <p:nvSpPr>
          <p:cNvPr id="3" name="Content Placeholder 2"/>
          <p:cNvSpPr>
            <a:spLocks noGrp="1"/>
          </p:cNvSpPr>
          <p:nvPr>
            <p:ph idx="1"/>
          </p:nvPr>
        </p:nvSpPr>
        <p:spPr/>
        <p:txBody>
          <a:bodyPr/>
          <a:lstStyle/>
          <a:p>
            <a:r>
              <a:rPr lang="en-US" dirty="0" smtClean="0"/>
              <a:t>There are several types system generated messages</a:t>
            </a:r>
          </a:p>
          <a:p>
            <a:pPr marL="0" indent="0">
              <a:buNone/>
            </a:pPr>
            <a:endParaRPr lang="en-US" dirty="0" smtClean="0"/>
          </a:p>
          <a:p>
            <a:pPr lvl="1"/>
            <a:r>
              <a:rPr lang="en-US" b="1" dirty="0" err="1" smtClean="0"/>
              <a:t>android.intent.action.BATTERY_CHANGED</a:t>
            </a:r>
            <a:endParaRPr lang="en-US" b="1" dirty="0" smtClean="0"/>
          </a:p>
          <a:p>
            <a:pPr lvl="1"/>
            <a:r>
              <a:rPr lang="en-US" b="1" dirty="0" err="1" smtClean="0"/>
              <a:t>android.intent.action.BATTERY_LOW</a:t>
            </a:r>
            <a:endParaRPr lang="en-US" b="1" dirty="0" smtClean="0"/>
          </a:p>
          <a:p>
            <a:pPr lvl="1"/>
            <a:r>
              <a:rPr lang="en-US" b="1" dirty="0" err="1" smtClean="0"/>
              <a:t>android.intent.action.BATTERY_OKAY</a:t>
            </a:r>
            <a:endParaRPr lang="en-US" b="1" dirty="0" smtClean="0"/>
          </a:p>
          <a:p>
            <a:pPr lvl="1"/>
            <a:r>
              <a:rPr lang="en-US" b="1" dirty="0" err="1" smtClean="0"/>
              <a:t>android.intent.action.BUG_REPORT</a:t>
            </a:r>
            <a:endParaRPr lang="en-US" b="1" dirty="0" smtClean="0"/>
          </a:p>
          <a:p>
            <a:pPr lvl="1"/>
            <a:r>
              <a:rPr lang="en-US" b="1" dirty="0" err="1" smtClean="0"/>
              <a:t>android.intent.action.CALL</a:t>
            </a:r>
            <a:endParaRPr lang="en-US" b="1" dirty="0" smtClean="0"/>
          </a:p>
          <a:p>
            <a:pPr lvl="1"/>
            <a:r>
              <a:rPr lang="en-US" b="1" dirty="0" err="1" smtClean="0"/>
              <a:t>android.intent.action.CALL_BUTTON</a:t>
            </a:r>
            <a:endParaRPr lang="en-US" b="1" dirty="0" smtClean="0"/>
          </a:p>
          <a:p>
            <a:pPr lvl="1"/>
            <a:r>
              <a:rPr lang="en-US" b="1" dirty="0" err="1"/>
              <a:t>android.intent.action.DATE_CHANGED</a:t>
            </a:r>
            <a:endParaRPr lang="en-US" dirty="0"/>
          </a:p>
        </p:txBody>
      </p:sp>
    </p:spTree>
    <p:extLst>
      <p:ext uri="{BB962C8B-B14F-4D97-AF65-F5344CB8AC3E}">
        <p14:creationId xmlns:p14="http://schemas.microsoft.com/office/powerpoint/2010/main" val="2836824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Component</a:t>
            </a:r>
            <a:endParaRPr lang="en-US" dirty="0"/>
          </a:p>
        </p:txBody>
      </p:sp>
      <p:sp>
        <p:nvSpPr>
          <p:cNvPr id="3" name="Content Placeholder 2"/>
          <p:cNvSpPr>
            <a:spLocks noGrp="1"/>
          </p:cNvSpPr>
          <p:nvPr>
            <p:ph idx="1"/>
          </p:nvPr>
        </p:nvSpPr>
        <p:spPr/>
        <p:txBody>
          <a:bodyPr/>
          <a:lstStyle/>
          <a:p>
            <a:r>
              <a:rPr lang="en-US" dirty="0" smtClean="0"/>
              <a:t>Activities</a:t>
            </a:r>
          </a:p>
          <a:p>
            <a:r>
              <a:rPr lang="en-US" dirty="0" smtClean="0"/>
              <a:t>Services</a:t>
            </a:r>
          </a:p>
          <a:p>
            <a:r>
              <a:rPr lang="en-US" dirty="0" smtClean="0"/>
              <a:t>Broadcast Receivers</a:t>
            </a:r>
          </a:p>
          <a:p>
            <a:r>
              <a:rPr lang="en-US" dirty="0" smtClean="0"/>
              <a:t>Content Providers</a:t>
            </a:r>
            <a:endParaRPr lang="en-US" dirty="0"/>
          </a:p>
        </p:txBody>
      </p:sp>
    </p:spTree>
    <p:extLst>
      <p:ext uri="{BB962C8B-B14F-4D97-AF65-F5344CB8AC3E}">
        <p14:creationId xmlns:p14="http://schemas.microsoft.com/office/powerpoint/2010/main" val="17336965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Costum</a:t>
            </a:r>
            <a:r>
              <a:rPr lang="en-US" dirty="0" smtClean="0"/>
              <a:t> made Intents</a:t>
            </a:r>
            <a:endParaRPr lang="en-US" dirty="0"/>
          </a:p>
        </p:txBody>
      </p:sp>
      <p:sp>
        <p:nvSpPr>
          <p:cNvPr id="3" name="Content Placeholder 2"/>
          <p:cNvSpPr>
            <a:spLocks noGrp="1"/>
          </p:cNvSpPr>
          <p:nvPr>
            <p:ph idx="1"/>
          </p:nvPr>
        </p:nvSpPr>
        <p:spPr>
          <a:xfrm>
            <a:off x="810000" y="2778878"/>
            <a:ext cx="4892975" cy="3636511"/>
          </a:xfrm>
        </p:spPr>
        <p:txBody>
          <a:bodyPr/>
          <a:lstStyle/>
          <a:p>
            <a:r>
              <a:rPr lang="en-US" dirty="0" smtClean="0"/>
              <a:t>In order to generate your own intent:</a:t>
            </a:r>
          </a:p>
          <a:p>
            <a:pPr lvl="1"/>
            <a:r>
              <a:rPr lang="en-US" dirty="0" smtClean="0"/>
              <a:t>Override </a:t>
            </a:r>
            <a:r>
              <a:rPr lang="en-US" dirty="0" err="1" smtClean="0"/>
              <a:t>broadcastIntent</a:t>
            </a:r>
            <a:r>
              <a:rPr lang="en-US" dirty="0" smtClean="0"/>
              <a:t>() in main java file</a:t>
            </a:r>
          </a:p>
          <a:p>
            <a:pPr lvl="1"/>
            <a:r>
              <a:rPr lang="en-US" dirty="0" smtClean="0"/>
              <a:t>This costume intent is then sent to broadcast</a:t>
            </a:r>
          </a:p>
          <a:p>
            <a:endParaRPr lang="en-US" dirty="0"/>
          </a:p>
          <a:p>
            <a:endParaRPr lang="en-US" dirty="0"/>
          </a:p>
        </p:txBody>
      </p:sp>
      <p:sp>
        <p:nvSpPr>
          <p:cNvPr id="4" name="Rectangle 1"/>
          <p:cNvSpPr>
            <a:spLocks noChangeArrowheads="1"/>
          </p:cNvSpPr>
          <p:nvPr/>
        </p:nvSpPr>
        <p:spPr bwMode="auto">
          <a:xfrm>
            <a:off x="6095999" y="2267892"/>
            <a:ext cx="5745612" cy="410233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33308" rIns="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88"/>
                </a:solidFill>
                <a:effectLst/>
                <a:latin typeface="Menlo"/>
              </a:rPr>
              <a:t>package</a:t>
            </a:r>
            <a:r>
              <a:rPr kumimoji="0" lang="en-US" altLang="en-US" sz="1200" b="0" i="0" u="none" strike="noStrike" cap="none" normalizeH="0" baseline="0" dirty="0" smtClean="0">
                <a:ln>
                  <a:noFill/>
                </a:ln>
                <a:solidFill>
                  <a:srgbClr val="313131"/>
                </a:solidFill>
                <a:effectLst/>
                <a:latin typeface="Menlo"/>
              </a:rPr>
              <a:t> com</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example</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tutorialspoint7</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myapplication</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88"/>
                </a:solidFill>
                <a:effectLst/>
                <a:latin typeface="Menlo"/>
              </a:rPr>
              <a:t>import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313131"/>
                </a:solidFill>
                <a:effectLst/>
                <a:latin typeface="Menlo"/>
              </a:rPr>
              <a:t>android</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app</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7F0055"/>
                </a:solidFill>
                <a:effectLst/>
                <a:latin typeface="Menlo"/>
              </a:rPr>
              <a:t>Activity</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88"/>
                </a:solidFill>
                <a:effectLst/>
                <a:latin typeface="Menlo"/>
              </a:rPr>
              <a:t>import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313131"/>
                </a:solidFill>
                <a:effectLst/>
                <a:latin typeface="Menlo"/>
              </a:rPr>
              <a:t>android</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content</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7F0055"/>
                </a:solidFill>
                <a:effectLst/>
                <a:latin typeface="Menlo"/>
              </a:rPr>
              <a:t>Intent</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88"/>
                </a:solidFill>
                <a:effectLst/>
                <a:latin typeface="Menlo"/>
              </a:rPr>
              <a:t>import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313131"/>
                </a:solidFill>
                <a:effectLst/>
                <a:latin typeface="Menlo"/>
              </a:rPr>
              <a:t>android</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os</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7F0055"/>
                </a:solidFill>
                <a:effectLst/>
                <a:latin typeface="Menlo"/>
              </a:rPr>
              <a:t>Bundle</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88"/>
                </a:solidFill>
                <a:effectLst/>
                <a:latin typeface="Menlo"/>
              </a:rPr>
              <a:t>import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313131"/>
                </a:solidFill>
                <a:effectLst/>
                <a:latin typeface="Menlo"/>
              </a:rPr>
              <a:t>android</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view</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7F0055"/>
                </a:solidFill>
                <a:effectLst/>
                <a:latin typeface="Menlo"/>
              </a:rPr>
              <a:t>View</a:t>
            </a:r>
            <a:r>
              <a:rPr kumimoji="0" lang="en-US" altLang="en-US" sz="1200" b="0" i="0" u="none" strike="noStrike" cap="none" normalizeH="0" baseline="0" dirty="0" smtClean="0">
                <a:ln>
                  <a:noFill/>
                </a:ln>
                <a:solidFill>
                  <a:srgbClr val="666600"/>
                </a:solidFill>
                <a:effectLst/>
                <a:latin typeface="Menlo"/>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0088"/>
                </a:solidFill>
                <a:effectLst/>
                <a:latin typeface="Menlo"/>
              </a:rPr>
              <a:t>public</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0088"/>
                </a:solidFill>
                <a:effectLst/>
                <a:latin typeface="Menlo"/>
              </a:rPr>
              <a:t>class</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7F0055"/>
                </a:solidFill>
                <a:effectLst/>
                <a:latin typeface="Menlo"/>
              </a:rPr>
              <a:t>MainActivity</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0088"/>
                </a:solidFill>
                <a:effectLst/>
                <a:latin typeface="Menlo"/>
              </a:rPr>
              <a:t>extends</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7F0055"/>
                </a:solidFill>
                <a:effectLst/>
                <a:latin typeface="Menlo"/>
              </a:rPr>
              <a:t>Activity</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kumimoji="0" lang="en-US" altLang="en-US" sz="1200" b="0" i="0" u="none" strike="noStrike" cap="none" normalizeH="0" baseline="0" dirty="0" smtClean="0">
                <a:ln>
                  <a:noFill/>
                </a:ln>
                <a:solidFill>
                  <a:srgbClr val="880000"/>
                </a:solidFill>
                <a:effectLst/>
                <a:latin typeface="Menlo"/>
              </a:rPr>
              <a:t>/** Called when the activity is first created. */</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kumimoji="0" lang="en-US" altLang="en-US" sz="1200" b="0" i="0" u="none" strike="noStrike" cap="none" normalizeH="0" baseline="0" dirty="0" smtClean="0">
                <a:ln>
                  <a:noFill/>
                </a:ln>
                <a:solidFill>
                  <a:srgbClr val="006666"/>
                </a:solidFill>
                <a:effectLst/>
                <a:latin typeface="Menlo"/>
              </a:rPr>
              <a:t>@Override</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0088"/>
                </a:solidFill>
                <a:effectLst/>
                <a:latin typeface="Menlo"/>
              </a:rPr>
              <a:t>public</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0088"/>
                </a:solidFill>
                <a:effectLst/>
                <a:latin typeface="Menlo"/>
              </a:rPr>
              <a:t>void</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313131"/>
                </a:solidFill>
                <a:effectLst/>
                <a:latin typeface="Menlo"/>
              </a:rPr>
              <a:t>onCreate</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7F0055"/>
                </a:solidFill>
                <a:effectLst/>
                <a:latin typeface="Menlo"/>
              </a:rPr>
              <a:t>Bundle</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313131"/>
                </a:solidFill>
                <a:effectLst/>
                <a:latin typeface="Menlo"/>
              </a:rPr>
              <a:t>savedInstanceState</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kumimoji="0" lang="en-US" altLang="en-US" sz="1200" b="0" i="0" u="none" strike="noStrike" cap="none" normalizeH="0" baseline="0" dirty="0" smtClean="0">
                <a:ln>
                  <a:noFill/>
                </a:ln>
                <a:solidFill>
                  <a:srgbClr val="666600"/>
                </a:solidFill>
                <a:effectLst/>
                <a:latin typeface="Menlo"/>
              </a:rPr>
              <a: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666600"/>
                </a:solidFill>
                <a:latin typeface="Menlo"/>
              </a:rPr>
              <a:t>	</a:t>
            </a:r>
            <a:r>
              <a:rPr lang="en-US" altLang="en-US" sz="1200" dirty="0" smtClean="0">
                <a:solidFill>
                  <a:srgbClr val="666600"/>
                </a:solidFill>
                <a:latin typeface="Menlo"/>
              </a:rPr>
              <a:t>	</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000088"/>
                </a:solidFill>
                <a:effectLst/>
                <a:latin typeface="Menlo"/>
              </a:rPr>
              <a:t>super</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onCreate</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savedInstanceState</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lang="en-US" altLang="en-US" sz="1200" dirty="0" smtClean="0">
                <a:solidFill>
                  <a:srgbClr val="313131"/>
                </a:solidFill>
                <a:latin typeface="Menlo"/>
              </a:rPr>
              <a:t>	</a:t>
            </a:r>
            <a:r>
              <a:rPr kumimoji="0" lang="en-US" altLang="en-US" sz="1200" b="0" i="0" u="none" strike="noStrike" cap="none" normalizeH="0" baseline="0" dirty="0" err="1" smtClean="0">
                <a:ln>
                  <a:noFill/>
                </a:ln>
                <a:solidFill>
                  <a:srgbClr val="313131"/>
                </a:solidFill>
                <a:effectLst/>
                <a:latin typeface="Menlo"/>
              </a:rPr>
              <a:t>setContentView</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R</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layout</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activity_main</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kumimoji="0" lang="en-US" altLang="en-US" sz="1200" b="0" i="0" u="none" strike="noStrike" cap="none" normalizeH="0" baseline="0" dirty="0" smtClean="0">
                <a:ln>
                  <a:noFill/>
                </a:ln>
                <a:solidFill>
                  <a:srgbClr val="666600"/>
                </a:solidFill>
                <a:effectLst/>
                <a:latin typeface="Menlo"/>
              </a:rPr>
              <a: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666600"/>
                </a:solidFill>
                <a:latin typeface="Menlo"/>
              </a:rPr>
              <a:t>	</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880000"/>
                </a:solidFill>
                <a:effectLst/>
                <a:latin typeface="Menlo"/>
              </a:rPr>
              <a:t>// broadcast a custom intent.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kumimoji="0" lang="en-US" altLang="en-US" sz="1200" b="0" i="0" u="none" strike="noStrike" cap="none" normalizeH="0" baseline="0" dirty="0" smtClean="0">
                <a:ln>
                  <a:noFill/>
                </a:ln>
                <a:solidFill>
                  <a:srgbClr val="000088"/>
                </a:solidFill>
                <a:effectLst/>
                <a:latin typeface="Menlo"/>
              </a:rPr>
              <a:t>public</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0088"/>
                </a:solidFill>
                <a:effectLst/>
                <a:latin typeface="Menlo"/>
              </a:rPr>
              <a:t>void</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313131"/>
                </a:solidFill>
                <a:effectLst/>
                <a:latin typeface="Menlo"/>
              </a:rPr>
              <a:t>broadcastIntent</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7F0055"/>
                </a:solidFill>
                <a:effectLst/>
                <a:latin typeface="Menlo"/>
              </a:rPr>
              <a:t>View</a:t>
            </a:r>
            <a:r>
              <a:rPr kumimoji="0" lang="en-US" altLang="en-US" sz="1200" b="0" i="0" u="none" strike="noStrike" cap="none" normalizeH="0" baseline="0" dirty="0" smtClean="0">
                <a:ln>
                  <a:noFill/>
                </a:ln>
                <a:solidFill>
                  <a:srgbClr val="313131"/>
                </a:solidFill>
                <a:effectLst/>
                <a:latin typeface="Menlo"/>
              </a:rPr>
              <a:t> view</a:t>
            </a:r>
            <a:r>
              <a:rPr kumimoji="0" lang="en-US" altLang="en-US" sz="1200" b="0" i="0" u="none" strike="noStrike" cap="none" normalizeH="0" baseline="0" dirty="0" smtClean="0">
                <a:ln>
                  <a:noFill/>
                </a:ln>
                <a:solidFill>
                  <a:srgbClr val="666600"/>
                </a:solidFill>
                <a:effectLst/>
                <a:latin typeface="Menlo"/>
              </a:rPr>
              <a: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666600"/>
                </a:solidFill>
                <a:latin typeface="Menlo"/>
              </a:rPr>
              <a:t>	</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lang="en-US" altLang="en-US" sz="1200" dirty="0" smtClean="0">
                <a:solidFill>
                  <a:srgbClr val="313131"/>
                </a:solidFill>
                <a:latin typeface="Menlo"/>
              </a:rPr>
              <a:t>	</a:t>
            </a:r>
            <a:r>
              <a:rPr kumimoji="0" lang="en-US" altLang="en-US" sz="1200" b="0" i="0" u="none" strike="noStrike" cap="none" normalizeH="0" baseline="0" dirty="0" smtClean="0">
                <a:ln>
                  <a:noFill/>
                </a:ln>
                <a:solidFill>
                  <a:srgbClr val="7F0055"/>
                </a:solidFill>
                <a:effectLst/>
                <a:latin typeface="Menlo"/>
              </a:rPr>
              <a:t>Intent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313131"/>
                </a:solidFill>
                <a:effectLst/>
                <a:latin typeface="Menlo"/>
              </a:rPr>
              <a:t>intent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0088"/>
                </a:solidFill>
                <a:effectLst/>
                <a:latin typeface="Menlo"/>
              </a:rPr>
              <a:t>new</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7F0055"/>
                </a:solidFill>
                <a:effectLst/>
                <a:latin typeface="Menlo"/>
              </a:rPr>
              <a:t>Intent</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lang="en-US" altLang="en-US" sz="1200" dirty="0" smtClean="0">
                <a:solidFill>
                  <a:srgbClr val="313131"/>
                </a:solidFill>
                <a:latin typeface="Menlo"/>
              </a:rPr>
              <a:t>	</a:t>
            </a:r>
            <a:r>
              <a:rPr kumimoji="0" lang="en-US" altLang="en-US" sz="1200" b="0" i="0" u="none" strike="noStrike" cap="none" normalizeH="0" baseline="0" dirty="0" err="1" smtClean="0">
                <a:ln>
                  <a:noFill/>
                </a:ln>
                <a:solidFill>
                  <a:srgbClr val="313131"/>
                </a:solidFill>
                <a:effectLst/>
                <a:latin typeface="Menlo"/>
              </a:rPr>
              <a:t>intent</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setAction</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008800"/>
                </a:solidFill>
                <a:effectLst/>
                <a:latin typeface="Menlo"/>
              </a:rPr>
              <a:t>"</a:t>
            </a:r>
            <a:r>
              <a:rPr kumimoji="0" lang="en-US" altLang="en-US" sz="1200" b="0" i="0" u="none" strike="noStrike" cap="none" normalizeH="0" baseline="0" dirty="0" err="1" smtClean="0">
                <a:ln>
                  <a:noFill/>
                </a:ln>
                <a:solidFill>
                  <a:srgbClr val="008800"/>
                </a:solidFill>
                <a:effectLst/>
                <a:latin typeface="Menlo"/>
              </a:rPr>
              <a:t>com.tutorialspoint.CUSTOM_INTENT</a:t>
            </a:r>
            <a:r>
              <a:rPr kumimoji="0" lang="en-US" altLang="en-US" sz="1200" b="0" i="0" u="none" strike="noStrike" cap="none" normalizeH="0" baseline="0" dirty="0" smtClean="0">
                <a:ln>
                  <a:noFill/>
                </a:ln>
                <a:solidFill>
                  <a:srgbClr val="008800"/>
                </a:solidFill>
                <a:effectLst/>
                <a:latin typeface="Menlo"/>
              </a:rPr>
              <a:t>"</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lang="en-US" altLang="en-US" sz="1200" dirty="0" smtClean="0">
                <a:solidFill>
                  <a:srgbClr val="313131"/>
                </a:solidFill>
                <a:latin typeface="Menlo"/>
              </a:rPr>
              <a:t>	</a:t>
            </a:r>
            <a:r>
              <a:rPr kumimoji="0" lang="en-US" altLang="en-US" sz="1200" b="0" i="0" u="none" strike="noStrike" cap="none" normalizeH="0" baseline="0" dirty="0" err="1" smtClean="0">
                <a:ln>
                  <a:noFill/>
                </a:ln>
                <a:solidFill>
                  <a:srgbClr val="313131"/>
                </a:solidFill>
                <a:effectLst/>
                <a:latin typeface="Menlo"/>
              </a:rPr>
              <a:t>sendBroadcast</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intent</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chemeClr val="tx1"/>
                </a:solidFill>
                <a:effectLst/>
              </a:rPr>
              <a:t> </a:t>
            </a:r>
            <a:endParaRPr kumimoji="0" lang="en-US" altLang="en-US"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909872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62293" y="4040394"/>
            <a:ext cx="6698383" cy="970450"/>
          </a:xfrm>
        </p:spPr>
        <p:txBody>
          <a:bodyPr>
            <a:normAutofit fontScale="90000"/>
          </a:bodyPr>
          <a:lstStyle/>
          <a:p>
            <a:r>
              <a:rPr lang="en-US" sz="6000" dirty="0" smtClean="0"/>
              <a:t>Content </a:t>
            </a:r>
            <a:br>
              <a:rPr lang="en-US" sz="6000" dirty="0" smtClean="0"/>
            </a:br>
            <a:r>
              <a:rPr lang="en-US" sz="6000" dirty="0" smtClean="0"/>
              <a:t>Provider</a:t>
            </a:r>
            <a:endParaRPr lang="en-US" sz="6000" dirty="0"/>
          </a:p>
        </p:txBody>
      </p:sp>
    </p:spTree>
    <p:extLst>
      <p:ext uri="{BB962C8B-B14F-4D97-AF65-F5344CB8AC3E}">
        <p14:creationId xmlns:p14="http://schemas.microsoft.com/office/powerpoint/2010/main" val="528166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 of Content Provider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15851" y="2378637"/>
            <a:ext cx="7289687" cy="4163831"/>
          </a:xfrm>
        </p:spPr>
      </p:pic>
    </p:spTree>
    <p:extLst>
      <p:ext uri="{BB962C8B-B14F-4D97-AF65-F5344CB8AC3E}">
        <p14:creationId xmlns:p14="http://schemas.microsoft.com/office/powerpoint/2010/main" val="2228577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URI</a:t>
            </a:r>
            <a:endParaRPr lang="en-US" dirty="0"/>
          </a:p>
        </p:txBody>
      </p:sp>
      <p:sp>
        <p:nvSpPr>
          <p:cNvPr id="3" name="Content Placeholder 2"/>
          <p:cNvSpPr>
            <a:spLocks noGrp="1"/>
          </p:cNvSpPr>
          <p:nvPr>
            <p:ph idx="1"/>
          </p:nvPr>
        </p:nvSpPr>
        <p:spPr/>
        <p:txBody>
          <a:bodyPr/>
          <a:lstStyle/>
          <a:p>
            <a:r>
              <a:rPr lang="en-US" b="1" dirty="0"/>
              <a:t>Content URIs</a:t>
            </a:r>
          </a:p>
          <a:p>
            <a:pPr lvl="1"/>
            <a:r>
              <a:rPr lang="en-US" dirty="0"/>
              <a:t>To query a content provider, you specify the query string in the form of a URI which has following format </a:t>
            </a:r>
            <a:endParaRPr lang="en-US" dirty="0" smtClean="0"/>
          </a:p>
          <a:p>
            <a:pPr lvl="1"/>
            <a:endParaRPr lang="en-US" dirty="0"/>
          </a:p>
          <a:p>
            <a:pPr lvl="1"/>
            <a:endParaRPr lang="en-US" dirty="0" smtClean="0"/>
          </a:p>
          <a:p>
            <a:pPr lvl="1"/>
            <a:endParaRPr lang="en-US" dirty="0"/>
          </a:p>
          <a:p>
            <a:endParaRPr lang="en-US" dirty="0"/>
          </a:p>
        </p:txBody>
      </p:sp>
      <p:sp>
        <p:nvSpPr>
          <p:cNvPr id="4" name="Rectangle 1"/>
          <p:cNvSpPr>
            <a:spLocks noChangeArrowheads="1"/>
          </p:cNvSpPr>
          <p:nvPr/>
        </p:nvSpPr>
        <p:spPr bwMode="auto">
          <a:xfrm>
            <a:off x="3580326" y="4806607"/>
            <a:ext cx="600155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Unicode MS" panose="020B0604020202020204" pitchFamily="34" charset="-128"/>
              </a:rPr>
              <a:t>&lt;prefix&gt;://&lt;authority&gt;/&lt;</a:t>
            </a:r>
            <a:r>
              <a:rPr kumimoji="0" lang="en-US" altLang="en-US" sz="2000" b="0" i="0" u="none" strike="noStrike" cap="none" normalizeH="0" baseline="0" dirty="0" err="1" smtClean="0">
                <a:ln>
                  <a:noFill/>
                </a:ln>
                <a:solidFill>
                  <a:schemeClr val="tx1"/>
                </a:solidFill>
                <a:effectLst/>
                <a:latin typeface="Arial Unicode MS" panose="020B0604020202020204" pitchFamily="34" charset="-128"/>
              </a:rPr>
              <a:t>data_type</a:t>
            </a:r>
            <a:r>
              <a:rPr kumimoji="0" lang="en-US" altLang="en-US" sz="2000" b="0" i="0" u="none" strike="noStrike" cap="none" normalizeH="0" baseline="0" dirty="0" smtClean="0">
                <a:ln>
                  <a:noFill/>
                </a:ln>
                <a:solidFill>
                  <a:schemeClr val="tx1"/>
                </a:solidFill>
                <a:effectLst/>
                <a:latin typeface="Arial Unicode MS" panose="020B0604020202020204" pitchFamily="34" charset="-128"/>
              </a:rPr>
              <a:t>&gt;/&lt;id&gt;</a:t>
            </a:r>
            <a:r>
              <a:rPr kumimoji="0" lang="en-US" altLang="en-US" sz="20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830334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a:t>
            </a:r>
            <a:r>
              <a:rPr lang="en-US" dirty="0" smtClean="0"/>
              <a:t>URI cont.</a:t>
            </a:r>
            <a:endParaRPr lang="en-US" dirty="0"/>
          </a:p>
        </p:txBody>
      </p:sp>
      <p:sp>
        <p:nvSpPr>
          <p:cNvPr id="3" name="Content Placeholder 2"/>
          <p:cNvSpPr>
            <a:spLocks noGrp="1"/>
          </p:cNvSpPr>
          <p:nvPr>
            <p:ph idx="1"/>
          </p:nvPr>
        </p:nvSpPr>
        <p:spPr>
          <a:xfrm>
            <a:off x="827424" y="2363955"/>
            <a:ext cx="10554574" cy="4307302"/>
          </a:xfrm>
        </p:spPr>
        <p:txBody>
          <a:bodyPr>
            <a:normAutofit fontScale="92500" lnSpcReduction="20000"/>
          </a:bodyPr>
          <a:lstStyle/>
          <a:p>
            <a:r>
              <a:rPr lang="en-US" dirty="0" smtClean="0"/>
              <a:t>Prefix</a:t>
            </a:r>
          </a:p>
          <a:p>
            <a:pPr lvl="1"/>
            <a:r>
              <a:rPr lang="en-US" dirty="0"/>
              <a:t>This is always set to content</a:t>
            </a:r>
            <a:endParaRPr lang="en-US" dirty="0" smtClean="0"/>
          </a:p>
          <a:p>
            <a:r>
              <a:rPr lang="en-US" dirty="0" smtClean="0"/>
              <a:t>Authority</a:t>
            </a:r>
          </a:p>
          <a:p>
            <a:pPr lvl="1"/>
            <a:r>
              <a:rPr lang="en-US" dirty="0"/>
              <a:t>This specifies the name of the content provider, for example </a:t>
            </a:r>
            <a:r>
              <a:rPr lang="en-US" i="1" dirty="0"/>
              <a:t>contacts</a:t>
            </a:r>
            <a:r>
              <a:rPr lang="en-US" dirty="0"/>
              <a:t>, </a:t>
            </a:r>
            <a:r>
              <a:rPr lang="en-US" i="1" dirty="0"/>
              <a:t>browser</a:t>
            </a:r>
            <a:r>
              <a:rPr lang="en-US" dirty="0"/>
              <a:t> etc. For third-party content providers, this could be the fully qualified name, such as </a:t>
            </a:r>
            <a:r>
              <a:rPr lang="en-US" i="1" dirty="0" err="1"/>
              <a:t>com.tutorialspoint.statusprovider</a:t>
            </a:r>
            <a:endParaRPr lang="en-US" dirty="0" smtClean="0"/>
          </a:p>
          <a:p>
            <a:r>
              <a:rPr lang="en-US" dirty="0" smtClean="0"/>
              <a:t>Data type</a:t>
            </a:r>
          </a:p>
          <a:p>
            <a:pPr lvl="1"/>
            <a:r>
              <a:rPr lang="en-US" dirty="0"/>
              <a:t>This indicates the type of data that this particular provider provides. For example, if you are getting all the contacts from the </a:t>
            </a:r>
            <a:r>
              <a:rPr lang="en-US" i="1" dirty="0"/>
              <a:t>Contacts</a:t>
            </a:r>
            <a:r>
              <a:rPr lang="en-US" dirty="0"/>
              <a:t> content provider, then the data path would be </a:t>
            </a:r>
            <a:r>
              <a:rPr lang="en-US" i="1" dirty="0"/>
              <a:t>people</a:t>
            </a:r>
            <a:r>
              <a:rPr lang="en-US" dirty="0"/>
              <a:t> and URI would look like this</a:t>
            </a:r>
            <a:r>
              <a:rPr lang="en-US" i="1" dirty="0"/>
              <a:t>content://contacts/people</a:t>
            </a:r>
            <a:endParaRPr lang="en-US" dirty="0" smtClean="0"/>
          </a:p>
          <a:p>
            <a:r>
              <a:rPr lang="en-US" dirty="0" smtClean="0"/>
              <a:t>ID</a:t>
            </a:r>
          </a:p>
          <a:p>
            <a:pPr lvl="1"/>
            <a:r>
              <a:rPr lang="en-US" dirty="0"/>
              <a:t>This specifies the specific record requested. For example, if you are looking for contact number 5 in the Contacts content provider then URI would look like this </a:t>
            </a:r>
            <a:r>
              <a:rPr lang="en-US" i="1" dirty="0"/>
              <a:t>content://contacts/people/5</a:t>
            </a:r>
            <a:r>
              <a:rPr lang="en-US" dirty="0"/>
              <a:t>.</a:t>
            </a:r>
            <a:endParaRPr lang="en-US" dirty="0" smtClean="0"/>
          </a:p>
          <a:p>
            <a:endParaRPr lang="en-US" dirty="0"/>
          </a:p>
        </p:txBody>
      </p:sp>
    </p:spTree>
    <p:extLst>
      <p:ext uri="{BB962C8B-B14F-4D97-AF65-F5344CB8AC3E}">
        <p14:creationId xmlns:p14="http://schemas.microsoft.com/office/powerpoint/2010/main" val="3903753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72141" y="3499481"/>
            <a:ext cx="6698383" cy="970450"/>
          </a:xfrm>
        </p:spPr>
        <p:txBody>
          <a:bodyPr/>
          <a:lstStyle/>
          <a:p>
            <a:r>
              <a:rPr lang="en-US" sz="6000" dirty="0" smtClean="0"/>
              <a:t>Activity</a:t>
            </a:r>
            <a:endParaRPr lang="en-US" sz="6000" dirty="0"/>
          </a:p>
        </p:txBody>
      </p:sp>
    </p:spTree>
    <p:extLst>
      <p:ext uri="{BB962C8B-B14F-4D97-AF65-F5344CB8AC3E}">
        <p14:creationId xmlns:p14="http://schemas.microsoft.com/office/powerpoint/2010/main" val="2381040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in Activity</a:t>
            </a:r>
            <a:endParaRPr lang="en-US" dirty="0"/>
          </a:p>
        </p:txBody>
      </p:sp>
      <p:sp>
        <p:nvSpPr>
          <p:cNvPr id="3" name="Content Placeholder 2"/>
          <p:cNvSpPr>
            <a:spLocks noGrp="1"/>
          </p:cNvSpPr>
          <p:nvPr>
            <p:ph idx="1"/>
          </p:nvPr>
        </p:nvSpPr>
        <p:spPr>
          <a:xfrm>
            <a:off x="810000" y="2096429"/>
            <a:ext cx="10554574" cy="4761571"/>
          </a:xfrm>
        </p:spPr>
        <p:txBody>
          <a:bodyPr>
            <a:normAutofit fontScale="92500" lnSpcReduction="20000"/>
          </a:bodyPr>
          <a:lstStyle/>
          <a:p>
            <a:r>
              <a:rPr lang="en-US" dirty="0" err="1" smtClean="0"/>
              <a:t>OnCreate</a:t>
            </a:r>
            <a:r>
              <a:rPr lang="en-US" dirty="0" smtClean="0"/>
              <a:t>()</a:t>
            </a:r>
          </a:p>
          <a:p>
            <a:pPr lvl="1"/>
            <a:r>
              <a:rPr lang="en-US" dirty="0"/>
              <a:t>This is the first callback and called when the activity is first </a:t>
            </a:r>
            <a:r>
              <a:rPr lang="en-US" dirty="0" smtClean="0"/>
              <a:t>created</a:t>
            </a:r>
            <a:endParaRPr lang="en-US" dirty="0"/>
          </a:p>
          <a:p>
            <a:endParaRPr lang="en-US" dirty="0" smtClean="0"/>
          </a:p>
          <a:p>
            <a:r>
              <a:rPr lang="en-US" dirty="0" err="1" smtClean="0"/>
              <a:t>OnStart</a:t>
            </a:r>
            <a:r>
              <a:rPr lang="en-US" dirty="0" smtClean="0"/>
              <a:t>()</a:t>
            </a:r>
          </a:p>
          <a:p>
            <a:pPr lvl="1"/>
            <a:r>
              <a:rPr lang="en-US" dirty="0"/>
              <a:t>This callback is called when the activity becomes visible to the </a:t>
            </a:r>
            <a:r>
              <a:rPr lang="en-US" dirty="0" smtClean="0"/>
              <a:t>user</a:t>
            </a:r>
            <a:endParaRPr lang="en-US" dirty="0"/>
          </a:p>
          <a:p>
            <a:endParaRPr lang="en-US" dirty="0" smtClean="0"/>
          </a:p>
          <a:p>
            <a:r>
              <a:rPr lang="en-US" dirty="0" err="1" smtClean="0"/>
              <a:t>OnResume</a:t>
            </a:r>
            <a:r>
              <a:rPr lang="en-US" dirty="0" smtClean="0"/>
              <a:t>()</a:t>
            </a:r>
          </a:p>
          <a:p>
            <a:pPr lvl="1"/>
            <a:r>
              <a:rPr lang="en-US" dirty="0"/>
              <a:t>This is called when the user starts interacting with the application</a:t>
            </a:r>
          </a:p>
          <a:p>
            <a:endParaRPr lang="en-US" dirty="0" smtClean="0"/>
          </a:p>
          <a:p>
            <a:r>
              <a:rPr lang="en-US" dirty="0" err="1" smtClean="0"/>
              <a:t>OnPause</a:t>
            </a:r>
            <a:r>
              <a:rPr lang="en-US" dirty="0" smtClean="0"/>
              <a:t>()</a:t>
            </a:r>
          </a:p>
          <a:p>
            <a:pPr lvl="1"/>
            <a:r>
              <a:rPr lang="en-US" dirty="0"/>
              <a:t>The paused activity does not receive user input and cannot execute any code and called when the current activity is being paused and the previous activity is being resumed</a:t>
            </a:r>
            <a:r>
              <a:rPr lang="en-US" dirty="0" smtClean="0"/>
              <a:t>.</a:t>
            </a:r>
            <a:endParaRPr lang="en-US" dirty="0"/>
          </a:p>
        </p:txBody>
      </p:sp>
    </p:spTree>
    <p:extLst>
      <p:ext uri="{BB962C8B-B14F-4D97-AF65-F5344CB8AC3E}">
        <p14:creationId xmlns:p14="http://schemas.microsoft.com/office/powerpoint/2010/main" val="383998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in Activity</a:t>
            </a:r>
            <a:r>
              <a:rPr lang="en-US" dirty="0" smtClean="0"/>
              <a:t> cont.</a:t>
            </a:r>
            <a:endParaRPr lang="en-US" dirty="0"/>
          </a:p>
        </p:txBody>
      </p:sp>
      <p:sp>
        <p:nvSpPr>
          <p:cNvPr id="3" name="Content Placeholder 2"/>
          <p:cNvSpPr>
            <a:spLocks noGrp="1"/>
          </p:cNvSpPr>
          <p:nvPr>
            <p:ph idx="1"/>
          </p:nvPr>
        </p:nvSpPr>
        <p:spPr>
          <a:xfrm>
            <a:off x="827424" y="2601428"/>
            <a:ext cx="10554574" cy="3636511"/>
          </a:xfrm>
        </p:spPr>
        <p:txBody>
          <a:bodyPr>
            <a:normAutofit lnSpcReduction="10000"/>
          </a:bodyPr>
          <a:lstStyle/>
          <a:p>
            <a:r>
              <a:rPr lang="en-US" dirty="0" err="1" smtClean="0"/>
              <a:t>OnStop</a:t>
            </a:r>
            <a:r>
              <a:rPr lang="en-US" dirty="0" smtClean="0"/>
              <a:t>()</a:t>
            </a:r>
          </a:p>
          <a:p>
            <a:pPr lvl="1"/>
            <a:r>
              <a:rPr lang="en-US" dirty="0"/>
              <a:t>This callback is called when the activity is no longer visible</a:t>
            </a:r>
          </a:p>
          <a:p>
            <a:endParaRPr lang="en-US" dirty="0" smtClean="0"/>
          </a:p>
          <a:p>
            <a:r>
              <a:rPr lang="en-US" dirty="0" err="1" smtClean="0"/>
              <a:t>OnDestroy</a:t>
            </a:r>
            <a:r>
              <a:rPr lang="en-US" dirty="0" smtClean="0"/>
              <a:t>()</a:t>
            </a:r>
          </a:p>
          <a:p>
            <a:pPr lvl="1"/>
            <a:r>
              <a:rPr lang="en-US" dirty="0"/>
              <a:t>This callback is called before the activity is destroyed by the </a:t>
            </a:r>
            <a:r>
              <a:rPr lang="en-US" dirty="0" smtClean="0"/>
              <a:t>system</a:t>
            </a:r>
            <a:endParaRPr lang="en-US" dirty="0"/>
          </a:p>
          <a:p>
            <a:endParaRPr lang="en-US" dirty="0" smtClean="0"/>
          </a:p>
          <a:p>
            <a:r>
              <a:rPr lang="en-US" dirty="0" err="1" smtClean="0"/>
              <a:t>OnRestart</a:t>
            </a:r>
            <a:r>
              <a:rPr lang="en-US" dirty="0" smtClean="0"/>
              <a:t>()</a:t>
            </a:r>
          </a:p>
          <a:p>
            <a:pPr lvl="1"/>
            <a:r>
              <a:rPr lang="en-US" dirty="0"/>
              <a:t>This callback is called when the activity restarts after stopping it</a:t>
            </a:r>
          </a:p>
          <a:p>
            <a:endParaRPr lang="en-US" dirty="0"/>
          </a:p>
        </p:txBody>
      </p:sp>
    </p:spTree>
    <p:extLst>
      <p:ext uri="{BB962C8B-B14F-4D97-AF65-F5344CB8AC3E}">
        <p14:creationId xmlns:p14="http://schemas.microsoft.com/office/powerpoint/2010/main" val="2787763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566831" y="106363"/>
            <a:ext cx="6985000" cy="6751637"/>
          </a:xfrm>
        </p:spPr>
      </p:pic>
    </p:spTree>
    <p:extLst>
      <p:ext uri="{BB962C8B-B14F-4D97-AF65-F5344CB8AC3E}">
        <p14:creationId xmlns:p14="http://schemas.microsoft.com/office/powerpoint/2010/main" val="2971115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4294967295"/>
          </p:nvPr>
        </p:nvSpPr>
        <p:spPr bwMode="auto">
          <a:xfrm>
            <a:off x="0" y="550863"/>
            <a:ext cx="6297613" cy="5580062"/>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3308" rIns="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88"/>
                </a:solidFill>
                <a:effectLst/>
                <a:latin typeface="Menlo"/>
              </a:rPr>
              <a:t>package</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313131"/>
                </a:solidFill>
                <a:effectLst/>
                <a:latin typeface="Menlo"/>
              </a:rPr>
              <a:t>com</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example</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helloworld</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88"/>
                </a:solidFill>
                <a:effectLst/>
                <a:latin typeface="Menlo"/>
              </a:rPr>
              <a:t>import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313131"/>
                </a:solidFill>
                <a:effectLst/>
                <a:latin typeface="Menlo"/>
              </a:rPr>
              <a:t>android</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os</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7F0055"/>
                </a:solidFill>
                <a:effectLst/>
                <a:latin typeface="Menlo"/>
              </a:rPr>
              <a:t>Bundle</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88"/>
                </a:solidFill>
                <a:effectLst/>
                <a:latin typeface="Menlo"/>
              </a:rPr>
              <a:t>import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313131"/>
                </a:solidFill>
                <a:effectLst/>
                <a:latin typeface="Menlo"/>
              </a:rPr>
              <a:t>android</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app</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7F0055"/>
                </a:solidFill>
                <a:effectLst/>
                <a:latin typeface="Menlo"/>
              </a:rPr>
              <a:t>Activity</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rgbClr val="313131"/>
              </a:solidFill>
              <a:effectLst/>
              <a:latin typeface="Menl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88"/>
                </a:solidFill>
                <a:effectLst/>
                <a:latin typeface="Menlo"/>
              </a:rPr>
              <a:t>import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313131"/>
                </a:solidFill>
                <a:effectLst/>
                <a:latin typeface="Menlo"/>
              </a:rPr>
              <a:t>android</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util</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7F0055"/>
                </a:solidFill>
                <a:effectLst/>
                <a:latin typeface="Menlo"/>
              </a:rPr>
              <a:t>Log</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0088"/>
                </a:solidFill>
                <a:effectLst/>
                <a:latin typeface="Menlo"/>
              </a:rPr>
              <a:t>public</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0088"/>
                </a:solidFill>
                <a:effectLst/>
                <a:latin typeface="Menlo"/>
              </a:rPr>
              <a:t>class</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7F0055"/>
                </a:solidFill>
                <a:effectLst/>
                <a:latin typeface="Menlo"/>
              </a:rPr>
              <a:t>MainActivity</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0088"/>
                </a:solidFill>
                <a:effectLst/>
                <a:latin typeface="Menlo"/>
              </a:rPr>
              <a:t>extends</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7F0055"/>
                </a:solidFill>
                <a:effectLst/>
                <a:latin typeface="Menlo"/>
              </a:rPr>
              <a:t>Activity</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kumimoji="0" lang="en-US" altLang="en-US" sz="1200" b="0" i="0" u="none" strike="noStrike" cap="none" normalizeH="0" baseline="0" dirty="0" smtClean="0">
                <a:ln>
                  <a:noFill/>
                </a:ln>
                <a:solidFill>
                  <a:srgbClr val="7F0055"/>
                </a:solidFill>
                <a:effectLst/>
                <a:latin typeface="Menlo"/>
              </a:rPr>
              <a:t>String</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313131"/>
                </a:solidFill>
                <a:effectLst/>
                <a:latin typeface="Menlo"/>
              </a:rPr>
              <a:t>msg</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8800"/>
                </a:solidFill>
                <a:effectLst/>
                <a:latin typeface="Menlo"/>
              </a:rPr>
              <a:t>"Android : "</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880000"/>
                </a:solidFill>
                <a:effectLst/>
                <a:latin typeface="Menlo"/>
              </a:rPr>
              <a:t>/** Called when the activity is first created. */</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endParaRPr lang="en-US" altLang="en-US" sz="1200" dirty="0" smtClean="0">
              <a:solidFill>
                <a:srgbClr val="313131"/>
              </a:solidFill>
              <a:latin typeface="Menl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313131"/>
                </a:solidFill>
                <a:effectLst/>
                <a:latin typeface="Menlo"/>
              </a:rPr>
              <a:t>	</a:t>
            </a:r>
            <a:r>
              <a:rPr kumimoji="0" lang="en-US" altLang="en-US" sz="1200" b="0" i="0" u="none" strike="noStrike" cap="none" normalizeH="0" baseline="0" dirty="0" smtClean="0">
                <a:ln>
                  <a:noFill/>
                </a:ln>
                <a:solidFill>
                  <a:srgbClr val="006666"/>
                </a:solidFill>
                <a:effectLst/>
                <a:latin typeface="Menlo"/>
              </a:rPr>
              <a:t>@Override</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0088"/>
                </a:solidFill>
                <a:effectLst/>
                <a:latin typeface="Menlo"/>
              </a:rPr>
              <a:t>public</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0088"/>
                </a:solidFill>
                <a:effectLst/>
                <a:latin typeface="Menlo"/>
              </a:rPr>
              <a:t>void</a:t>
            </a:r>
            <a:r>
              <a:rPr kumimoji="0" lang="en-US" altLang="en-US" sz="1200" b="0" i="0" u="none" strike="noStrike" cap="none" normalizeH="0" baseline="0" dirty="0" smtClean="0">
                <a:ln>
                  <a:noFill/>
                </a:ln>
                <a:solidFill>
                  <a:srgbClr val="313131"/>
                </a:solidFill>
                <a:effectLst/>
                <a:latin typeface="Menlo"/>
              </a:rPr>
              <a:t> </a:t>
            </a:r>
            <a:r>
              <a:rPr kumimoji="0" lang="en-US" altLang="en-US" sz="1200" b="1" i="0" u="none" strike="noStrike" cap="none" normalizeH="0" baseline="0" dirty="0" err="1" smtClean="0">
                <a:ln>
                  <a:noFill/>
                </a:ln>
                <a:solidFill>
                  <a:srgbClr val="313131"/>
                </a:solidFill>
                <a:effectLst/>
                <a:latin typeface="Menlo"/>
              </a:rPr>
              <a:t>onCreate</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7F0055"/>
                </a:solidFill>
                <a:effectLst/>
                <a:latin typeface="Menlo"/>
              </a:rPr>
              <a:t>Bundle</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err="1" smtClean="0">
                <a:ln>
                  <a:noFill/>
                </a:ln>
                <a:solidFill>
                  <a:srgbClr val="313131"/>
                </a:solidFill>
                <a:effectLst/>
                <a:latin typeface="Menlo"/>
              </a:rPr>
              <a:t>savedInstanceState</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lang="en-US" altLang="en-US" sz="1200" dirty="0" smtClean="0">
                <a:solidFill>
                  <a:srgbClr val="313131"/>
                </a:solidFill>
                <a:latin typeface="Menlo"/>
              </a:rPr>
              <a:t>	</a:t>
            </a:r>
            <a:r>
              <a:rPr kumimoji="0" lang="en-US" altLang="en-US" sz="1200" b="0" i="0" u="none" strike="noStrike" cap="none" normalizeH="0" baseline="0" dirty="0" err="1" smtClean="0">
                <a:ln>
                  <a:noFill/>
                </a:ln>
                <a:solidFill>
                  <a:srgbClr val="000088"/>
                </a:solidFill>
                <a:effectLst/>
                <a:latin typeface="Menlo"/>
              </a:rPr>
              <a:t>super</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onCreate</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savedInstanceState</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lang="en-US" altLang="en-US" sz="1200" dirty="0" smtClean="0">
                <a:solidFill>
                  <a:srgbClr val="313131"/>
                </a:solidFill>
                <a:latin typeface="Menlo"/>
              </a:rPr>
              <a:t>	</a:t>
            </a:r>
            <a:r>
              <a:rPr kumimoji="0" lang="en-US" altLang="en-US" sz="1200" b="0" i="0" u="none" strike="noStrike" cap="none" normalizeH="0" baseline="0" dirty="0" err="1" smtClean="0">
                <a:ln>
                  <a:noFill/>
                </a:ln>
                <a:solidFill>
                  <a:srgbClr val="313131"/>
                </a:solidFill>
                <a:effectLst/>
                <a:latin typeface="Menlo"/>
              </a:rPr>
              <a:t>setContentView</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R</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layout</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activity_main</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lang="en-US" altLang="en-US" sz="1200" dirty="0" smtClean="0">
                <a:solidFill>
                  <a:srgbClr val="313131"/>
                </a:solidFill>
                <a:latin typeface="Menlo"/>
              </a:rPr>
              <a:t>	</a:t>
            </a:r>
            <a:r>
              <a:rPr kumimoji="0" lang="en-US" altLang="en-US" sz="1200" b="0" i="0" u="none" strike="noStrike" cap="none" normalizeH="0" baseline="0" dirty="0" err="1" smtClean="0">
                <a:ln>
                  <a:noFill/>
                </a:ln>
                <a:solidFill>
                  <a:srgbClr val="7F0055"/>
                </a:solidFill>
                <a:effectLst/>
                <a:latin typeface="Menlo"/>
              </a:rPr>
              <a:t>Log</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d</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msg</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8800"/>
                </a:solidFill>
                <a:effectLst/>
                <a:latin typeface="Menlo"/>
              </a:rPr>
              <a:t>"The </a:t>
            </a:r>
            <a:r>
              <a:rPr kumimoji="0" lang="en-US" altLang="en-US" sz="1200" b="0" i="0" u="none" strike="noStrike" cap="none" normalizeH="0" baseline="0" dirty="0" err="1" smtClean="0">
                <a:ln>
                  <a:noFill/>
                </a:ln>
                <a:solidFill>
                  <a:srgbClr val="008800"/>
                </a:solidFill>
                <a:effectLst/>
                <a:latin typeface="Menlo"/>
              </a:rPr>
              <a:t>onCreate</a:t>
            </a:r>
            <a:r>
              <a:rPr kumimoji="0" lang="en-US" altLang="en-US" sz="1200" b="0" i="0" u="none" strike="noStrike" cap="none" normalizeH="0" baseline="0" dirty="0" smtClean="0">
                <a:ln>
                  <a:noFill/>
                </a:ln>
                <a:solidFill>
                  <a:srgbClr val="008800"/>
                </a:solidFill>
                <a:effectLst/>
                <a:latin typeface="Menlo"/>
              </a:rPr>
              <a:t>() event"</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880000"/>
                </a:solidFill>
                <a:effectLst/>
                <a:latin typeface="Menlo"/>
              </a:rPr>
              <a:t>/** Called when the activity is about to become visible. */</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endParaRPr lang="en-US" altLang="en-US" sz="1200" dirty="0" smtClean="0">
              <a:solidFill>
                <a:srgbClr val="313131"/>
              </a:solidFill>
              <a:latin typeface="Menl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313131"/>
                </a:solidFill>
                <a:effectLst/>
                <a:latin typeface="Menlo"/>
              </a:rPr>
              <a:t>	</a:t>
            </a:r>
            <a:r>
              <a:rPr kumimoji="0" lang="en-US" altLang="en-US" sz="1200" b="0" i="0" u="none" strike="noStrike" cap="none" normalizeH="0" baseline="0" dirty="0" smtClean="0">
                <a:ln>
                  <a:noFill/>
                </a:ln>
                <a:solidFill>
                  <a:srgbClr val="006666"/>
                </a:solidFill>
                <a:effectLst/>
                <a:latin typeface="Menlo"/>
              </a:rPr>
              <a:t>@Override</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0088"/>
                </a:solidFill>
                <a:effectLst/>
                <a:latin typeface="Menlo"/>
              </a:rPr>
              <a:t>protected</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0088"/>
                </a:solidFill>
                <a:effectLst/>
                <a:latin typeface="Menlo"/>
              </a:rPr>
              <a:t>void</a:t>
            </a:r>
            <a:r>
              <a:rPr kumimoji="0" lang="en-US" altLang="en-US" sz="1200" b="0" i="0" u="none" strike="noStrike" cap="none" normalizeH="0" baseline="0" dirty="0" smtClean="0">
                <a:ln>
                  <a:noFill/>
                </a:ln>
                <a:solidFill>
                  <a:srgbClr val="313131"/>
                </a:solidFill>
                <a:effectLst/>
                <a:latin typeface="Menlo"/>
              </a:rPr>
              <a:t> </a:t>
            </a:r>
            <a:r>
              <a:rPr kumimoji="0" lang="en-US" altLang="en-US" sz="1200" b="1" i="0" u="none" strike="noStrike" cap="none" normalizeH="0" baseline="0" dirty="0" err="1" smtClean="0">
                <a:ln>
                  <a:noFill/>
                </a:ln>
                <a:solidFill>
                  <a:srgbClr val="313131"/>
                </a:solidFill>
                <a:effectLst/>
                <a:latin typeface="Menlo"/>
              </a:rPr>
              <a:t>onStart</a:t>
            </a:r>
            <a:r>
              <a:rPr kumimoji="0" lang="en-US" altLang="en-US" sz="1200" b="1"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lang="en-US" altLang="en-US" sz="1200" dirty="0" smtClean="0">
                <a:solidFill>
                  <a:srgbClr val="313131"/>
                </a:solidFill>
                <a:latin typeface="Menlo"/>
              </a:rPr>
              <a:t>	</a:t>
            </a:r>
            <a:r>
              <a:rPr kumimoji="0" lang="en-US" altLang="en-US" sz="1200" b="0" i="0" u="none" strike="noStrike" cap="none" normalizeH="0" baseline="0" dirty="0" err="1" smtClean="0">
                <a:ln>
                  <a:noFill/>
                </a:ln>
                <a:solidFill>
                  <a:srgbClr val="000088"/>
                </a:solidFill>
                <a:effectLst/>
                <a:latin typeface="Menlo"/>
              </a:rPr>
              <a:t>super</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onStart</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lang="en-US" altLang="en-US" sz="1200" dirty="0" smtClean="0">
                <a:solidFill>
                  <a:srgbClr val="313131"/>
                </a:solidFill>
                <a:latin typeface="Menlo"/>
              </a:rPr>
              <a:t>	</a:t>
            </a:r>
            <a:r>
              <a:rPr kumimoji="0" lang="en-US" altLang="en-US" sz="1200" b="0" i="0" u="none" strike="noStrike" cap="none" normalizeH="0" baseline="0" dirty="0" err="1" smtClean="0">
                <a:ln>
                  <a:noFill/>
                </a:ln>
                <a:solidFill>
                  <a:srgbClr val="7F0055"/>
                </a:solidFill>
                <a:effectLst/>
                <a:latin typeface="Menlo"/>
              </a:rPr>
              <a:t>Log</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d</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msg</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8800"/>
                </a:solidFill>
                <a:effectLst/>
                <a:latin typeface="Menlo"/>
              </a:rPr>
              <a:t>"The </a:t>
            </a:r>
            <a:r>
              <a:rPr kumimoji="0" lang="en-US" altLang="en-US" sz="1200" b="0" i="0" u="none" strike="noStrike" cap="none" normalizeH="0" baseline="0" dirty="0" err="1" smtClean="0">
                <a:ln>
                  <a:noFill/>
                </a:ln>
                <a:solidFill>
                  <a:srgbClr val="008800"/>
                </a:solidFill>
                <a:effectLst/>
                <a:latin typeface="Menlo"/>
              </a:rPr>
              <a:t>onStart</a:t>
            </a:r>
            <a:r>
              <a:rPr kumimoji="0" lang="en-US" altLang="en-US" sz="1200" b="0" i="0" u="none" strike="noStrike" cap="none" normalizeH="0" baseline="0" dirty="0" smtClean="0">
                <a:ln>
                  <a:noFill/>
                </a:ln>
                <a:solidFill>
                  <a:srgbClr val="008800"/>
                </a:solidFill>
                <a:effectLst/>
                <a:latin typeface="Menlo"/>
              </a:rPr>
              <a:t>() event"</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880000"/>
                </a:solidFill>
                <a:effectLst/>
                <a:latin typeface="Menlo"/>
              </a:rPr>
              <a:t>/** Called when the activity has become visible. */</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endParaRPr lang="en-US" altLang="en-US" sz="1200" dirty="0" smtClean="0">
              <a:solidFill>
                <a:srgbClr val="313131"/>
              </a:solidFill>
              <a:latin typeface="Menl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313131"/>
                </a:solidFill>
                <a:effectLst/>
                <a:latin typeface="Menlo"/>
              </a:rPr>
              <a:t>	</a:t>
            </a:r>
            <a:r>
              <a:rPr kumimoji="0" lang="en-US" altLang="en-US" sz="1200" b="0" i="0" u="none" strike="noStrike" cap="none" normalizeH="0" baseline="0" dirty="0" smtClean="0">
                <a:ln>
                  <a:noFill/>
                </a:ln>
                <a:solidFill>
                  <a:srgbClr val="006666"/>
                </a:solidFill>
                <a:effectLst/>
                <a:latin typeface="Menlo"/>
              </a:rPr>
              <a:t>@Override</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0088"/>
                </a:solidFill>
                <a:effectLst/>
                <a:latin typeface="Menlo"/>
              </a:rPr>
              <a:t>protected</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0088"/>
                </a:solidFill>
                <a:effectLst/>
                <a:latin typeface="Menlo"/>
              </a:rPr>
              <a:t>void</a:t>
            </a:r>
            <a:r>
              <a:rPr kumimoji="0" lang="en-US" altLang="en-US" sz="1200" b="0" i="0" u="none" strike="noStrike" cap="none" normalizeH="0" baseline="0" dirty="0" smtClean="0">
                <a:ln>
                  <a:noFill/>
                </a:ln>
                <a:solidFill>
                  <a:srgbClr val="313131"/>
                </a:solidFill>
                <a:effectLst/>
                <a:latin typeface="Menlo"/>
              </a:rPr>
              <a:t> </a:t>
            </a:r>
            <a:r>
              <a:rPr kumimoji="0" lang="en-US" altLang="en-US" sz="1200" b="1" i="0" u="none" strike="noStrike" cap="none" normalizeH="0" baseline="0" dirty="0" err="1" smtClean="0">
                <a:ln>
                  <a:noFill/>
                </a:ln>
                <a:solidFill>
                  <a:srgbClr val="313131"/>
                </a:solidFill>
                <a:effectLst/>
                <a:latin typeface="Menlo"/>
              </a:rPr>
              <a:t>onResume</a:t>
            </a:r>
            <a:r>
              <a:rPr kumimoji="0" lang="en-US" altLang="en-US" sz="1200" b="1"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lang="en-US" altLang="en-US" sz="1200" dirty="0" smtClean="0">
                <a:solidFill>
                  <a:srgbClr val="313131"/>
                </a:solidFill>
                <a:latin typeface="Menlo"/>
              </a:rPr>
              <a:t>	</a:t>
            </a:r>
            <a:r>
              <a:rPr kumimoji="0" lang="en-US" altLang="en-US" sz="1200" b="0" i="0" u="none" strike="noStrike" cap="none" normalizeH="0" baseline="0" dirty="0" err="1" smtClean="0">
                <a:ln>
                  <a:noFill/>
                </a:ln>
                <a:solidFill>
                  <a:srgbClr val="000088"/>
                </a:solidFill>
                <a:effectLst/>
                <a:latin typeface="Menlo"/>
              </a:rPr>
              <a:t>super</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onResume</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lang="en-US" altLang="en-US" sz="1200" dirty="0" smtClean="0">
                <a:solidFill>
                  <a:srgbClr val="313131"/>
                </a:solidFill>
                <a:latin typeface="Menlo"/>
              </a:rPr>
              <a:t>	</a:t>
            </a:r>
            <a:r>
              <a:rPr kumimoji="0" lang="en-US" altLang="en-US" sz="1200" b="0" i="0" u="none" strike="noStrike" cap="none" normalizeH="0" baseline="0" dirty="0" err="1" smtClean="0">
                <a:ln>
                  <a:noFill/>
                </a:ln>
                <a:solidFill>
                  <a:srgbClr val="7F0055"/>
                </a:solidFill>
                <a:effectLst/>
                <a:latin typeface="Menlo"/>
              </a:rPr>
              <a:t>Log</a:t>
            </a:r>
            <a:r>
              <a:rPr kumimoji="0" lang="en-US" altLang="en-US" sz="1200" b="0" i="0" u="none" strike="noStrike" cap="none" normalizeH="0" baseline="0" dirty="0" err="1"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d</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err="1" smtClean="0">
                <a:ln>
                  <a:noFill/>
                </a:ln>
                <a:solidFill>
                  <a:srgbClr val="313131"/>
                </a:solidFill>
                <a:effectLst/>
                <a:latin typeface="Menlo"/>
              </a:rPr>
              <a:t>msg</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008800"/>
                </a:solidFill>
                <a:effectLst/>
                <a:latin typeface="Menlo"/>
              </a:rPr>
              <a:t>"The </a:t>
            </a:r>
            <a:r>
              <a:rPr kumimoji="0" lang="en-US" altLang="en-US" sz="1200" b="0" i="0" u="none" strike="noStrike" cap="none" normalizeH="0" baseline="0" dirty="0" err="1" smtClean="0">
                <a:ln>
                  <a:noFill/>
                </a:ln>
                <a:solidFill>
                  <a:srgbClr val="008800"/>
                </a:solidFill>
                <a:effectLst/>
                <a:latin typeface="Menlo"/>
              </a:rPr>
              <a:t>onResume</a:t>
            </a:r>
            <a:r>
              <a:rPr kumimoji="0" lang="en-US" altLang="en-US" sz="1200" b="0" i="0" u="none" strike="noStrike" cap="none" normalizeH="0" baseline="0" dirty="0" smtClean="0">
                <a:ln>
                  <a:noFill/>
                </a:ln>
                <a:solidFill>
                  <a:srgbClr val="008800"/>
                </a:solidFill>
                <a:effectLst/>
                <a:latin typeface="Menlo"/>
              </a:rPr>
              <a:t>() event"</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r>
              <a:rPr kumimoji="0" lang="en-US" altLang="en-US" sz="1200" b="0" i="0" u="none" strike="noStrike" cap="none" normalizeH="0" baseline="0" dirty="0" smtClean="0">
                <a:ln>
                  <a:noFill/>
                </a:ln>
                <a:solidFill>
                  <a:srgbClr val="666600"/>
                </a:solidFill>
                <a:effectLst/>
                <a:latin typeface="Menlo"/>
              </a:rPr>
              <a:t>}</a:t>
            </a:r>
            <a:r>
              <a:rPr kumimoji="0" lang="en-US" altLang="en-US" sz="1200" b="0" i="0" u="none" strike="noStrike" cap="none" normalizeH="0" baseline="0" dirty="0" smtClean="0">
                <a:ln>
                  <a:noFill/>
                </a:ln>
                <a:solidFill>
                  <a:srgbClr val="313131"/>
                </a:solidFill>
                <a:effectLst/>
                <a:latin typeface="Menlo"/>
              </a:rPr>
              <a:t> </a:t>
            </a:r>
            <a:r>
              <a:rPr kumimoji="0" lang="en-US" altLang="en-US" sz="1200" b="0" i="0" u="none" strike="noStrike" cap="none" normalizeH="0" baseline="0" dirty="0" smtClean="0">
                <a:ln>
                  <a:noFill/>
                </a:ln>
                <a:solidFill>
                  <a:srgbClr val="880000"/>
                </a:solidFill>
                <a:effectLst/>
                <a:latin typeface="Menlo"/>
              </a:rPr>
              <a:t>/** Called when another activity is taking focus. */</a:t>
            </a:r>
            <a:r>
              <a:rPr kumimoji="0" lang="en-US" altLang="en-US" sz="1200" b="0" i="0" u="none" strike="noStrike" cap="none" normalizeH="0" baseline="0" dirty="0" smtClean="0">
                <a:ln>
                  <a:noFill/>
                </a:ln>
                <a:solidFill>
                  <a:srgbClr val="313131"/>
                </a:solidFill>
                <a:effectLst/>
                <a:latin typeface="Menlo"/>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313131"/>
                </a:solidFill>
                <a:latin typeface="Menlo"/>
              </a:rPr>
              <a:t>	</a:t>
            </a:r>
            <a:endParaRPr lang="en-US" altLang="en-US" sz="1200" dirty="0" smtClean="0">
              <a:solidFill>
                <a:srgbClr val="313131"/>
              </a:solidFill>
              <a:latin typeface="Menl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313131"/>
                </a:solidFill>
                <a:effectLst/>
                <a:latin typeface="Menlo"/>
              </a:rPr>
              <a:t>	</a:t>
            </a:r>
            <a:endParaRPr kumimoji="0" lang="en-US" altLang="en-US" sz="1200" b="0" i="0" u="none" strike="noStrike" cap="none" normalizeH="0" baseline="0" dirty="0" smtClean="0">
              <a:ln>
                <a:noFill/>
              </a:ln>
              <a:solidFill>
                <a:schemeClr val="tx1"/>
              </a:solidFill>
              <a:effectLst/>
              <a:latin typeface="Arial" panose="020B0604020202020204" pitchFamily="34" charset="0"/>
            </a:endParaRPr>
          </a:p>
        </p:txBody>
      </p:sp>
      <p:sp>
        <p:nvSpPr>
          <p:cNvPr id="3" name="Rectangle 1"/>
          <p:cNvSpPr txBox="1">
            <a:spLocks noChangeArrowheads="1"/>
          </p:cNvSpPr>
          <p:nvPr/>
        </p:nvSpPr>
        <p:spPr bwMode="auto">
          <a:xfrm>
            <a:off x="6478073" y="1567036"/>
            <a:ext cx="5713927" cy="3548337"/>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3308" rIns="0" bIns="88872" numCol="1" rtlCol="0" anchor="ctr" anchorCtr="0" compatLnSpc="1">
            <a:prstTxWarp prst="textNoShape">
              <a:avLst/>
            </a:prstTxWarp>
            <a:sp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r>
              <a:rPr lang="en-US" altLang="en-US" sz="1200" dirty="0" smtClean="0">
                <a:solidFill>
                  <a:srgbClr val="006666"/>
                </a:solidFill>
                <a:latin typeface="Menlo"/>
              </a:rPr>
              <a:t>@Override</a:t>
            </a:r>
            <a:r>
              <a:rPr lang="en-US" altLang="en-US" sz="1200" dirty="0" smtClean="0">
                <a:solidFill>
                  <a:srgbClr val="313131"/>
                </a:solidFill>
                <a:latin typeface="Menlo"/>
              </a:rPr>
              <a:t> </a:t>
            </a:r>
            <a:r>
              <a:rPr lang="en-US" altLang="en-US" sz="1200" dirty="0" smtClean="0">
                <a:solidFill>
                  <a:srgbClr val="000088"/>
                </a:solidFill>
                <a:latin typeface="Menlo"/>
              </a:rPr>
              <a:t>protected</a:t>
            </a:r>
            <a:r>
              <a:rPr lang="en-US" altLang="en-US" sz="1200" dirty="0" smtClean="0">
                <a:solidFill>
                  <a:srgbClr val="313131"/>
                </a:solidFill>
                <a:latin typeface="Menlo"/>
              </a:rPr>
              <a:t> </a:t>
            </a:r>
            <a:r>
              <a:rPr lang="en-US" altLang="en-US" sz="1200" dirty="0" smtClean="0">
                <a:solidFill>
                  <a:srgbClr val="000088"/>
                </a:solidFill>
                <a:latin typeface="Menlo"/>
              </a:rPr>
              <a:t>void</a:t>
            </a:r>
            <a:r>
              <a:rPr lang="en-US" altLang="en-US" sz="1200" dirty="0" smtClean="0">
                <a:solidFill>
                  <a:srgbClr val="313131"/>
                </a:solidFill>
                <a:latin typeface="Menlo"/>
              </a:rPr>
              <a:t> </a:t>
            </a:r>
            <a:r>
              <a:rPr lang="en-US" altLang="en-US" sz="1200" b="1" dirty="0" err="1" smtClean="0">
                <a:solidFill>
                  <a:srgbClr val="313131"/>
                </a:solidFill>
                <a:latin typeface="Menlo"/>
              </a:rPr>
              <a:t>onPause</a:t>
            </a:r>
            <a:r>
              <a:rPr lang="en-US" altLang="en-US" sz="1200" b="1" dirty="0" smtClean="0">
                <a:solidFill>
                  <a:srgbClr val="666600"/>
                </a:solidFill>
                <a:latin typeface="Menlo"/>
              </a:rPr>
              <a:t>()</a:t>
            </a: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r>
              <a:rPr lang="en-US" altLang="en-US" sz="1200" dirty="0" smtClean="0">
                <a:solidFill>
                  <a:srgbClr val="666600"/>
                </a:solidFill>
                <a:latin typeface="Menlo"/>
              </a:rPr>
              <a:t>{</a:t>
            </a: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r>
              <a:rPr lang="en-US" altLang="en-US" sz="1200" dirty="0" err="1" smtClean="0">
                <a:solidFill>
                  <a:srgbClr val="000088"/>
                </a:solidFill>
                <a:latin typeface="Menlo"/>
              </a:rPr>
              <a:t>super</a:t>
            </a:r>
            <a:r>
              <a:rPr lang="en-US" altLang="en-US" sz="1200" dirty="0" err="1" smtClean="0">
                <a:solidFill>
                  <a:srgbClr val="666600"/>
                </a:solidFill>
                <a:latin typeface="Menlo"/>
              </a:rPr>
              <a:t>.</a:t>
            </a:r>
            <a:r>
              <a:rPr lang="en-US" altLang="en-US" sz="1200" dirty="0" err="1" smtClean="0">
                <a:solidFill>
                  <a:srgbClr val="313131"/>
                </a:solidFill>
                <a:latin typeface="Menlo"/>
              </a:rPr>
              <a:t>onPause</a:t>
            </a:r>
            <a:r>
              <a:rPr lang="en-US" altLang="en-US" sz="1200" dirty="0" smtClean="0">
                <a:solidFill>
                  <a:srgbClr val="666600"/>
                </a:solidFill>
                <a:latin typeface="Menlo"/>
              </a:rPr>
              <a:t>();</a:t>
            </a: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r>
              <a:rPr lang="en-US" altLang="en-US" sz="1200" dirty="0" err="1" smtClean="0">
                <a:solidFill>
                  <a:srgbClr val="7F0055"/>
                </a:solidFill>
                <a:latin typeface="Menlo"/>
              </a:rPr>
              <a:t>Log</a:t>
            </a:r>
            <a:r>
              <a:rPr lang="en-US" altLang="en-US" sz="1200" dirty="0" err="1" smtClean="0">
                <a:solidFill>
                  <a:srgbClr val="666600"/>
                </a:solidFill>
                <a:latin typeface="Menlo"/>
              </a:rPr>
              <a:t>.</a:t>
            </a:r>
            <a:r>
              <a:rPr lang="en-US" altLang="en-US" sz="1200" dirty="0" err="1" smtClean="0">
                <a:solidFill>
                  <a:srgbClr val="313131"/>
                </a:solidFill>
                <a:latin typeface="Menlo"/>
              </a:rPr>
              <a:t>d</a:t>
            </a:r>
            <a:r>
              <a:rPr lang="en-US" altLang="en-US" sz="1200" dirty="0" smtClean="0">
                <a:solidFill>
                  <a:srgbClr val="666600"/>
                </a:solidFill>
                <a:latin typeface="Menlo"/>
              </a:rPr>
              <a:t>(</a:t>
            </a:r>
            <a:r>
              <a:rPr lang="en-US" altLang="en-US" sz="1200" dirty="0" err="1" smtClean="0">
                <a:solidFill>
                  <a:srgbClr val="313131"/>
                </a:solidFill>
                <a:latin typeface="Menlo"/>
              </a:rPr>
              <a:t>msg</a:t>
            </a:r>
            <a:r>
              <a:rPr lang="en-US" altLang="en-US" sz="1200" dirty="0" smtClean="0">
                <a:solidFill>
                  <a:srgbClr val="666600"/>
                </a:solidFill>
                <a:latin typeface="Menlo"/>
              </a:rPr>
              <a:t>,</a:t>
            </a:r>
            <a:r>
              <a:rPr lang="en-US" altLang="en-US" sz="1200" dirty="0" smtClean="0">
                <a:solidFill>
                  <a:srgbClr val="313131"/>
                </a:solidFill>
                <a:latin typeface="Menlo"/>
              </a:rPr>
              <a:t> </a:t>
            </a:r>
            <a:r>
              <a:rPr lang="en-US" altLang="en-US" sz="1200" dirty="0" smtClean="0">
                <a:solidFill>
                  <a:srgbClr val="008800"/>
                </a:solidFill>
                <a:latin typeface="Menlo"/>
              </a:rPr>
              <a:t>"The </a:t>
            </a:r>
            <a:r>
              <a:rPr lang="en-US" altLang="en-US" sz="1200" dirty="0" err="1" smtClean="0">
                <a:solidFill>
                  <a:srgbClr val="008800"/>
                </a:solidFill>
                <a:latin typeface="Menlo"/>
              </a:rPr>
              <a:t>onPause</a:t>
            </a:r>
            <a:r>
              <a:rPr lang="en-US" altLang="en-US" sz="1200" dirty="0" smtClean="0">
                <a:solidFill>
                  <a:srgbClr val="008800"/>
                </a:solidFill>
                <a:latin typeface="Menlo"/>
              </a:rPr>
              <a:t>() event"</a:t>
            </a:r>
            <a:r>
              <a:rPr lang="en-US" altLang="en-US" sz="1200" dirty="0" smtClean="0">
                <a:solidFill>
                  <a:srgbClr val="666600"/>
                </a:solidFill>
                <a:latin typeface="Menlo"/>
              </a:rPr>
              <a:t>);</a:t>
            </a: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r>
              <a:rPr lang="en-US" altLang="en-US" sz="1200" dirty="0" smtClean="0">
                <a:solidFill>
                  <a:srgbClr val="666600"/>
                </a:solidFill>
                <a:latin typeface="Menlo"/>
              </a:rPr>
              <a:t>}</a:t>
            </a:r>
            <a:r>
              <a:rPr lang="en-US" altLang="en-US" sz="1200" dirty="0" smtClean="0">
                <a:solidFill>
                  <a:srgbClr val="313131"/>
                </a:solidFill>
                <a:latin typeface="Menlo"/>
              </a:rPr>
              <a:t> </a:t>
            </a:r>
            <a:r>
              <a:rPr lang="en-US" altLang="en-US" sz="1200" dirty="0" smtClean="0">
                <a:solidFill>
                  <a:srgbClr val="880000"/>
                </a:solidFill>
                <a:latin typeface="Menlo"/>
              </a:rPr>
              <a:t>/** Called when the activity is no longer visible. */</a:t>
            </a: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r>
              <a:rPr lang="en-US" altLang="en-US" sz="1200" dirty="0" smtClean="0">
                <a:solidFill>
                  <a:srgbClr val="006666"/>
                </a:solidFill>
                <a:latin typeface="Menlo"/>
              </a:rPr>
              <a:t>@Override</a:t>
            </a:r>
            <a:r>
              <a:rPr lang="en-US" altLang="en-US" sz="1200" dirty="0" smtClean="0">
                <a:solidFill>
                  <a:srgbClr val="313131"/>
                </a:solidFill>
                <a:latin typeface="Menlo"/>
              </a:rPr>
              <a:t> </a:t>
            </a:r>
            <a:r>
              <a:rPr lang="en-US" altLang="en-US" sz="1200" dirty="0" smtClean="0">
                <a:solidFill>
                  <a:srgbClr val="000088"/>
                </a:solidFill>
                <a:latin typeface="Menlo"/>
              </a:rPr>
              <a:t>protected</a:t>
            </a:r>
            <a:r>
              <a:rPr lang="en-US" altLang="en-US" sz="1200" dirty="0" smtClean="0">
                <a:solidFill>
                  <a:srgbClr val="313131"/>
                </a:solidFill>
                <a:latin typeface="Menlo"/>
              </a:rPr>
              <a:t> </a:t>
            </a:r>
            <a:r>
              <a:rPr lang="en-US" altLang="en-US" sz="1200" dirty="0" smtClean="0">
                <a:solidFill>
                  <a:srgbClr val="000088"/>
                </a:solidFill>
                <a:latin typeface="Menlo"/>
              </a:rPr>
              <a:t>void</a:t>
            </a:r>
            <a:r>
              <a:rPr lang="en-US" altLang="en-US" sz="1200" dirty="0" smtClean="0">
                <a:solidFill>
                  <a:srgbClr val="313131"/>
                </a:solidFill>
                <a:latin typeface="Menlo"/>
              </a:rPr>
              <a:t> </a:t>
            </a:r>
            <a:r>
              <a:rPr lang="en-US" altLang="en-US" sz="1200" b="1" dirty="0" err="1" smtClean="0">
                <a:solidFill>
                  <a:srgbClr val="313131"/>
                </a:solidFill>
                <a:latin typeface="Menlo"/>
              </a:rPr>
              <a:t>onStop</a:t>
            </a:r>
            <a:r>
              <a:rPr lang="en-US" altLang="en-US" sz="1200" b="1" dirty="0" smtClean="0">
                <a:solidFill>
                  <a:srgbClr val="666600"/>
                </a:solidFill>
                <a:latin typeface="Menlo"/>
              </a:rPr>
              <a:t>()</a:t>
            </a: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r>
              <a:rPr lang="en-US" altLang="en-US" sz="1200" dirty="0" smtClean="0">
                <a:solidFill>
                  <a:srgbClr val="666600"/>
                </a:solidFill>
                <a:latin typeface="Menlo"/>
              </a:rPr>
              <a:t>{</a:t>
            </a: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r>
              <a:rPr lang="en-US" altLang="en-US" sz="1200" dirty="0" err="1" smtClean="0">
                <a:solidFill>
                  <a:srgbClr val="000088"/>
                </a:solidFill>
                <a:latin typeface="Menlo"/>
              </a:rPr>
              <a:t>super</a:t>
            </a:r>
            <a:r>
              <a:rPr lang="en-US" altLang="en-US" sz="1200" dirty="0" err="1" smtClean="0">
                <a:solidFill>
                  <a:srgbClr val="666600"/>
                </a:solidFill>
                <a:latin typeface="Menlo"/>
              </a:rPr>
              <a:t>.</a:t>
            </a:r>
            <a:r>
              <a:rPr lang="en-US" altLang="en-US" sz="1200" dirty="0" err="1" smtClean="0">
                <a:solidFill>
                  <a:srgbClr val="313131"/>
                </a:solidFill>
                <a:latin typeface="Menlo"/>
              </a:rPr>
              <a:t>onStop</a:t>
            </a:r>
            <a:r>
              <a:rPr lang="en-US" altLang="en-US" sz="1200" dirty="0" smtClean="0">
                <a:solidFill>
                  <a:srgbClr val="666600"/>
                </a:solidFill>
                <a:latin typeface="Menlo"/>
              </a:rPr>
              <a:t>();</a:t>
            </a: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r>
              <a:rPr lang="en-US" altLang="en-US" sz="1200" dirty="0" err="1" smtClean="0">
                <a:solidFill>
                  <a:srgbClr val="7F0055"/>
                </a:solidFill>
                <a:latin typeface="Menlo"/>
              </a:rPr>
              <a:t>Log</a:t>
            </a:r>
            <a:r>
              <a:rPr lang="en-US" altLang="en-US" sz="1200" dirty="0" err="1" smtClean="0">
                <a:solidFill>
                  <a:srgbClr val="666600"/>
                </a:solidFill>
                <a:latin typeface="Menlo"/>
              </a:rPr>
              <a:t>.</a:t>
            </a:r>
            <a:r>
              <a:rPr lang="en-US" altLang="en-US" sz="1200" dirty="0" err="1" smtClean="0">
                <a:solidFill>
                  <a:srgbClr val="313131"/>
                </a:solidFill>
                <a:latin typeface="Menlo"/>
              </a:rPr>
              <a:t>d</a:t>
            </a:r>
            <a:r>
              <a:rPr lang="en-US" altLang="en-US" sz="1200" dirty="0" smtClean="0">
                <a:solidFill>
                  <a:srgbClr val="666600"/>
                </a:solidFill>
                <a:latin typeface="Menlo"/>
              </a:rPr>
              <a:t>(</a:t>
            </a:r>
            <a:r>
              <a:rPr lang="en-US" altLang="en-US" sz="1200" dirty="0" err="1" smtClean="0">
                <a:solidFill>
                  <a:srgbClr val="313131"/>
                </a:solidFill>
                <a:latin typeface="Menlo"/>
              </a:rPr>
              <a:t>msg</a:t>
            </a:r>
            <a:r>
              <a:rPr lang="en-US" altLang="en-US" sz="1200" dirty="0" smtClean="0">
                <a:solidFill>
                  <a:srgbClr val="666600"/>
                </a:solidFill>
                <a:latin typeface="Menlo"/>
              </a:rPr>
              <a:t>,</a:t>
            </a:r>
            <a:r>
              <a:rPr lang="en-US" altLang="en-US" sz="1200" dirty="0" smtClean="0">
                <a:solidFill>
                  <a:srgbClr val="313131"/>
                </a:solidFill>
                <a:latin typeface="Menlo"/>
              </a:rPr>
              <a:t> </a:t>
            </a:r>
            <a:r>
              <a:rPr lang="en-US" altLang="en-US" sz="1200" dirty="0" smtClean="0">
                <a:solidFill>
                  <a:srgbClr val="008800"/>
                </a:solidFill>
                <a:latin typeface="Menlo"/>
              </a:rPr>
              <a:t>"The </a:t>
            </a:r>
            <a:r>
              <a:rPr lang="en-US" altLang="en-US" sz="1200" dirty="0" err="1" smtClean="0">
                <a:solidFill>
                  <a:srgbClr val="008800"/>
                </a:solidFill>
                <a:latin typeface="Menlo"/>
              </a:rPr>
              <a:t>onStop</a:t>
            </a:r>
            <a:r>
              <a:rPr lang="en-US" altLang="en-US" sz="1200" dirty="0" smtClean="0">
                <a:solidFill>
                  <a:srgbClr val="008800"/>
                </a:solidFill>
                <a:latin typeface="Menlo"/>
              </a:rPr>
              <a:t>() event"</a:t>
            </a:r>
            <a:r>
              <a:rPr lang="en-US" altLang="en-US" sz="1200" dirty="0" smtClean="0">
                <a:solidFill>
                  <a:srgbClr val="666600"/>
                </a:solidFill>
                <a:latin typeface="Menlo"/>
              </a:rPr>
              <a:t>);</a:t>
            </a: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r>
              <a:rPr lang="en-US" altLang="en-US" sz="1200" dirty="0" smtClean="0">
                <a:solidFill>
                  <a:srgbClr val="666600"/>
                </a:solidFill>
                <a:latin typeface="Menlo"/>
              </a:rPr>
              <a:t>}</a:t>
            </a:r>
            <a:r>
              <a:rPr lang="en-US" altLang="en-US" sz="1200" dirty="0" smtClean="0">
                <a:solidFill>
                  <a:srgbClr val="313131"/>
                </a:solidFill>
                <a:latin typeface="Menlo"/>
              </a:rPr>
              <a:t> </a:t>
            </a:r>
            <a:r>
              <a:rPr lang="en-US" altLang="en-US" sz="1200" dirty="0" smtClean="0">
                <a:solidFill>
                  <a:srgbClr val="880000"/>
                </a:solidFill>
                <a:latin typeface="Menlo"/>
              </a:rPr>
              <a:t>/** Called just before the activity is destroyed. */</a:t>
            </a: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r>
              <a:rPr lang="en-US" altLang="en-US" sz="1200" dirty="0" smtClean="0">
                <a:solidFill>
                  <a:srgbClr val="006666"/>
                </a:solidFill>
                <a:latin typeface="Menlo"/>
              </a:rPr>
              <a:t>@Override</a:t>
            </a:r>
            <a:r>
              <a:rPr lang="en-US" altLang="en-US" sz="1200" dirty="0" smtClean="0">
                <a:solidFill>
                  <a:srgbClr val="313131"/>
                </a:solidFill>
                <a:latin typeface="Menlo"/>
              </a:rPr>
              <a:t> </a:t>
            </a:r>
            <a:r>
              <a:rPr lang="en-US" altLang="en-US" sz="1200" dirty="0" smtClean="0">
                <a:solidFill>
                  <a:srgbClr val="000088"/>
                </a:solidFill>
                <a:latin typeface="Menlo"/>
              </a:rPr>
              <a:t>public</a:t>
            </a:r>
            <a:r>
              <a:rPr lang="en-US" altLang="en-US" sz="1200" dirty="0" smtClean="0">
                <a:solidFill>
                  <a:srgbClr val="313131"/>
                </a:solidFill>
                <a:latin typeface="Menlo"/>
              </a:rPr>
              <a:t> </a:t>
            </a:r>
            <a:r>
              <a:rPr lang="en-US" altLang="en-US" sz="1200" dirty="0" smtClean="0">
                <a:solidFill>
                  <a:srgbClr val="000088"/>
                </a:solidFill>
                <a:latin typeface="Menlo"/>
              </a:rPr>
              <a:t>void</a:t>
            </a:r>
            <a:r>
              <a:rPr lang="en-US" altLang="en-US" sz="1200" dirty="0" smtClean="0">
                <a:solidFill>
                  <a:srgbClr val="313131"/>
                </a:solidFill>
                <a:latin typeface="Menlo"/>
              </a:rPr>
              <a:t> </a:t>
            </a:r>
            <a:r>
              <a:rPr lang="en-US" altLang="en-US" sz="1200" b="1" dirty="0" err="1" smtClean="0">
                <a:solidFill>
                  <a:srgbClr val="313131"/>
                </a:solidFill>
                <a:latin typeface="Menlo"/>
              </a:rPr>
              <a:t>onDestroy</a:t>
            </a:r>
            <a:r>
              <a:rPr lang="en-US" altLang="en-US" sz="1200" b="1" dirty="0" smtClean="0">
                <a:solidFill>
                  <a:srgbClr val="666600"/>
                </a:solidFill>
                <a:latin typeface="Menlo"/>
              </a:rPr>
              <a:t>()</a:t>
            </a: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r>
              <a:rPr lang="en-US" altLang="en-US" sz="1200" dirty="0" smtClean="0">
                <a:solidFill>
                  <a:srgbClr val="666600"/>
                </a:solidFill>
                <a:latin typeface="Menlo"/>
              </a:rPr>
              <a:t>{</a:t>
            </a: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r>
              <a:rPr lang="en-US" altLang="en-US" sz="1200" dirty="0" err="1" smtClean="0">
                <a:solidFill>
                  <a:srgbClr val="000088"/>
                </a:solidFill>
                <a:latin typeface="Menlo"/>
              </a:rPr>
              <a:t>super</a:t>
            </a:r>
            <a:r>
              <a:rPr lang="en-US" altLang="en-US" sz="1200" dirty="0" err="1" smtClean="0">
                <a:solidFill>
                  <a:srgbClr val="666600"/>
                </a:solidFill>
                <a:latin typeface="Menlo"/>
              </a:rPr>
              <a:t>.</a:t>
            </a:r>
            <a:r>
              <a:rPr lang="en-US" altLang="en-US" sz="1200" dirty="0" err="1" smtClean="0">
                <a:solidFill>
                  <a:srgbClr val="313131"/>
                </a:solidFill>
                <a:latin typeface="Menlo"/>
              </a:rPr>
              <a:t>onDestroy</a:t>
            </a:r>
            <a:r>
              <a:rPr lang="en-US" altLang="en-US" sz="1200" dirty="0" smtClean="0">
                <a:solidFill>
                  <a:srgbClr val="666600"/>
                </a:solidFill>
                <a:latin typeface="Menlo"/>
              </a:rPr>
              <a:t>();</a:t>
            </a: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r>
              <a:rPr lang="en-US" altLang="en-US" sz="1200" dirty="0" err="1" smtClean="0">
                <a:solidFill>
                  <a:srgbClr val="7F0055"/>
                </a:solidFill>
                <a:latin typeface="Menlo"/>
              </a:rPr>
              <a:t>Log</a:t>
            </a:r>
            <a:r>
              <a:rPr lang="en-US" altLang="en-US" sz="1200" dirty="0" err="1" smtClean="0">
                <a:solidFill>
                  <a:srgbClr val="666600"/>
                </a:solidFill>
                <a:latin typeface="Menlo"/>
              </a:rPr>
              <a:t>.</a:t>
            </a:r>
            <a:r>
              <a:rPr lang="en-US" altLang="en-US" sz="1200" dirty="0" err="1" smtClean="0">
                <a:solidFill>
                  <a:srgbClr val="313131"/>
                </a:solidFill>
                <a:latin typeface="Menlo"/>
              </a:rPr>
              <a:t>d</a:t>
            </a:r>
            <a:r>
              <a:rPr lang="en-US" altLang="en-US" sz="1200" dirty="0" smtClean="0">
                <a:solidFill>
                  <a:srgbClr val="666600"/>
                </a:solidFill>
                <a:latin typeface="Menlo"/>
              </a:rPr>
              <a:t>(</a:t>
            </a:r>
            <a:r>
              <a:rPr lang="en-US" altLang="en-US" sz="1200" dirty="0" err="1" smtClean="0">
                <a:solidFill>
                  <a:srgbClr val="313131"/>
                </a:solidFill>
                <a:latin typeface="Menlo"/>
              </a:rPr>
              <a:t>msg</a:t>
            </a:r>
            <a:r>
              <a:rPr lang="en-US" altLang="en-US" sz="1200" dirty="0" smtClean="0">
                <a:solidFill>
                  <a:srgbClr val="666600"/>
                </a:solidFill>
                <a:latin typeface="Menlo"/>
              </a:rPr>
              <a:t>,</a:t>
            </a:r>
            <a:r>
              <a:rPr lang="en-US" altLang="en-US" sz="1200" dirty="0" smtClean="0">
                <a:solidFill>
                  <a:srgbClr val="313131"/>
                </a:solidFill>
                <a:latin typeface="Menlo"/>
              </a:rPr>
              <a:t> </a:t>
            </a:r>
            <a:r>
              <a:rPr lang="en-US" altLang="en-US" sz="1200" dirty="0" smtClean="0">
                <a:solidFill>
                  <a:srgbClr val="008800"/>
                </a:solidFill>
                <a:latin typeface="Menlo"/>
              </a:rPr>
              <a:t>"The </a:t>
            </a:r>
            <a:r>
              <a:rPr lang="en-US" altLang="en-US" sz="1200" dirty="0" err="1" smtClean="0">
                <a:solidFill>
                  <a:srgbClr val="008800"/>
                </a:solidFill>
                <a:latin typeface="Menlo"/>
              </a:rPr>
              <a:t>onDestroy</a:t>
            </a:r>
            <a:r>
              <a:rPr lang="en-US" altLang="en-US" sz="1200" dirty="0" smtClean="0">
                <a:solidFill>
                  <a:srgbClr val="008800"/>
                </a:solidFill>
                <a:latin typeface="Menlo"/>
              </a:rPr>
              <a:t>() event"</a:t>
            </a:r>
            <a:r>
              <a:rPr lang="en-US" altLang="en-US" sz="1200" dirty="0" smtClean="0">
                <a:solidFill>
                  <a:srgbClr val="666600"/>
                </a:solidFill>
                <a:latin typeface="Menlo"/>
              </a:rPr>
              <a:t>);</a:t>
            </a: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313131"/>
                </a:solidFill>
                <a:latin typeface="Menlo"/>
              </a:rPr>
              <a:t>	</a:t>
            </a:r>
            <a:r>
              <a:rPr lang="en-US" altLang="en-US" sz="1200" dirty="0" smtClean="0">
                <a:solidFill>
                  <a:srgbClr val="666600"/>
                </a:solidFill>
                <a:latin typeface="Menlo"/>
              </a:rPr>
              <a:t>}</a:t>
            </a:r>
            <a:r>
              <a:rPr lang="en-US" altLang="en-US" sz="1200" dirty="0" smtClean="0">
                <a:solidFill>
                  <a:srgbClr val="313131"/>
                </a:solidFill>
                <a:latin typeface="Menlo"/>
              </a:rPr>
              <a:t> </a:t>
            </a:r>
          </a:p>
          <a:p>
            <a:pPr marL="0" indent="0" defTabSz="914400" eaLnBrk="0" fontAlgn="base" hangingPunct="0">
              <a:spcBef>
                <a:spcPct val="0"/>
              </a:spcBef>
              <a:spcAft>
                <a:spcPct val="0"/>
              </a:spcAft>
              <a:buClrTx/>
              <a:buFontTx/>
              <a:buNone/>
            </a:pPr>
            <a:r>
              <a:rPr lang="en-US" altLang="en-US" sz="1200" dirty="0" smtClean="0">
                <a:solidFill>
                  <a:srgbClr val="666600"/>
                </a:solidFill>
                <a:latin typeface="Menlo"/>
              </a:rPr>
              <a:t>}</a:t>
            </a:r>
            <a:r>
              <a:rPr lang="en-US" altLang="en-US" sz="1200" dirty="0" smtClean="0"/>
              <a:t> </a:t>
            </a:r>
            <a:endParaRPr lang="en-US" altLang="en-US" sz="1200" dirty="0" smtClean="0">
              <a:latin typeface="Arial" panose="020B0604020202020204" pitchFamily="34" charset="0"/>
            </a:endParaRPr>
          </a:p>
        </p:txBody>
      </p:sp>
    </p:spTree>
    <p:extLst>
      <p:ext uri="{BB962C8B-B14F-4D97-AF65-F5344CB8AC3E}">
        <p14:creationId xmlns:p14="http://schemas.microsoft.com/office/powerpoint/2010/main" val="2182617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Registering an Activity in Manifest</a:t>
            </a:r>
            <a:endParaRPr lang="en-US" dirty="0"/>
          </a:p>
        </p:txBody>
      </p:sp>
      <p:sp>
        <p:nvSpPr>
          <p:cNvPr id="3" name="Rectangle 1"/>
          <p:cNvSpPr>
            <a:spLocks noChangeArrowheads="1"/>
          </p:cNvSpPr>
          <p:nvPr/>
        </p:nvSpPr>
        <p:spPr bwMode="auto">
          <a:xfrm>
            <a:off x="2163651" y="2229353"/>
            <a:ext cx="807625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&lt;?xml version="1.0" encoding="utf-8"?&gt;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 &lt;manifest </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xmlns:android</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="http://schemas.android.com/</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apk</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/res/android"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package="com.example.tutorialspoint7.myapplication"&gt;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latin typeface="Arial Unicode MS" panose="020B060402020202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&lt;application </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android:allowBackup</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="true"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android:icon</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mipmap</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ic_launcher</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android:label</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="@string/</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app_name</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android:supportsRtl</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="true"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android:theme</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="@style/</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AppTheme</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&lt;activity </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android:name</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MainActivity</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"&gt;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Arial Unicode MS" panose="020B0604020202020204" pitchFamily="34" charset="-128"/>
              </a:rPr>
              <a:t>	</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&lt;intent-filter&gt;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Arial Unicode MS" panose="020B0604020202020204" pitchFamily="34" charset="-128"/>
              </a:rPr>
              <a:t>	</a:t>
            </a:r>
            <a:r>
              <a:rPr lang="en-US" altLang="en-US" sz="1600" dirty="0" smtClean="0">
                <a:latin typeface="Arial Unicode MS" panose="020B0604020202020204" pitchFamily="34" charset="-128"/>
              </a:rPr>
              <a:t>	</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&lt;action </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android:name</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android.intent.action.MAIN</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 /&gt;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Arial Unicode MS" panose="020B0604020202020204" pitchFamily="34" charset="-128"/>
              </a:rPr>
              <a:t>	</a:t>
            </a:r>
            <a:r>
              <a:rPr lang="en-US" altLang="en-US" sz="1600" dirty="0" smtClean="0">
                <a:latin typeface="Arial Unicode MS" panose="020B0604020202020204" pitchFamily="34" charset="-128"/>
              </a:rPr>
              <a:t>	</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&lt;category </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android:name</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a:t>
            </a:r>
            <a:r>
              <a:rPr kumimoji="0" lang="en-US" altLang="en-US" sz="1600" b="0" i="0" u="none" strike="noStrike" cap="none" normalizeH="0" baseline="0" dirty="0" err="1" smtClean="0">
                <a:ln>
                  <a:noFill/>
                </a:ln>
                <a:solidFill>
                  <a:schemeClr val="tx1"/>
                </a:solidFill>
                <a:effectLst/>
                <a:latin typeface="Arial Unicode MS" panose="020B0604020202020204" pitchFamily="34" charset="-128"/>
              </a:rPr>
              <a:t>android.intent.category.LAUNCHER</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 /&gt;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Arial Unicode MS" panose="020B0604020202020204" pitchFamily="34" charset="-128"/>
              </a:rPr>
              <a:t>	</a:t>
            </a: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&lt;/intent-filter&gt;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&lt;/activity&gt;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&lt;/application&gt;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Unicode MS" panose="020B0604020202020204" pitchFamily="34" charset="-128"/>
              </a:rPr>
              <a:t>&lt;/manifest&gt;</a:t>
            </a:r>
            <a:r>
              <a:rPr kumimoji="0" lang="en-US" altLang="en-US" sz="1600" b="0" i="0" u="none" strike="noStrike" cap="none" normalizeH="0" baseline="0" dirty="0" smtClean="0">
                <a:ln>
                  <a:noFill/>
                </a:ln>
                <a:solidFill>
                  <a:schemeClr val="tx1"/>
                </a:solidFill>
                <a:effectLst/>
              </a:rPr>
              <a:t>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72419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72141" y="3499481"/>
            <a:ext cx="6698383" cy="970450"/>
          </a:xfrm>
        </p:spPr>
        <p:txBody>
          <a:bodyPr/>
          <a:lstStyle/>
          <a:p>
            <a:r>
              <a:rPr lang="en-US" sz="6000" dirty="0" smtClean="0"/>
              <a:t>Service</a:t>
            </a:r>
            <a:endParaRPr lang="en-US" sz="6000" dirty="0"/>
          </a:p>
        </p:txBody>
      </p:sp>
    </p:spTree>
    <p:extLst>
      <p:ext uri="{BB962C8B-B14F-4D97-AF65-F5344CB8AC3E}">
        <p14:creationId xmlns:p14="http://schemas.microsoft.com/office/powerpoint/2010/main" val="4152548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728</TotalTime>
  <Words>833</Words>
  <Application>Microsoft Office PowerPoint</Application>
  <PresentationFormat>Widescreen</PresentationFormat>
  <Paragraphs>245</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 Unicode MS</vt:lpstr>
      <vt:lpstr>Arial</vt:lpstr>
      <vt:lpstr>Calibri</vt:lpstr>
      <vt:lpstr>Calibri Light</vt:lpstr>
      <vt:lpstr>Menlo</vt:lpstr>
      <vt:lpstr>Office Theme</vt:lpstr>
      <vt:lpstr>Components of Android Application (Detail)</vt:lpstr>
      <vt:lpstr>Basic Component</vt:lpstr>
      <vt:lpstr>Activity</vt:lpstr>
      <vt:lpstr>Functions in Activity</vt:lpstr>
      <vt:lpstr>Functions in Activity cont.</vt:lpstr>
      <vt:lpstr>PowerPoint Presentation</vt:lpstr>
      <vt:lpstr>PowerPoint Presentation</vt:lpstr>
      <vt:lpstr>Registering an Activity in Manifest</vt:lpstr>
      <vt:lpstr>Service</vt:lpstr>
      <vt:lpstr>Types of Service</vt:lpstr>
      <vt:lpstr>Functions in Service</vt:lpstr>
      <vt:lpstr>Functions in Service cont.</vt:lpstr>
      <vt:lpstr>PowerPoint Presentation</vt:lpstr>
      <vt:lpstr>PowerPoint Presentation</vt:lpstr>
      <vt:lpstr>Registering an Service in Manifest</vt:lpstr>
      <vt:lpstr>Broadcast Receiver</vt:lpstr>
      <vt:lpstr>Broadcast Receiver Steps</vt:lpstr>
      <vt:lpstr>PowerPoint Presentation</vt:lpstr>
      <vt:lpstr>System Generated Broadcast Receiver</vt:lpstr>
      <vt:lpstr>Costum made Intents</vt:lpstr>
      <vt:lpstr>Content  Provider</vt:lpstr>
      <vt:lpstr>Mechanism of Content Provider</vt:lpstr>
      <vt:lpstr>Content URI</vt:lpstr>
      <vt:lpstr>Content URI cont.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Components of Android Application</dc:title>
  <dc:creator>keen.fahad@live.com</dc:creator>
  <cp:lastModifiedBy>keen.fahad@live.com</cp:lastModifiedBy>
  <cp:revision>41</cp:revision>
  <dcterms:created xsi:type="dcterms:W3CDTF">2018-11-15T06:08:22Z</dcterms:created>
  <dcterms:modified xsi:type="dcterms:W3CDTF">2019-03-21T10:19:49Z</dcterms:modified>
</cp:coreProperties>
</file>