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1" r:id="rId3"/>
    <p:sldId id="257" r:id="rId4"/>
    <p:sldId id="262" r:id="rId5"/>
    <p:sldId id="259" r:id="rId6"/>
    <p:sldId id="263" r:id="rId7"/>
    <p:sldId id="258"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7/17/2019</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7/17/2019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7/17/2019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businessjargons.com/business-environment.html" TargetMode="External"/><Relationship Id="rId2" Type="http://schemas.openxmlformats.org/officeDocument/2006/relationships/hyperlink" Target="https://businessjargons.com/organization.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usinessjargons.com/staffing.html" TargetMode="External"/><Relationship Id="rId2" Type="http://schemas.openxmlformats.org/officeDocument/2006/relationships/hyperlink" Target="https://businessjargons.com/planning.html" TargetMode="External"/><Relationship Id="rId1" Type="http://schemas.openxmlformats.org/officeDocument/2006/relationships/slideLayout" Target="../slideLayouts/slideLayout7.xml"/><Relationship Id="rId4" Type="http://schemas.openxmlformats.org/officeDocument/2006/relationships/hyperlink" Target="https://businessjargons.com/controlling.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2057400"/>
          </a:xfrm>
        </p:spPr>
        <p:txBody>
          <a:bodyPr/>
          <a:lstStyle/>
          <a:p>
            <a:r>
              <a:rPr lang="en-US" b="1" dirty="0" smtClean="0">
                <a:effectLst>
                  <a:outerShdw blurRad="38100" dist="38100" dir="2700000" algn="tl">
                    <a:srgbClr val="000000">
                      <a:alpha val="43137"/>
                    </a:srgbClr>
                  </a:outerShdw>
                </a:effectLst>
                <a:latin typeface="Algerian" panose="04020705040A02060702" pitchFamily="82" charset="0"/>
              </a:rPr>
              <a:t/>
            </a:r>
            <a:br>
              <a:rPr lang="en-US" b="1" dirty="0" smtClean="0">
                <a:effectLst>
                  <a:outerShdw blurRad="38100" dist="38100" dir="2700000" algn="tl">
                    <a:srgbClr val="000000">
                      <a:alpha val="43137"/>
                    </a:srgbClr>
                  </a:outerShdw>
                </a:effectLst>
                <a:latin typeface="Algerian" panose="04020705040A02060702" pitchFamily="82" charset="0"/>
              </a:rPr>
            </a:br>
            <a:r>
              <a:rPr lang="en-US" b="1" dirty="0">
                <a:effectLst>
                  <a:outerShdw blurRad="38100" dist="38100" dir="2700000" algn="tl">
                    <a:srgbClr val="000000">
                      <a:alpha val="43137"/>
                    </a:srgbClr>
                  </a:outerShdw>
                </a:effectLst>
                <a:latin typeface="Algerian" panose="04020705040A02060702" pitchFamily="82" charset="0"/>
              </a:rPr>
              <a:t/>
            </a:r>
            <a:br>
              <a:rPr lang="en-US" b="1" dirty="0">
                <a:effectLst>
                  <a:outerShdw blurRad="38100" dist="38100" dir="2700000" algn="tl">
                    <a:srgbClr val="000000">
                      <a:alpha val="43137"/>
                    </a:srgbClr>
                  </a:outerShdw>
                </a:effectLst>
                <a:latin typeface="Algerian" panose="04020705040A02060702" pitchFamily="82" charset="0"/>
              </a:rPr>
            </a:br>
            <a:r>
              <a:rPr lang="en-US" b="1" dirty="0" smtClean="0">
                <a:effectLst>
                  <a:outerShdw blurRad="38100" dist="38100" dir="2700000" algn="tl">
                    <a:srgbClr val="000000">
                      <a:alpha val="43137"/>
                    </a:srgbClr>
                  </a:outerShdw>
                </a:effectLst>
                <a:latin typeface="Algerian" panose="04020705040A02060702" pitchFamily="82" charset="0"/>
              </a:rPr>
              <a:t/>
            </a:r>
            <a:br>
              <a:rPr lang="en-US" b="1" dirty="0" smtClean="0">
                <a:effectLst>
                  <a:outerShdw blurRad="38100" dist="38100" dir="2700000" algn="tl">
                    <a:srgbClr val="000000">
                      <a:alpha val="43137"/>
                    </a:srgbClr>
                  </a:outerShdw>
                </a:effectLst>
                <a:latin typeface="Algerian" panose="04020705040A02060702" pitchFamily="82" charset="0"/>
              </a:rPr>
            </a:br>
            <a:r>
              <a:rPr lang="en-US" b="1" dirty="0" smtClean="0">
                <a:effectLst>
                  <a:outerShdw blurRad="38100" dist="38100" dir="2700000" algn="tl">
                    <a:srgbClr val="000000">
                      <a:alpha val="43137"/>
                    </a:srgbClr>
                  </a:outerShdw>
                </a:effectLst>
                <a:latin typeface="Algerian" panose="04020705040A02060702" pitchFamily="82" charset="0"/>
              </a:rPr>
              <a:t>Management</a:t>
            </a:r>
            <a:r>
              <a:rPr lang="en-US" b="1" dirty="0">
                <a:effectLst>
                  <a:outerShdw blurRad="38100" dist="38100" dir="2700000" algn="tl">
                    <a:srgbClr val="000000">
                      <a:alpha val="43137"/>
                    </a:srgbClr>
                  </a:outerShdw>
                </a:effectLst>
                <a:latin typeface="Algerian" panose="04020705040A02060702" pitchFamily="82" charset="0"/>
              </a:rPr>
              <a:t/>
            </a:r>
            <a:br>
              <a:rPr lang="en-US" b="1" dirty="0">
                <a:effectLst>
                  <a:outerShdw blurRad="38100" dist="38100" dir="2700000" algn="tl">
                    <a:srgbClr val="000000">
                      <a:alpha val="43137"/>
                    </a:srgbClr>
                  </a:outerShdw>
                </a:effectLst>
                <a:latin typeface="Algerian" panose="04020705040A02060702" pitchFamily="82" charset="0"/>
              </a:rPr>
            </a:br>
            <a:endParaRPr lang="en-US" b="1" dirty="0">
              <a:effectLst>
                <a:outerShdw blurRad="38100" dist="38100" dir="2700000" algn="tl">
                  <a:srgbClr val="000000">
                    <a:alpha val="43137"/>
                  </a:srgbClr>
                </a:outerShdw>
              </a:effectLst>
              <a:latin typeface="Algerian" panose="04020705040A02060702" pitchFamily="82" charset="0"/>
            </a:endParaRPr>
          </a:p>
        </p:txBody>
      </p:sp>
      <p:sp>
        <p:nvSpPr>
          <p:cNvPr id="3" name="Subtitle 2"/>
          <p:cNvSpPr>
            <a:spLocks noGrp="1"/>
          </p:cNvSpPr>
          <p:nvPr>
            <p:ph type="subTitle" idx="1"/>
          </p:nvPr>
        </p:nvSpPr>
        <p:spPr>
          <a:xfrm>
            <a:off x="685800" y="2209800"/>
            <a:ext cx="7696200" cy="3657600"/>
          </a:xfrm>
        </p:spPr>
        <p:txBody>
          <a:bodyPr>
            <a:noAutofit/>
          </a:bodyPr>
          <a:lstStyle/>
          <a:p>
            <a:pPr algn="just"/>
            <a:r>
              <a:rPr lang="en-US" sz="3600" dirty="0">
                <a:solidFill>
                  <a:schemeClr val="tx1">
                    <a:lumMod val="95000"/>
                    <a:lumOff val="5000"/>
                  </a:schemeClr>
                </a:solidFill>
                <a:latin typeface="Arial Narrow" panose="020B0606020202030204" pitchFamily="34" charset="0"/>
              </a:rPr>
              <a:t>Management is the act of getting people together to accomplish desired goals and objectives using available resources efficiently and effectively. </a:t>
            </a:r>
            <a:endParaRPr lang="en-US" sz="3600" dirty="0" smtClean="0">
              <a:solidFill>
                <a:schemeClr val="tx1">
                  <a:lumMod val="95000"/>
                  <a:lumOff val="5000"/>
                </a:schemeClr>
              </a:solidFill>
              <a:latin typeface="Arial Narrow" panose="020B0606020202030204" pitchFamily="34" charset="0"/>
              <a:cs typeface="Arial" panose="020B0604020202020204" pitchFamily="34" charset="0"/>
            </a:endParaRPr>
          </a:p>
          <a:p>
            <a:pPr algn="just"/>
            <a:endParaRPr lang="en-US" sz="2800" dirty="0">
              <a:solidFill>
                <a:schemeClr val="tx1">
                  <a:lumMod val="95000"/>
                  <a:lumOff val="5000"/>
                </a:schemeClr>
              </a:solidFill>
              <a:latin typeface="Arial Narrow" panose="020B0606020202030204" pitchFamily="34" charset="0"/>
              <a:cs typeface="Arial" panose="020B0604020202020204" pitchFamily="34" charset="0"/>
            </a:endParaRPr>
          </a:p>
          <a:p>
            <a:pPr algn="just"/>
            <a:r>
              <a:rPr lang="en-US" sz="2800" dirty="0" smtClean="0">
                <a:solidFill>
                  <a:schemeClr val="tx1">
                    <a:lumMod val="95000"/>
                    <a:lumOff val="5000"/>
                  </a:schemeClr>
                </a:solidFill>
                <a:latin typeface="Arial Narrow" panose="020B0606020202030204" pitchFamily="34" charset="0"/>
                <a:cs typeface="Arial" panose="020B0604020202020204" pitchFamily="34" charset="0"/>
              </a:rPr>
              <a:t>.</a:t>
            </a:r>
            <a:endParaRPr lang="en-US" sz="2800" dirty="0">
              <a:solidFill>
                <a:schemeClr val="tx1">
                  <a:lumMod val="95000"/>
                  <a:lumOff val="5000"/>
                </a:schemeClr>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517701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371600"/>
            <a:ext cx="7391400" cy="4031873"/>
          </a:xfrm>
          <a:prstGeom prst="rect">
            <a:avLst/>
          </a:prstGeom>
        </p:spPr>
        <p:txBody>
          <a:bodyPr wrap="square">
            <a:spAutoFit/>
          </a:bodyPr>
          <a:lstStyle/>
          <a:p>
            <a:pPr algn="just"/>
            <a:r>
              <a:rPr lang="en-US" sz="3200" dirty="0">
                <a:solidFill>
                  <a:schemeClr val="tx1">
                    <a:lumMod val="95000"/>
                    <a:lumOff val="5000"/>
                  </a:schemeClr>
                </a:solidFill>
                <a:latin typeface="Arial Narrow" panose="020B0606020202030204" pitchFamily="34" charset="0"/>
                <a:cs typeface="Arial" panose="020B0604020202020204" pitchFamily="34" charset="0"/>
              </a:rPr>
              <a:t>Management can be defined as the process of administering and controlling the affairs of the </a:t>
            </a:r>
            <a:r>
              <a:rPr lang="en-US" sz="3200" dirty="0">
                <a:solidFill>
                  <a:schemeClr val="tx1">
                    <a:lumMod val="95000"/>
                    <a:lumOff val="5000"/>
                  </a:schemeClr>
                </a:solidFill>
                <a:latin typeface="Arial Narrow" panose="020B0606020202030204" pitchFamily="34" charset="0"/>
                <a:cs typeface="Arial" panose="020B0604020202020204" pitchFamily="34" charset="0"/>
                <a:hlinkClick r:id="rId2"/>
              </a:rPr>
              <a:t>organization</a:t>
            </a:r>
            <a:r>
              <a:rPr lang="en-US" sz="3200" dirty="0">
                <a:solidFill>
                  <a:schemeClr val="tx1">
                    <a:lumMod val="95000"/>
                    <a:lumOff val="5000"/>
                  </a:schemeClr>
                </a:solidFill>
                <a:latin typeface="Arial Narrow" panose="020B0606020202030204" pitchFamily="34" charset="0"/>
                <a:cs typeface="Arial" panose="020B0604020202020204" pitchFamily="34" charset="0"/>
              </a:rPr>
              <a:t>, irrespective of its nature, type, structure and size. It is an act of creating and maintaining such a </a:t>
            </a:r>
            <a:r>
              <a:rPr lang="en-US" sz="3200" dirty="0">
                <a:solidFill>
                  <a:schemeClr val="tx1">
                    <a:lumMod val="95000"/>
                    <a:lumOff val="5000"/>
                  </a:schemeClr>
                </a:solidFill>
                <a:latin typeface="Arial Narrow" panose="020B0606020202030204" pitchFamily="34" charset="0"/>
                <a:cs typeface="Arial" panose="020B0604020202020204" pitchFamily="34" charset="0"/>
                <a:hlinkClick r:id="rId3"/>
              </a:rPr>
              <a:t>business environment</a:t>
            </a:r>
            <a:r>
              <a:rPr lang="en-US" sz="3200" dirty="0">
                <a:solidFill>
                  <a:schemeClr val="tx1">
                    <a:lumMod val="95000"/>
                    <a:lumOff val="5000"/>
                  </a:schemeClr>
                </a:solidFill>
                <a:latin typeface="Arial Narrow" panose="020B0606020202030204" pitchFamily="34" charset="0"/>
                <a:cs typeface="Arial" panose="020B0604020202020204" pitchFamily="34" charset="0"/>
              </a:rPr>
              <a:t> wherein the members of the organization can work together, and achieve business objectives efficiently and effectively</a:t>
            </a:r>
            <a:endParaRPr lang="en-US" sz="3200" dirty="0"/>
          </a:p>
        </p:txBody>
      </p:sp>
    </p:spTree>
    <p:extLst>
      <p:ext uri="{BB962C8B-B14F-4D97-AF65-F5344CB8AC3E}">
        <p14:creationId xmlns:p14="http://schemas.microsoft.com/office/powerpoint/2010/main" val="3424163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latin typeface="Algerian" panose="04020705040A02060702" pitchFamily="82" charset="0"/>
              </a:rPr>
              <a:t>Nature of Management</a:t>
            </a:r>
            <a:endParaRPr lang="en-US" b="1" dirty="0">
              <a:effectLst>
                <a:outerShdw blurRad="38100" dist="38100" dir="2700000" algn="tl">
                  <a:srgbClr val="000000">
                    <a:alpha val="43137"/>
                  </a:srgbClr>
                </a:outerShdw>
              </a:effectLst>
              <a:latin typeface="Algerian" panose="04020705040A02060702" pitchFamily="82" charset="0"/>
            </a:endParaRPr>
          </a:p>
        </p:txBody>
      </p:sp>
      <p:sp>
        <p:nvSpPr>
          <p:cNvPr id="3" name="Content Placeholder 2"/>
          <p:cNvSpPr>
            <a:spLocks noGrp="1"/>
          </p:cNvSpPr>
          <p:nvPr>
            <p:ph idx="1"/>
          </p:nvPr>
        </p:nvSpPr>
        <p:spPr/>
        <p:txBody>
          <a:bodyPr>
            <a:normAutofit/>
          </a:bodyPr>
          <a:lstStyle/>
          <a:p>
            <a:pPr algn="just"/>
            <a:r>
              <a:rPr lang="en-US" sz="3000" dirty="0">
                <a:solidFill>
                  <a:schemeClr val="tx1"/>
                </a:solidFill>
                <a:latin typeface="Arial Narrow" panose="020B0606020202030204" pitchFamily="34" charset="0"/>
              </a:rPr>
              <a:t>Management acts as a guide to a group of people working in the organization and coordinating their efforts, towards the attainment of the common objective.</a:t>
            </a:r>
          </a:p>
          <a:p>
            <a:pPr algn="just"/>
            <a:r>
              <a:rPr lang="en-US" sz="3000" dirty="0">
                <a:solidFill>
                  <a:schemeClr val="tx1"/>
                </a:solidFill>
                <a:latin typeface="Arial Narrow" panose="020B0606020202030204" pitchFamily="34" charset="0"/>
              </a:rPr>
              <a:t>In other words, it is concerned with </a:t>
            </a:r>
            <a:r>
              <a:rPr lang="en-US" sz="3000" b="1" dirty="0">
                <a:solidFill>
                  <a:schemeClr val="tx1"/>
                </a:solidFill>
                <a:latin typeface="Arial Narrow" panose="020B0606020202030204" pitchFamily="34" charset="0"/>
              </a:rPr>
              <a:t>optimally using 5M’s, i.e. men, machine, material, money and methods</a:t>
            </a:r>
            <a:r>
              <a:rPr lang="en-US" sz="3000" dirty="0">
                <a:solidFill>
                  <a:schemeClr val="tx1"/>
                </a:solidFill>
                <a:latin typeface="Arial Narrow" panose="020B0606020202030204" pitchFamily="34" charset="0"/>
              </a:rPr>
              <a:t> and, this is possible only when there proper direction, coordination and integration of the processes and activities, to achieve the desired results</a:t>
            </a:r>
            <a:r>
              <a:rPr lang="en-US" dirty="0">
                <a:solidFill>
                  <a:schemeClr val="tx1"/>
                </a:solidFill>
              </a:rPr>
              <a:t>.</a:t>
            </a:r>
          </a:p>
          <a:p>
            <a:endParaRPr lang="en-US" dirty="0">
              <a:solidFill>
                <a:schemeClr val="tx1"/>
              </a:solidFill>
            </a:endParaRPr>
          </a:p>
        </p:txBody>
      </p:sp>
    </p:spTree>
    <p:extLst>
      <p:ext uri="{BB962C8B-B14F-4D97-AF65-F5344CB8AC3E}">
        <p14:creationId xmlns:p14="http://schemas.microsoft.com/office/powerpoint/2010/main" val="78124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600200"/>
          </a:xfrm>
        </p:spPr>
        <p:txBody>
          <a:bodyPr/>
          <a:lstStyle/>
          <a:p>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4800" b="1" dirty="0" smtClean="0">
                <a:effectLst/>
                <a:latin typeface="Arial Black" panose="020B0A04020102020204" pitchFamily="34" charset="0"/>
              </a:rPr>
              <a:t/>
            </a:r>
            <a:br>
              <a:rPr lang="en-US" sz="4800" b="1" dirty="0" smtClean="0">
                <a:effectLst/>
                <a:latin typeface="Arial Black" panose="020B0A04020102020204" pitchFamily="34" charset="0"/>
              </a:rPr>
            </a:br>
            <a:r>
              <a:rPr lang="en-US" sz="4800" b="1" dirty="0">
                <a:effectLst/>
                <a:latin typeface="Arial Black" panose="020B0A04020102020204" pitchFamily="34" charset="0"/>
              </a:rPr>
              <a:t/>
            </a:r>
            <a:br>
              <a:rPr lang="en-US" sz="4800" b="1" dirty="0">
                <a:effectLst/>
                <a:latin typeface="Arial Black" panose="020B0A04020102020204" pitchFamily="34" charset="0"/>
              </a:rPr>
            </a:br>
            <a:r>
              <a:rPr lang="en-US" sz="3600" b="1" i="1" u="sng" dirty="0" smtClean="0">
                <a:effectLst/>
                <a:latin typeface="Arial Black" panose="020B0A04020102020204" pitchFamily="34" charset="0"/>
              </a:rPr>
              <a:t>Different </a:t>
            </a:r>
            <a:r>
              <a:rPr lang="en-US" sz="3600" b="1" i="1" u="sng" dirty="0">
                <a:effectLst/>
                <a:latin typeface="Arial Black" panose="020B0A04020102020204" pitchFamily="34" charset="0"/>
              </a:rPr>
              <a:t>type of Management Styles</a:t>
            </a:r>
            <a:r>
              <a:rPr lang="en-US" b="1" dirty="0">
                <a:effectLst/>
              </a:rPr>
              <a:t/>
            </a:r>
            <a:br>
              <a:rPr lang="en-US" b="1" dirty="0">
                <a:effectLst/>
              </a:rPr>
            </a:br>
            <a:endParaRPr lang="en-US" dirty="0"/>
          </a:p>
        </p:txBody>
      </p:sp>
      <p:sp>
        <p:nvSpPr>
          <p:cNvPr id="3" name="Content Placeholder 2"/>
          <p:cNvSpPr>
            <a:spLocks noGrp="1"/>
          </p:cNvSpPr>
          <p:nvPr>
            <p:ph idx="1"/>
          </p:nvPr>
        </p:nvSpPr>
        <p:spPr>
          <a:xfrm>
            <a:off x="381000" y="1828800"/>
            <a:ext cx="8229600" cy="4525963"/>
          </a:xfrm>
        </p:spPr>
        <p:txBody>
          <a:bodyPr>
            <a:normAutofit fontScale="92500" lnSpcReduction="10000"/>
          </a:bodyPr>
          <a:lstStyle/>
          <a:p>
            <a:pPr fontAlgn="base"/>
            <a:r>
              <a:rPr lang="en-US" b="1" dirty="0">
                <a:solidFill>
                  <a:schemeClr val="tx1">
                    <a:lumMod val="95000"/>
                    <a:lumOff val="5000"/>
                  </a:schemeClr>
                </a:solidFill>
                <a:latin typeface="Arial Narrow" panose="020B0606020202030204" pitchFamily="34" charset="0"/>
              </a:rPr>
              <a:t>Traditional Management</a:t>
            </a:r>
          </a:p>
          <a:p>
            <a:pPr marL="0" indent="0" fontAlgn="base">
              <a:buNone/>
            </a:pPr>
            <a:r>
              <a:rPr lang="en-US" dirty="0">
                <a:solidFill>
                  <a:schemeClr val="tx1">
                    <a:lumMod val="95000"/>
                    <a:lumOff val="5000"/>
                  </a:schemeClr>
                </a:solidFill>
                <a:latin typeface="Arial Narrow" panose="020B0606020202030204" pitchFamily="34" charset="0"/>
              </a:rPr>
              <a:t>There is a hierarchy of employees, low level management, mid-level management, and senior management. In traditional management systems, the manager sets out expectations for the employees who need to meet goals, but the manager receives the reward of meeting those goals.</a:t>
            </a:r>
          </a:p>
          <a:p>
            <a:pPr fontAlgn="base"/>
            <a:r>
              <a:rPr lang="en-US" b="1" dirty="0">
                <a:solidFill>
                  <a:schemeClr val="tx1">
                    <a:lumMod val="95000"/>
                    <a:lumOff val="5000"/>
                  </a:schemeClr>
                </a:solidFill>
                <a:latin typeface="Arial Narrow" panose="020B0606020202030204" pitchFamily="34" charset="0"/>
              </a:rPr>
              <a:t>Team </a:t>
            </a:r>
            <a:r>
              <a:rPr lang="en-US" b="1" dirty="0" smtClean="0">
                <a:solidFill>
                  <a:schemeClr val="tx1">
                    <a:lumMod val="95000"/>
                    <a:lumOff val="5000"/>
                  </a:schemeClr>
                </a:solidFill>
                <a:latin typeface="Arial Narrow" panose="020B0606020202030204" pitchFamily="34" charset="0"/>
              </a:rPr>
              <a:t>Management</a:t>
            </a:r>
            <a:endParaRPr lang="en-US" b="1" dirty="0">
              <a:solidFill>
                <a:schemeClr val="tx1">
                  <a:lumMod val="95000"/>
                  <a:lumOff val="5000"/>
                </a:schemeClr>
              </a:solidFill>
              <a:latin typeface="Arial Narrow" panose="020B0606020202030204" pitchFamily="34" charset="0"/>
            </a:endParaRPr>
          </a:p>
          <a:p>
            <a:pPr marL="0" indent="0" fontAlgn="base">
              <a:buNone/>
            </a:pPr>
            <a:r>
              <a:rPr lang="en-US" dirty="0">
                <a:solidFill>
                  <a:schemeClr val="tx1">
                    <a:lumMod val="95000"/>
                    <a:lumOff val="5000"/>
                  </a:schemeClr>
                </a:solidFill>
                <a:latin typeface="Arial Narrow" panose="020B0606020202030204" pitchFamily="34" charset="0"/>
              </a:rPr>
              <a:t>In a team management arrangement the manager is a guiding hand to help the members of the team work together to solve problems but doesn’t dictate policy and the entire team receives the reward of meeting those goals.</a:t>
            </a:r>
          </a:p>
          <a:p>
            <a:pPr fontAlgn="base"/>
            <a:r>
              <a:rPr lang="en-US" b="1" dirty="0">
                <a:solidFill>
                  <a:schemeClr val="tx1">
                    <a:lumMod val="95000"/>
                    <a:lumOff val="5000"/>
                  </a:schemeClr>
                </a:solidFill>
                <a:latin typeface="Arial Narrow" panose="020B0606020202030204" pitchFamily="34" charset="0"/>
              </a:rPr>
              <a:t>Servant Management</a:t>
            </a:r>
          </a:p>
          <a:p>
            <a:pPr marL="0" indent="0" fontAlgn="base">
              <a:buNone/>
            </a:pPr>
            <a:r>
              <a:rPr lang="en-US" dirty="0">
                <a:solidFill>
                  <a:schemeClr val="tx1">
                    <a:lumMod val="95000"/>
                    <a:lumOff val="5000"/>
                  </a:schemeClr>
                </a:solidFill>
                <a:latin typeface="Arial Narrow" panose="020B0606020202030204" pitchFamily="34" charset="0"/>
              </a:rPr>
              <a:t>With this approach, the manager helps supply resources the employees need to meet company goals. In servant leadership, the organization recognizes employees as experts in their field and work to help them work efficiently</a:t>
            </a:r>
            <a:r>
              <a:rPr lang="en-US" dirty="0" smtClean="0">
                <a:solidFill>
                  <a:schemeClr val="tx1">
                    <a:lumMod val="95000"/>
                    <a:lumOff val="5000"/>
                  </a:schemeClr>
                </a:solidFill>
                <a:latin typeface="Arial Narrow" panose="020B0606020202030204" pitchFamily="34" charset="0"/>
              </a:rPr>
              <a:t>.</a:t>
            </a:r>
            <a:endParaRPr lang="en-US" dirty="0">
              <a:solidFill>
                <a:schemeClr val="tx1">
                  <a:lumMod val="95000"/>
                  <a:lumOff val="5000"/>
                </a:schemeClr>
              </a:solidFill>
              <a:latin typeface="Arial Narrow" panose="020B0606020202030204" pitchFamily="34" charset="0"/>
            </a:endParaRPr>
          </a:p>
        </p:txBody>
      </p:sp>
    </p:spTree>
    <p:extLst>
      <p:ext uri="{BB962C8B-B14F-4D97-AF65-F5344CB8AC3E}">
        <p14:creationId xmlns:p14="http://schemas.microsoft.com/office/powerpoint/2010/main" val="220619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274638"/>
            <a:ext cx="8839200" cy="1782762"/>
          </a:xfrm>
        </p:spPr>
        <p:txBody>
          <a:bodyPr>
            <a:normAutofit fontScale="90000"/>
          </a:bodyPr>
          <a:lstStyle/>
          <a:p>
            <a:pPr algn="l"/>
            <a:r>
              <a:rPr lang="en-US" dirty="0" smtClean="0"/>
              <a:t>   </a:t>
            </a:r>
            <a:r>
              <a:rPr lang="en-US" dirty="0"/>
              <a:t/>
            </a:r>
            <a:br>
              <a:rPr lang="en-US" dirty="0"/>
            </a:br>
            <a:r>
              <a:rPr lang="en-US" sz="4000" b="1" u="sng" dirty="0" smtClean="0">
                <a:effectLst>
                  <a:outerShdw blurRad="38100" dist="38100" dir="2700000" algn="tl">
                    <a:srgbClr val="000000">
                      <a:alpha val="43137"/>
                    </a:srgbClr>
                  </a:outerShdw>
                </a:effectLst>
                <a:latin typeface="Algerian" panose="04020705040A02060702" pitchFamily="82" charset="0"/>
              </a:rPr>
              <a:t>Levels </a:t>
            </a:r>
            <a:r>
              <a:rPr lang="en-US" sz="4000" b="1" u="sng" dirty="0">
                <a:effectLst>
                  <a:outerShdw blurRad="38100" dist="38100" dir="2700000" algn="tl">
                    <a:srgbClr val="000000">
                      <a:alpha val="43137"/>
                    </a:srgbClr>
                  </a:outerShdw>
                </a:effectLst>
                <a:latin typeface="Algerian" panose="04020705040A02060702" pitchFamily="82" charset="0"/>
              </a:rPr>
              <a:t>of </a:t>
            </a:r>
            <a:r>
              <a:rPr lang="en-US" sz="4000" b="1" u="sng" dirty="0" smtClean="0">
                <a:effectLst>
                  <a:outerShdw blurRad="38100" dist="38100" dir="2700000" algn="tl">
                    <a:srgbClr val="000000">
                      <a:alpha val="43137"/>
                    </a:srgbClr>
                  </a:outerShdw>
                </a:effectLst>
                <a:latin typeface="Algerian" panose="04020705040A02060702" pitchFamily="82" charset="0"/>
              </a:rPr>
              <a:t>Management</a:t>
            </a:r>
            <a:r>
              <a:rPr lang="en-US" sz="4000" dirty="0" smtClean="0">
                <a:latin typeface="Algerian" panose="04020705040A02060702" pitchFamily="82" charset="0"/>
              </a:rPr>
              <a:t>  </a:t>
            </a:r>
            <a:r>
              <a:rPr lang="en-US" dirty="0" smtClean="0"/>
              <a:t> </a:t>
            </a:r>
            <a:r>
              <a:rPr lang="en-US" dirty="0"/>
              <a:t/>
            </a:r>
            <a:br>
              <a:rPr lang="en-US" dirty="0"/>
            </a:br>
            <a:endParaRPr lang="en-US" dirty="0"/>
          </a:p>
        </p:txBody>
      </p:sp>
      <p:sp>
        <p:nvSpPr>
          <p:cNvPr id="3" name="Content Placeholder 2"/>
          <p:cNvSpPr>
            <a:spLocks noGrp="1"/>
          </p:cNvSpPr>
          <p:nvPr>
            <p:ph idx="1"/>
          </p:nvPr>
        </p:nvSpPr>
        <p:spPr>
          <a:xfrm>
            <a:off x="152400" y="2286000"/>
            <a:ext cx="8839200" cy="4297363"/>
          </a:xfrm>
        </p:spPr>
        <p:txBody>
          <a:bodyPr>
            <a:normAutofit fontScale="77500" lnSpcReduction="20000"/>
          </a:bodyPr>
          <a:lstStyle/>
          <a:p>
            <a:pPr algn="just"/>
            <a:r>
              <a:rPr lang="en-US" b="1" dirty="0" smtClean="0">
                <a:solidFill>
                  <a:schemeClr val="tx1"/>
                </a:solidFill>
              </a:rPr>
              <a:t>Top-Level </a:t>
            </a:r>
            <a:r>
              <a:rPr lang="en-US" b="1" dirty="0">
                <a:solidFill>
                  <a:schemeClr val="tx1"/>
                </a:solidFill>
              </a:rPr>
              <a:t>Management</a:t>
            </a:r>
            <a:r>
              <a:rPr lang="en-US" dirty="0">
                <a:solidFill>
                  <a:schemeClr val="tx1"/>
                </a:solidFill>
              </a:rPr>
              <a:t>: This is the highest level in the organizational hierarchy, which includes </a:t>
            </a:r>
            <a:r>
              <a:rPr lang="en-US" b="1" dirty="0">
                <a:solidFill>
                  <a:schemeClr val="tx1"/>
                </a:solidFill>
              </a:rPr>
              <a:t>Board of Directors and Chief Executives</a:t>
            </a:r>
            <a:r>
              <a:rPr lang="en-US" dirty="0">
                <a:solidFill>
                  <a:schemeClr val="tx1"/>
                </a:solidFill>
              </a:rPr>
              <a:t>. They are responsible for defining the objectives, formulating plans, strategies and policies.</a:t>
            </a:r>
          </a:p>
          <a:p>
            <a:pPr algn="just"/>
            <a:endParaRPr lang="en-US" b="1" dirty="0" smtClean="0">
              <a:solidFill>
                <a:schemeClr val="tx1"/>
              </a:solidFill>
            </a:endParaRPr>
          </a:p>
          <a:p>
            <a:pPr algn="just"/>
            <a:r>
              <a:rPr lang="en-US" b="1" dirty="0" smtClean="0">
                <a:solidFill>
                  <a:schemeClr val="tx1"/>
                </a:solidFill>
              </a:rPr>
              <a:t>Middle-Level </a:t>
            </a:r>
            <a:r>
              <a:rPr lang="en-US" b="1" dirty="0">
                <a:solidFill>
                  <a:schemeClr val="tx1"/>
                </a:solidFill>
              </a:rPr>
              <a:t>Management</a:t>
            </a:r>
            <a:r>
              <a:rPr lang="en-US" dirty="0">
                <a:solidFill>
                  <a:schemeClr val="tx1"/>
                </a:solidFill>
              </a:rPr>
              <a:t>: It is the second and most important level in the corporate ladder, as it creates a link between the top and lower level management. It includes </a:t>
            </a:r>
            <a:r>
              <a:rPr lang="en-US" b="1" dirty="0">
                <a:solidFill>
                  <a:schemeClr val="tx1"/>
                </a:solidFill>
              </a:rPr>
              <a:t>departmental and division heads and managers</a:t>
            </a:r>
            <a:r>
              <a:rPr lang="en-US" dirty="0">
                <a:solidFill>
                  <a:schemeClr val="tx1"/>
                </a:solidFill>
              </a:rPr>
              <a:t> who are responsible for implementing and controlling plans and strategies which are formulated by the top executives.</a:t>
            </a:r>
          </a:p>
          <a:p>
            <a:pPr algn="just"/>
            <a:endParaRPr lang="en-US" b="1" dirty="0" smtClean="0">
              <a:solidFill>
                <a:schemeClr val="tx1"/>
              </a:solidFill>
            </a:endParaRPr>
          </a:p>
          <a:p>
            <a:pPr algn="just"/>
            <a:r>
              <a:rPr lang="en-US" b="1" dirty="0" smtClean="0">
                <a:solidFill>
                  <a:schemeClr val="tx1"/>
                </a:solidFill>
              </a:rPr>
              <a:t>Lower </a:t>
            </a:r>
            <a:r>
              <a:rPr lang="en-US" b="1" dirty="0">
                <a:solidFill>
                  <a:schemeClr val="tx1"/>
                </a:solidFill>
              </a:rPr>
              <a:t>Level Management</a:t>
            </a:r>
            <a:r>
              <a:rPr lang="en-US" dirty="0">
                <a:solidFill>
                  <a:schemeClr val="tx1"/>
                </a:solidFill>
              </a:rPr>
              <a:t>: </a:t>
            </a:r>
            <a:r>
              <a:rPr lang="en-US" dirty="0" smtClean="0">
                <a:solidFill>
                  <a:schemeClr val="tx1"/>
                </a:solidFill>
              </a:rPr>
              <a:t>Also called functional </a:t>
            </a:r>
            <a:r>
              <a:rPr lang="en-US" dirty="0">
                <a:solidFill>
                  <a:schemeClr val="tx1"/>
                </a:solidFill>
              </a:rPr>
              <a:t>or operational level management. It includes </a:t>
            </a:r>
            <a:r>
              <a:rPr lang="en-US" b="1" dirty="0">
                <a:solidFill>
                  <a:schemeClr val="tx1"/>
                </a:solidFill>
              </a:rPr>
              <a:t>first line managers, foreman, supervisors</a:t>
            </a:r>
            <a:r>
              <a:rPr lang="en-US" dirty="0">
                <a:solidFill>
                  <a:schemeClr val="tx1"/>
                </a:solidFill>
              </a:rPr>
              <a:t>. As lower level management directly interacts with the workers, it plays a crucial role in the organization because it helps in reducing wastage and idle time of the workers, improving quality and quantity of output.</a:t>
            </a:r>
          </a:p>
          <a:p>
            <a:pPr algn="just"/>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0"/>
            <a:ext cx="3428999" cy="2209800"/>
          </a:xfrm>
          <a:prstGeom prst="rect">
            <a:avLst/>
          </a:prstGeom>
        </p:spPr>
      </p:pic>
    </p:spTree>
    <p:extLst>
      <p:ext uri="{BB962C8B-B14F-4D97-AF65-F5344CB8AC3E}">
        <p14:creationId xmlns:p14="http://schemas.microsoft.com/office/powerpoint/2010/main" val="1369666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600200"/>
          </a:xfrm>
        </p:spPr>
        <p:txBody>
          <a:bodyPr/>
          <a:lstStyle/>
          <a:p>
            <a:r>
              <a:rPr lang="en-US" sz="4800" b="1" u="sng" dirty="0">
                <a:effectLst/>
                <a:latin typeface="Arial" panose="020B0604020202020204" pitchFamily="34" charset="0"/>
                <a:cs typeface="Arial" panose="020B0604020202020204" pitchFamily="34" charset="0"/>
              </a:rPr>
              <a:t>The Need for Management</a:t>
            </a:r>
            <a:r>
              <a:rPr lang="en-US" b="1" dirty="0">
                <a:effectLst/>
              </a:rPr>
              <a:t/>
            </a:r>
            <a:br>
              <a:rPr lang="en-US" b="1" dirty="0">
                <a:effectLst/>
              </a:rPr>
            </a:b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sz="3600" dirty="0" smtClean="0">
                <a:solidFill>
                  <a:schemeClr val="tx1">
                    <a:lumMod val="95000"/>
                    <a:lumOff val="5000"/>
                  </a:schemeClr>
                </a:solidFill>
                <a:latin typeface="Arial" panose="020B0604020202020204" pitchFamily="34" charset="0"/>
                <a:cs typeface="Arial" panose="020B0604020202020204" pitchFamily="34" charset="0"/>
              </a:rPr>
              <a:t>Management </a:t>
            </a:r>
            <a:r>
              <a:rPr lang="en-US" sz="3600" dirty="0">
                <a:solidFill>
                  <a:schemeClr val="tx1">
                    <a:lumMod val="95000"/>
                    <a:lumOff val="5000"/>
                  </a:schemeClr>
                </a:solidFill>
                <a:latin typeface="Arial" panose="020B0604020202020204" pitchFamily="34" charset="0"/>
                <a:cs typeface="Arial" panose="020B0604020202020204" pitchFamily="34" charset="0"/>
              </a:rPr>
              <a:t>is needed in order to coordinate the activities of a business and make sure all employees are working together toward the accomplishment of the organization’s </a:t>
            </a:r>
            <a:r>
              <a:rPr lang="en-US" sz="3600" dirty="0" smtClean="0">
                <a:solidFill>
                  <a:schemeClr val="tx1">
                    <a:lumMod val="95000"/>
                    <a:lumOff val="5000"/>
                  </a:schemeClr>
                </a:solidFill>
                <a:latin typeface="Arial" panose="020B0604020202020204" pitchFamily="34" charset="0"/>
                <a:cs typeface="Arial" panose="020B0604020202020204" pitchFamily="34" charset="0"/>
              </a:rPr>
              <a:t>goals</a:t>
            </a:r>
          </a:p>
          <a:p>
            <a:pPr marL="0" indent="0" algn="just">
              <a:buNone/>
            </a:pPr>
            <a:r>
              <a:rPr lang="en-US" sz="3600" dirty="0" smtClean="0">
                <a:solidFill>
                  <a:schemeClr val="tx1">
                    <a:lumMod val="95000"/>
                    <a:lumOff val="5000"/>
                  </a:schemeClr>
                </a:solidFill>
                <a:latin typeface="Arial" panose="020B0604020202020204" pitchFamily="34" charset="0"/>
                <a:cs typeface="Arial" panose="020B0604020202020204" pitchFamily="34" charset="0"/>
              </a:rPr>
              <a:t>Management is needed in order to perform certain functions</a:t>
            </a:r>
            <a:endParaRPr lang="en-US" sz="3600"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0993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447800"/>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4900" b="1" dirty="0" smtClean="0">
                <a:latin typeface="Algerian" panose="04020705040A02060702" pitchFamily="82" charset="0"/>
              </a:rPr>
              <a:t>Functions </a:t>
            </a:r>
            <a:r>
              <a:rPr lang="en-US" sz="4900" b="1" dirty="0">
                <a:latin typeface="Algerian" panose="04020705040A02060702" pitchFamily="82" charset="0"/>
              </a:rPr>
              <a:t>of Management</a:t>
            </a:r>
            <a:r>
              <a:rPr lang="en-US" dirty="0"/>
              <a:t/>
            </a:r>
            <a:br>
              <a:rPr lang="en-US"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1066800"/>
            <a:ext cx="4114800" cy="5638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81850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610600" cy="5786199"/>
          </a:xfrm>
          <a:prstGeom prst="rect">
            <a:avLst/>
          </a:prstGeom>
        </p:spPr>
        <p:txBody>
          <a:bodyPr wrap="square">
            <a:spAutoFit/>
          </a:bodyPr>
          <a:lstStyle/>
          <a:p>
            <a:pPr marL="342900" indent="-342900" algn="just">
              <a:buFont typeface="+mj-lt"/>
              <a:buAutoNum type="arabicParenR"/>
            </a:pPr>
            <a:r>
              <a:rPr lang="en-US" sz="2000" b="1" dirty="0">
                <a:solidFill>
                  <a:schemeClr val="tx2">
                    <a:lumMod val="75000"/>
                  </a:schemeClr>
                </a:solidFill>
                <a:latin typeface="Arial" panose="020B0604020202020204" pitchFamily="34" charset="0"/>
                <a:cs typeface="Arial" panose="020B0604020202020204" pitchFamily="34" charset="0"/>
                <a:hlinkClick r:id="rId2"/>
              </a:rPr>
              <a:t>Planning</a:t>
            </a:r>
            <a:r>
              <a:rPr lang="en-US" sz="2000" b="1" dirty="0">
                <a:solidFill>
                  <a:schemeClr val="tx2">
                    <a:lumMod val="75000"/>
                  </a:schemeClr>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It is the first and foremost function of management, i.e. to decide beforehand what is to be done in future. It encompasses formulating policies, establishing targets, scheduling actions and so </a:t>
            </a:r>
            <a:r>
              <a:rPr lang="en-US" dirty="0" smtClean="0">
                <a:latin typeface="Arial" panose="020B0604020202020204" pitchFamily="34" charset="0"/>
                <a:cs typeface="Arial" panose="020B0604020202020204" pitchFamily="34" charset="0"/>
              </a:rPr>
              <a:t>forth.</a:t>
            </a:r>
          </a:p>
          <a:p>
            <a:pPr marL="342900" indent="-342900" algn="just">
              <a:buFont typeface="+mj-lt"/>
              <a:buAutoNum type="arabicParenR"/>
            </a:pPr>
            <a:endParaRPr lang="en-US" b="1" dirty="0" smtClean="0">
              <a:latin typeface="Arial" panose="020B0604020202020204" pitchFamily="34" charset="0"/>
              <a:cs typeface="Arial" panose="020B0604020202020204" pitchFamily="34" charset="0"/>
            </a:endParaRPr>
          </a:p>
          <a:p>
            <a:pPr marL="342900" indent="-342900" algn="just">
              <a:buFont typeface="+mj-lt"/>
              <a:buAutoNum type="arabicParenR"/>
            </a:pPr>
            <a:r>
              <a:rPr lang="en-US" sz="2000" b="1" dirty="0" smtClean="0">
                <a:solidFill>
                  <a:srgbClr val="0070C0"/>
                </a:solidFill>
                <a:latin typeface="Arial" panose="020B0604020202020204" pitchFamily="34" charset="0"/>
                <a:cs typeface="Arial" panose="020B0604020202020204" pitchFamily="34" charset="0"/>
              </a:rPr>
              <a:t>Organizing</a:t>
            </a:r>
            <a:r>
              <a:rPr lang="en-US" sz="2000" b="1"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Once the plans are formulated, the next step is to </a:t>
            </a:r>
            <a:r>
              <a:rPr lang="en-US" dirty="0" smtClean="0">
                <a:latin typeface="Arial" panose="020B0604020202020204" pitchFamily="34" charset="0"/>
                <a:cs typeface="Arial" panose="020B0604020202020204" pitchFamily="34" charset="0"/>
              </a:rPr>
              <a:t>organize </a:t>
            </a:r>
            <a:r>
              <a:rPr lang="en-US" dirty="0">
                <a:latin typeface="Arial" panose="020B0604020202020204" pitchFamily="34" charset="0"/>
                <a:cs typeface="Arial" panose="020B0604020202020204" pitchFamily="34" charset="0"/>
              </a:rPr>
              <a:t>the activities and resources, as in identifying the tasks, classifying them, assigning duties to subordinates and allocating the </a:t>
            </a:r>
            <a:r>
              <a:rPr lang="en-US" dirty="0" smtClean="0">
                <a:latin typeface="Arial" panose="020B0604020202020204" pitchFamily="34" charset="0"/>
                <a:cs typeface="Arial" panose="020B0604020202020204" pitchFamily="34" charset="0"/>
              </a:rPr>
              <a:t>resources.</a:t>
            </a:r>
          </a:p>
          <a:p>
            <a:pPr marL="342900" indent="-342900" algn="just">
              <a:buFont typeface="+mj-lt"/>
              <a:buAutoNum type="arabicParenR"/>
            </a:pPr>
            <a:endParaRPr lang="en-US" b="1" dirty="0" smtClean="0">
              <a:latin typeface="Arial" panose="020B0604020202020204" pitchFamily="34" charset="0"/>
              <a:cs typeface="Arial" panose="020B0604020202020204" pitchFamily="34" charset="0"/>
              <a:hlinkClick r:id="rId3"/>
            </a:endParaRPr>
          </a:p>
          <a:p>
            <a:pPr marL="342900" indent="-342900" algn="just">
              <a:buFont typeface="+mj-lt"/>
              <a:buAutoNum type="arabicParenR"/>
            </a:pPr>
            <a:r>
              <a:rPr lang="en-US" sz="2000" b="1" dirty="0" smtClean="0">
                <a:solidFill>
                  <a:srgbClr val="0070C0"/>
                </a:solidFill>
                <a:latin typeface="Arial" panose="020B0604020202020204" pitchFamily="34" charset="0"/>
                <a:cs typeface="Arial" panose="020B0604020202020204" pitchFamily="34" charset="0"/>
                <a:hlinkClick r:id="rId3"/>
              </a:rPr>
              <a:t>Staffing</a:t>
            </a:r>
            <a:r>
              <a:rPr lang="en-US" sz="20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It involves hiring personnel for carrying out various activities of the organization. It is to ensure that right person is appointed to the right </a:t>
            </a:r>
            <a:r>
              <a:rPr lang="en-US" dirty="0" smtClean="0">
                <a:latin typeface="Arial" panose="020B0604020202020204" pitchFamily="34" charset="0"/>
                <a:cs typeface="Arial" panose="020B0604020202020204" pitchFamily="34" charset="0"/>
              </a:rPr>
              <a:t>job.</a:t>
            </a:r>
          </a:p>
          <a:p>
            <a:pPr marL="342900" indent="-342900" algn="just">
              <a:buFont typeface="+mj-lt"/>
              <a:buAutoNum type="arabicParenR"/>
            </a:pPr>
            <a:endParaRPr lang="en-US" b="1" dirty="0" smtClean="0">
              <a:latin typeface="Arial" panose="020B0604020202020204" pitchFamily="34" charset="0"/>
              <a:cs typeface="Arial" panose="020B0604020202020204" pitchFamily="34" charset="0"/>
            </a:endParaRPr>
          </a:p>
          <a:p>
            <a:pPr marL="342900" indent="-342900" algn="just">
              <a:buFont typeface="+mj-lt"/>
              <a:buAutoNum type="arabicParenR"/>
            </a:pPr>
            <a:r>
              <a:rPr lang="en-US" sz="2000" b="1" dirty="0" smtClean="0">
                <a:solidFill>
                  <a:srgbClr val="0070C0"/>
                </a:solidFill>
                <a:latin typeface="Arial" panose="020B0604020202020204" pitchFamily="34" charset="0"/>
                <a:cs typeface="Arial" panose="020B0604020202020204" pitchFamily="34" charset="0"/>
              </a:rPr>
              <a:t>Directing</a:t>
            </a:r>
            <a:r>
              <a:rPr lang="en-US" sz="20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It is the task of the manager to guide, supervise, lead and motivate the subordinates, to ensure that they work in right direction, so far as the objectives of the organization are </a:t>
            </a:r>
            <a:r>
              <a:rPr lang="en-US" dirty="0" smtClean="0">
                <a:latin typeface="Arial" panose="020B0604020202020204" pitchFamily="34" charset="0"/>
                <a:cs typeface="Arial" panose="020B0604020202020204" pitchFamily="34" charset="0"/>
              </a:rPr>
              <a:t>concerned.</a:t>
            </a:r>
          </a:p>
          <a:p>
            <a:pPr marL="342900" indent="-342900" algn="just">
              <a:buFont typeface="+mj-lt"/>
              <a:buAutoNum type="arabicParenR"/>
            </a:pPr>
            <a:endParaRPr lang="en-US" b="1" dirty="0" smtClean="0">
              <a:latin typeface="Arial" panose="020B0604020202020204" pitchFamily="34" charset="0"/>
              <a:cs typeface="Arial" panose="020B0604020202020204" pitchFamily="34" charset="0"/>
              <a:hlinkClick r:id="rId4"/>
            </a:endParaRPr>
          </a:p>
          <a:p>
            <a:pPr marL="342900" indent="-342900" algn="just">
              <a:buFont typeface="+mj-lt"/>
              <a:buAutoNum type="arabicParenR"/>
            </a:pPr>
            <a:r>
              <a:rPr lang="en-US" sz="2000" b="1" dirty="0" smtClean="0">
                <a:solidFill>
                  <a:srgbClr val="0070C0"/>
                </a:solidFill>
                <a:latin typeface="Arial" panose="020B0604020202020204" pitchFamily="34" charset="0"/>
                <a:cs typeface="Arial" panose="020B0604020202020204" pitchFamily="34" charset="0"/>
                <a:hlinkClick r:id="rId4"/>
              </a:rPr>
              <a:t>Controlling</a:t>
            </a:r>
            <a:r>
              <a:rPr lang="en-US" sz="2000"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controlling function of management involves a number of steps to be taken to make sure that the performance of the employees is as per the plans. It involves establishing performance standards and comparing them with the actual performance. In case of any variations, necessary steps are to be taken for its correction.</a:t>
            </a:r>
          </a:p>
        </p:txBody>
      </p:sp>
    </p:spTree>
    <p:extLst>
      <p:ext uri="{BB962C8B-B14F-4D97-AF65-F5344CB8AC3E}">
        <p14:creationId xmlns:p14="http://schemas.microsoft.com/office/powerpoint/2010/main" val="3703258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198</TotalTime>
  <Words>456</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Executive</vt:lpstr>
      <vt:lpstr>   Management </vt:lpstr>
      <vt:lpstr>PowerPoint Presentation</vt:lpstr>
      <vt:lpstr>Nature of Management</vt:lpstr>
      <vt:lpstr>                              Different type of Management Styles </vt:lpstr>
      <vt:lpstr>    Levels of Management    </vt:lpstr>
      <vt:lpstr>The Need for Management </vt:lpstr>
      <vt:lpstr>                                                                                                      Functions of Management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dc:title>
  <dc:creator>Mehwish CS</dc:creator>
  <cp:lastModifiedBy>Mehwish CS</cp:lastModifiedBy>
  <cp:revision>7</cp:revision>
  <dcterms:created xsi:type="dcterms:W3CDTF">2006-08-16T00:00:00Z</dcterms:created>
  <dcterms:modified xsi:type="dcterms:W3CDTF">2019-07-17T07:54:43Z</dcterms:modified>
</cp:coreProperties>
</file>