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Mineral Trioxide Aggregate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4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MTA was introduced as grey but because of the discoloration problem ,white MTA was developed in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5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Chemical compositions of GMTA and WMTA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5" y="1339692"/>
            <a:ext cx="8627840" cy="530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56" y="0"/>
            <a:ext cx="9156755" cy="684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89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" y="0"/>
            <a:ext cx="92484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57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6" y="0"/>
            <a:ext cx="9146545" cy="685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89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MTA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versatile </a:t>
            </a:r>
            <a:r>
              <a:rPr lang="en-US" dirty="0"/>
              <a:t>application</a:t>
            </a:r>
          </a:p>
          <a:p>
            <a:r>
              <a:rPr lang="en-US" dirty="0" smtClean="0"/>
              <a:t>biocompatible</a:t>
            </a:r>
            <a:endParaRPr lang="en-US" dirty="0"/>
          </a:p>
          <a:p>
            <a:r>
              <a:rPr lang="en-US" dirty="0" smtClean="0"/>
              <a:t>excellent </a:t>
            </a:r>
            <a:r>
              <a:rPr lang="en-US" dirty="0"/>
              <a:t>sealing ability</a:t>
            </a:r>
          </a:p>
          <a:p>
            <a:r>
              <a:rPr lang="en-US" dirty="0" smtClean="0"/>
              <a:t>set </a:t>
            </a:r>
            <a:r>
              <a:rPr lang="en-US" dirty="0"/>
              <a:t>in the presence of Moisture</a:t>
            </a:r>
          </a:p>
          <a:p>
            <a:r>
              <a:rPr lang="en-US" dirty="0" smtClean="0"/>
              <a:t>MTA </a:t>
            </a:r>
            <a:r>
              <a:rPr lang="en-US" dirty="0"/>
              <a:t>has the capacity to induce bone, dentin, and </a:t>
            </a:r>
            <a:r>
              <a:rPr lang="en-US" dirty="0" err="1"/>
              <a:t>cementum</a:t>
            </a:r>
            <a:r>
              <a:rPr lang="en-US" dirty="0"/>
              <a:t> </a:t>
            </a:r>
            <a:r>
              <a:rPr lang="en-US" dirty="0" smtClean="0"/>
              <a:t>formation and </a:t>
            </a:r>
            <a:r>
              <a:rPr lang="en-US" dirty="0"/>
              <a:t>regeneration of </a:t>
            </a:r>
            <a:r>
              <a:rPr lang="en-US" dirty="0" err="1"/>
              <a:t>periapical</a:t>
            </a:r>
            <a:r>
              <a:rPr lang="en-US" dirty="0"/>
              <a:t> tissues (periodontal ligament)</a:t>
            </a:r>
          </a:p>
          <a:p>
            <a:r>
              <a:rPr lang="en-US" dirty="0" smtClean="0"/>
              <a:t>Least </a:t>
            </a:r>
            <a:r>
              <a:rPr lang="en-US" dirty="0"/>
              <a:t>cytotoxic compared with other materials .</a:t>
            </a:r>
          </a:p>
        </p:txBody>
      </p:sp>
    </p:spTree>
    <p:extLst>
      <p:ext uri="{BB962C8B-B14F-4D97-AF65-F5344CB8AC3E}">
        <p14:creationId xmlns:p14="http://schemas.microsoft.com/office/powerpoint/2010/main" val="387334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MTA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 </a:t>
            </a:r>
            <a:r>
              <a:rPr lang="en-US" dirty="0" smtClean="0"/>
              <a:t>sensitive require operator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4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 for newer material are never ending especially in the field of dental science. Various material have been formulated, tested and standard to obtain maximum benefit for good clinical performance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7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such new material is Mineral Trioxide Aggregate (MTA), which was introduced by </a:t>
            </a:r>
            <a:r>
              <a:rPr lang="en-US" dirty="0" err="1"/>
              <a:t>Dr.Mahmoud</a:t>
            </a:r>
            <a:r>
              <a:rPr lang="en-US" dirty="0"/>
              <a:t> </a:t>
            </a:r>
            <a:r>
              <a:rPr lang="en-US" dirty="0" err="1"/>
              <a:t>Torabinejad</a:t>
            </a:r>
            <a:r>
              <a:rPr lang="en-US" dirty="0"/>
              <a:t> at Loma Linda University, California, US and the first literature about the material appeared in 1993</a:t>
            </a:r>
          </a:p>
        </p:txBody>
      </p:sp>
    </p:spTree>
    <p:extLst>
      <p:ext uri="{BB962C8B-B14F-4D97-AF65-F5344CB8AC3E}">
        <p14:creationId xmlns:p14="http://schemas.microsoft.com/office/powerpoint/2010/main" val="32874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467600" cy="535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16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 </a:t>
            </a:r>
          </a:p>
          <a:p>
            <a:r>
              <a:rPr lang="en-US" dirty="0"/>
              <a:t>initial pH of </a:t>
            </a:r>
            <a:r>
              <a:rPr lang="en-US" dirty="0" smtClean="0"/>
              <a:t>10.2 which </a:t>
            </a:r>
            <a:r>
              <a:rPr lang="en-US" dirty="0"/>
              <a:t>rises to 12.5 (similar to </a:t>
            </a:r>
            <a:r>
              <a:rPr lang="en-US" dirty="0" smtClean="0"/>
              <a:t>calcium hydroxide</a:t>
            </a:r>
            <a:r>
              <a:rPr lang="en-US" dirty="0"/>
              <a:t>) following </a:t>
            </a:r>
            <a:r>
              <a:rPr lang="en-US" dirty="0" smtClean="0"/>
              <a:t>setting The </a:t>
            </a:r>
            <a:r>
              <a:rPr lang="en-US" dirty="0"/>
              <a:t>high pH is theorized to be </a:t>
            </a:r>
            <a:r>
              <a:rPr lang="en-US" dirty="0" smtClean="0"/>
              <a:t>responsible for </a:t>
            </a:r>
            <a:r>
              <a:rPr lang="en-US" dirty="0"/>
              <a:t>the antimicrobial action and </a:t>
            </a:r>
            <a:r>
              <a:rPr lang="en-US" dirty="0" smtClean="0"/>
              <a:t>biological activity </a:t>
            </a:r>
            <a:r>
              <a:rPr lang="en-US" dirty="0"/>
              <a:t>of the material</a:t>
            </a:r>
          </a:p>
        </p:txBody>
      </p:sp>
    </p:spTree>
    <p:extLst>
      <p:ext uri="{BB962C8B-B14F-4D97-AF65-F5344CB8AC3E}">
        <p14:creationId xmlns:p14="http://schemas.microsoft.com/office/powerpoint/2010/main" val="174822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Working time </a:t>
            </a:r>
            <a:r>
              <a:rPr lang="en-US" dirty="0"/>
              <a:t>5minutes</a:t>
            </a:r>
          </a:p>
          <a:p>
            <a:r>
              <a:rPr lang="en-US" b="1" i="1" dirty="0" smtClean="0"/>
              <a:t>Setting </a:t>
            </a:r>
            <a:r>
              <a:rPr lang="en-US" b="1" i="1" dirty="0"/>
              <a:t>time </a:t>
            </a:r>
            <a:r>
              <a:rPr lang="en-US" dirty="0"/>
              <a:t>3-4hours(old </a:t>
            </a:r>
            <a:r>
              <a:rPr lang="en-US" dirty="0" smtClean="0"/>
              <a:t>one) 20minutes </a:t>
            </a:r>
          </a:p>
          <a:p>
            <a:r>
              <a:rPr lang="en-US" b="1" i="1" dirty="0" smtClean="0"/>
              <a:t>Solubility</a:t>
            </a:r>
            <a:r>
              <a:rPr lang="en-US" b="1" i="1" dirty="0"/>
              <a:t> </a:t>
            </a:r>
            <a:r>
              <a:rPr lang="en-US" dirty="0" smtClean="0"/>
              <a:t>MTA </a:t>
            </a:r>
            <a:r>
              <a:rPr lang="en-US" dirty="0"/>
              <a:t>displays low or nearly no </a:t>
            </a:r>
            <a:r>
              <a:rPr lang="en-US" dirty="0" smtClean="0"/>
              <a:t>solubility, which </a:t>
            </a:r>
            <a:r>
              <a:rPr lang="en-US" dirty="0"/>
              <a:t>is attributable to addition of </a:t>
            </a:r>
            <a:r>
              <a:rPr lang="en-US" dirty="0" smtClean="0"/>
              <a:t>the bismuth </a:t>
            </a:r>
            <a:r>
              <a:rPr lang="en-US" dirty="0"/>
              <a:t>oxide</a:t>
            </a:r>
          </a:p>
        </p:txBody>
      </p:sp>
    </p:spTree>
    <p:extLst>
      <p:ext uri="{BB962C8B-B14F-4D97-AF65-F5344CB8AC3E}">
        <p14:creationId xmlns:p14="http://schemas.microsoft.com/office/powerpoint/2010/main" val="181588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Compressive strength</a:t>
            </a:r>
          </a:p>
          <a:p>
            <a:r>
              <a:rPr lang="en-US" dirty="0"/>
              <a:t>The compressive strength of set MTA is </a:t>
            </a:r>
            <a:r>
              <a:rPr lang="en-US" dirty="0" smtClean="0"/>
              <a:t>about 70 </a:t>
            </a:r>
            <a:r>
              <a:rPr lang="en-US" dirty="0" err="1" smtClean="0"/>
              <a:t>mpa</a:t>
            </a:r>
            <a:endParaRPr lang="en-US" dirty="0" smtClean="0"/>
          </a:p>
          <a:p>
            <a:r>
              <a:rPr lang="en-US" b="1" i="1" dirty="0" smtClean="0"/>
              <a:t>Biocompatible</a:t>
            </a:r>
          </a:p>
          <a:p>
            <a:r>
              <a:rPr lang="en-US" b="1" i="1" dirty="0"/>
              <a:t>good Sealing Ability (resist Micro leakage)</a:t>
            </a:r>
          </a:p>
          <a:p>
            <a:r>
              <a:rPr lang="en-US" dirty="0"/>
              <a:t>Usually a thickness of 3 mm to 5 mm is sufficient to provide a good seal.</a:t>
            </a:r>
          </a:p>
        </p:txBody>
      </p:sp>
    </p:spTree>
    <p:extLst>
      <p:ext uri="{BB962C8B-B14F-4D97-AF65-F5344CB8AC3E}">
        <p14:creationId xmlns:p14="http://schemas.microsoft.com/office/powerpoint/2010/main" val="419958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Retentive strength </a:t>
            </a:r>
            <a:r>
              <a:rPr lang="en-US" dirty="0"/>
              <a:t>: MTA is not suitable as </a:t>
            </a:r>
            <a:r>
              <a:rPr lang="en-US" dirty="0" smtClean="0"/>
              <a:t>luting agent</a:t>
            </a:r>
            <a:endParaRPr lang="en-US" dirty="0"/>
          </a:p>
          <a:p>
            <a:r>
              <a:rPr lang="en-US" b="1" i="1" dirty="0" smtClean="0"/>
              <a:t>Marginal </a:t>
            </a:r>
            <a:r>
              <a:rPr lang="en-US" b="1" i="1" dirty="0"/>
              <a:t>adaptation </a:t>
            </a:r>
            <a:r>
              <a:rPr lang="en-US" dirty="0"/>
              <a:t>is better </a:t>
            </a:r>
            <a:r>
              <a:rPr lang="en-US" dirty="0" smtClean="0"/>
              <a:t>than intermediate Restorative Material (IRM)</a:t>
            </a:r>
          </a:p>
          <a:p>
            <a:r>
              <a:rPr lang="en-US" dirty="0" err="1" smtClean="0"/>
              <a:t>Ethoxy</a:t>
            </a:r>
            <a:r>
              <a:rPr lang="en-US" dirty="0" smtClean="0"/>
              <a:t> Benzoic Acid</a:t>
            </a:r>
            <a:r>
              <a:rPr lang="en-US" dirty="0" smtClean="0"/>
              <a:t> (super EBA)</a:t>
            </a:r>
          </a:p>
          <a:p>
            <a:r>
              <a:rPr lang="en-US" dirty="0" smtClean="0"/>
              <a:t>amalgam </a:t>
            </a:r>
            <a:r>
              <a:rPr lang="en-US" dirty="0"/>
              <a:t>and GIC</a:t>
            </a:r>
          </a:p>
        </p:txBody>
      </p:sp>
    </p:spTree>
    <p:extLst>
      <p:ext uri="{BB962C8B-B14F-4D97-AF65-F5344CB8AC3E}">
        <p14:creationId xmlns:p14="http://schemas.microsoft.com/office/powerpoint/2010/main" val="1246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MTA</a:t>
            </a:r>
          </a:p>
          <a:p>
            <a:r>
              <a:rPr lang="en-US" dirty="0" smtClean="0"/>
              <a:t>Grey MTA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4768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32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283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Mineral Trioxide Aggregate</vt:lpstr>
      <vt:lpstr>Introduction </vt:lpstr>
      <vt:lpstr>PowerPoint Presentation</vt:lpstr>
      <vt:lpstr>History </vt:lpstr>
      <vt:lpstr>Properties of MTA</vt:lpstr>
      <vt:lpstr>PowerPoint Presentation</vt:lpstr>
      <vt:lpstr>PowerPoint Presentation</vt:lpstr>
      <vt:lpstr>PowerPoint Presentation</vt:lpstr>
      <vt:lpstr>Types of MTA </vt:lpstr>
      <vt:lpstr>PowerPoint Presentation</vt:lpstr>
      <vt:lpstr> Chemical compositions of GMTA and WMTA</vt:lpstr>
      <vt:lpstr>PowerPoint Presentation</vt:lpstr>
      <vt:lpstr>PowerPoint Presentation</vt:lpstr>
      <vt:lpstr>PowerPoint Presentation</vt:lpstr>
      <vt:lpstr>Advantages of MTA </vt:lpstr>
      <vt:lpstr>Disadvantages of MTA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Trioxide Aggregate</dc:title>
  <dc:creator>Usman</dc:creator>
  <cp:lastModifiedBy>ismail - [2010]</cp:lastModifiedBy>
  <cp:revision>14</cp:revision>
  <dcterms:created xsi:type="dcterms:W3CDTF">2006-08-16T00:00:00Z</dcterms:created>
  <dcterms:modified xsi:type="dcterms:W3CDTF">2019-05-23T21:01:07Z</dcterms:modified>
</cp:coreProperties>
</file>