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96" r:id="rId2"/>
    <p:sldMasterId id="2147483684" r:id="rId3"/>
    <p:sldMasterId id="2147483672" r:id="rId4"/>
  </p:sldMasterIdLst>
  <p:notesMasterIdLst>
    <p:notesMasterId r:id="rId17"/>
  </p:notesMasterIdLst>
  <p:sldIdLst>
    <p:sldId id="330" r:id="rId5"/>
    <p:sldId id="332" r:id="rId6"/>
    <p:sldId id="378" r:id="rId7"/>
    <p:sldId id="335" r:id="rId8"/>
    <p:sldId id="380" r:id="rId9"/>
    <p:sldId id="381" r:id="rId10"/>
    <p:sldId id="383" r:id="rId11"/>
    <p:sldId id="384" r:id="rId12"/>
    <p:sldId id="385" r:id="rId13"/>
    <p:sldId id="379" r:id="rId14"/>
    <p:sldId id="386" r:id="rId15"/>
    <p:sldId id="38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210"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14DCCB-EE02-4BA4-96F8-214A24D2B51B}" type="datetimeFigureOut">
              <a:rPr lang="en-US" smtClean="0"/>
              <a:pPr/>
              <a:t>Wed  04-Nov-2020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ED50B0-D53F-4459-8D78-0CE7DA098017}" type="slidenum">
              <a:rPr lang="en-US" smtClean="0"/>
              <a:pPr/>
              <a:t>‹#›</a:t>
            </a:fld>
            <a:endParaRPr lang="en-US" dirty="0"/>
          </a:p>
        </p:txBody>
      </p:sp>
    </p:spTree>
    <p:extLst>
      <p:ext uri="{BB962C8B-B14F-4D97-AF65-F5344CB8AC3E}">
        <p14:creationId xmlns:p14="http://schemas.microsoft.com/office/powerpoint/2010/main" val="6375604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ED50B0-D53F-4459-8D78-0CE7DA098017}" type="slidenum">
              <a:rPr lang="en-US" smtClean="0"/>
              <a:pPr/>
              <a:t>1</a:t>
            </a:fld>
            <a:endParaRPr lang="en-US" dirty="0"/>
          </a:p>
        </p:txBody>
      </p:sp>
    </p:spTree>
    <p:extLst>
      <p:ext uri="{BB962C8B-B14F-4D97-AF65-F5344CB8AC3E}">
        <p14:creationId xmlns:p14="http://schemas.microsoft.com/office/powerpoint/2010/main" val="41852143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F7D2AA0-C638-4668-890C-6A629F750131}"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F7D2AA0-C638-4668-890C-6A629F750131}"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F7D2AA0-C638-4668-890C-6A629F750131}" type="slidenum">
              <a:rPr lang="en-US" smtClean="0"/>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F7D2AA0-C638-4668-890C-6A629F750131}"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F7D2AA0-C638-4668-890C-6A629F750131}"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F7D2AA0-C638-4668-890C-6A629F750131}"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F7D2AA0-C638-4668-890C-6A629F750131}"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F7D2AA0-C638-4668-890C-6A629F750131}"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F7D2AA0-C638-4668-890C-6A629F750131}"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F7D2AA0-C638-4668-890C-6A629F750131}"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F7D2AA0-C638-4668-890C-6A629F750131}"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400800" y="6356350"/>
            <a:ext cx="2289048" cy="365760"/>
          </a:xfrm>
          <a:prstGeom prst="rect">
            <a:avLst/>
          </a:prstGeom>
        </p:spPr>
        <p:txBody>
          <a:bodyPr/>
          <a:lstStyle/>
          <a:p>
            <a:fld id="{4B4556F7-1486-4BF8-9C51-5F6F495B9498}" type="datetime4">
              <a:rPr lang="en-US" smtClean="0"/>
              <a:t>November 4, 2020</a:t>
            </a:fld>
            <a:endParaRPr lang="en-US" dirty="0"/>
          </a:p>
        </p:txBody>
      </p:sp>
      <p:sp>
        <p:nvSpPr>
          <p:cNvPr id="5" name="Footer Placeholder 4"/>
          <p:cNvSpPr>
            <a:spLocks noGrp="1"/>
          </p:cNvSpPr>
          <p:nvPr>
            <p:ph type="ftr" sz="quarter" idx="11"/>
          </p:nvPr>
        </p:nvSpPr>
        <p:spPr>
          <a:xfrm>
            <a:off x="2898648" y="6356350"/>
            <a:ext cx="3505200" cy="365760"/>
          </a:xfrm>
          <a:prstGeom prst="rect">
            <a:avLst/>
          </a:prstGeom>
        </p:spPr>
        <p:txBody>
          <a:bodyPr/>
          <a:lstStyle/>
          <a:p>
            <a:r>
              <a:rPr lang="en-US" smtClean="0"/>
              <a:t>Software Requirements Engineering</a:t>
            </a:r>
            <a:endParaRPr lang="en-US" dirty="0"/>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8" name="Isosceles Triangle 7"/>
          <p:cNvSpPr>
            <a:spLocks noChangeAspect="1"/>
          </p:cNvSpPr>
          <p:nvPr/>
        </p:nvSpPr>
        <p:spPr>
          <a:xfrm rot="5400000">
            <a:off x="419102" y="6467474"/>
            <a:ext cx="190849" cy="12031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8C8F573-53FD-4D42-BFAA-FA53038E8630}" type="datetimeFigureOut">
              <a:rPr lang="en-US" smtClean="0"/>
              <a:t>Wed  04-Nov-2020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028621-BC44-4D8E-BBDA-9EAF519E8785}" type="slidenum">
              <a:rPr lang="en-US" smtClean="0"/>
              <a:t>‹#›</a:t>
            </a:fld>
            <a:endParaRPr lang="en-US"/>
          </a:p>
        </p:txBody>
      </p:sp>
    </p:spTree>
    <p:extLst>
      <p:ext uri="{BB962C8B-B14F-4D97-AF65-F5344CB8AC3E}">
        <p14:creationId xmlns:p14="http://schemas.microsoft.com/office/powerpoint/2010/main" val="12204515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C8F573-53FD-4D42-BFAA-FA53038E8630}" type="datetimeFigureOut">
              <a:rPr lang="en-US" smtClean="0"/>
              <a:t>Wed  04-Nov-2020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028621-BC44-4D8E-BBDA-9EAF519E8785}" type="slidenum">
              <a:rPr lang="en-US" smtClean="0"/>
              <a:t>‹#›</a:t>
            </a:fld>
            <a:endParaRPr lang="en-US"/>
          </a:p>
        </p:txBody>
      </p:sp>
    </p:spTree>
    <p:extLst>
      <p:ext uri="{BB962C8B-B14F-4D97-AF65-F5344CB8AC3E}">
        <p14:creationId xmlns:p14="http://schemas.microsoft.com/office/powerpoint/2010/main" val="16995837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C8F573-53FD-4D42-BFAA-FA53038E8630}" type="datetimeFigureOut">
              <a:rPr lang="en-US" smtClean="0"/>
              <a:t>Wed  04-Nov-2020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028621-BC44-4D8E-BBDA-9EAF519E8785}" type="slidenum">
              <a:rPr lang="en-US" smtClean="0"/>
              <a:t>‹#›</a:t>
            </a:fld>
            <a:endParaRPr lang="en-US"/>
          </a:p>
        </p:txBody>
      </p:sp>
    </p:spTree>
    <p:extLst>
      <p:ext uri="{BB962C8B-B14F-4D97-AF65-F5344CB8AC3E}">
        <p14:creationId xmlns:p14="http://schemas.microsoft.com/office/powerpoint/2010/main" val="23006281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8C8F573-53FD-4D42-BFAA-FA53038E8630}" type="datetimeFigureOut">
              <a:rPr lang="en-US" smtClean="0"/>
              <a:t>Wed  04-Nov-2020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028621-BC44-4D8E-BBDA-9EAF519E8785}" type="slidenum">
              <a:rPr lang="en-US" smtClean="0"/>
              <a:t>‹#›</a:t>
            </a:fld>
            <a:endParaRPr lang="en-US"/>
          </a:p>
        </p:txBody>
      </p:sp>
    </p:spTree>
    <p:extLst>
      <p:ext uri="{BB962C8B-B14F-4D97-AF65-F5344CB8AC3E}">
        <p14:creationId xmlns:p14="http://schemas.microsoft.com/office/powerpoint/2010/main" val="6323178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C8F573-53FD-4D42-BFAA-FA53038E8630}" type="datetimeFigureOut">
              <a:rPr lang="en-US" smtClean="0"/>
              <a:t>Wed  04-Nov-2020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028621-BC44-4D8E-BBDA-9EAF519E8785}" type="slidenum">
              <a:rPr lang="en-US" smtClean="0"/>
              <a:t>‹#›</a:t>
            </a:fld>
            <a:endParaRPr lang="en-US"/>
          </a:p>
        </p:txBody>
      </p:sp>
    </p:spTree>
    <p:extLst>
      <p:ext uri="{BB962C8B-B14F-4D97-AF65-F5344CB8AC3E}">
        <p14:creationId xmlns:p14="http://schemas.microsoft.com/office/powerpoint/2010/main" val="14218170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C8F573-53FD-4D42-BFAA-FA53038E8630}" type="datetimeFigureOut">
              <a:rPr lang="en-US" smtClean="0"/>
              <a:t>Wed  04-Nov-2020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028621-BC44-4D8E-BBDA-9EAF519E8785}" type="slidenum">
              <a:rPr lang="en-US" smtClean="0"/>
              <a:t>‹#›</a:t>
            </a:fld>
            <a:endParaRPr lang="en-US"/>
          </a:p>
        </p:txBody>
      </p:sp>
    </p:spTree>
    <p:extLst>
      <p:ext uri="{BB962C8B-B14F-4D97-AF65-F5344CB8AC3E}">
        <p14:creationId xmlns:p14="http://schemas.microsoft.com/office/powerpoint/2010/main" val="18668665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C8F573-53FD-4D42-BFAA-FA53038E8630}" type="datetimeFigureOut">
              <a:rPr lang="en-US" smtClean="0"/>
              <a:t>Wed  04-Nov-2020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028621-BC44-4D8E-BBDA-9EAF519E8785}" type="slidenum">
              <a:rPr lang="en-US" smtClean="0"/>
              <a:t>‹#›</a:t>
            </a:fld>
            <a:endParaRPr lang="en-US"/>
          </a:p>
        </p:txBody>
      </p:sp>
    </p:spTree>
    <p:extLst>
      <p:ext uri="{BB962C8B-B14F-4D97-AF65-F5344CB8AC3E}">
        <p14:creationId xmlns:p14="http://schemas.microsoft.com/office/powerpoint/2010/main" val="5948654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C8F573-53FD-4D42-BFAA-FA53038E8630}" type="datetimeFigureOut">
              <a:rPr lang="en-US" smtClean="0"/>
              <a:t>Wed  04-Nov-2020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028621-BC44-4D8E-BBDA-9EAF519E8785}" type="slidenum">
              <a:rPr lang="en-US" smtClean="0"/>
              <a:t>‹#›</a:t>
            </a:fld>
            <a:endParaRPr lang="en-US"/>
          </a:p>
        </p:txBody>
      </p:sp>
    </p:spTree>
    <p:extLst>
      <p:ext uri="{BB962C8B-B14F-4D97-AF65-F5344CB8AC3E}">
        <p14:creationId xmlns:p14="http://schemas.microsoft.com/office/powerpoint/2010/main" val="9543001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C8F573-53FD-4D42-BFAA-FA53038E8630}" type="datetimeFigureOut">
              <a:rPr lang="en-US" smtClean="0"/>
              <a:t>Wed  04-Nov-2020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028621-BC44-4D8E-BBDA-9EAF519E8785}" type="slidenum">
              <a:rPr lang="en-US" smtClean="0"/>
              <a:t>‹#›</a:t>
            </a:fld>
            <a:endParaRPr lang="en-US"/>
          </a:p>
        </p:txBody>
      </p:sp>
    </p:spTree>
    <p:extLst>
      <p:ext uri="{BB962C8B-B14F-4D97-AF65-F5344CB8AC3E}">
        <p14:creationId xmlns:p14="http://schemas.microsoft.com/office/powerpoint/2010/main" val="3013748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Footer Placeholder 4"/>
          <p:cNvSpPr>
            <a:spLocks noGrp="1"/>
          </p:cNvSpPr>
          <p:nvPr>
            <p:ph type="ftr" sz="quarter" idx="11"/>
          </p:nvPr>
        </p:nvSpPr>
        <p:spPr>
          <a:xfrm>
            <a:off x="2898648" y="6356350"/>
            <a:ext cx="3505200" cy="365760"/>
          </a:xfrm>
          <a:prstGeom prst="rect">
            <a:avLst/>
          </a:prstGeom>
        </p:spPr>
        <p:txBody>
          <a:bodyPr/>
          <a:lstStyle/>
          <a:p>
            <a:r>
              <a:rPr lang="en-US" smtClean="0"/>
              <a:t>Software Requirements Engineering</a:t>
            </a:r>
            <a:endParaRPr lang="en-US" dirty="0"/>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C8F573-53FD-4D42-BFAA-FA53038E8630}" type="datetimeFigureOut">
              <a:rPr lang="en-US" smtClean="0"/>
              <a:t>Wed  04-Nov-2020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028621-BC44-4D8E-BBDA-9EAF519E8785}" type="slidenum">
              <a:rPr lang="en-US" smtClean="0"/>
              <a:t>‹#›</a:t>
            </a:fld>
            <a:endParaRPr lang="en-US"/>
          </a:p>
        </p:txBody>
      </p:sp>
    </p:spTree>
    <p:extLst>
      <p:ext uri="{BB962C8B-B14F-4D97-AF65-F5344CB8AC3E}">
        <p14:creationId xmlns:p14="http://schemas.microsoft.com/office/powerpoint/2010/main" val="144336557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C8F573-53FD-4D42-BFAA-FA53038E8630}" type="datetimeFigureOut">
              <a:rPr lang="en-US" smtClean="0"/>
              <a:t>Wed  04-Nov-2020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028621-BC44-4D8E-BBDA-9EAF519E8785}" type="slidenum">
              <a:rPr lang="en-US" smtClean="0"/>
              <a:t>‹#›</a:t>
            </a:fld>
            <a:endParaRPr lang="en-US"/>
          </a:p>
        </p:txBody>
      </p:sp>
    </p:spTree>
    <p:extLst>
      <p:ext uri="{BB962C8B-B14F-4D97-AF65-F5344CB8AC3E}">
        <p14:creationId xmlns:p14="http://schemas.microsoft.com/office/powerpoint/2010/main" val="12135230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F432F1C6-106C-4E70-86F6-23A141A1AC9F}" type="datetime4">
              <a:rPr lang="en-US" smtClean="0"/>
              <a:t>November 4, 2020</a:t>
            </a:fld>
            <a:endParaRPr lang="en-US" dirty="0"/>
          </a:p>
        </p:txBody>
      </p:sp>
      <p:sp>
        <p:nvSpPr>
          <p:cNvPr id="17" name="Footer Placeholder 16"/>
          <p:cNvSpPr>
            <a:spLocks noGrp="1"/>
          </p:cNvSpPr>
          <p:nvPr>
            <p:ph type="ftr" sz="quarter" idx="11"/>
          </p:nvPr>
        </p:nvSpPr>
        <p:spPr>
          <a:xfrm>
            <a:off x="2898648" y="6355080"/>
            <a:ext cx="3474720" cy="365760"/>
          </a:xfrm>
        </p:spPr>
        <p:txBody>
          <a:bodyPr/>
          <a:lstStyle/>
          <a:p>
            <a:r>
              <a:rPr lang="en-US" smtClean="0"/>
              <a:t>Software Requirements Engineering</a:t>
            </a:r>
            <a:endParaRPr lang="en-US" dirty="0"/>
          </a:p>
        </p:txBody>
      </p:sp>
      <p:sp>
        <p:nvSpPr>
          <p:cNvPr id="29" name="Slide Number Placeholder 28"/>
          <p:cNvSpPr>
            <a:spLocks noGrp="1"/>
          </p:cNvSpPr>
          <p:nvPr>
            <p:ph type="sldNum" sz="quarter" idx="12"/>
          </p:nvPr>
        </p:nvSpPr>
        <p:spPr>
          <a:xfrm>
            <a:off x="1216152" y="6355080"/>
            <a:ext cx="1219200" cy="365760"/>
          </a:xfrm>
        </p:spPr>
        <p:txBody>
          <a:bodyPr/>
          <a:lstStyle/>
          <a:p>
            <a:fld id="{95335651-1A2C-4E2F-80CB-8C4D69804B63}" type="slidenum">
              <a:rPr lang="en-US" smtClean="0"/>
              <a:pPr/>
              <a:t>‹#›</a:t>
            </a:fld>
            <a:endParaRPr lang="en-US" dirty="0"/>
          </a:p>
        </p:txBody>
      </p:sp>
      <p:sp>
        <p:nvSpPr>
          <p:cNvPr id="21" name="Rectangle 20"/>
          <p:cNvSpPr/>
          <p:nvPr/>
        </p:nvSpPr>
        <p:spPr>
          <a:xfrm>
            <a:off x="904876"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a:off x="904876"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3B81E62-6D04-4D2E-A792-F5BC8AC04438}" type="datetime4">
              <a:rPr lang="en-US" smtClean="0"/>
              <a:t>November 4, 2020</a:t>
            </a:fld>
            <a:endParaRPr lang="en-US" dirty="0"/>
          </a:p>
        </p:txBody>
      </p:sp>
      <p:sp>
        <p:nvSpPr>
          <p:cNvPr id="5" name="Footer Placeholder 4"/>
          <p:cNvSpPr>
            <a:spLocks noGrp="1"/>
          </p:cNvSpPr>
          <p:nvPr>
            <p:ph type="ftr" sz="quarter" idx="11"/>
          </p:nvPr>
        </p:nvSpPr>
        <p:spPr/>
        <p:txBody>
          <a:bodyPr/>
          <a:lstStyle/>
          <a:p>
            <a:r>
              <a:rPr lang="en-US" smtClean="0"/>
              <a:t>Software Requirements Engineering</a:t>
            </a:r>
            <a:endParaRPr lang="en-US" dirty="0"/>
          </a:p>
        </p:txBody>
      </p:sp>
      <p:sp>
        <p:nvSpPr>
          <p:cNvPr id="6" name="Slide Number Placeholder 5"/>
          <p:cNvSpPr>
            <a:spLocks noGrp="1"/>
          </p:cNvSpPr>
          <p:nvPr>
            <p:ph type="sldNum" sz="quarter" idx="12"/>
          </p:nvPr>
        </p:nvSpPr>
        <p:spPr/>
        <p:txBody>
          <a:bodyPr/>
          <a:lstStyle/>
          <a:p>
            <a:fld id="{95335651-1A2C-4E2F-80CB-8C4D69804B63}" type="slidenum">
              <a:rPr lang="en-US" smtClean="0"/>
              <a:pPr/>
              <a:t>‹#›</a:t>
            </a:fld>
            <a:endParaRPr lang="en-US" dirty="0"/>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C8EAAFF3-A936-44BF-B9F8-B66585E8282F}" type="datetime4">
              <a:rPr lang="en-US" smtClean="0"/>
              <a:t>November 4, 2020</a:t>
            </a:fld>
            <a:endParaRPr lang="en-US" dirty="0"/>
          </a:p>
        </p:txBody>
      </p:sp>
      <p:sp>
        <p:nvSpPr>
          <p:cNvPr id="5" name="Footer Placeholder 4"/>
          <p:cNvSpPr>
            <a:spLocks noGrp="1"/>
          </p:cNvSpPr>
          <p:nvPr>
            <p:ph type="ftr" sz="quarter" idx="11"/>
          </p:nvPr>
        </p:nvSpPr>
        <p:spPr>
          <a:xfrm>
            <a:off x="2898648" y="6355080"/>
            <a:ext cx="3474720" cy="365760"/>
          </a:xfrm>
        </p:spPr>
        <p:txBody>
          <a:bodyPr/>
          <a:lstStyle/>
          <a:p>
            <a:r>
              <a:rPr lang="en-US" smtClean="0"/>
              <a:t>Software Requirements Engineering</a:t>
            </a:r>
            <a:endParaRPr lang="en-US" dirty="0"/>
          </a:p>
        </p:txBody>
      </p:sp>
      <p:sp>
        <p:nvSpPr>
          <p:cNvPr id="6" name="Slide Number Placeholder 5"/>
          <p:cNvSpPr>
            <a:spLocks noGrp="1"/>
          </p:cNvSpPr>
          <p:nvPr>
            <p:ph type="sldNum" sz="quarter" idx="12"/>
          </p:nvPr>
        </p:nvSpPr>
        <p:spPr>
          <a:xfrm>
            <a:off x="603123" y="6355080"/>
            <a:ext cx="1520952" cy="365760"/>
          </a:xfrm>
        </p:spPr>
        <p:txBody>
          <a:bodyPr/>
          <a:lstStyle/>
          <a:p>
            <a:fld id="{95335651-1A2C-4E2F-80CB-8C4D69804B63}" type="slidenum">
              <a:rPr lang="en-US" smtClean="0"/>
              <a:pPr/>
              <a:t>‹#›</a:t>
            </a:fld>
            <a:endParaRPr lang="en-US" dirty="0"/>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480C35F-9441-4575-8FE3-7F3CC0242B93}" type="datetime4">
              <a:rPr lang="en-US" smtClean="0"/>
              <a:t>November 4, 2020</a:t>
            </a:fld>
            <a:endParaRPr lang="en-US" dirty="0"/>
          </a:p>
        </p:txBody>
      </p:sp>
      <p:sp>
        <p:nvSpPr>
          <p:cNvPr id="6" name="Footer Placeholder 5"/>
          <p:cNvSpPr>
            <a:spLocks noGrp="1"/>
          </p:cNvSpPr>
          <p:nvPr>
            <p:ph type="ftr" sz="quarter" idx="11"/>
          </p:nvPr>
        </p:nvSpPr>
        <p:spPr/>
        <p:txBody>
          <a:bodyPr/>
          <a:lstStyle/>
          <a:p>
            <a:r>
              <a:rPr lang="en-US" smtClean="0"/>
              <a:t>Software Requirements Engineering</a:t>
            </a:r>
            <a:endParaRPr lang="en-US" dirty="0"/>
          </a:p>
        </p:txBody>
      </p:sp>
      <p:sp>
        <p:nvSpPr>
          <p:cNvPr id="7" name="Slide Number Placeholder 6"/>
          <p:cNvSpPr>
            <a:spLocks noGrp="1"/>
          </p:cNvSpPr>
          <p:nvPr>
            <p:ph type="sldNum" sz="quarter" idx="12"/>
          </p:nvPr>
        </p:nvSpPr>
        <p:spPr/>
        <p:txBody>
          <a:bodyPr/>
          <a:lstStyle/>
          <a:p>
            <a:fld id="{95335651-1A2C-4E2F-80CB-8C4D69804B63}" type="slidenum">
              <a:rPr lang="en-US" smtClean="0"/>
              <a:pPr/>
              <a:t>‹#›</a:t>
            </a:fld>
            <a:endParaRPr lang="en-US" dirty="0"/>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9"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2"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2" y="1295400"/>
            <a:ext cx="4041776"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94124CE-F0C7-4EB1-A91B-CD993B223FA6}" type="datetime4">
              <a:rPr lang="en-US" smtClean="0"/>
              <a:t>November 4, 2020</a:t>
            </a:fld>
            <a:endParaRPr lang="en-US" dirty="0"/>
          </a:p>
        </p:txBody>
      </p:sp>
      <p:sp>
        <p:nvSpPr>
          <p:cNvPr id="8" name="Footer Placeholder 7"/>
          <p:cNvSpPr>
            <a:spLocks noGrp="1"/>
          </p:cNvSpPr>
          <p:nvPr>
            <p:ph type="ftr" sz="quarter" idx="11"/>
          </p:nvPr>
        </p:nvSpPr>
        <p:spPr/>
        <p:txBody>
          <a:bodyPr/>
          <a:lstStyle/>
          <a:p>
            <a:r>
              <a:rPr lang="en-US" smtClean="0"/>
              <a:t>Software Requirements Engineering</a:t>
            </a:r>
            <a:endParaRPr lang="en-US" dirty="0"/>
          </a:p>
        </p:txBody>
      </p:sp>
      <p:sp>
        <p:nvSpPr>
          <p:cNvPr id="9" name="Slide Number Placeholder 8"/>
          <p:cNvSpPr>
            <a:spLocks noGrp="1"/>
          </p:cNvSpPr>
          <p:nvPr>
            <p:ph type="sldNum" sz="quarter" idx="12"/>
          </p:nvPr>
        </p:nvSpPr>
        <p:spPr/>
        <p:txBody>
          <a:bodyPr/>
          <a:lstStyle/>
          <a:p>
            <a:fld id="{95335651-1A2C-4E2F-80CB-8C4D69804B63}" type="slidenum">
              <a:rPr lang="en-US" smtClean="0"/>
              <a:pPr/>
              <a:t>‹#›</a:t>
            </a:fld>
            <a:endParaRPr lang="en-US" dirty="0"/>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55494EB-16E1-49F7-896C-80E6B46EF072}" type="datetime4">
              <a:rPr lang="en-US" smtClean="0"/>
              <a:t>November 4, 2020</a:t>
            </a:fld>
            <a:endParaRPr lang="en-US" dirty="0"/>
          </a:p>
        </p:txBody>
      </p:sp>
      <p:sp>
        <p:nvSpPr>
          <p:cNvPr id="4" name="Footer Placeholder 3"/>
          <p:cNvSpPr>
            <a:spLocks noGrp="1"/>
          </p:cNvSpPr>
          <p:nvPr>
            <p:ph type="ftr" sz="quarter" idx="11"/>
          </p:nvPr>
        </p:nvSpPr>
        <p:spPr/>
        <p:txBody>
          <a:bodyPr/>
          <a:lstStyle/>
          <a:p>
            <a:r>
              <a:rPr lang="en-US" smtClean="0"/>
              <a:t>Software Requirements Engineering</a:t>
            </a:r>
            <a:endParaRPr lang="en-US" dirty="0"/>
          </a:p>
        </p:txBody>
      </p:sp>
      <p:sp>
        <p:nvSpPr>
          <p:cNvPr id="5" name="Slide Number Placeholder 4"/>
          <p:cNvSpPr>
            <a:spLocks noGrp="1"/>
          </p:cNvSpPr>
          <p:nvPr>
            <p:ph type="sldNum" sz="quarter" idx="12"/>
          </p:nvPr>
        </p:nvSpPr>
        <p:spPr/>
        <p:txBody>
          <a:bodyPr/>
          <a:lstStyle/>
          <a:p>
            <a:fld id="{95335651-1A2C-4E2F-80CB-8C4D69804B63}" type="slidenum">
              <a:rPr lang="en-US" smtClean="0"/>
              <a:pPr/>
              <a:t>‹#›</a:t>
            </a:fld>
            <a:endParaRPr lang="en-US" dirty="0"/>
          </a:p>
        </p:txBody>
      </p:sp>
      <p:sp>
        <p:nvSpPr>
          <p:cNvPr id="6" name="Isosceles Triangle 5"/>
          <p:cNvSpPr>
            <a:spLocks noChangeAspect="1"/>
          </p:cNvSpPr>
          <p:nvPr/>
        </p:nvSpPr>
        <p:spPr>
          <a:xfrm rot="5400000">
            <a:off x="419102" y="6467474"/>
            <a:ext cx="190849" cy="12031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B33C32-5D40-4DB7-B574-CAE25966BF33}" type="datetime4">
              <a:rPr lang="en-US" smtClean="0"/>
              <a:t>November 4, 2020</a:t>
            </a:fld>
            <a:endParaRPr lang="en-US" dirty="0"/>
          </a:p>
        </p:txBody>
      </p:sp>
      <p:sp>
        <p:nvSpPr>
          <p:cNvPr id="3" name="Footer Placeholder 2"/>
          <p:cNvSpPr>
            <a:spLocks noGrp="1"/>
          </p:cNvSpPr>
          <p:nvPr>
            <p:ph type="ftr" sz="quarter" idx="11"/>
          </p:nvPr>
        </p:nvSpPr>
        <p:spPr/>
        <p:txBody>
          <a:bodyPr/>
          <a:lstStyle/>
          <a:p>
            <a:r>
              <a:rPr lang="en-US" smtClean="0"/>
              <a:t>Software Requirements Engineering</a:t>
            </a:r>
            <a:endParaRPr lang="en-US" dirty="0"/>
          </a:p>
        </p:txBody>
      </p:sp>
      <p:sp>
        <p:nvSpPr>
          <p:cNvPr id="4" name="Slide Number Placeholder 3"/>
          <p:cNvSpPr>
            <a:spLocks noGrp="1"/>
          </p:cNvSpPr>
          <p:nvPr>
            <p:ph type="sldNum" sz="quarter" idx="12"/>
          </p:nvPr>
        </p:nvSpPr>
        <p:spPr/>
        <p:txBody>
          <a:bodyPr/>
          <a:lstStyle/>
          <a:p>
            <a:fld id="{95335651-1A2C-4E2F-80CB-8C4D69804B63}" type="slidenum">
              <a:rPr lang="en-US" smtClean="0"/>
              <a:pPr/>
              <a:t>‹#›</a:t>
            </a:fld>
            <a:endParaRPr lang="en-US" dirty="0"/>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6" name="Isosceles Triangle 5"/>
          <p:cNvSpPr>
            <a:spLocks noChangeAspect="1"/>
          </p:cNvSpPr>
          <p:nvPr/>
        </p:nvSpPr>
        <p:spPr>
          <a:xfrm rot="5400000">
            <a:off x="419102" y="6467474"/>
            <a:ext cx="190849" cy="12031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3"/>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CA99CDA-FC77-44EA-99A9-7DB0A882483E}" type="datetime4">
              <a:rPr lang="en-US" smtClean="0"/>
              <a:t>November 4, 2020</a:t>
            </a:fld>
            <a:endParaRPr lang="en-US" dirty="0"/>
          </a:p>
        </p:txBody>
      </p:sp>
      <p:sp>
        <p:nvSpPr>
          <p:cNvPr id="6" name="Footer Placeholder 5"/>
          <p:cNvSpPr>
            <a:spLocks noGrp="1"/>
          </p:cNvSpPr>
          <p:nvPr>
            <p:ph type="ftr" sz="quarter" idx="11"/>
          </p:nvPr>
        </p:nvSpPr>
        <p:spPr/>
        <p:txBody>
          <a:bodyPr/>
          <a:lstStyle/>
          <a:p>
            <a:r>
              <a:rPr lang="en-US" smtClean="0"/>
              <a:t>Software Requirements Engineering</a:t>
            </a:r>
            <a:endParaRPr lang="en-US" dirty="0"/>
          </a:p>
        </p:txBody>
      </p:sp>
      <p:sp>
        <p:nvSpPr>
          <p:cNvPr id="7" name="Slide Number Placeholder 6"/>
          <p:cNvSpPr>
            <a:spLocks noGrp="1"/>
          </p:cNvSpPr>
          <p:nvPr>
            <p:ph type="sldNum" sz="quarter" idx="12"/>
          </p:nvPr>
        </p:nvSpPr>
        <p:spPr/>
        <p:txBody>
          <a:bodyPr/>
          <a:lstStyle/>
          <a:p>
            <a:fld id="{95335651-1A2C-4E2F-80CB-8C4D69804B63}" type="slidenum">
              <a:rPr lang="en-US" smtClean="0"/>
              <a:pPr/>
              <a:t>‹#›</a:t>
            </a:fld>
            <a:endParaRPr lang="en-US" dirty="0"/>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Straight Connector 9"/>
          <p:cNvSpPr>
            <a:spLocks noChangeShapeType="1"/>
          </p:cNvSpPr>
          <p:nvPr/>
        </p:nvSpPr>
        <p:spPr bwMode="auto">
          <a:xfrm rot="5400000">
            <a:off x="3160646"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2" y="6467474"/>
            <a:ext cx="190849" cy="12031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6400800" y="6356350"/>
            <a:ext cx="2289048" cy="365760"/>
          </a:xfrm>
          <a:prstGeom prst="rect">
            <a:avLst/>
          </a:prstGeom>
        </p:spPr>
        <p:txBody>
          <a:bodyPr/>
          <a:lstStyle/>
          <a:p>
            <a:fld id="{E7A3713A-962B-42F9-84AF-CC95F70874EF}" type="datetime4">
              <a:rPr lang="en-US" smtClean="0"/>
              <a:t>November 4, 2020</a:t>
            </a:fld>
            <a:endParaRPr lang="en-US" dirty="0"/>
          </a:p>
        </p:txBody>
      </p:sp>
      <p:sp>
        <p:nvSpPr>
          <p:cNvPr id="6" name="Footer Placeholder 5"/>
          <p:cNvSpPr>
            <a:spLocks noGrp="1"/>
          </p:cNvSpPr>
          <p:nvPr>
            <p:ph type="ftr" sz="quarter" idx="11"/>
          </p:nvPr>
        </p:nvSpPr>
        <p:spPr>
          <a:xfrm>
            <a:off x="2898648" y="6356350"/>
            <a:ext cx="3505200" cy="365760"/>
          </a:xfrm>
          <a:prstGeom prst="rect">
            <a:avLst/>
          </a:prstGeom>
        </p:spPr>
        <p:txBody>
          <a:bodyPr/>
          <a:lstStyle/>
          <a:p>
            <a:r>
              <a:rPr lang="en-US" smtClean="0"/>
              <a:t>Software Requirements Engineering</a:t>
            </a:r>
            <a:endParaRPr lang="en-US" dirty="0"/>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9"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A375830-D70E-473A-AA03-31E568C55BF3}" type="datetime4">
              <a:rPr lang="en-US" smtClean="0"/>
              <a:t>November 4, 2020</a:t>
            </a:fld>
            <a:endParaRPr lang="en-US" dirty="0"/>
          </a:p>
        </p:txBody>
      </p:sp>
      <p:sp>
        <p:nvSpPr>
          <p:cNvPr id="6" name="Footer Placeholder 5"/>
          <p:cNvSpPr>
            <a:spLocks noGrp="1"/>
          </p:cNvSpPr>
          <p:nvPr>
            <p:ph type="ftr" sz="quarter" idx="11"/>
          </p:nvPr>
        </p:nvSpPr>
        <p:spPr/>
        <p:txBody>
          <a:bodyPr/>
          <a:lstStyle/>
          <a:p>
            <a:r>
              <a:rPr lang="en-US" smtClean="0"/>
              <a:t>Software Requirements Engineering</a:t>
            </a:r>
            <a:endParaRPr lang="en-US" dirty="0"/>
          </a:p>
        </p:txBody>
      </p:sp>
      <p:sp>
        <p:nvSpPr>
          <p:cNvPr id="7" name="Slide Number Placeholder 6"/>
          <p:cNvSpPr>
            <a:spLocks noGrp="1"/>
          </p:cNvSpPr>
          <p:nvPr>
            <p:ph type="sldNum" sz="quarter" idx="12"/>
          </p:nvPr>
        </p:nvSpPr>
        <p:spPr/>
        <p:txBody>
          <a:bodyPr/>
          <a:lstStyle/>
          <a:p>
            <a:fld id="{95335651-1A2C-4E2F-80CB-8C4D69804B63}" type="slidenum">
              <a:rPr lang="en-US" smtClean="0"/>
              <a:pPr/>
              <a:t>‹#›</a:t>
            </a:fld>
            <a:endParaRPr lang="en-US" dirty="0"/>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2" y="6467474"/>
            <a:ext cx="190849" cy="12031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762A0B-4481-42CF-BDAC-2DA43F3DF05A}" type="datetime4">
              <a:rPr lang="en-US" smtClean="0"/>
              <a:t>November 4, 2020</a:t>
            </a:fld>
            <a:endParaRPr lang="en-US" dirty="0"/>
          </a:p>
        </p:txBody>
      </p:sp>
      <p:sp>
        <p:nvSpPr>
          <p:cNvPr id="5" name="Footer Placeholder 4"/>
          <p:cNvSpPr>
            <a:spLocks noGrp="1"/>
          </p:cNvSpPr>
          <p:nvPr>
            <p:ph type="ftr" sz="quarter" idx="11"/>
          </p:nvPr>
        </p:nvSpPr>
        <p:spPr/>
        <p:txBody>
          <a:bodyPr/>
          <a:lstStyle/>
          <a:p>
            <a:r>
              <a:rPr lang="en-US" smtClean="0"/>
              <a:t>Software Requirements Engineering</a:t>
            </a:r>
            <a:endParaRPr lang="en-US" dirty="0"/>
          </a:p>
        </p:txBody>
      </p:sp>
      <p:sp>
        <p:nvSpPr>
          <p:cNvPr id="6" name="Slide Number Placeholder 5"/>
          <p:cNvSpPr>
            <a:spLocks noGrp="1"/>
          </p:cNvSpPr>
          <p:nvPr>
            <p:ph type="sldNum" sz="quarter" idx="12"/>
          </p:nvPr>
        </p:nvSpPr>
        <p:spPr/>
        <p:txBody>
          <a:bodyPr/>
          <a:lstStyle/>
          <a:p>
            <a:fld id="{95335651-1A2C-4E2F-80CB-8C4D69804B63}"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6104D7A-016D-4E49-A744-0D1F5A07FC9A}" type="datetime4">
              <a:rPr lang="en-US" smtClean="0"/>
              <a:t>November 4, 2020</a:t>
            </a:fld>
            <a:endParaRPr lang="en-US" dirty="0"/>
          </a:p>
        </p:txBody>
      </p:sp>
      <p:sp>
        <p:nvSpPr>
          <p:cNvPr id="5" name="Footer Placeholder 4"/>
          <p:cNvSpPr>
            <a:spLocks noGrp="1"/>
          </p:cNvSpPr>
          <p:nvPr>
            <p:ph type="ftr" sz="quarter" idx="11"/>
          </p:nvPr>
        </p:nvSpPr>
        <p:spPr/>
        <p:txBody>
          <a:bodyPr/>
          <a:lstStyle/>
          <a:p>
            <a:r>
              <a:rPr lang="en-US" smtClean="0"/>
              <a:t>Software Requirements Engineering</a:t>
            </a:r>
            <a:endParaRPr lang="en-US" dirty="0"/>
          </a:p>
        </p:txBody>
      </p:sp>
      <p:sp>
        <p:nvSpPr>
          <p:cNvPr id="6" name="Slide Number Placeholder 5"/>
          <p:cNvSpPr>
            <a:spLocks noGrp="1"/>
          </p:cNvSpPr>
          <p:nvPr>
            <p:ph type="sldNum" sz="quarter" idx="12"/>
          </p:nvPr>
        </p:nvSpPr>
        <p:spPr/>
        <p:txBody>
          <a:bodyPr/>
          <a:lstStyle/>
          <a:p>
            <a:fld id="{95335651-1A2C-4E2F-80CB-8C4D69804B63}" type="slidenum">
              <a:rPr lang="en-US" smtClean="0"/>
              <a:pPr/>
              <a:t>‹#›</a:t>
            </a:fld>
            <a:endParaRPr lang="en-US" dirty="0"/>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8" name="Isosceles Triangle 7"/>
          <p:cNvSpPr>
            <a:spLocks noChangeAspect="1"/>
          </p:cNvSpPr>
          <p:nvPr/>
        </p:nvSpPr>
        <p:spPr>
          <a:xfrm rot="5400000">
            <a:off x="419102" y="6467474"/>
            <a:ext cx="190849" cy="12031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FC644774-F843-478C-8E33-8C4CB5C8B4DD}" type="datetime4">
              <a:rPr lang="en-US" smtClean="0"/>
              <a:t>November 4, 2020</a:t>
            </a:fld>
            <a:endParaRPr lang="en-US" dirty="0"/>
          </a:p>
        </p:txBody>
      </p:sp>
      <p:sp>
        <p:nvSpPr>
          <p:cNvPr id="17" name="Footer Placeholder 16"/>
          <p:cNvSpPr>
            <a:spLocks noGrp="1"/>
          </p:cNvSpPr>
          <p:nvPr>
            <p:ph type="ftr" sz="quarter" idx="11"/>
          </p:nvPr>
        </p:nvSpPr>
        <p:spPr>
          <a:xfrm>
            <a:off x="2898648" y="6355080"/>
            <a:ext cx="3474720" cy="365760"/>
          </a:xfrm>
        </p:spPr>
        <p:txBody>
          <a:bodyPr/>
          <a:lstStyle/>
          <a:p>
            <a:r>
              <a:rPr lang="en-US" smtClean="0"/>
              <a:t>Software Requirements Engineering</a:t>
            </a:r>
            <a:endParaRPr lang="en-US" dirty="0"/>
          </a:p>
        </p:txBody>
      </p:sp>
      <p:sp>
        <p:nvSpPr>
          <p:cNvPr id="29" name="Slide Number Placeholder 28"/>
          <p:cNvSpPr>
            <a:spLocks noGrp="1"/>
          </p:cNvSpPr>
          <p:nvPr>
            <p:ph type="sldNum" sz="quarter" idx="12"/>
          </p:nvPr>
        </p:nvSpPr>
        <p:spPr>
          <a:xfrm>
            <a:off x="1216152" y="6355080"/>
            <a:ext cx="1219200" cy="365760"/>
          </a:xfrm>
        </p:spPr>
        <p:txBody>
          <a:bodyPr/>
          <a:lstStyle/>
          <a:p>
            <a:fld id="{95335651-1A2C-4E2F-80CB-8C4D69804B63}" type="slidenum">
              <a:rPr lang="en-US" smtClean="0"/>
              <a:pPr/>
              <a:t>‹#›</a:t>
            </a:fld>
            <a:endParaRPr lang="en-US" dirty="0"/>
          </a:p>
        </p:txBody>
      </p:sp>
      <p:sp>
        <p:nvSpPr>
          <p:cNvPr id="21" name="Rectangle 20"/>
          <p:cNvSpPr/>
          <p:nvPr/>
        </p:nvSpPr>
        <p:spPr>
          <a:xfrm>
            <a:off x="904876"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a:off x="904876"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4EEA49D-51B6-4749-BFDC-FB1E00B613F3}" type="datetime4">
              <a:rPr lang="en-US" smtClean="0"/>
              <a:t>November 4, 2020</a:t>
            </a:fld>
            <a:endParaRPr lang="en-US" dirty="0"/>
          </a:p>
        </p:txBody>
      </p:sp>
      <p:sp>
        <p:nvSpPr>
          <p:cNvPr id="5" name="Footer Placeholder 4"/>
          <p:cNvSpPr>
            <a:spLocks noGrp="1"/>
          </p:cNvSpPr>
          <p:nvPr>
            <p:ph type="ftr" sz="quarter" idx="11"/>
          </p:nvPr>
        </p:nvSpPr>
        <p:spPr/>
        <p:txBody>
          <a:bodyPr/>
          <a:lstStyle/>
          <a:p>
            <a:r>
              <a:rPr lang="en-US" smtClean="0"/>
              <a:t>Software Requirements Engineering</a:t>
            </a:r>
            <a:endParaRPr lang="en-US" dirty="0"/>
          </a:p>
        </p:txBody>
      </p:sp>
      <p:sp>
        <p:nvSpPr>
          <p:cNvPr id="6" name="Slide Number Placeholder 5"/>
          <p:cNvSpPr>
            <a:spLocks noGrp="1"/>
          </p:cNvSpPr>
          <p:nvPr>
            <p:ph type="sldNum" sz="quarter" idx="12"/>
          </p:nvPr>
        </p:nvSpPr>
        <p:spPr/>
        <p:txBody>
          <a:bodyPr/>
          <a:lstStyle/>
          <a:p>
            <a:fld id="{95335651-1A2C-4E2F-80CB-8C4D69804B63}" type="slidenum">
              <a:rPr lang="en-US" smtClean="0"/>
              <a:pPr/>
              <a:t>‹#›</a:t>
            </a:fld>
            <a:endParaRPr lang="en-US" dirty="0"/>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12AEDA7F-5028-4EBC-A900-62F43607A3FF}" type="datetime4">
              <a:rPr lang="en-US" smtClean="0"/>
              <a:t>November 4, 2020</a:t>
            </a:fld>
            <a:endParaRPr lang="en-US" dirty="0"/>
          </a:p>
        </p:txBody>
      </p:sp>
      <p:sp>
        <p:nvSpPr>
          <p:cNvPr id="5" name="Footer Placeholder 4"/>
          <p:cNvSpPr>
            <a:spLocks noGrp="1"/>
          </p:cNvSpPr>
          <p:nvPr>
            <p:ph type="ftr" sz="quarter" idx="11"/>
          </p:nvPr>
        </p:nvSpPr>
        <p:spPr>
          <a:xfrm>
            <a:off x="2898648" y="6355080"/>
            <a:ext cx="3474720" cy="365760"/>
          </a:xfrm>
        </p:spPr>
        <p:txBody>
          <a:bodyPr/>
          <a:lstStyle/>
          <a:p>
            <a:r>
              <a:rPr lang="en-US" smtClean="0"/>
              <a:t>Software Requirements Engineering</a:t>
            </a:r>
            <a:endParaRPr lang="en-US" dirty="0"/>
          </a:p>
        </p:txBody>
      </p:sp>
      <p:sp>
        <p:nvSpPr>
          <p:cNvPr id="6" name="Slide Number Placeholder 5"/>
          <p:cNvSpPr>
            <a:spLocks noGrp="1"/>
          </p:cNvSpPr>
          <p:nvPr>
            <p:ph type="sldNum" sz="quarter" idx="12"/>
          </p:nvPr>
        </p:nvSpPr>
        <p:spPr>
          <a:xfrm>
            <a:off x="1069848" y="6355080"/>
            <a:ext cx="1520952" cy="365760"/>
          </a:xfrm>
        </p:spPr>
        <p:txBody>
          <a:bodyPr/>
          <a:lstStyle/>
          <a:p>
            <a:fld id="{95335651-1A2C-4E2F-80CB-8C4D69804B63}" type="slidenum">
              <a:rPr lang="en-US" smtClean="0"/>
              <a:pPr/>
              <a:t>‹#›</a:t>
            </a:fld>
            <a:endParaRPr lang="en-US" dirty="0"/>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99CF6E5-15A6-44A1-B212-C1BB5DD7D323}" type="datetime4">
              <a:rPr lang="en-US" smtClean="0"/>
              <a:t>November 4, 2020</a:t>
            </a:fld>
            <a:endParaRPr lang="en-US" dirty="0"/>
          </a:p>
        </p:txBody>
      </p:sp>
      <p:sp>
        <p:nvSpPr>
          <p:cNvPr id="6" name="Footer Placeholder 5"/>
          <p:cNvSpPr>
            <a:spLocks noGrp="1"/>
          </p:cNvSpPr>
          <p:nvPr>
            <p:ph type="ftr" sz="quarter" idx="11"/>
          </p:nvPr>
        </p:nvSpPr>
        <p:spPr/>
        <p:txBody>
          <a:bodyPr/>
          <a:lstStyle/>
          <a:p>
            <a:r>
              <a:rPr lang="en-US" smtClean="0"/>
              <a:t>Software Requirements Engineering</a:t>
            </a:r>
            <a:endParaRPr lang="en-US" dirty="0"/>
          </a:p>
        </p:txBody>
      </p:sp>
      <p:sp>
        <p:nvSpPr>
          <p:cNvPr id="7" name="Slide Number Placeholder 6"/>
          <p:cNvSpPr>
            <a:spLocks noGrp="1"/>
          </p:cNvSpPr>
          <p:nvPr>
            <p:ph type="sldNum" sz="quarter" idx="12"/>
          </p:nvPr>
        </p:nvSpPr>
        <p:spPr/>
        <p:txBody>
          <a:bodyPr/>
          <a:lstStyle/>
          <a:p>
            <a:fld id="{95335651-1A2C-4E2F-80CB-8C4D69804B63}" type="slidenum">
              <a:rPr lang="en-US" smtClean="0"/>
              <a:pPr/>
              <a:t>‹#›</a:t>
            </a:fld>
            <a:endParaRPr lang="en-US" dirty="0"/>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9"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2"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2" y="1295400"/>
            <a:ext cx="4041776"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186AFE4-8DF5-4A64-83A6-AA6E50A792A2}" type="datetime4">
              <a:rPr lang="en-US" smtClean="0"/>
              <a:t>November 4, 2020</a:t>
            </a:fld>
            <a:endParaRPr lang="en-US" dirty="0"/>
          </a:p>
        </p:txBody>
      </p:sp>
      <p:sp>
        <p:nvSpPr>
          <p:cNvPr id="8" name="Footer Placeholder 7"/>
          <p:cNvSpPr>
            <a:spLocks noGrp="1"/>
          </p:cNvSpPr>
          <p:nvPr>
            <p:ph type="ftr" sz="quarter" idx="11"/>
          </p:nvPr>
        </p:nvSpPr>
        <p:spPr/>
        <p:txBody>
          <a:bodyPr/>
          <a:lstStyle/>
          <a:p>
            <a:r>
              <a:rPr lang="en-US" smtClean="0"/>
              <a:t>Software Requirements Engineering</a:t>
            </a:r>
            <a:endParaRPr lang="en-US" dirty="0"/>
          </a:p>
        </p:txBody>
      </p:sp>
      <p:sp>
        <p:nvSpPr>
          <p:cNvPr id="9" name="Slide Number Placeholder 8"/>
          <p:cNvSpPr>
            <a:spLocks noGrp="1"/>
          </p:cNvSpPr>
          <p:nvPr>
            <p:ph type="sldNum" sz="quarter" idx="12"/>
          </p:nvPr>
        </p:nvSpPr>
        <p:spPr/>
        <p:txBody>
          <a:bodyPr/>
          <a:lstStyle/>
          <a:p>
            <a:fld id="{95335651-1A2C-4E2F-80CB-8C4D69804B63}" type="slidenum">
              <a:rPr lang="en-US" smtClean="0"/>
              <a:pPr/>
              <a:t>‹#›</a:t>
            </a:fld>
            <a:endParaRPr lang="en-US" dirty="0"/>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A070359-D932-47A0-B859-D08CCE7F95C2}" type="datetime4">
              <a:rPr lang="en-US" smtClean="0"/>
              <a:t>November 4, 2020</a:t>
            </a:fld>
            <a:endParaRPr lang="en-US" dirty="0"/>
          </a:p>
        </p:txBody>
      </p:sp>
      <p:sp>
        <p:nvSpPr>
          <p:cNvPr id="4" name="Footer Placeholder 3"/>
          <p:cNvSpPr>
            <a:spLocks noGrp="1"/>
          </p:cNvSpPr>
          <p:nvPr>
            <p:ph type="ftr" sz="quarter" idx="11"/>
          </p:nvPr>
        </p:nvSpPr>
        <p:spPr/>
        <p:txBody>
          <a:bodyPr/>
          <a:lstStyle/>
          <a:p>
            <a:r>
              <a:rPr lang="en-US" smtClean="0"/>
              <a:t>Software Requirements Engineering</a:t>
            </a:r>
            <a:endParaRPr lang="en-US" dirty="0"/>
          </a:p>
        </p:txBody>
      </p:sp>
      <p:sp>
        <p:nvSpPr>
          <p:cNvPr id="5" name="Slide Number Placeholder 4"/>
          <p:cNvSpPr>
            <a:spLocks noGrp="1"/>
          </p:cNvSpPr>
          <p:nvPr>
            <p:ph type="sldNum" sz="quarter" idx="12"/>
          </p:nvPr>
        </p:nvSpPr>
        <p:spPr/>
        <p:txBody>
          <a:bodyPr/>
          <a:lstStyle/>
          <a:p>
            <a:fld id="{95335651-1A2C-4E2F-80CB-8C4D69804B63}" type="slidenum">
              <a:rPr lang="en-US" smtClean="0"/>
              <a:pPr/>
              <a:t>‹#›</a:t>
            </a:fld>
            <a:endParaRPr lang="en-US" dirty="0"/>
          </a:p>
        </p:txBody>
      </p:sp>
      <p:sp>
        <p:nvSpPr>
          <p:cNvPr id="6" name="Isosceles Triangle 5"/>
          <p:cNvSpPr>
            <a:spLocks noChangeAspect="1"/>
          </p:cNvSpPr>
          <p:nvPr/>
        </p:nvSpPr>
        <p:spPr>
          <a:xfrm rot="5400000">
            <a:off x="419102" y="6467474"/>
            <a:ext cx="190849" cy="12031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EE6783-A5BE-4F7D-9AC7-80891C9E1742}" type="datetime4">
              <a:rPr lang="en-US" smtClean="0"/>
              <a:t>November 4, 2020</a:t>
            </a:fld>
            <a:endParaRPr lang="en-US" dirty="0"/>
          </a:p>
        </p:txBody>
      </p:sp>
      <p:sp>
        <p:nvSpPr>
          <p:cNvPr id="3" name="Footer Placeholder 2"/>
          <p:cNvSpPr>
            <a:spLocks noGrp="1"/>
          </p:cNvSpPr>
          <p:nvPr>
            <p:ph type="ftr" sz="quarter" idx="11"/>
          </p:nvPr>
        </p:nvSpPr>
        <p:spPr/>
        <p:txBody>
          <a:bodyPr/>
          <a:lstStyle/>
          <a:p>
            <a:r>
              <a:rPr lang="en-US" smtClean="0"/>
              <a:t>Software Requirements Engineering</a:t>
            </a:r>
            <a:endParaRPr lang="en-US" dirty="0"/>
          </a:p>
        </p:txBody>
      </p:sp>
      <p:sp>
        <p:nvSpPr>
          <p:cNvPr id="4" name="Slide Number Placeholder 3"/>
          <p:cNvSpPr>
            <a:spLocks noGrp="1"/>
          </p:cNvSpPr>
          <p:nvPr>
            <p:ph type="sldNum" sz="quarter" idx="12"/>
          </p:nvPr>
        </p:nvSpPr>
        <p:spPr/>
        <p:txBody>
          <a:bodyPr/>
          <a:lstStyle/>
          <a:p>
            <a:fld id="{95335651-1A2C-4E2F-80CB-8C4D69804B63}" type="slidenum">
              <a:rPr lang="en-US" smtClean="0"/>
              <a:pPr/>
              <a:t>‹#›</a:t>
            </a:fld>
            <a:endParaRPr lang="en-US" dirty="0"/>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6" name="Isosceles Triangle 5"/>
          <p:cNvSpPr>
            <a:spLocks noChangeAspect="1"/>
          </p:cNvSpPr>
          <p:nvPr/>
        </p:nvSpPr>
        <p:spPr>
          <a:xfrm rot="5400000">
            <a:off x="419102" y="6467474"/>
            <a:ext cx="190849" cy="12031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2"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2" y="1295400"/>
            <a:ext cx="4041776"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a:xfrm>
            <a:off x="6400800" y="6356350"/>
            <a:ext cx="2289048" cy="365760"/>
          </a:xfrm>
          <a:prstGeom prst="rect">
            <a:avLst/>
          </a:prstGeom>
        </p:spPr>
        <p:txBody>
          <a:bodyPr/>
          <a:lstStyle/>
          <a:p>
            <a:fld id="{03D70ABD-A24B-4C7A-9D1F-8EFA5C9C81DD}" type="datetime4">
              <a:rPr lang="en-US" smtClean="0"/>
              <a:t>November 4, 2020</a:t>
            </a:fld>
            <a:endParaRPr lang="en-US" dirty="0"/>
          </a:p>
        </p:txBody>
      </p:sp>
      <p:sp>
        <p:nvSpPr>
          <p:cNvPr id="8" name="Footer Placeholder 7"/>
          <p:cNvSpPr>
            <a:spLocks noGrp="1"/>
          </p:cNvSpPr>
          <p:nvPr>
            <p:ph type="ftr" sz="quarter" idx="11"/>
          </p:nvPr>
        </p:nvSpPr>
        <p:spPr>
          <a:xfrm>
            <a:off x="2898648" y="6356350"/>
            <a:ext cx="3505200" cy="365760"/>
          </a:xfrm>
          <a:prstGeom prst="rect">
            <a:avLst/>
          </a:prstGeom>
        </p:spPr>
        <p:txBody>
          <a:bodyPr/>
          <a:lstStyle/>
          <a:p>
            <a:r>
              <a:rPr lang="en-US" smtClean="0"/>
              <a:t>Software Requirements Engineering</a:t>
            </a:r>
            <a:endParaRPr lang="en-US" dirty="0"/>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3"/>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98BA1CF-1F22-4114-8498-6D1BAEBC1ACD}" type="datetime4">
              <a:rPr lang="en-US" smtClean="0"/>
              <a:t>November 4, 2020</a:t>
            </a:fld>
            <a:endParaRPr lang="en-US" dirty="0"/>
          </a:p>
        </p:txBody>
      </p:sp>
      <p:sp>
        <p:nvSpPr>
          <p:cNvPr id="6" name="Footer Placeholder 5"/>
          <p:cNvSpPr>
            <a:spLocks noGrp="1"/>
          </p:cNvSpPr>
          <p:nvPr>
            <p:ph type="ftr" sz="quarter" idx="11"/>
          </p:nvPr>
        </p:nvSpPr>
        <p:spPr/>
        <p:txBody>
          <a:bodyPr/>
          <a:lstStyle/>
          <a:p>
            <a:r>
              <a:rPr lang="en-US" smtClean="0"/>
              <a:t>Software Requirements Engineering</a:t>
            </a:r>
            <a:endParaRPr lang="en-US" dirty="0"/>
          </a:p>
        </p:txBody>
      </p:sp>
      <p:sp>
        <p:nvSpPr>
          <p:cNvPr id="7" name="Slide Number Placeholder 6"/>
          <p:cNvSpPr>
            <a:spLocks noGrp="1"/>
          </p:cNvSpPr>
          <p:nvPr>
            <p:ph type="sldNum" sz="quarter" idx="12"/>
          </p:nvPr>
        </p:nvSpPr>
        <p:spPr/>
        <p:txBody>
          <a:bodyPr/>
          <a:lstStyle/>
          <a:p>
            <a:fld id="{95335651-1A2C-4E2F-80CB-8C4D69804B63}" type="slidenum">
              <a:rPr lang="en-US" smtClean="0"/>
              <a:pPr/>
              <a:t>‹#›</a:t>
            </a:fld>
            <a:endParaRPr lang="en-US" dirty="0"/>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Straight Connector 9"/>
          <p:cNvSpPr>
            <a:spLocks noChangeShapeType="1"/>
          </p:cNvSpPr>
          <p:nvPr/>
        </p:nvSpPr>
        <p:spPr bwMode="auto">
          <a:xfrm rot="5400000">
            <a:off x="3160646"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2" y="6467474"/>
            <a:ext cx="190849" cy="12031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2F25DA2-41B4-4E25-9E28-58A75105C9FF}" type="datetime4">
              <a:rPr lang="en-US" smtClean="0"/>
              <a:t>November 4, 2020</a:t>
            </a:fld>
            <a:endParaRPr lang="en-US" dirty="0"/>
          </a:p>
        </p:txBody>
      </p:sp>
      <p:sp>
        <p:nvSpPr>
          <p:cNvPr id="6" name="Footer Placeholder 5"/>
          <p:cNvSpPr>
            <a:spLocks noGrp="1"/>
          </p:cNvSpPr>
          <p:nvPr>
            <p:ph type="ftr" sz="quarter" idx="11"/>
          </p:nvPr>
        </p:nvSpPr>
        <p:spPr/>
        <p:txBody>
          <a:bodyPr/>
          <a:lstStyle/>
          <a:p>
            <a:r>
              <a:rPr lang="en-US" smtClean="0"/>
              <a:t>Software Requirements Engineering</a:t>
            </a:r>
            <a:endParaRPr lang="en-US" dirty="0"/>
          </a:p>
        </p:txBody>
      </p:sp>
      <p:sp>
        <p:nvSpPr>
          <p:cNvPr id="7" name="Slide Number Placeholder 6"/>
          <p:cNvSpPr>
            <a:spLocks noGrp="1"/>
          </p:cNvSpPr>
          <p:nvPr>
            <p:ph type="sldNum" sz="quarter" idx="12"/>
          </p:nvPr>
        </p:nvSpPr>
        <p:spPr/>
        <p:txBody>
          <a:bodyPr/>
          <a:lstStyle/>
          <a:p>
            <a:fld id="{95335651-1A2C-4E2F-80CB-8C4D69804B63}" type="slidenum">
              <a:rPr lang="en-US" smtClean="0"/>
              <a:pPr/>
              <a:t>‹#›</a:t>
            </a:fld>
            <a:endParaRPr lang="en-US" dirty="0"/>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2" y="6467474"/>
            <a:ext cx="190849" cy="12031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1A112E9-A5E6-4493-A1F0-84B8CC620B62}" type="datetime4">
              <a:rPr lang="en-US" smtClean="0"/>
              <a:t>November 4, 2020</a:t>
            </a:fld>
            <a:endParaRPr lang="en-US" dirty="0"/>
          </a:p>
        </p:txBody>
      </p:sp>
      <p:sp>
        <p:nvSpPr>
          <p:cNvPr id="5" name="Footer Placeholder 4"/>
          <p:cNvSpPr>
            <a:spLocks noGrp="1"/>
          </p:cNvSpPr>
          <p:nvPr>
            <p:ph type="ftr" sz="quarter" idx="11"/>
          </p:nvPr>
        </p:nvSpPr>
        <p:spPr/>
        <p:txBody>
          <a:bodyPr/>
          <a:lstStyle/>
          <a:p>
            <a:r>
              <a:rPr lang="en-US" smtClean="0"/>
              <a:t>Software Requirements Engineering</a:t>
            </a:r>
            <a:endParaRPr lang="en-US" dirty="0"/>
          </a:p>
        </p:txBody>
      </p:sp>
      <p:sp>
        <p:nvSpPr>
          <p:cNvPr id="6" name="Slide Number Placeholder 5"/>
          <p:cNvSpPr>
            <a:spLocks noGrp="1"/>
          </p:cNvSpPr>
          <p:nvPr>
            <p:ph type="sldNum" sz="quarter" idx="12"/>
          </p:nvPr>
        </p:nvSpPr>
        <p:spPr/>
        <p:txBody>
          <a:bodyPr/>
          <a:lstStyle/>
          <a:p>
            <a:fld id="{95335651-1A2C-4E2F-80CB-8C4D69804B63}" type="slidenum">
              <a:rPr lang="en-US" smtClean="0"/>
              <a:pPr/>
              <a:t>‹#›</a:t>
            </a:fld>
            <a:endParaRPr lang="en-US" dirty="0"/>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C79588C-C727-4F94-9FDA-3346BA1986BB}" type="datetime4">
              <a:rPr lang="en-US" smtClean="0"/>
              <a:t>November 4, 2020</a:t>
            </a:fld>
            <a:endParaRPr lang="en-US" dirty="0"/>
          </a:p>
        </p:txBody>
      </p:sp>
      <p:sp>
        <p:nvSpPr>
          <p:cNvPr id="5" name="Footer Placeholder 4"/>
          <p:cNvSpPr>
            <a:spLocks noGrp="1"/>
          </p:cNvSpPr>
          <p:nvPr>
            <p:ph type="ftr" sz="quarter" idx="11"/>
          </p:nvPr>
        </p:nvSpPr>
        <p:spPr/>
        <p:txBody>
          <a:bodyPr/>
          <a:lstStyle/>
          <a:p>
            <a:r>
              <a:rPr lang="en-US" smtClean="0"/>
              <a:t>Software Requirements Engineering</a:t>
            </a:r>
            <a:endParaRPr lang="en-US" dirty="0"/>
          </a:p>
        </p:txBody>
      </p:sp>
      <p:sp>
        <p:nvSpPr>
          <p:cNvPr id="6" name="Slide Number Placeholder 5"/>
          <p:cNvSpPr>
            <a:spLocks noGrp="1"/>
          </p:cNvSpPr>
          <p:nvPr>
            <p:ph type="sldNum" sz="quarter" idx="12"/>
          </p:nvPr>
        </p:nvSpPr>
        <p:spPr/>
        <p:txBody>
          <a:bodyPr/>
          <a:lstStyle/>
          <a:p>
            <a:fld id="{95335651-1A2C-4E2F-80CB-8C4D69804B63}" type="slidenum">
              <a:rPr lang="en-US" smtClean="0"/>
              <a:pPr/>
              <a:t>‹#›</a:t>
            </a:fld>
            <a:endParaRPr lang="en-US" dirty="0"/>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8" name="Isosceles Triangle 7"/>
          <p:cNvSpPr>
            <a:spLocks noChangeAspect="1"/>
          </p:cNvSpPr>
          <p:nvPr/>
        </p:nvSpPr>
        <p:spPr>
          <a:xfrm rot="5400000">
            <a:off x="419102" y="6467474"/>
            <a:ext cx="190849" cy="12031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400800" y="6356350"/>
            <a:ext cx="2289048" cy="365760"/>
          </a:xfrm>
          <a:prstGeom prst="rect">
            <a:avLst/>
          </a:prstGeom>
        </p:spPr>
        <p:txBody>
          <a:bodyPr/>
          <a:lstStyle/>
          <a:p>
            <a:fld id="{8590DC28-902C-4038-B980-061DF7336834}" type="datetime4">
              <a:rPr lang="en-US" smtClean="0"/>
              <a:t>November 4, 2020</a:t>
            </a:fld>
            <a:endParaRPr lang="en-US" dirty="0"/>
          </a:p>
        </p:txBody>
      </p:sp>
      <p:sp>
        <p:nvSpPr>
          <p:cNvPr id="4" name="Footer Placeholder 3"/>
          <p:cNvSpPr>
            <a:spLocks noGrp="1"/>
          </p:cNvSpPr>
          <p:nvPr>
            <p:ph type="ftr" sz="quarter" idx="11"/>
          </p:nvPr>
        </p:nvSpPr>
        <p:spPr>
          <a:xfrm>
            <a:off x="2898648" y="6356350"/>
            <a:ext cx="3505200" cy="365760"/>
          </a:xfrm>
          <a:prstGeom prst="rect">
            <a:avLst/>
          </a:prstGeom>
        </p:spPr>
        <p:txBody>
          <a:bodyPr/>
          <a:lstStyle/>
          <a:p>
            <a:r>
              <a:rPr lang="en-US" smtClean="0"/>
              <a:t>Software Requirements Engineering</a:t>
            </a:r>
            <a:endParaRPr lang="en-US" dirty="0"/>
          </a:p>
        </p:txBody>
      </p:sp>
      <p:sp>
        <p:nvSpPr>
          <p:cNvPr id="6" name="Isosceles Triangle 5"/>
          <p:cNvSpPr>
            <a:spLocks noChangeAspect="1"/>
          </p:cNvSpPr>
          <p:nvPr/>
        </p:nvSpPr>
        <p:spPr>
          <a:xfrm rot="5400000">
            <a:off x="419102" y="6467474"/>
            <a:ext cx="190849" cy="12031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400800" y="6356350"/>
            <a:ext cx="2289048" cy="365760"/>
          </a:xfrm>
          <a:prstGeom prst="rect">
            <a:avLst/>
          </a:prstGeom>
        </p:spPr>
        <p:txBody>
          <a:bodyPr/>
          <a:lstStyle/>
          <a:p>
            <a:fld id="{E7C9B85E-FE45-4400-B89D-92913BB4935A}" type="datetime4">
              <a:rPr lang="en-US" smtClean="0"/>
              <a:t>November 4, 2020</a:t>
            </a:fld>
            <a:endParaRPr lang="en-US" dirty="0"/>
          </a:p>
        </p:txBody>
      </p:sp>
      <p:sp>
        <p:nvSpPr>
          <p:cNvPr id="3" name="Footer Placeholder 2"/>
          <p:cNvSpPr>
            <a:spLocks noGrp="1"/>
          </p:cNvSpPr>
          <p:nvPr>
            <p:ph type="ftr" sz="quarter" idx="11"/>
          </p:nvPr>
        </p:nvSpPr>
        <p:spPr>
          <a:xfrm>
            <a:off x="2898648" y="6356350"/>
            <a:ext cx="3505200" cy="365760"/>
          </a:xfrm>
          <a:prstGeom prst="rect">
            <a:avLst/>
          </a:prstGeom>
        </p:spPr>
        <p:txBody>
          <a:bodyPr/>
          <a:lstStyle/>
          <a:p>
            <a:r>
              <a:rPr lang="en-US" smtClean="0"/>
              <a:t>Software Requirements Engineering</a:t>
            </a:r>
            <a:endParaRPr lang="en-US" dirty="0"/>
          </a:p>
        </p:txBody>
      </p:sp>
      <p:sp>
        <p:nvSpPr>
          <p:cNvPr id="5" name="Straight Connector 4"/>
          <p:cNvSpPr>
            <a:spLocks noChangeShapeType="1"/>
          </p:cNvSpPr>
          <p:nvPr userDrawn="1"/>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6" name="Isosceles Triangle 5"/>
          <p:cNvSpPr>
            <a:spLocks noChangeAspect="1"/>
          </p:cNvSpPr>
          <p:nvPr/>
        </p:nvSpPr>
        <p:spPr>
          <a:xfrm rot="5400000">
            <a:off x="419102" y="6467474"/>
            <a:ext cx="190849" cy="12031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3"/>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400800" y="6356350"/>
            <a:ext cx="2289048" cy="365760"/>
          </a:xfrm>
          <a:prstGeom prst="rect">
            <a:avLst/>
          </a:prstGeom>
        </p:spPr>
        <p:txBody>
          <a:bodyPr/>
          <a:lstStyle/>
          <a:p>
            <a:fld id="{5E865FB3-E4BF-49ED-9FE4-A641E73BBBF9}" type="datetime4">
              <a:rPr lang="en-US" smtClean="0"/>
              <a:t>November 4, 2020</a:t>
            </a:fld>
            <a:endParaRPr lang="en-US" dirty="0"/>
          </a:p>
        </p:txBody>
      </p:sp>
      <p:sp>
        <p:nvSpPr>
          <p:cNvPr id="6" name="Footer Placeholder 5"/>
          <p:cNvSpPr>
            <a:spLocks noGrp="1"/>
          </p:cNvSpPr>
          <p:nvPr>
            <p:ph type="ftr" sz="quarter" idx="11"/>
          </p:nvPr>
        </p:nvSpPr>
        <p:spPr>
          <a:xfrm>
            <a:off x="2898648" y="6356350"/>
            <a:ext cx="3505200" cy="365760"/>
          </a:xfrm>
          <a:prstGeom prst="rect">
            <a:avLst/>
          </a:prstGeom>
        </p:spPr>
        <p:txBody>
          <a:bodyPr/>
          <a:lstStyle/>
          <a:p>
            <a:r>
              <a:rPr lang="en-US" smtClean="0"/>
              <a:t>Software Requirements Engineering</a:t>
            </a:r>
            <a:endParaRPr lang="en-US" dirty="0"/>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Straight Connector 9"/>
          <p:cNvSpPr>
            <a:spLocks noChangeShapeType="1"/>
          </p:cNvSpPr>
          <p:nvPr/>
        </p:nvSpPr>
        <p:spPr bwMode="auto">
          <a:xfrm rot="5400000">
            <a:off x="3160646"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2" y="6467474"/>
            <a:ext cx="190849" cy="12031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400800" y="6356350"/>
            <a:ext cx="2289048" cy="365760"/>
          </a:xfrm>
          <a:prstGeom prst="rect">
            <a:avLst/>
          </a:prstGeom>
        </p:spPr>
        <p:txBody>
          <a:bodyPr/>
          <a:lstStyle/>
          <a:p>
            <a:fld id="{A5141574-76F4-4443-838B-6655C4F6291E}" type="datetime4">
              <a:rPr lang="en-US" smtClean="0"/>
              <a:t>November 4, 2020</a:t>
            </a:fld>
            <a:endParaRPr lang="en-US" dirty="0"/>
          </a:p>
        </p:txBody>
      </p:sp>
      <p:sp>
        <p:nvSpPr>
          <p:cNvPr id="6" name="Footer Placeholder 5"/>
          <p:cNvSpPr>
            <a:spLocks noGrp="1"/>
          </p:cNvSpPr>
          <p:nvPr>
            <p:ph type="ftr" sz="quarter" idx="11"/>
          </p:nvPr>
        </p:nvSpPr>
        <p:spPr>
          <a:xfrm>
            <a:off x="2898648" y="6356350"/>
            <a:ext cx="3505200" cy="365760"/>
          </a:xfrm>
          <a:prstGeom prst="rect">
            <a:avLst/>
          </a:prstGeom>
        </p:spPr>
        <p:txBody>
          <a:bodyPr/>
          <a:lstStyle/>
          <a:p>
            <a:r>
              <a:rPr lang="en-US" smtClean="0"/>
              <a:t>Software Requirements Engineering</a:t>
            </a:r>
            <a:endParaRPr lang="en-US" dirty="0"/>
          </a:p>
        </p:txBody>
      </p:sp>
      <p:sp>
        <p:nvSpPr>
          <p:cNvPr id="8" name="Straight Connector 7"/>
          <p:cNvSpPr>
            <a:spLocks noChangeShapeType="1"/>
          </p:cNvSpPr>
          <p:nvPr userDrawn="1"/>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2" y="6467474"/>
            <a:ext cx="190849" cy="12031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400800" y="6356350"/>
            <a:ext cx="2289048" cy="365760"/>
          </a:xfrm>
          <a:prstGeom prst="rect">
            <a:avLst/>
          </a:prstGeom>
        </p:spPr>
        <p:txBody>
          <a:bodyPr/>
          <a:lstStyle/>
          <a:p>
            <a:fld id="{A0CAA64A-B821-46EE-A043-B2B59D7DE164}" type="datetime4">
              <a:rPr lang="en-US" smtClean="0"/>
              <a:t>November 4, 2020</a:t>
            </a:fld>
            <a:endParaRPr lang="en-US" dirty="0"/>
          </a:p>
        </p:txBody>
      </p:sp>
      <p:sp>
        <p:nvSpPr>
          <p:cNvPr id="5" name="Footer Placeholder 4"/>
          <p:cNvSpPr>
            <a:spLocks noGrp="1"/>
          </p:cNvSpPr>
          <p:nvPr>
            <p:ph type="ftr" sz="quarter" idx="11"/>
          </p:nvPr>
        </p:nvSpPr>
        <p:spPr>
          <a:xfrm>
            <a:off x="2898648" y="6356350"/>
            <a:ext cx="3505200" cy="365760"/>
          </a:xfrm>
          <a:prstGeom prst="rect">
            <a:avLst/>
          </a:prstGeom>
        </p:spPr>
        <p:txBody>
          <a:bodyPr/>
          <a:lstStyle/>
          <a:p>
            <a:r>
              <a:rPr lang="en-US" smtClean="0"/>
              <a:t>Software Requirements Engineering</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theme" Target="../theme/theme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0.xml"/><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theme" Target="../theme/theme4.xml"/><Relationship Id="rId2" Type="http://schemas.openxmlformats.org/officeDocument/2006/relationships/slideLayout" Target="../slideLayouts/slideLayout34.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Isosceles Triangle 9"/>
          <p:cNvSpPr>
            <a:spLocks noChangeAspect="1"/>
          </p:cNvSpPr>
          <p:nvPr/>
        </p:nvSpPr>
        <p:spPr>
          <a:xfrm rot="5400000">
            <a:off x="419102" y="6467474"/>
            <a:ext cx="190849" cy="12031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lide Number Placeholder 6"/>
          <p:cNvSpPr txBox="1">
            <a:spLocks/>
          </p:cNvSpPr>
          <p:nvPr userDrawn="1"/>
        </p:nvSpPr>
        <p:spPr>
          <a:xfrm>
            <a:off x="574685" y="6369050"/>
            <a:ext cx="1981200" cy="365760"/>
          </a:xfrm>
          <a:prstGeom prst="rect">
            <a:avLst/>
          </a:prstGeom>
        </p:spPr>
        <p:txBody>
          <a:bodyPr lIns="68580" tIns="34290" rIns="68580" bIns="3429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57F1E4F-1CFF-5643-939E-217C01CDF565}" type="slidenum">
              <a:rPr lang="en-US" sz="1400" b="0" smtClean="0"/>
              <a:pPr/>
              <a:t>‹#›</a:t>
            </a:fld>
            <a:endParaRPr lang="en-US" b="0"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timing>
    <p:tnLst>
      <p:par>
        <p:cTn id="1" dur="indefinite" restart="never" nodeType="tmRoot"/>
      </p:par>
    </p:tnLst>
  </p:timing>
  <p:hf hdr="0" ft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C8F573-53FD-4D42-BFAA-FA53038E8630}" type="datetimeFigureOut">
              <a:rPr lang="en-US" smtClean="0"/>
              <a:t>Wed  04-Nov-2020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028621-BC44-4D8E-BBDA-9EAF519E8785}" type="slidenum">
              <a:rPr lang="en-US" smtClean="0"/>
              <a:t>‹#›</a:t>
            </a:fld>
            <a:endParaRPr lang="en-US"/>
          </a:p>
        </p:txBody>
      </p:sp>
    </p:spTree>
    <p:extLst>
      <p:ext uri="{BB962C8B-B14F-4D97-AF65-F5344CB8AC3E}">
        <p14:creationId xmlns:p14="http://schemas.microsoft.com/office/powerpoint/2010/main" val="58114075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F4F317F9-C4C6-499F-9816-250C066C208A}" type="datetime4">
              <a:rPr lang="en-US" smtClean="0"/>
              <a:t>November 4, 2020</a:t>
            </a:fld>
            <a:endParaRPr lang="en-US" dirty="0"/>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r>
              <a:rPr lang="en-US" smtClean="0"/>
              <a:t>Software Requirements Engineering</a:t>
            </a:r>
            <a:endParaRPr lang="en-US" dirty="0"/>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95335651-1A2C-4E2F-80CB-8C4D69804B63}" type="slidenum">
              <a:rPr lang="en-US" smtClean="0"/>
              <a:pPr/>
              <a:t>‹#›</a:t>
            </a:fld>
            <a:endParaRPr lang="en-US" dirty="0"/>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Isosceles Triangle 9"/>
          <p:cNvSpPr>
            <a:spLocks noChangeAspect="1"/>
          </p:cNvSpPr>
          <p:nvPr/>
        </p:nvSpPr>
        <p:spPr>
          <a:xfrm rot="5400000">
            <a:off x="419102" y="6467474"/>
            <a:ext cx="190849" cy="12031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hf hdr="0" ft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C0009F65-11D3-452C-80FF-3E139A08BB6A}" type="datetime4">
              <a:rPr lang="en-US" smtClean="0"/>
              <a:t>November 4, 2020</a:t>
            </a:fld>
            <a:endParaRPr lang="en-US" dirty="0"/>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r>
              <a:rPr lang="en-US" smtClean="0"/>
              <a:t>Software Requirements Engineering</a:t>
            </a:r>
            <a:endParaRPr lang="en-US" dirty="0"/>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95335651-1A2C-4E2F-80CB-8C4D69804B63}" type="slidenum">
              <a:rPr lang="en-US" smtClean="0"/>
              <a:pPr/>
              <a:t>‹#›</a:t>
            </a:fld>
            <a:endParaRPr lang="en-US" dirty="0"/>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Isosceles Triangle 9"/>
          <p:cNvSpPr>
            <a:spLocks noChangeAspect="1"/>
          </p:cNvSpPr>
          <p:nvPr/>
        </p:nvSpPr>
        <p:spPr>
          <a:xfrm rot="5400000">
            <a:off x="419102" y="6467474"/>
            <a:ext cx="190849" cy="12031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hf hdr="0" ft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fazal_i_malik@yahoo.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623236" y="1295400"/>
            <a:ext cx="7772400" cy="609600"/>
          </a:xfrm>
          <a:prstGeom prst="rect">
            <a:avLst/>
          </a:prstGeom>
        </p:spPr>
        <p:txBody>
          <a:bodyPr vert="horz" anchor="b" anchorCtr="0">
            <a:noAutofit/>
          </a:bodyPr>
          <a:lstStyle>
            <a:lvl1pPr algn="l" rtl="0" eaLnBrk="1" latinLnBrk="0" hangingPunct="1">
              <a:spcBef>
                <a:spcPct val="0"/>
              </a:spcBef>
              <a:buNone/>
              <a:defRPr kumimoji="0" sz="3200" kern="1200">
                <a:solidFill>
                  <a:schemeClr val="tx2"/>
                </a:solidFill>
                <a:latin typeface="+mj-lt"/>
                <a:ea typeface="+mj-ea"/>
                <a:cs typeface="+mj-cs"/>
              </a:defRPr>
            </a:lvl1pPr>
          </a:lstStyle>
          <a:p>
            <a:pPr algn="ctr"/>
            <a:r>
              <a:rPr lang="en-GB" sz="4400" b="1" dirty="0" smtClean="0"/>
              <a:t>Machine Learning </a:t>
            </a:r>
            <a:endParaRPr lang="en-US" sz="4400" b="1" dirty="0"/>
          </a:p>
        </p:txBody>
      </p:sp>
      <p:sp>
        <p:nvSpPr>
          <p:cNvPr id="8" name="Rectangle 3"/>
          <p:cNvSpPr txBox="1">
            <a:spLocks noChangeArrowheads="1"/>
          </p:cNvSpPr>
          <p:nvPr/>
        </p:nvSpPr>
        <p:spPr>
          <a:xfrm>
            <a:off x="2971800" y="2514603"/>
            <a:ext cx="2590800" cy="1008655"/>
          </a:xfrm>
          <a:prstGeom prst="rect">
            <a:avLst/>
          </a:prstGeom>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r>
              <a:rPr lang="en-GB" sz="3200" dirty="0" smtClean="0">
                <a:latin typeface="+mj-lt"/>
              </a:rPr>
              <a:t>Lecture-01</a:t>
            </a:r>
          </a:p>
        </p:txBody>
      </p:sp>
      <p:sp>
        <p:nvSpPr>
          <p:cNvPr id="9" name="Subtitle 2"/>
          <p:cNvSpPr txBox="1">
            <a:spLocks/>
          </p:cNvSpPr>
          <p:nvPr/>
        </p:nvSpPr>
        <p:spPr>
          <a:xfrm>
            <a:off x="912796" y="3962400"/>
            <a:ext cx="7467600" cy="2743200"/>
          </a:xfrm>
          <a:prstGeom prst="rect">
            <a:avLst/>
          </a:prstGeom>
        </p:spPr>
        <p:txBody>
          <a:bodyPr vert="horz">
            <a:noAutofit/>
          </a:bodyPr>
          <a:lst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marL="0" indent="0">
              <a:spcBef>
                <a:spcPts val="0"/>
              </a:spcBef>
              <a:buNone/>
            </a:pPr>
            <a:r>
              <a:rPr lang="en-US" sz="2000" dirty="0" smtClean="0"/>
              <a:t>Dr. Fazal-e-Malik</a:t>
            </a:r>
          </a:p>
          <a:p>
            <a:pPr marL="0" indent="0">
              <a:spcBef>
                <a:spcPts val="0"/>
              </a:spcBef>
              <a:buNone/>
            </a:pPr>
            <a:r>
              <a:rPr lang="en-US" sz="2000" dirty="0" smtClean="0"/>
              <a:t>Assistant Professor , Computer Science Department,</a:t>
            </a:r>
          </a:p>
          <a:p>
            <a:pPr marL="0" indent="0">
              <a:spcBef>
                <a:spcPts val="0"/>
              </a:spcBef>
              <a:buNone/>
            </a:pPr>
            <a:r>
              <a:rPr lang="en-US" sz="2000" dirty="0" smtClean="0"/>
              <a:t>Iqra National University, Peshawar.</a:t>
            </a:r>
          </a:p>
          <a:p>
            <a:pPr marL="0" indent="0">
              <a:spcBef>
                <a:spcPts val="0"/>
              </a:spcBef>
              <a:buNone/>
            </a:pPr>
            <a:endParaRPr lang="en-US" sz="2000" dirty="0" smtClean="0"/>
          </a:p>
          <a:p>
            <a:pPr marL="0" indent="0">
              <a:spcBef>
                <a:spcPts val="0"/>
              </a:spcBef>
              <a:buNone/>
            </a:pPr>
            <a:r>
              <a:rPr lang="en-US" sz="2000" dirty="0" smtClean="0"/>
              <a:t>Phone: </a:t>
            </a:r>
            <a:r>
              <a:rPr lang="en-US" sz="2000" b="1" dirty="0" smtClean="0"/>
              <a:t>0346-9138373</a:t>
            </a:r>
          </a:p>
          <a:p>
            <a:pPr marL="0" indent="0">
              <a:spcBef>
                <a:spcPts val="0"/>
              </a:spcBef>
              <a:buNone/>
            </a:pPr>
            <a:r>
              <a:rPr lang="en-US" sz="2000" dirty="0" smtClean="0"/>
              <a:t>Email: </a:t>
            </a:r>
            <a:r>
              <a:rPr lang="en-US" sz="2000" b="1" dirty="0" smtClean="0">
                <a:hlinkClick r:id="rId3"/>
              </a:rPr>
              <a:t>fazal_i_malik@yahoo.com</a:t>
            </a:r>
            <a:endParaRPr lang="en-US" sz="2000" b="1" dirty="0" smtClean="0"/>
          </a:p>
          <a:p>
            <a:pPr marL="0" indent="0">
              <a:spcBef>
                <a:spcPts val="0"/>
              </a:spcBef>
              <a:buNone/>
            </a:pPr>
            <a:endParaRPr lang="en-US" sz="2000" b="1" dirty="0" smtClean="0"/>
          </a:p>
          <a:p>
            <a:pPr marL="0" indent="0">
              <a:spcBef>
                <a:spcPts val="0"/>
              </a:spcBef>
              <a:buNone/>
            </a:pPr>
            <a:endParaRPr lang="en-US" sz="2000" b="1" dirty="0"/>
          </a:p>
        </p:txBody>
      </p:sp>
    </p:spTree>
    <p:extLst>
      <p:ext uri="{BB962C8B-B14F-4D97-AF65-F5344CB8AC3E}">
        <p14:creationId xmlns:p14="http://schemas.microsoft.com/office/powerpoint/2010/main" val="37007428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55739" y="3223"/>
            <a:ext cx="990416" cy="1320554"/>
          </a:xfrm>
          <a:prstGeom prst="ellipse">
            <a:avLst/>
          </a:prstGeom>
          <a:ln>
            <a:noFill/>
          </a:ln>
          <a:effectLst>
            <a:softEdge rad="112500"/>
          </a:effec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45261" y="41857"/>
            <a:ext cx="990416" cy="1320554"/>
          </a:xfrm>
          <a:prstGeom prst="ellipse">
            <a:avLst/>
          </a:prstGeom>
          <a:ln>
            <a:noFill/>
          </a:ln>
          <a:effectLst>
            <a:softEdge rad="112500"/>
          </a:effectLst>
        </p:spPr>
      </p:pic>
      <p:sp>
        <p:nvSpPr>
          <p:cNvPr id="9" name="object 2"/>
          <p:cNvSpPr txBox="1"/>
          <p:nvPr/>
        </p:nvSpPr>
        <p:spPr>
          <a:xfrm>
            <a:off x="635000" y="533400"/>
            <a:ext cx="8001000" cy="474489"/>
          </a:xfrm>
          <a:prstGeom prst="rect">
            <a:avLst/>
          </a:prstGeom>
        </p:spPr>
        <p:txBody>
          <a:bodyPr vert="horz" wrap="square" lIns="0" tIns="12700" rIns="0" bIns="0" rtlCol="0">
            <a:spAutoFit/>
          </a:bodyPr>
          <a:lstStyle/>
          <a:p>
            <a:r>
              <a:rPr lang="en-US" sz="3000" b="1" dirty="0" smtClean="0"/>
              <a:t>How Machine Learning (ML) is performed?</a:t>
            </a:r>
            <a:endParaRPr lang="en-US" sz="3000" dirty="0"/>
          </a:p>
        </p:txBody>
      </p:sp>
      <p:sp>
        <p:nvSpPr>
          <p:cNvPr id="10" name="Content Placeholder 2"/>
          <p:cNvSpPr>
            <a:spLocks noGrp="1"/>
          </p:cNvSpPr>
          <p:nvPr>
            <p:ph sz="quarter" idx="1"/>
          </p:nvPr>
        </p:nvSpPr>
        <p:spPr>
          <a:xfrm>
            <a:off x="387350" y="1295202"/>
            <a:ext cx="8458200" cy="4953198"/>
          </a:xfrm>
        </p:spPr>
        <p:txBody>
          <a:bodyPr lIns="68580" tIns="34290" rIns="68580" bIns="34290">
            <a:normAutofit fontScale="92500" lnSpcReduction="20000"/>
          </a:bodyPr>
          <a:lstStyle/>
          <a:p>
            <a:pPr>
              <a:spcBef>
                <a:spcPts val="1200"/>
              </a:spcBef>
            </a:pPr>
            <a:r>
              <a:rPr lang="en-US" sz="1800" dirty="0" smtClean="0"/>
              <a:t>ML </a:t>
            </a:r>
            <a:r>
              <a:rPr lang="en-US" sz="1800" dirty="0"/>
              <a:t>involves computers discovering how they can perform tasks without being explicitly programmed to do so. </a:t>
            </a:r>
            <a:endParaRPr lang="en-US" sz="1800" dirty="0" smtClean="0"/>
          </a:p>
          <a:p>
            <a:pPr>
              <a:spcBef>
                <a:spcPts val="1200"/>
              </a:spcBef>
            </a:pPr>
            <a:r>
              <a:rPr lang="en-US" sz="1800" dirty="0" smtClean="0"/>
              <a:t>It </a:t>
            </a:r>
            <a:r>
              <a:rPr lang="en-US" sz="1800" dirty="0"/>
              <a:t>involves computers learning from data provided so that they carry out certain tasks. </a:t>
            </a:r>
            <a:endParaRPr lang="en-US" sz="1800" dirty="0" smtClean="0"/>
          </a:p>
          <a:p>
            <a:pPr>
              <a:spcBef>
                <a:spcPts val="1200"/>
              </a:spcBef>
            </a:pPr>
            <a:r>
              <a:rPr lang="en-US" sz="1800" dirty="0" smtClean="0"/>
              <a:t>For </a:t>
            </a:r>
            <a:r>
              <a:rPr lang="en-US" sz="1800" dirty="0"/>
              <a:t>simple tasks assigned to computers, it is possible to program algorithms telling the machine how to execute all steps required to solve the problem at hand; on the computer's part, no learning is needed. </a:t>
            </a:r>
            <a:endParaRPr lang="en-US" sz="1800" dirty="0" smtClean="0"/>
          </a:p>
          <a:p>
            <a:pPr>
              <a:spcBef>
                <a:spcPts val="1200"/>
              </a:spcBef>
            </a:pPr>
            <a:r>
              <a:rPr lang="en-US" sz="1800" dirty="0" smtClean="0"/>
              <a:t>For </a:t>
            </a:r>
            <a:r>
              <a:rPr lang="en-US" sz="1800" dirty="0"/>
              <a:t>more advanced tasks, it can be challenging for a human to manually create the needed algorithms. </a:t>
            </a:r>
            <a:endParaRPr lang="en-US" sz="1800" dirty="0" smtClean="0"/>
          </a:p>
          <a:p>
            <a:pPr>
              <a:spcBef>
                <a:spcPts val="1200"/>
              </a:spcBef>
            </a:pPr>
            <a:r>
              <a:rPr lang="en-US" sz="1800" dirty="0" smtClean="0"/>
              <a:t>In </a:t>
            </a:r>
            <a:r>
              <a:rPr lang="en-US" sz="1800" dirty="0"/>
              <a:t>practice, it can turn out to be more effective to help the machine </a:t>
            </a:r>
            <a:r>
              <a:rPr lang="en-US" sz="1800" dirty="0" smtClean="0"/>
              <a:t>to develop </a:t>
            </a:r>
            <a:r>
              <a:rPr lang="en-US" sz="1800" dirty="0"/>
              <a:t>its own algorithm, rather than having human programmers specify every needed </a:t>
            </a:r>
            <a:r>
              <a:rPr lang="en-US" sz="1800" dirty="0" smtClean="0"/>
              <a:t>step.</a:t>
            </a:r>
            <a:endParaRPr lang="en-US" sz="1800" dirty="0"/>
          </a:p>
          <a:p>
            <a:pPr>
              <a:spcBef>
                <a:spcPts val="1200"/>
              </a:spcBef>
            </a:pPr>
            <a:r>
              <a:rPr lang="en-US" sz="1800" dirty="0" smtClean="0"/>
              <a:t>ML </a:t>
            </a:r>
            <a:r>
              <a:rPr lang="en-US" sz="1800" dirty="0"/>
              <a:t>employs various approaches to teach computers to accomplish tasks where no fully satisfactory algorithm is available. </a:t>
            </a:r>
            <a:endParaRPr lang="en-US" sz="1800" dirty="0" smtClean="0"/>
          </a:p>
          <a:p>
            <a:pPr>
              <a:spcBef>
                <a:spcPts val="1200"/>
              </a:spcBef>
            </a:pPr>
            <a:r>
              <a:rPr lang="en-US" sz="1800" dirty="0" smtClean="0"/>
              <a:t>In </a:t>
            </a:r>
            <a:r>
              <a:rPr lang="en-US" sz="1800" dirty="0"/>
              <a:t>cases where vast numbers of potential answers exist, one approach is to label some of the correct answers as valid. This can then be used as training data for the computer to improve the algorithm(s) it uses to determine correct answers. </a:t>
            </a:r>
            <a:endParaRPr lang="en-US" sz="1800" dirty="0" smtClean="0"/>
          </a:p>
          <a:p>
            <a:pPr>
              <a:spcBef>
                <a:spcPts val="1200"/>
              </a:spcBef>
            </a:pPr>
            <a:r>
              <a:rPr lang="en-US" sz="1800" dirty="0"/>
              <a:t>For </a:t>
            </a:r>
            <a:r>
              <a:rPr lang="en-US" sz="1800" dirty="0"/>
              <a:t>example, to train a system for the task of digital character recognition, the </a:t>
            </a:r>
            <a:r>
              <a:rPr lang="en-US" sz="1800" b="1" i="1" u="sng" dirty="0"/>
              <a:t>MNIST </a:t>
            </a:r>
            <a:r>
              <a:rPr lang="en-US" sz="1800" dirty="0"/>
              <a:t>dataset </a:t>
            </a:r>
            <a:r>
              <a:rPr lang="en-US" sz="1800" dirty="0"/>
              <a:t>of handwritten digits has often been </a:t>
            </a:r>
            <a:r>
              <a:rPr lang="en-US" sz="1800" dirty="0" smtClean="0"/>
              <a:t>used.</a:t>
            </a:r>
            <a:endParaRPr lang="en-US" sz="1800" dirty="0"/>
          </a:p>
          <a:p>
            <a:pPr algn="ctr"/>
            <a:endParaRPr lang="en-US" sz="1800" dirty="0"/>
          </a:p>
          <a:p>
            <a:pPr>
              <a:buNone/>
            </a:pPr>
            <a:endParaRPr lang="en-US" sz="1800" dirty="0"/>
          </a:p>
        </p:txBody>
      </p:sp>
    </p:spTree>
    <p:extLst>
      <p:ext uri="{BB962C8B-B14F-4D97-AF65-F5344CB8AC3E}">
        <p14:creationId xmlns:p14="http://schemas.microsoft.com/office/powerpoint/2010/main" val="37677248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55739" y="3223"/>
            <a:ext cx="990416" cy="1320554"/>
          </a:xfrm>
          <a:prstGeom prst="ellipse">
            <a:avLst/>
          </a:prstGeom>
          <a:ln>
            <a:noFill/>
          </a:ln>
          <a:effectLst>
            <a:softEdge rad="112500"/>
          </a:effec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45261" y="41857"/>
            <a:ext cx="990416" cy="1320554"/>
          </a:xfrm>
          <a:prstGeom prst="ellipse">
            <a:avLst/>
          </a:prstGeom>
          <a:ln>
            <a:noFill/>
          </a:ln>
          <a:effectLst>
            <a:softEdge rad="112500"/>
          </a:effectLst>
        </p:spPr>
      </p:pic>
      <p:sp>
        <p:nvSpPr>
          <p:cNvPr id="9" name="object 2"/>
          <p:cNvSpPr txBox="1"/>
          <p:nvPr/>
        </p:nvSpPr>
        <p:spPr>
          <a:xfrm>
            <a:off x="549947" y="164645"/>
            <a:ext cx="8001000" cy="997709"/>
          </a:xfrm>
          <a:prstGeom prst="rect">
            <a:avLst/>
          </a:prstGeom>
        </p:spPr>
        <p:txBody>
          <a:bodyPr vert="horz" wrap="square" lIns="0" tIns="12700" rIns="0" bIns="0" rtlCol="0">
            <a:spAutoFit/>
          </a:bodyPr>
          <a:lstStyle/>
          <a:p>
            <a:r>
              <a:rPr lang="en-US" sz="3200" b="1" dirty="0" smtClean="0"/>
              <a:t>What is the difference between AI and Machine </a:t>
            </a:r>
            <a:r>
              <a:rPr lang="en-US" sz="3200" b="1" dirty="0"/>
              <a:t>L</a:t>
            </a:r>
            <a:r>
              <a:rPr lang="en-US" sz="3200" b="1" dirty="0" smtClean="0"/>
              <a:t>earning?</a:t>
            </a:r>
            <a:endParaRPr lang="en-US" sz="3200" dirty="0"/>
          </a:p>
        </p:txBody>
      </p:sp>
      <p:sp>
        <p:nvSpPr>
          <p:cNvPr id="10" name="Content Placeholder 2"/>
          <p:cNvSpPr>
            <a:spLocks noGrp="1"/>
          </p:cNvSpPr>
          <p:nvPr>
            <p:ph sz="quarter" idx="1"/>
          </p:nvPr>
        </p:nvSpPr>
        <p:spPr>
          <a:xfrm>
            <a:off x="387350" y="1295202"/>
            <a:ext cx="8458200" cy="4953198"/>
          </a:xfrm>
        </p:spPr>
        <p:txBody>
          <a:bodyPr lIns="68580" tIns="34290" rIns="68580" bIns="34290">
            <a:normAutofit fontScale="92500" lnSpcReduction="20000"/>
          </a:bodyPr>
          <a:lstStyle/>
          <a:p>
            <a:r>
              <a:rPr lang="en-US" sz="1800" dirty="0"/>
              <a:t>Machine learning may have enjoyed </a:t>
            </a:r>
            <a:r>
              <a:rPr lang="en-US" sz="1800" dirty="0" smtClean="0"/>
              <a:t>huge </a:t>
            </a:r>
            <a:r>
              <a:rPr lang="en-US" sz="1800" dirty="0"/>
              <a:t>success of late, but it is just one method for achieving artificial intelligence.</a:t>
            </a:r>
          </a:p>
          <a:p>
            <a:r>
              <a:rPr lang="en-US" sz="1800" dirty="0"/>
              <a:t>At the birth of the field of AI in the 1950s, AI was defined as any machine capable of performing a task that would typically require human intelligence.</a:t>
            </a:r>
          </a:p>
          <a:p>
            <a:r>
              <a:rPr lang="en-US" sz="1800" dirty="0"/>
              <a:t>AI systems will generally demonstrate at least some of the following </a:t>
            </a:r>
            <a:r>
              <a:rPr lang="en-US" sz="1800" dirty="0" smtClean="0"/>
              <a:t>characters: </a:t>
            </a:r>
          </a:p>
          <a:p>
            <a:pPr lvl="1"/>
            <a:r>
              <a:rPr lang="en-US" sz="1500" dirty="0" smtClean="0"/>
              <a:t>planning</a:t>
            </a:r>
            <a:r>
              <a:rPr lang="en-US" sz="1500" dirty="0"/>
              <a:t>, </a:t>
            </a:r>
            <a:endParaRPr lang="en-US" sz="1500" dirty="0" smtClean="0"/>
          </a:p>
          <a:p>
            <a:pPr lvl="1"/>
            <a:r>
              <a:rPr lang="en-US" sz="1500" dirty="0" smtClean="0"/>
              <a:t>learning</a:t>
            </a:r>
            <a:r>
              <a:rPr lang="en-US" sz="1500" dirty="0"/>
              <a:t>, </a:t>
            </a:r>
            <a:r>
              <a:rPr lang="en-US" sz="1500" dirty="0" smtClean="0"/>
              <a:t> </a:t>
            </a:r>
          </a:p>
          <a:p>
            <a:pPr lvl="1"/>
            <a:r>
              <a:rPr lang="en-US" sz="1500" dirty="0" smtClean="0"/>
              <a:t>reasoning</a:t>
            </a:r>
            <a:r>
              <a:rPr lang="en-US" sz="1500" dirty="0"/>
              <a:t>, </a:t>
            </a:r>
            <a:endParaRPr lang="en-US" sz="1500" dirty="0" smtClean="0"/>
          </a:p>
          <a:p>
            <a:pPr lvl="1"/>
            <a:r>
              <a:rPr lang="en-US" sz="1500" dirty="0" smtClean="0"/>
              <a:t>problem </a:t>
            </a:r>
            <a:r>
              <a:rPr lang="en-US" sz="1500" dirty="0"/>
              <a:t>solving, </a:t>
            </a:r>
            <a:endParaRPr lang="en-US" sz="1500" dirty="0" smtClean="0"/>
          </a:p>
          <a:p>
            <a:pPr lvl="1"/>
            <a:r>
              <a:rPr lang="en-US" sz="1500" dirty="0" smtClean="0"/>
              <a:t>knowledge </a:t>
            </a:r>
            <a:r>
              <a:rPr lang="en-US" sz="1500" dirty="0"/>
              <a:t>representation, </a:t>
            </a:r>
            <a:endParaRPr lang="en-US" sz="1500" dirty="0" smtClean="0"/>
          </a:p>
          <a:p>
            <a:pPr lvl="1"/>
            <a:r>
              <a:rPr lang="en-US" sz="1500" dirty="0" smtClean="0"/>
              <a:t>perception</a:t>
            </a:r>
            <a:r>
              <a:rPr lang="en-US" sz="1500" dirty="0"/>
              <a:t>, </a:t>
            </a:r>
            <a:endParaRPr lang="en-US" sz="1500" dirty="0" smtClean="0"/>
          </a:p>
          <a:p>
            <a:pPr lvl="1"/>
            <a:r>
              <a:rPr lang="en-US" sz="1500" dirty="0" smtClean="0"/>
              <a:t>motion, </a:t>
            </a:r>
          </a:p>
          <a:p>
            <a:pPr lvl="1"/>
            <a:r>
              <a:rPr lang="en-US" sz="1500" dirty="0" smtClean="0"/>
              <a:t>Manipulation</a:t>
            </a:r>
          </a:p>
          <a:p>
            <a:pPr lvl="1"/>
            <a:r>
              <a:rPr lang="en-US" sz="1500" dirty="0" smtClean="0"/>
              <a:t>social </a:t>
            </a:r>
            <a:r>
              <a:rPr lang="en-US" sz="1500" dirty="0"/>
              <a:t>intelligence and creativity.</a:t>
            </a:r>
          </a:p>
          <a:p>
            <a:r>
              <a:rPr lang="en-US" sz="1800" dirty="0" smtClean="0"/>
              <a:t>Along with </a:t>
            </a:r>
            <a:r>
              <a:rPr lang="en-US" sz="1800" dirty="0"/>
              <a:t>machine learning, there are various other approaches used to build AI systems, including </a:t>
            </a:r>
            <a:endParaRPr lang="en-US" sz="1800" dirty="0" smtClean="0"/>
          </a:p>
          <a:p>
            <a:pPr lvl="1"/>
            <a:r>
              <a:rPr lang="en-US" sz="1500" b="1" i="1" dirty="0" smtClean="0"/>
              <a:t>evolutionary </a:t>
            </a:r>
            <a:r>
              <a:rPr lang="en-US" sz="1500" b="1" i="1" dirty="0"/>
              <a:t>computation, </a:t>
            </a:r>
            <a:r>
              <a:rPr lang="en-US" sz="1500" dirty="0"/>
              <a:t>where algorithms undergo random mutations and combinations between generations in an attempt to "evolve" optimal solutions, </a:t>
            </a:r>
            <a:r>
              <a:rPr lang="en-US" sz="1500" dirty="0" smtClean="0"/>
              <a:t> </a:t>
            </a:r>
          </a:p>
          <a:p>
            <a:pPr lvl="1"/>
            <a:r>
              <a:rPr lang="en-US" sz="1500" b="1" i="1" dirty="0" smtClean="0"/>
              <a:t>expert </a:t>
            </a:r>
            <a:r>
              <a:rPr lang="en-US" sz="1500" b="1" i="1" dirty="0"/>
              <a:t>systems</a:t>
            </a:r>
            <a:r>
              <a:rPr lang="en-US" sz="1500" dirty="0"/>
              <a:t>, where computers are programmed with rules that allow them to </a:t>
            </a:r>
            <a:r>
              <a:rPr lang="en-US" sz="1500" dirty="0" smtClean="0"/>
              <a:t>simulate </a:t>
            </a:r>
            <a:r>
              <a:rPr lang="en-US" sz="1500" dirty="0"/>
              <a:t>the behavior of a human expert in a specific domain, for example an autopilot system flying a plane.</a:t>
            </a:r>
          </a:p>
          <a:p>
            <a:pPr algn="ctr"/>
            <a:endParaRPr lang="en-US" sz="1800" dirty="0"/>
          </a:p>
          <a:p>
            <a:pPr>
              <a:buNone/>
            </a:pPr>
            <a:endParaRPr lang="en-US" sz="1800" dirty="0"/>
          </a:p>
        </p:txBody>
      </p:sp>
    </p:spTree>
    <p:extLst>
      <p:ext uri="{BB962C8B-B14F-4D97-AF65-F5344CB8AC3E}">
        <p14:creationId xmlns:p14="http://schemas.microsoft.com/office/powerpoint/2010/main" val="19434364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55739" y="3223"/>
            <a:ext cx="990416" cy="1320554"/>
          </a:xfrm>
          <a:prstGeom prst="ellipse">
            <a:avLst/>
          </a:prstGeom>
          <a:ln>
            <a:noFill/>
          </a:ln>
          <a:effectLst>
            <a:softEdge rad="112500"/>
          </a:effec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45261" y="41857"/>
            <a:ext cx="990416" cy="1320554"/>
          </a:xfrm>
          <a:prstGeom prst="ellipse">
            <a:avLst/>
          </a:prstGeom>
          <a:ln>
            <a:noFill/>
          </a:ln>
          <a:effectLst>
            <a:softEdge rad="112500"/>
          </a:effectLst>
        </p:spPr>
      </p:pic>
      <p:sp>
        <p:nvSpPr>
          <p:cNvPr id="9" name="object 2"/>
          <p:cNvSpPr txBox="1"/>
          <p:nvPr/>
        </p:nvSpPr>
        <p:spPr>
          <a:xfrm>
            <a:off x="549947" y="410866"/>
            <a:ext cx="8001000" cy="505267"/>
          </a:xfrm>
          <a:prstGeom prst="rect">
            <a:avLst/>
          </a:prstGeom>
        </p:spPr>
        <p:txBody>
          <a:bodyPr vert="horz" wrap="square" lIns="0" tIns="12700" rIns="0" bIns="0" rtlCol="0">
            <a:spAutoFit/>
          </a:bodyPr>
          <a:lstStyle/>
          <a:p>
            <a:r>
              <a:rPr lang="en-US" sz="3200" b="1" dirty="0"/>
              <a:t>History and relationships to other fields</a:t>
            </a:r>
          </a:p>
        </p:txBody>
      </p:sp>
      <p:sp>
        <p:nvSpPr>
          <p:cNvPr id="10" name="Content Placeholder 2"/>
          <p:cNvSpPr>
            <a:spLocks noGrp="1"/>
          </p:cNvSpPr>
          <p:nvPr>
            <p:ph sz="quarter" idx="1"/>
          </p:nvPr>
        </p:nvSpPr>
        <p:spPr>
          <a:xfrm>
            <a:off x="387350" y="1295202"/>
            <a:ext cx="8458200" cy="4953198"/>
          </a:xfrm>
        </p:spPr>
        <p:txBody>
          <a:bodyPr lIns="68580" tIns="34290" rIns="68580" bIns="34290">
            <a:normAutofit lnSpcReduction="10000"/>
          </a:bodyPr>
          <a:lstStyle/>
          <a:p>
            <a:pPr>
              <a:spcBef>
                <a:spcPts val="1200"/>
              </a:spcBef>
            </a:pPr>
            <a:r>
              <a:rPr lang="en-US" sz="1800" b="1" i="1" u="sng" dirty="0" smtClean="0"/>
              <a:t>In </a:t>
            </a:r>
            <a:r>
              <a:rPr lang="en-US" sz="1800" b="1" i="1" u="sng" dirty="0"/>
              <a:t>1959 </a:t>
            </a:r>
            <a:r>
              <a:rPr lang="en-US" sz="1800" dirty="0" smtClean="0"/>
              <a:t>, the </a:t>
            </a:r>
            <a:r>
              <a:rPr lang="en-US" sz="1800" dirty="0"/>
              <a:t>term </a:t>
            </a:r>
            <a:r>
              <a:rPr lang="en-US" sz="1800" i="1" dirty="0"/>
              <a:t>machine learning</a:t>
            </a:r>
            <a:r>
              <a:rPr lang="en-US" sz="1800" dirty="0"/>
              <a:t> was </a:t>
            </a:r>
            <a:r>
              <a:rPr lang="en-US" sz="1800" dirty="0" smtClean="0"/>
              <a:t>invented by</a:t>
            </a:r>
            <a:r>
              <a:rPr lang="en-US" sz="1800" dirty="0"/>
              <a:t> </a:t>
            </a:r>
            <a:r>
              <a:rPr lang="en-US" sz="1800" u="sng" dirty="0"/>
              <a:t>Arthur Samuel</a:t>
            </a:r>
            <a:r>
              <a:rPr lang="en-US" sz="1800" dirty="0"/>
              <a:t>, </a:t>
            </a:r>
            <a:r>
              <a:rPr lang="en-US" sz="1800" dirty="0" smtClean="0"/>
              <a:t>an American</a:t>
            </a:r>
            <a:r>
              <a:rPr lang="en-US" sz="1800" dirty="0"/>
              <a:t> </a:t>
            </a:r>
            <a:r>
              <a:rPr lang="en-US" sz="1800" dirty="0"/>
              <a:t>IBMer</a:t>
            </a:r>
            <a:r>
              <a:rPr lang="en-US" sz="1800" dirty="0"/>
              <a:t> </a:t>
            </a:r>
            <a:r>
              <a:rPr lang="en-US" sz="1800" dirty="0" smtClean="0"/>
              <a:t>and pioneer </a:t>
            </a:r>
            <a:r>
              <a:rPr lang="en-US" sz="1800" dirty="0"/>
              <a:t>in the field of </a:t>
            </a:r>
            <a:r>
              <a:rPr lang="en-US" sz="1800" u="sng" dirty="0"/>
              <a:t>computer gaming</a:t>
            </a:r>
            <a:r>
              <a:rPr lang="en-US" sz="1800" dirty="0"/>
              <a:t> and </a:t>
            </a:r>
            <a:r>
              <a:rPr lang="en-US" sz="1800" u="sng" dirty="0"/>
              <a:t>artificial </a:t>
            </a:r>
            <a:r>
              <a:rPr lang="en-US" sz="1800" u="sng" dirty="0" smtClean="0"/>
              <a:t>intelligence</a:t>
            </a:r>
            <a:r>
              <a:rPr lang="en-US" sz="1800" dirty="0" smtClean="0"/>
              <a:t>.</a:t>
            </a:r>
          </a:p>
          <a:p>
            <a:pPr>
              <a:spcBef>
                <a:spcPts val="1200"/>
              </a:spcBef>
            </a:pPr>
            <a:r>
              <a:rPr lang="en-US" sz="1800" b="1" i="1" u="sng" dirty="0" smtClean="0"/>
              <a:t>In 1960s</a:t>
            </a:r>
            <a:r>
              <a:rPr lang="en-US" sz="1800" b="1" i="1" dirty="0" smtClean="0"/>
              <a:t>, </a:t>
            </a:r>
            <a:r>
              <a:rPr lang="en-US" sz="1800" dirty="0" smtClean="0"/>
              <a:t>Nilsson’s book on </a:t>
            </a:r>
            <a:r>
              <a:rPr lang="en-US" sz="1800" dirty="0"/>
              <a:t>machine learning research </a:t>
            </a:r>
            <a:r>
              <a:rPr lang="en-US" sz="1800" dirty="0" smtClean="0"/>
              <a:t>was dealing </a:t>
            </a:r>
            <a:r>
              <a:rPr lang="en-US" sz="1800" dirty="0"/>
              <a:t>mostly with machine learning for pattern </a:t>
            </a:r>
            <a:r>
              <a:rPr lang="en-US" sz="1800" dirty="0" smtClean="0"/>
              <a:t>classification.</a:t>
            </a:r>
          </a:p>
          <a:p>
            <a:pPr>
              <a:spcBef>
                <a:spcPts val="1200"/>
              </a:spcBef>
            </a:pPr>
            <a:r>
              <a:rPr lang="en-US" sz="1800" b="1" i="1" u="sng" dirty="0" smtClean="0"/>
              <a:t>In 1970s, </a:t>
            </a:r>
            <a:r>
              <a:rPr lang="en-US" sz="1800" dirty="0" smtClean="0"/>
              <a:t>Interest in </a:t>
            </a:r>
            <a:r>
              <a:rPr lang="en-US" sz="1800" dirty="0"/>
              <a:t>pattern recognition </a:t>
            </a:r>
            <a:r>
              <a:rPr lang="en-US" sz="1800" dirty="0" smtClean="0"/>
              <a:t>was continued and described </a:t>
            </a:r>
            <a:r>
              <a:rPr lang="en-US" sz="1800" dirty="0"/>
              <a:t>by </a:t>
            </a:r>
            <a:r>
              <a:rPr lang="en-US" sz="1800" dirty="0" err="1"/>
              <a:t>Duda</a:t>
            </a:r>
            <a:r>
              <a:rPr lang="en-US" sz="1800" dirty="0"/>
              <a:t> and Hart in </a:t>
            </a:r>
            <a:r>
              <a:rPr lang="en-US" sz="1800" dirty="0" smtClean="0"/>
              <a:t>1973.</a:t>
            </a:r>
          </a:p>
          <a:p>
            <a:pPr>
              <a:spcBef>
                <a:spcPts val="1200"/>
              </a:spcBef>
            </a:pPr>
            <a:r>
              <a:rPr lang="en-US" sz="1800" b="1" i="1" u="sng" dirty="0" smtClean="0"/>
              <a:t>In </a:t>
            </a:r>
            <a:r>
              <a:rPr lang="en-US" sz="1800" b="1" i="1" u="sng" dirty="0"/>
              <a:t>1981 </a:t>
            </a:r>
            <a:r>
              <a:rPr lang="en-US" sz="1800" dirty="0"/>
              <a:t>a report was given on using teaching strategies so that a neural network learns to recognize 40 characters (26 letters, 10 digits, and 4 special symbols) from a computer </a:t>
            </a:r>
            <a:r>
              <a:rPr lang="en-US" sz="1800" dirty="0" smtClean="0"/>
              <a:t>terminal.</a:t>
            </a:r>
            <a:endParaRPr lang="en-US" sz="1800" dirty="0"/>
          </a:p>
          <a:p>
            <a:pPr>
              <a:spcBef>
                <a:spcPts val="1200"/>
              </a:spcBef>
            </a:pPr>
            <a:r>
              <a:rPr lang="en-US" sz="1800" u="sng" dirty="0"/>
              <a:t>Tom M. Mitchell</a:t>
            </a:r>
            <a:r>
              <a:rPr lang="en-US" sz="1800" dirty="0"/>
              <a:t> provided </a:t>
            </a:r>
            <a:r>
              <a:rPr lang="en-US" sz="1800" dirty="0" smtClean="0"/>
              <a:t>a more </a:t>
            </a:r>
            <a:r>
              <a:rPr lang="en-US" sz="1800" dirty="0"/>
              <a:t>formal definition of the algorithms studied in the machine learning field: "A computer program is said to learn from experience </a:t>
            </a:r>
            <a:r>
              <a:rPr lang="en-US" sz="1800" i="1" dirty="0"/>
              <a:t>E</a:t>
            </a:r>
            <a:r>
              <a:rPr lang="en-US" sz="1800" dirty="0"/>
              <a:t> with respect to some class of tasks </a:t>
            </a:r>
            <a:r>
              <a:rPr lang="en-US" sz="1800" i="1" dirty="0"/>
              <a:t>T</a:t>
            </a:r>
            <a:r>
              <a:rPr lang="en-US" sz="1800" dirty="0"/>
              <a:t> and performance measure </a:t>
            </a:r>
            <a:r>
              <a:rPr lang="en-US" sz="1800" i="1" dirty="0"/>
              <a:t>P</a:t>
            </a:r>
            <a:r>
              <a:rPr lang="en-US" sz="1800" dirty="0"/>
              <a:t> if its performance at tasks in </a:t>
            </a:r>
            <a:r>
              <a:rPr lang="en-US" sz="1800" i="1" dirty="0"/>
              <a:t>T</a:t>
            </a:r>
            <a:r>
              <a:rPr lang="en-US" sz="1800" dirty="0"/>
              <a:t>, as measured by </a:t>
            </a:r>
            <a:r>
              <a:rPr lang="en-US" sz="1800" i="1" dirty="0"/>
              <a:t>P</a:t>
            </a:r>
            <a:r>
              <a:rPr lang="en-US" sz="1800" dirty="0"/>
              <a:t>, improves with experience </a:t>
            </a:r>
            <a:r>
              <a:rPr lang="en-US" sz="1800" i="1" dirty="0"/>
              <a:t>E</a:t>
            </a:r>
            <a:r>
              <a:rPr lang="en-US" sz="1800" dirty="0" smtClean="0"/>
              <a:t>.“</a:t>
            </a:r>
          </a:p>
          <a:p>
            <a:pPr>
              <a:spcBef>
                <a:spcPts val="1200"/>
              </a:spcBef>
            </a:pPr>
            <a:r>
              <a:rPr lang="en-US" sz="1800" dirty="0" smtClean="0"/>
              <a:t>This </a:t>
            </a:r>
            <a:r>
              <a:rPr lang="en-US" sz="1800" dirty="0"/>
              <a:t>follows </a:t>
            </a:r>
            <a:r>
              <a:rPr lang="en-US" sz="1800" u="sng" dirty="0"/>
              <a:t>Alan Turing</a:t>
            </a:r>
            <a:r>
              <a:rPr lang="en-US" sz="1800" dirty="0"/>
              <a:t>'s proposal in his paper "</a:t>
            </a:r>
            <a:r>
              <a:rPr lang="en-US" sz="1800" u="sng" dirty="0"/>
              <a:t>Computing Machinery and Intelligence</a:t>
            </a:r>
            <a:r>
              <a:rPr lang="en-US" sz="1800" dirty="0"/>
              <a:t>", in which the question "Can machines think?" is replaced with the question "Can machines do what we (as thinking entities) can </a:t>
            </a:r>
            <a:r>
              <a:rPr lang="en-US" sz="1800" dirty="0" smtClean="0"/>
              <a:t>do?</a:t>
            </a:r>
            <a:endParaRPr lang="en-US" sz="1800" dirty="0"/>
          </a:p>
        </p:txBody>
      </p:sp>
    </p:spTree>
    <p:extLst>
      <p:ext uri="{BB962C8B-B14F-4D97-AF65-F5344CB8AC3E}">
        <p14:creationId xmlns:p14="http://schemas.microsoft.com/office/powerpoint/2010/main" val="23500466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762000" y="1362411"/>
            <a:ext cx="6686551" cy="4809789"/>
          </a:xfrm>
        </p:spPr>
        <p:txBody>
          <a:bodyPr lIns="68580" tIns="34290" rIns="68580" bIns="34290">
            <a:normAutofit/>
          </a:bodyPr>
          <a:lstStyle/>
          <a:p>
            <a:pPr>
              <a:spcBef>
                <a:spcPts val="1200"/>
              </a:spcBef>
            </a:pPr>
            <a:r>
              <a:rPr lang="en-US" sz="2000" dirty="0"/>
              <a:t>What today’s AI Can Do?</a:t>
            </a:r>
          </a:p>
          <a:p>
            <a:pPr>
              <a:spcBef>
                <a:spcPts val="1200"/>
              </a:spcBef>
            </a:pPr>
            <a:r>
              <a:rPr lang="en-US" sz="2000" dirty="0"/>
              <a:t>Traditional AI</a:t>
            </a:r>
          </a:p>
          <a:p>
            <a:pPr>
              <a:spcBef>
                <a:spcPts val="1200"/>
              </a:spcBef>
            </a:pPr>
            <a:r>
              <a:rPr lang="en-US" sz="2000" dirty="0"/>
              <a:t>AI Development Statistical Techniques</a:t>
            </a:r>
          </a:p>
          <a:p>
            <a:pPr>
              <a:spcBef>
                <a:spcPts val="1200"/>
              </a:spcBef>
            </a:pPr>
            <a:r>
              <a:rPr lang="en-US" sz="2000" dirty="0"/>
              <a:t>Need of Machine Learning</a:t>
            </a:r>
          </a:p>
          <a:p>
            <a:pPr>
              <a:spcBef>
                <a:spcPts val="1200"/>
              </a:spcBef>
            </a:pPr>
            <a:r>
              <a:rPr lang="en-US" sz="2000" dirty="0"/>
              <a:t>What is machine learning (ML)?</a:t>
            </a:r>
          </a:p>
          <a:p>
            <a:pPr>
              <a:spcBef>
                <a:spcPts val="1200"/>
              </a:spcBef>
            </a:pPr>
            <a:r>
              <a:rPr lang="en-US" sz="2000" dirty="0"/>
              <a:t>How Machine Learning (ML) is performed?</a:t>
            </a:r>
          </a:p>
          <a:p>
            <a:pPr>
              <a:spcBef>
                <a:spcPts val="1200"/>
              </a:spcBef>
            </a:pPr>
            <a:r>
              <a:rPr lang="en-US" sz="2000" dirty="0"/>
              <a:t>What is the difference between AI and Machine Learning?</a:t>
            </a:r>
          </a:p>
          <a:p>
            <a:pPr>
              <a:spcBef>
                <a:spcPts val="1200"/>
              </a:spcBef>
            </a:pPr>
            <a:r>
              <a:rPr lang="en-US" sz="2000" dirty="0"/>
              <a:t>History and relationships to other </a:t>
            </a:r>
            <a:r>
              <a:rPr lang="en-US" sz="2000" dirty="0" smtClean="0"/>
              <a:t>fields</a:t>
            </a:r>
            <a:endParaRPr lang="en-US" sz="20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55739" y="3223"/>
            <a:ext cx="990416" cy="1320554"/>
          </a:xfrm>
          <a:prstGeom prst="ellipse">
            <a:avLst/>
          </a:prstGeom>
          <a:ln>
            <a:noFill/>
          </a:ln>
          <a:effectLst>
            <a:softEdge rad="112500"/>
          </a:effec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45261" y="41857"/>
            <a:ext cx="990416" cy="1320554"/>
          </a:xfrm>
          <a:prstGeom prst="ellipse">
            <a:avLst/>
          </a:prstGeom>
          <a:ln>
            <a:noFill/>
          </a:ln>
          <a:effectLst>
            <a:softEdge rad="112500"/>
          </a:effectLst>
        </p:spPr>
      </p:pic>
      <p:sp>
        <p:nvSpPr>
          <p:cNvPr id="10" name="Title 1"/>
          <p:cNvSpPr txBox="1">
            <a:spLocks/>
          </p:cNvSpPr>
          <p:nvPr/>
        </p:nvSpPr>
        <p:spPr>
          <a:xfrm>
            <a:off x="533400" y="363678"/>
            <a:ext cx="6755444" cy="939817"/>
          </a:xfrm>
          <a:prstGeom prst="rect">
            <a:avLst/>
          </a:prstGeom>
        </p:spPr>
        <p:txBody>
          <a:bodyPr vert="horz" lIns="68580" tIns="34290" rIns="68580" bIns="34290" rtlCol="0" anchor="t">
            <a:normAutofit/>
          </a:bodyPr>
          <a:lstStyle/>
          <a:p>
            <a:pPr defTabSz="342900">
              <a:spcBef>
                <a:spcPct val="0"/>
              </a:spcBef>
              <a:defRPr/>
            </a:pPr>
            <a:r>
              <a:rPr lang="en-US" sz="3600" b="1" dirty="0">
                <a:solidFill>
                  <a:schemeClr val="tx1">
                    <a:lumMod val="85000"/>
                    <a:lumOff val="15000"/>
                  </a:schemeClr>
                </a:solidFill>
                <a:latin typeface="+mj-lt"/>
                <a:ea typeface="+mj-ea"/>
                <a:cs typeface="+mj-cs"/>
              </a:rPr>
              <a:t>Outline</a:t>
            </a:r>
            <a:endParaRPr lang="en-US" sz="3600" dirty="0">
              <a:solidFill>
                <a:schemeClr val="tx1">
                  <a:lumMod val="85000"/>
                  <a:lumOff val="15000"/>
                </a:schemeClr>
              </a:solidFill>
              <a:latin typeface="+mj-lt"/>
              <a:ea typeface="+mj-ea"/>
              <a:cs typeface="+mj-cs"/>
            </a:endParaRPr>
          </a:p>
        </p:txBody>
      </p:sp>
    </p:spTree>
    <p:extLst>
      <p:ext uri="{BB962C8B-B14F-4D97-AF65-F5344CB8AC3E}">
        <p14:creationId xmlns:p14="http://schemas.microsoft.com/office/powerpoint/2010/main" val="12941685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55739" y="3223"/>
            <a:ext cx="990416" cy="1320554"/>
          </a:xfrm>
          <a:prstGeom prst="ellipse">
            <a:avLst/>
          </a:prstGeom>
          <a:ln>
            <a:noFill/>
          </a:ln>
          <a:effectLst>
            <a:softEdge rad="112500"/>
          </a:effec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45261" y="41857"/>
            <a:ext cx="990416" cy="1320554"/>
          </a:xfrm>
          <a:prstGeom prst="ellipse">
            <a:avLst/>
          </a:prstGeom>
          <a:ln>
            <a:noFill/>
          </a:ln>
          <a:effectLst>
            <a:softEdge rad="112500"/>
          </a:effectLst>
        </p:spPr>
      </p:pic>
      <p:sp>
        <p:nvSpPr>
          <p:cNvPr id="9" name="object 2"/>
          <p:cNvSpPr txBox="1"/>
          <p:nvPr/>
        </p:nvSpPr>
        <p:spPr>
          <a:xfrm>
            <a:off x="615950" y="418723"/>
            <a:ext cx="8223250" cy="566822"/>
          </a:xfrm>
          <a:prstGeom prst="rect">
            <a:avLst/>
          </a:prstGeom>
        </p:spPr>
        <p:txBody>
          <a:bodyPr vert="horz" wrap="square" lIns="0" tIns="12700" rIns="0" bIns="0" rtlCol="0">
            <a:spAutoFit/>
          </a:bodyPr>
          <a:lstStyle/>
          <a:p>
            <a:r>
              <a:rPr lang="en-US" sz="3600" b="1" dirty="0"/>
              <a:t>What today’s</a:t>
            </a:r>
            <a:r>
              <a:rPr lang="en-US" sz="3600" b="1" dirty="0"/>
              <a:t> </a:t>
            </a:r>
            <a:r>
              <a:rPr lang="en-US" sz="3600" b="1" dirty="0"/>
              <a:t>AI </a:t>
            </a:r>
            <a:r>
              <a:rPr lang="en-US" sz="2000" b="1" dirty="0" smtClean="0"/>
              <a:t>(Artificial Intelligence</a:t>
            </a:r>
            <a:r>
              <a:rPr lang="en-US" sz="3600" b="1" dirty="0" smtClean="0"/>
              <a:t>) </a:t>
            </a:r>
            <a:r>
              <a:rPr lang="en-US" sz="3600" b="1" dirty="0"/>
              <a:t>Can Do?</a:t>
            </a:r>
            <a:endParaRPr lang="en-US" sz="3600" dirty="0"/>
          </a:p>
        </p:txBody>
      </p:sp>
      <p:sp>
        <p:nvSpPr>
          <p:cNvPr id="10" name="Content Placeholder 2"/>
          <p:cNvSpPr>
            <a:spLocks noGrp="1"/>
          </p:cNvSpPr>
          <p:nvPr>
            <p:ph sz="quarter" idx="1"/>
          </p:nvPr>
        </p:nvSpPr>
        <p:spPr>
          <a:xfrm>
            <a:off x="387350" y="1219200"/>
            <a:ext cx="8458200" cy="5029200"/>
          </a:xfrm>
        </p:spPr>
        <p:txBody>
          <a:bodyPr lIns="68580" tIns="34290" rIns="68580" bIns="34290">
            <a:normAutofit fontScale="92500" lnSpcReduction="20000"/>
          </a:bodyPr>
          <a:lstStyle/>
          <a:p>
            <a:pPr>
              <a:spcBef>
                <a:spcPts val="1200"/>
              </a:spcBef>
            </a:pPr>
            <a:r>
              <a:rPr lang="en-US" sz="1800" dirty="0"/>
              <a:t>When you tag a face in a Facebook photo, it is AI that is running behind the scenes and identifying faces in a picture. </a:t>
            </a:r>
            <a:endParaRPr lang="en-US" sz="1800" dirty="0" smtClean="0"/>
          </a:p>
          <a:p>
            <a:pPr>
              <a:spcBef>
                <a:spcPts val="1200"/>
              </a:spcBef>
            </a:pPr>
            <a:r>
              <a:rPr lang="en-US" sz="1800" dirty="0" smtClean="0"/>
              <a:t>Face </a:t>
            </a:r>
            <a:r>
              <a:rPr lang="en-US" sz="1800" dirty="0"/>
              <a:t>tagging is now </a:t>
            </a:r>
            <a:r>
              <a:rPr lang="en-US" sz="1800" dirty="0" smtClean="0"/>
              <a:t>all over </a:t>
            </a:r>
            <a:r>
              <a:rPr lang="en-US" sz="1800" dirty="0"/>
              <a:t>in several applications that display pictures with human faces. </a:t>
            </a:r>
            <a:endParaRPr lang="en-US" sz="1800" dirty="0" smtClean="0"/>
          </a:p>
          <a:p>
            <a:pPr>
              <a:spcBef>
                <a:spcPts val="1200"/>
              </a:spcBef>
            </a:pPr>
            <a:r>
              <a:rPr lang="en-US" sz="1800" dirty="0" smtClean="0"/>
              <a:t>Why </a:t>
            </a:r>
            <a:r>
              <a:rPr lang="en-US" sz="1800" dirty="0"/>
              <a:t>just human faces? There are several applications that detect objects such as cats, dogs, bottles, cars, etc. </a:t>
            </a:r>
            <a:endParaRPr lang="en-US" sz="1800" dirty="0" smtClean="0"/>
          </a:p>
          <a:p>
            <a:pPr>
              <a:spcBef>
                <a:spcPts val="1200"/>
              </a:spcBef>
            </a:pPr>
            <a:r>
              <a:rPr lang="en-US" sz="1800" dirty="0" smtClean="0"/>
              <a:t>We </a:t>
            </a:r>
            <a:r>
              <a:rPr lang="en-US" sz="1800" dirty="0"/>
              <a:t>have autonomous cars running on our roads that detect objects in real time to steer the car. </a:t>
            </a:r>
            <a:endParaRPr lang="en-US" sz="1800" dirty="0" smtClean="0"/>
          </a:p>
          <a:p>
            <a:pPr>
              <a:spcBef>
                <a:spcPts val="1200"/>
              </a:spcBef>
            </a:pPr>
            <a:r>
              <a:rPr lang="en-US" sz="1800" dirty="0" smtClean="0"/>
              <a:t>When </a:t>
            </a:r>
            <a:r>
              <a:rPr lang="en-US" sz="1800" dirty="0"/>
              <a:t>you travel, you use Google </a:t>
            </a:r>
            <a:r>
              <a:rPr lang="en-US" sz="1800" b="1" dirty="0"/>
              <a:t>Directions</a:t>
            </a:r>
            <a:r>
              <a:rPr lang="en-US" sz="1800" dirty="0"/>
              <a:t> to learn the real-time traffic situations and follow the best path suggested by Google at that point of time. </a:t>
            </a:r>
            <a:r>
              <a:rPr lang="en-US" sz="1800" dirty="0" smtClean="0"/>
              <a:t> This </a:t>
            </a:r>
            <a:r>
              <a:rPr lang="en-US" sz="1800" dirty="0"/>
              <a:t>is yet another implementation of object detection technique in real time.</a:t>
            </a:r>
          </a:p>
          <a:p>
            <a:pPr>
              <a:spcBef>
                <a:spcPts val="1200"/>
              </a:spcBef>
            </a:pPr>
            <a:r>
              <a:rPr lang="en-US" sz="1800" dirty="0"/>
              <a:t>Let us consider the example of Google </a:t>
            </a:r>
            <a:r>
              <a:rPr lang="en-US" sz="1800" b="1" dirty="0"/>
              <a:t>Translate</a:t>
            </a:r>
            <a:r>
              <a:rPr lang="en-US" sz="1800" dirty="0"/>
              <a:t> application that we typically use while visiting foreign countries. Google’s online translator app on your mobile helps you communicate with the local people speaking a language that is foreign to you.</a:t>
            </a:r>
          </a:p>
          <a:p>
            <a:pPr>
              <a:spcBef>
                <a:spcPts val="1200"/>
              </a:spcBef>
            </a:pPr>
            <a:r>
              <a:rPr lang="en-US" sz="1800" dirty="0"/>
              <a:t>There are several applications of AI that we use practically today. In fact, each one of us use AI in many parts of our lives, even without our knowledge. </a:t>
            </a:r>
            <a:endParaRPr lang="en-US" sz="1800" dirty="0" smtClean="0"/>
          </a:p>
          <a:p>
            <a:pPr>
              <a:spcBef>
                <a:spcPts val="1200"/>
              </a:spcBef>
            </a:pPr>
            <a:r>
              <a:rPr lang="en-US" sz="1800" dirty="0" smtClean="0"/>
              <a:t>Today’s </a:t>
            </a:r>
            <a:r>
              <a:rPr lang="en-US" sz="1800" dirty="0"/>
              <a:t>AI can perform extremely complex jobs with a great accuracy and speed. Let us discuss an example of complex task to understand what capabilities are expected in an AI application that you would be developing today for your clients</a:t>
            </a:r>
            <a:r>
              <a:rPr lang="en-US" sz="1800" dirty="0" smtClean="0"/>
              <a:t>.</a:t>
            </a:r>
            <a:endParaRPr lang="en-US" sz="1800" dirty="0"/>
          </a:p>
          <a:p>
            <a:pPr>
              <a:spcBef>
                <a:spcPts val="1200"/>
              </a:spcBef>
              <a:buNone/>
            </a:pPr>
            <a:endParaRPr lang="en-US" sz="1800" dirty="0"/>
          </a:p>
        </p:txBody>
      </p:sp>
    </p:spTree>
    <p:extLst>
      <p:ext uri="{BB962C8B-B14F-4D97-AF65-F5344CB8AC3E}">
        <p14:creationId xmlns:p14="http://schemas.microsoft.com/office/powerpoint/2010/main" val="39911450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55739" y="3223"/>
            <a:ext cx="990416" cy="1320554"/>
          </a:xfrm>
          <a:prstGeom prst="ellipse">
            <a:avLst/>
          </a:prstGeom>
          <a:ln>
            <a:noFill/>
          </a:ln>
          <a:effectLst>
            <a:softEdge rad="112500"/>
          </a:effec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45261" y="41857"/>
            <a:ext cx="990416" cy="1320554"/>
          </a:xfrm>
          <a:prstGeom prst="ellipse">
            <a:avLst/>
          </a:prstGeom>
          <a:ln>
            <a:noFill/>
          </a:ln>
          <a:effectLst>
            <a:softEdge rad="112500"/>
          </a:effectLst>
        </p:spPr>
      </p:pic>
      <p:sp>
        <p:nvSpPr>
          <p:cNvPr id="9" name="object 2"/>
          <p:cNvSpPr txBox="1"/>
          <p:nvPr/>
        </p:nvSpPr>
        <p:spPr>
          <a:xfrm>
            <a:off x="615950" y="418723"/>
            <a:ext cx="8001000" cy="566822"/>
          </a:xfrm>
          <a:prstGeom prst="rect">
            <a:avLst/>
          </a:prstGeom>
        </p:spPr>
        <p:txBody>
          <a:bodyPr vert="horz" wrap="square" lIns="0" tIns="12700" rIns="0" bIns="0" rtlCol="0">
            <a:spAutoFit/>
          </a:bodyPr>
          <a:lstStyle/>
          <a:p>
            <a:r>
              <a:rPr lang="en-US" sz="3600" b="1" dirty="0" smtClean="0"/>
              <a:t>Example - </a:t>
            </a:r>
            <a:r>
              <a:rPr lang="en-US" sz="3600" b="1" dirty="0"/>
              <a:t>What today’s AI Can Do</a:t>
            </a:r>
            <a:r>
              <a:rPr lang="en-US" sz="3600" b="1" dirty="0" smtClean="0"/>
              <a:t>?</a:t>
            </a:r>
            <a:endParaRPr lang="en-US" sz="3600" dirty="0"/>
          </a:p>
        </p:txBody>
      </p:sp>
      <p:sp>
        <p:nvSpPr>
          <p:cNvPr id="10" name="Content Placeholder 2"/>
          <p:cNvSpPr>
            <a:spLocks noGrp="1"/>
          </p:cNvSpPr>
          <p:nvPr>
            <p:ph sz="quarter" idx="1"/>
          </p:nvPr>
        </p:nvSpPr>
        <p:spPr>
          <a:xfrm>
            <a:off x="387350" y="1295202"/>
            <a:ext cx="8458200" cy="4193627"/>
          </a:xfrm>
        </p:spPr>
        <p:txBody>
          <a:bodyPr lIns="68580" tIns="34290" rIns="68580" bIns="34290">
            <a:normAutofit lnSpcReduction="10000"/>
          </a:bodyPr>
          <a:lstStyle/>
          <a:p>
            <a:pPr>
              <a:spcBef>
                <a:spcPts val="1200"/>
              </a:spcBef>
            </a:pPr>
            <a:r>
              <a:rPr lang="en-US" sz="1800" dirty="0" smtClean="0"/>
              <a:t>We </a:t>
            </a:r>
            <a:r>
              <a:rPr lang="en-US" sz="1800" dirty="0"/>
              <a:t>all use Google </a:t>
            </a:r>
            <a:r>
              <a:rPr lang="en-US" sz="1800" b="1" dirty="0"/>
              <a:t>Directions</a:t>
            </a:r>
            <a:r>
              <a:rPr lang="en-US" sz="1800" dirty="0"/>
              <a:t> during our trip anywhere in the city for a daily commute or even for inter-city travels. Google Directions application suggests the fastest path to our destination at that time instance. </a:t>
            </a:r>
            <a:endParaRPr lang="en-US" sz="1800" dirty="0" smtClean="0"/>
          </a:p>
          <a:p>
            <a:pPr>
              <a:spcBef>
                <a:spcPts val="1200"/>
              </a:spcBef>
            </a:pPr>
            <a:r>
              <a:rPr lang="en-US" sz="1800" dirty="0" smtClean="0"/>
              <a:t>When </a:t>
            </a:r>
            <a:r>
              <a:rPr lang="en-US" sz="1800" dirty="0"/>
              <a:t>we follow this path, we have observed that Google is almost 100% right in its suggestions and we save our valuable time on the trip.</a:t>
            </a:r>
          </a:p>
          <a:p>
            <a:pPr>
              <a:spcBef>
                <a:spcPts val="1200"/>
              </a:spcBef>
            </a:pPr>
            <a:r>
              <a:rPr lang="en-US" sz="1800" dirty="0"/>
              <a:t>You can imagine the complexity involved in developing this kind of application considering that there are multiple paths to your destination and the application has to judge the traffic situation in every possible path to give you a travel time estimate for each such path. </a:t>
            </a:r>
            <a:endParaRPr lang="en-US" sz="1800" dirty="0" smtClean="0"/>
          </a:p>
          <a:p>
            <a:pPr>
              <a:spcBef>
                <a:spcPts val="1200"/>
              </a:spcBef>
            </a:pPr>
            <a:r>
              <a:rPr lang="en-US" sz="1800" dirty="0" smtClean="0"/>
              <a:t>Besides</a:t>
            </a:r>
            <a:r>
              <a:rPr lang="en-US" sz="1800" dirty="0"/>
              <a:t>, consider the fact that Google Directions covers the entire globe. Undoubtedly, lots of AI and Machine Learning techniques are in-use under the </a:t>
            </a:r>
            <a:r>
              <a:rPr lang="en-US" sz="1800" dirty="0" smtClean="0"/>
              <a:t>covers </a:t>
            </a:r>
            <a:r>
              <a:rPr lang="en-US" sz="1800" dirty="0"/>
              <a:t>of such applications.</a:t>
            </a:r>
          </a:p>
          <a:p>
            <a:pPr>
              <a:spcBef>
                <a:spcPts val="1200"/>
              </a:spcBef>
            </a:pPr>
            <a:r>
              <a:rPr lang="en-US" sz="1800" dirty="0" smtClean="0"/>
              <a:t>This </a:t>
            </a:r>
            <a:r>
              <a:rPr lang="en-US" sz="1800" dirty="0"/>
              <a:t>continuous demand for the development of such applications, </a:t>
            </a:r>
            <a:r>
              <a:rPr lang="en-US" sz="1800" dirty="0" smtClean="0"/>
              <a:t>increases the demand </a:t>
            </a:r>
            <a:r>
              <a:rPr lang="en-US" sz="1800" dirty="0"/>
              <a:t>for IT professionals with AI </a:t>
            </a:r>
            <a:r>
              <a:rPr lang="en-US" sz="1800" dirty="0" smtClean="0"/>
              <a:t>skills.</a:t>
            </a:r>
            <a:endParaRPr lang="en-US" sz="1800" dirty="0"/>
          </a:p>
        </p:txBody>
      </p:sp>
    </p:spTree>
    <p:extLst>
      <p:ext uri="{BB962C8B-B14F-4D97-AF65-F5344CB8AC3E}">
        <p14:creationId xmlns:p14="http://schemas.microsoft.com/office/powerpoint/2010/main" val="2246390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55739" y="3223"/>
            <a:ext cx="990416" cy="1320554"/>
          </a:xfrm>
          <a:prstGeom prst="ellipse">
            <a:avLst/>
          </a:prstGeom>
          <a:ln>
            <a:noFill/>
          </a:ln>
          <a:effectLst>
            <a:softEdge rad="112500"/>
          </a:effec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45261" y="41857"/>
            <a:ext cx="990416" cy="1320554"/>
          </a:xfrm>
          <a:prstGeom prst="ellipse">
            <a:avLst/>
          </a:prstGeom>
          <a:ln>
            <a:noFill/>
          </a:ln>
          <a:effectLst>
            <a:softEdge rad="112500"/>
          </a:effectLst>
        </p:spPr>
      </p:pic>
      <p:sp>
        <p:nvSpPr>
          <p:cNvPr id="9" name="object 2"/>
          <p:cNvSpPr txBox="1"/>
          <p:nvPr/>
        </p:nvSpPr>
        <p:spPr>
          <a:xfrm>
            <a:off x="615950" y="418723"/>
            <a:ext cx="8001000" cy="1243930"/>
          </a:xfrm>
          <a:prstGeom prst="rect">
            <a:avLst/>
          </a:prstGeom>
        </p:spPr>
        <p:txBody>
          <a:bodyPr vert="horz" wrap="square" lIns="0" tIns="12700" rIns="0" bIns="0" rtlCol="0">
            <a:spAutoFit/>
          </a:bodyPr>
          <a:lstStyle/>
          <a:p>
            <a:r>
              <a:rPr lang="en-US" sz="4400" b="1" dirty="0"/>
              <a:t>Traditional AI</a:t>
            </a:r>
            <a:endParaRPr lang="en-US" sz="4400" dirty="0"/>
          </a:p>
          <a:p>
            <a:endParaRPr lang="en-US" sz="3600" dirty="0"/>
          </a:p>
        </p:txBody>
      </p:sp>
      <p:sp>
        <p:nvSpPr>
          <p:cNvPr id="10" name="Content Placeholder 2"/>
          <p:cNvSpPr>
            <a:spLocks noGrp="1"/>
          </p:cNvSpPr>
          <p:nvPr>
            <p:ph sz="quarter" idx="1"/>
          </p:nvPr>
        </p:nvSpPr>
        <p:spPr>
          <a:xfrm>
            <a:off x="387350" y="1662653"/>
            <a:ext cx="8053119" cy="2528347"/>
          </a:xfrm>
        </p:spPr>
        <p:txBody>
          <a:bodyPr lIns="68580" tIns="34290" rIns="68580" bIns="34290">
            <a:normAutofit fontScale="70000" lnSpcReduction="20000"/>
          </a:bodyPr>
          <a:lstStyle/>
          <a:p>
            <a:pPr>
              <a:spcBef>
                <a:spcPts val="1800"/>
              </a:spcBef>
            </a:pPr>
            <a:r>
              <a:rPr lang="en-US" sz="3200" dirty="0" smtClean="0"/>
              <a:t>AI </a:t>
            </a:r>
            <a:r>
              <a:rPr lang="en-US" sz="3200" dirty="0"/>
              <a:t>began in the 1950's when the computing power was a fraction of what it is today. </a:t>
            </a:r>
            <a:endParaRPr lang="en-US" sz="3200" dirty="0" smtClean="0"/>
          </a:p>
          <a:p>
            <a:pPr>
              <a:spcBef>
                <a:spcPts val="1800"/>
              </a:spcBef>
            </a:pPr>
            <a:r>
              <a:rPr lang="en-US" sz="3200" dirty="0" smtClean="0"/>
              <a:t>AI </a:t>
            </a:r>
            <a:r>
              <a:rPr lang="en-US" sz="3200" dirty="0"/>
              <a:t>started out with the predictions made by the machine in a fashion a statistician does predictions using his calculator. </a:t>
            </a:r>
            <a:endParaRPr lang="en-US" sz="3200" dirty="0" smtClean="0"/>
          </a:p>
          <a:p>
            <a:pPr>
              <a:spcBef>
                <a:spcPts val="1800"/>
              </a:spcBef>
            </a:pPr>
            <a:r>
              <a:rPr lang="en-US" sz="3200" dirty="0" smtClean="0"/>
              <a:t>Thus</a:t>
            </a:r>
            <a:r>
              <a:rPr lang="en-US" sz="3200" dirty="0"/>
              <a:t>, the initial entire AI development was based mainly on statistical techniques</a:t>
            </a:r>
            <a:r>
              <a:rPr lang="en-US" sz="3200" dirty="0" smtClean="0"/>
              <a:t>.</a:t>
            </a:r>
            <a:endParaRPr lang="en-US" sz="3200" dirty="0"/>
          </a:p>
        </p:txBody>
      </p:sp>
    </p:spTree>
    <p:extLst>
      <p:ext uri="{BB962C8B-B14F-4D97-AF65-F5344CB8AC3E}">
        <p14:creationId xmlns:p14="http://schemas.microsoft.com/office/powerpoint/2010/main" val="28323298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55739" y="3223"/>
            <a:ext cx="990416" cy="1320554"/>
          </a:xfrm>
          <a:prstGeom prst="ellipse">
            <a:avLst/>
          </a:prstGeom>
          <a:ln>
            <a:noFill/>
          </a:ln>
          <a:effectLst>
            <a:softEdge rad="112500"/>
          </a:effec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45261" y="41857"/>
            <a:ext cx="990416" cy="1320554"/>
          </a:xfrm>
          <a:prstGeom prst="ellipse">
            <a:avLst/>
          </a:prstGeom>
          <a:ln>
            <a:noFill/>
          </a:ln>
          <a:effectLst>
            <a:softEdge rad="112500"/>
          </a:effectLst>
        </p:spPr>
      </p:pic>
      <p:sp>
        <p:nvSpPr>
          <p:cNvPr id="9" name="object 2"/>
          <p:cNvSpPr txBox="1"/>
          <p:nvPr/>
        </p:nvSpPr>
        <p:spPr>
          <a:xfrm>
            <a:off x="615949" y="418723"/>
            <a:ext cx="8430205" cy="566822"/>
          </a:xfrm>
          <a:prstGeom prst="rect">
            <a:avLst/>
          </a:prstGeom>
        </p:spPr>
        <p:txBody>
          <a:bodyPr vert="horz" wrap="square" lIns="0" tIns="12700" rIns="0" bIns="0" rtlCol="0">
            <a:spAutoFit/>
          </a:bodyPr>
          <a:lstStyle/>
          <a:p>
            <a:r>
              <a:rPr lang="en-US" sz="3600" b="1" dirty="0" smtClean="0"/>
              <a:t>AI Development Statistical </a:t>
            </a:r>
            <a:r>
              <a:rPr lang="en-US" sz="3600" b="1" dirty="0"/>
              <a:t>Techniques</a:t>
            </a:r>
            <a:endParaRPr lang="en-US" sz="3600" dirty="0"/>
          </a:p>
        </p:txBody>
      </p:sp>
      <p:sp>
        <p:nvSpPr>
          <p:cNvPr id="10" name="Content Placeholder 2"/>
          <p:cNvSpPr>
            <a:spLocks noGrp="1"/>
          </p:cNvSpPr>
          <p:nvPr>
            <p:ph sz="quarter" idx="1"/>
          </p:nvPr>
        </p:nvSpPr>
        <p:spPr>
          <a:xfrm>
            <a:off x="387350" y="1295202"/>
            <a:ext cx="8458200" cy="5181798"/>
          </a:xfrm>
        </p:spPr>
        <p:txBody>
          <a:bodyPr lIns="68580" tIns="34290" rIns="68580" bIns="34290">
            <a:normAutofit fontScale="92500" lnSpcReduction="10000"/>
          </a:bodyPr>
          <a:lstStyle/>
          <a:p>
            <a:pPr>
              <a:spcBef>
                <a:spcPts val="1200"/>
              </a:spcBef>
            </a:pPr>
            <a:r>
              <a:rPr lang="en-US" sz="1800" dirty="0"/>
              <a:t>The development of today’s AI applications started with using the age-old traditional statistical techniques. </a:t>
            </a:r>
            <a:r>
              <a:rPr lang="en-US" sz="1800" dirty="0" smtClean="0"/>
              <a:t>Straight-line interpolation has been used in </a:t>
            </a:r>
            <a:r>
              <a:rPr lang="en-US" sz="1800" dirty="0"/>
              <a:t>schools to predict a future value. </a:t>
            </a:r>
            <a:endParaRPr lang="en-US" sz="1800" dirty="0" smtClean="0"/>
          </a:p>
          <a:p>
            <a:pPr>
              <a:spcBef>
                <a:spcPts val="1200"/>
              </a:spcBef>
            </a:pPr>
            <a:r>
              <a:rPr lang="en-US" sz="1800" dirty="0" smtClean="0"/>
              <a:t>There </a:t>
            </a:r>
            <a:r>
              <a:rPr lang="en-US" sz="1800" dirty="0"/>
              <a:t>are several other such statistical techniques which are successfully applied in developing so-called AI programs. </a:t>
            </a:r>
            <a:r>
              <a:rPr lang="en-US" sz="1800" dirty="0" smtClean="0"/>
              <a:t> </a:t>
            </a:r>
            <a:r>
              <a:rPr lang="en-US" sz="1800" dirty="0"/>
              <a:t>“so-called” because the AI programs that we have today are much more complex and use techniques far beyond the statistical techniques used by the early AI programs.</a:t>
            </a:r>
          </a:p>
          <a:p>
            <a:pPr>
              <a:spcBef>
                <a:spcPts val="1200"/>
              </a:spcBef>
            </a:pPr>
            <a:r>
              <a:rPr lang="en-US" sz="1800" dirty="0"/>
              <a:t>Some of the examples of statistical techniques that are used for developing AI applications in those days and are still in practice are listed here −</a:t>
            </a:r>
          </a:p>
          <a:p>
            <a:pPr marL="617220" lvl="1" indent="-342900">
              <a:spcBef>
                <a:spcPts val="1200"/>
              </a:spcBef>
              <a:buClrTx/>
              <a:buSzPct val="100000"/>
              <a:buFont typeface="+mj-lt"/>
              <a:buAutoNum type="arabicParenR"/>
            </a:pPr>
            <a:r>
              <a:rPr lang="en-US" sz="1500" dirty="0"/>
              <a:t>Regression</a:t>
            </a:r>
          </a:p>
          <a:p>
            <a:pPr marL="617220" lvl="1" indent="-342900">
              <a:spcBef>
                <a:spcPts val="1200"/>
              </a:spcBef>
              <a:buClrTx/>
              <a:buSzPct val="100000"/>
              <a:buFont typeface="+mj-lt"/>
              <a:buAutoNum type="arabicParenR"/>
            </a:pPr>
            <a:r>
              <a:rPr lang="en-US" sz="1500" dirty="0"/>
              <a:t>Classification</a:t>
            </a:r>
          </a:p>
          <a:p>
            <a:pPr marL="617220" lvl="1" indent="-342900">
              <a:spcBef>
                <a:spcPts val="1200"/>
              </a:spcBef>
              <a:buClrTx/>
              <a:buSzPct val="100000"/>
              <a:buFont typeface="+mj-lt"/>
              <a:buAutoNum type="arabicParenR"/>
            </a:pPr>
            <a:r>
              <a:rPr lang="en-US" sz="1500" dirty="0"/>
              <a:t>Clustering</a:t>
            </a:r>
          </a:p>
          <a:p>
            <a:pPr marL="617220" lvl="1" indent="-342900">
              <a:spcBef>
                <a:spcPts val="1200"/>
              </a:spcBef>
              <a:buClrTx/>
              <a:buSzPct val="100000"/>
              <a:buFont typeface="+mj-lt"/>
              <a:buAutoNum type="arabicParenR"/>
            </a:pPr>
            <a:r>
              <a:rPr lang="en-US" sz="1500" dirty="0"/>
              <a:t>Probability Theories</a:t>
            </a:r>
          </a:p>
          <a:p>
            <a:pPr marL="617220" lvl="1" indent="-342900">
              <a:spcBef>
                <a:spcPts val="1200"/>
              </a:spcBef>
              <a:buClrTx/>
              <a:buSzPct val="100000"/>
              <a:buFont typeface="+mj-lt"/>
              <a:buAutoNum type="arabicParenR"/>
            </a:pPr>
            <a:r>
              <a:rPr lang="en-US" sz="1500" dirty="0"/>
              <a:t>Decision Trees</a:t>
            </a:r>
          </a:p>
          <a:p>
            <a:pPr>
              <a:spcBef>
                <a:spcPts val="1200"/>
              </a:spcBef>
            </a:pPr>
            <a:r>
              <a:rPr lang="en-US" sz="1800" dirty="0" smtClean="0"/>
              <a:t>These </a:t>
            </a:r>
            <a:r>
              <a:rPr lang="en-US" sz="1800" dirty="0"/>
              <a:t>statistical techniques </a:t>
            </a:r>
            <a:r>
              <a:rPr lang="en-US" sz="1800" dirty="0" smtClean="0"/>
              <a:t>can be used for developing </a:t>
            </a:r>
            <a:r>
              <a:rPr lang="en-US" sz="1800" dirty="0"/>
              <a:t>AI applications based on limited </a:t>
            </a:r>
            <a:r>
              <a:rPr lang="en-US" sz="1800" dirty="0"/>
              <a:t>data due to some limitations </a:t>
            </a:r>
            <a:r>
              <a:rPr lang="en-US" sz="1800" dirty="0" smtClean="0"/>
              <a:t>while for huge data more </a:t>
            </a:r>
            <a:r>
              <a:rPr lang="en-US" sz="1800" dirty="0"/>
              <a:t>advanced methods such as deep learning are </a:t>
            </a:r>
            <a:r>
              <a:rPr lang="en-US" sz="1800" dirty="0" smtClean="0"/>
              <a:t>developed </a:t>
            </a:r>
            <a:r>
              <a:rPr lang="en-US" sz="1800" dirty="0"/>
              <a:t>to solve many complex problems</a:t>
            </a:r>
            <a:r>
              <a:rPr lang="en-US" sz="1800" dirty="0" smtClean="0"/>
              <a:t>.</a:t>
            </a:r>
            <a:endParaRPr lang="en-US" sz="1800" dirty="0"/>
          </a:p>
        </p:txBody>
      </p:sp>
    </p:spTree>
    <p:extLst>
      <p:ext uri="{BB962C8B-B14F-4D97-AF65-F5344CB8AC3E}">
        <p14:creationId xmlns:p14="http://schemas.microsoft.com/office/powerpoint/2010/main" val="1382786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55739" y="3223"/>
            <a:ext cx="990416" cy="1320554"/>
          </a:xfrm>
          <a:prstGeom prst="ellipse">
            <a:avLst/>
          </a:prstGeom>
          <a:ln>
            <a:noFill/>
          </a:ln>
          <a:effectLst>
            <a:softEdge rad="112500"/>
          </a:effec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45261" y="41857"/>
            <a:ext cx="990416" cy="1320554"/>
          </a:xfrm>
          <a:prstGeom prst="ellipse">
            <a:avLst/>
          </a:prstGeom>
          <a:ln>
            <a:noFill/>
          </a:ln>
          <a:effectLst>
            <a:softEdge rad="112500"/>
          </a:effectLst>
        </p:spPr>
      </p:pic>
      <p:sp>
        <p:nvSpPr>
          <p:cNvPr id="9" name="object 2"/>
          <p:cNvSpPr txBox="1"/>
          <p:nvPr/>
        </p:nvSpPr>
        <p:spPr>
          <a:xfrm>
            <a:off x="615949" y="418723"/>
            <a:ext cx="8430205" cy="566822"/>
          </a:xfrm>
          <a:prstGeom prst="rect">
            <a:avLst/>
          </a:prstGeom>
        </p:spPr>
        <p:txBody>
          <a:bodyPr vert="horz" wrap="square" lIns="0" tIns="12700" rIns="0" bIns="0" rtlCol="0">
            <a:spAutoFit/>
          </a:bodyPr>
          <a:lstStyle/>
          <a:p>
            <a:r>
              <a:rPr lang="en-US" sz="3600" b="1" dirty="0" smtClean="0"/>
              <a:t>Need of Machine Learning</a:t>
            </a:r>
            <a:endParaRPr lang="en-US" sz="3600" b="1" dirty="0"/>
          </a:p>
        </p:txBody>
      </p:sp>
      <p:sp>
        <p:nvSpPr>
          <p:cNvPr id="10" name="Content Placeholder 2"/>
          <p:cNvSpPr>
            <a:spLocks noGrp="1"/>
          </p:cNvSpPr>
          <p:nvPr>
            <p:ph sz="quarter" idx="1"/>
          </p:nvPr>
        </p:nvSpPr>
        <p:spPr>
          <a:xfrm>
            <a:off x="381000" y="1219200"/>
            <a:ext cx="8458200" cy="533598"/>
          </a:xfrm>
        </p:spPr>
        <p:txBody>
          <a:bodyPr lIns="68580" tIns="34290" rIns="68580" bIns="34290">
            <a:normAutofit/>
          </a:bodyPr>
          <a:lstStyle/>
          <a:p>
            <a:r>
              <a:rPr lang="en-US" sz="1600" dirty="0"/>
              <a:t>Consider the following figure that shows a plot of house prices versus its size in sq. ft</a:t>
            </a:r>
            <a:r>
              <a:rPr lang="en-US" sz="1600" dirty="0" smtClean="0"/>
              <a:t>.</a:t>
            </a:r>
          </a:p>
        </p:txBody>
      </p:sp>
      <p:sp>
        <p:nvSpPr>
          <p:cNvPr id="6" name="Content Placeholder 2"/>
          <p:cNvSpPr txBox="1">
            <a:spLocks/>
          </p:cNvSpPr>
          <p:nvPr/>
        </p:nvSpPr>
        <p:spPr>
          <a:xfrm>
            <a:off x="381000" y="1600003"/>
            <a:ext cx="5105400" cy="4648398"/>
          </a:xfrm>
          <a:prstGeom prst="rect">
            <a:avLst/>
          </a:prstGeom>
        </p:spPr>
        <p:txBody>
          <a:bodyPr vert="horz" lIns="68580" tIns="34290" rIns="68580" bIns="34290">
            <a:normAutofit/>
          </a:bodyPr>
          <a:lst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a:spcBef>
                <a:spcPts val="1200"/>
              </a:spcBef>
            </a:pPr>
            <a:r>
              <a:rPr lang="en-US" sz="1600" dirty="0" smtClean="0"/>
              <a:t>A best-fit line shows our predictions for any other house given its size after having </a:t>
            </a:r>
            <a:r>
              <a:rPr lang="en-US" sz="1600" dirty="0"/>
              <a:t>various data points on the </a:t>
            </a:r>
            <a:r>
              <a:rPr lang="en-US" sz="1600" dirty="0" err="1" smtClean="0"/>
              <a:t>XY</a:t>
            </a:r>
            <a:r>
              <a:rPr lang="en-US" sz="1600" dirty="0" smtClean="0"/>
              <a:t>.</a:t>
            </a:r>
          </a:p>
          <a:p>
            <a:pPr>
              <a:spcBef>
                <a:spcPts val="1200"/>
              </a:spcBef>
            </a:pPr>
            <a:r>
              <a:rPr lang="en-US" sz="1600" dirty="0"/>
              <a:t>F</a:t>
            </a:r>
            <a:r>
              <a:rPr lang="en-US" sz="1600" dirty="0" smtClean="0"/>
              <a:t>eed the known data to the machine and ask it to find the best fit line. Once the best fit line is found by the machine, you will test its suitability by feeding in a known house size, i.e. the Y-value in the above curve. </a:t>
            </a:r>
          </a:p>
          <a:p>
            <a:pPr>
              <a:spcBef>
                <a:spcPts val="1200"/>
              </a:spcBef>
            </a:pPr>
            <a:r>
              <a:rPr lang="en-US" sz="1600" dirty="0" smtClean="0"/>
              <a:t>The machine will now return the estimated X-value, i.e. the expected price of the house. The diagram can be extrapolated to find out the price of a house which is 3000 sq. ft. or even larger. This is called regression in statistics. </a:t>
            </a:r>
          </a:p>
          <a:p>
            <a:pPr>
              <a:spcBef>
                <a:spcPts val="1200"/>
              </a:spcBef>
            </a:pPr>
            <a:r>
              <a:rPr lang="en-US" sz="1600" dirty="0" smtClean="0"/>
              <a:t>Particularly, this kind of regression is called linear regression as the relationship between X &amp; Y data points is linear.</a:t>
            </a:r>
          </a:p>
          <a:p>
            <a:endParaRPr lang="en-US" sz="1600" dirty="0"/>
          </a:p>
        </p:txBody>
      </p:sp>
      <p:pic>
        <p:nvPicPr>
          <p:cNvPr id="7" name="Picture 6" descr="House Prices Versus"/>
          <p:cNvPicPr/>
          <p:nvPr/>
        </p:nvPicPr>
        <p:blipFill>
          <a:blip r:embed="rId4">
            <a:extLst>
              <a:ext uri="{28A0092B-C50C-407E-A947-70E740481C1C}">
                <a14:useLocalDpi xmlns:a14="http://schemas.microsoft.com/office/drawing/2010/main" val="0"/>
              </a:ext>
            </a:extLst>
          </a:blip>
          <a:srcRect/>
          <a:stretch>
            <a:fillRect/>
          </a:stretch>
        </p:blipFill>
        <p:spPr bwMode="auto">
          <a:xfrm>
            <a:off x="5505450" y="1905000"/>
            <a:ext cx="3449277" cy="3733998"/>
          </a:xfrm>
          <a:prstGeom prst="rect">
            <a:avLst/>
          </a:prstGeom>
          <a:noFill/>
          <a:ln>
            <a:noFill/>
          </a:ln>
        </p:spPr>
      </p:pic>
    </p:spTree>
    <p:extLst>
      <p:ext uri="{BB962C8B-B14F-4D97-AF65-F5344CB8AC3E}">
        <p14:creationId xmlns:p14="http://schemas.microsoft.com/office/powerpoint/2010/main" val="40462240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55739" y="3223"/>
            <a:ext cx="990416" cy="1320554"/>
          </a:xfrm>
          <a:prstGeom prst="ellipse">
            <a:avLst/>
          </a:prstGeom>
          <a:ln>
            <a:noFill/>
          </a:ln>
          <a:effectLst>
            <a:softEdge rad="112500"/>
          </a:effec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45261" y="41857"/>
            <a:ext cx="990416" cy="1320554"/>
          </a:xfrm>
          <a:prstGeom prst="ellipse">
            <a:avLst/>
          </a:prstGeom>
          <a:ln>
            <a:noFill/>
          </a:ln>
          <a:effectLst>
            <a:softEdge rad="112500"/>
          </a:effectLst>
        </p:spPr>
      </p:pic>
      <p:sp>
        <p:nvSpPr>
          <p:cNvPr id="6" name="Content Placeholder 2"/>
          <p:cNvSpPr txBox="1">
            <a:spLocks/>
          </p:cNvSpPr>
          <p:nvPr/>
        </p:nvSpPr>
        <p:spPr>
          <a:xfrm>
            <a:off x="152399" y="1219200"/>
            <a:ext cx="4981575" cy="4648398"/>
          </a:xfrm>
          <a:prstGeom prst="rect">
            <a:avLst/>
          </a:prstGeom>
        </p:spPr>
        <p:txBody>
          <a:bodyPr vert="horz" lIns="68580" tIns="34290" rIns="68580" bIns="34290">
            <a:normAutofit/>
          </a:bodyPr>
          <a:lst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a:spcBef>
                <a:spcPts val="1200"/>
              </a:spcBef>
            </a:pPr>
            <a:r>
              <a:rPr lang="en-US" sz="1600" dirty="0"/>
              <a:t>In many cases, the relationship between the X &amp; Y data points may not be a straight line, and it may be a curve with a complex equation. Your task would be now to find out the best fitting curve which can be extrapolated to predict the future values. One such application plot is shown in the </a:t>
            </a:r>
            <a:r>
              <a:rPr lang="en-US" sz="1600" dirty="0" smtClean="0"/>
              <a:t>given figure.</a:t>
            </a:r>
          </a:p>
          <a:p>
            <a:pPr>
              <a:spcBef>
                <a:spcPts val="1200"/>
              </a:spcBef>
            </a:pPr>
            <a:r>
              <a:rPr lang="en-US" sz="1600" dirty="0" smtClean="0"/>
              <a:t>The </a:t>
            </a:r>
            <a:r>
              <a:rPr lang="en-US" sz="1600" dirty="0"/>
              <a:t>statistical optimization techniques </a:t>
            </a:r>
            <a:r>
              <a:rPr lang="en-US" sz="1600" dirty="0" smtClean="0"/>
              <a:t>will be used to </a:t>
            </a:r>
            <a:r>
              <a:rPr lang="en-US" sz="1600" dirty="0"/>
              <a:t>find out the equation for the best fit curve here. And this is what exactly Machine Learning is about. </a:t>
            </a:r>
            <a:endParaRPr lang="en-US" sz="1600" dirty="0" smtClean="0"/>
          </a:p>
          <a:p>
            <a:pPr>
              <a:spcBef>
                <a:spcPts val="1200"/>
              </a:spcBef>
            </a:pPr>
            <a:r>
              <a:rPr lang="en-US" sz="1600" dirty="0" smtClean="0"/>
              <a:t>The known </a:t>
            </a:r>
            <a:r>
              <a:rPr lang="en-US" sz="1600" dirty="0"/>
              <a:t>optimization techniques </a:t>
            </a:r>
            <a:r>
              <a:rPr lang="en-US" sz="1600" dirty="0" smtClean="0"/>
              <a:t>can be used to </a:t>
            </a:r>
            <a:r>
              <a:rPr lang="en-US" sz="1600" dirty="0"/>
              <a:t>find the best solution to </a:t>
            </a:r>
            <a:r>
              <a:rPr lang="en-US" sz="1600" dirty="0" smtClean="0"/>
              <a:t>the </a:t>
            </a:r>
            <a:r>
              <a:rPr lang="en-US" sz="1600" dirty="0"/>
              <a:t>problem.</a:t>
            </a:r>
          </a:p>
          <a:p>
            <a:endParaRPr lang="en-US" sz="1600" dirty="0"/>
          </a:p>
          <a:p>
            <a:endParaRPr lang="en-US" sz="1600" dirty="0"/>
          </a:p>
        </p:txBody>
      </p:sp>
      <p:pic>
        <p:nvPicPr>
          <p:cNvPr id="11" name="Picture 10" descr="Predict Future Values"/>
          <p:cNvPicPr/>
          <p:nvPr/>
        </p:nvPicPr>
        <p:blipFill>
          <a:blip r:embed="rId4">
            <a:extLst>
              <a:ext uri="{28A0092B-C50C-407E-A947-70E740481C1C}">
                <a14:useLocalDpi xmlns:a14="http://schemas.microsoft.com/office/drawing/2010/main" val="0"/>
              </a:ext>
            </a:extLst>
          </a:blip>
          <a:srcRect/>
          <a:stretch>
            <a:fillRect/>
          </a:stretch>
        </p:blipFill>
        <p:spPr bwMode="auto">
          <a:xfrm>
            <a:off x="5185422" y="1323777"/>
            <a:ext cx="3712155" cy="3276600"/>
          </a:xfrm>
          <a:prstGeom prst="rect">
            <a:avLst/>
          </a:prstGeom>
          <a:noFill/>
          <a:ln>
            <a:noFill/>
          </a:ln>
        </p:spPr>
      </p:pic>
      <p:sp>
        <p:nvSpPr>
          <p:cNvPr id="12" name="object 2"/>
          <p:cNvSpPr txBox="1"/>
          <p:nvPr/>
        </p:nvSpPr>
        <p:spPr>
          <a:xfrm>
            <a:off x="505472" y="418723"/>
            <a:ext cx="8430205" cy="566822"/>
          </a:xfrm>
          <a:prstGeom prst="rect">
            <a:avLst/>
          </a:prstGeom>
        </p:spPr>
        <p:txBody>
          <a:bodyPr vert="horz" wrap="square" lIns="0" tIns="12700" rIns="0" bIns="0" rtlCol="0">
            <a:spAutoFit/>
          </a:bodyPr>
          <a:lstStyle/>
          <a:p>
            <a:r>
              <a:rPr lang="en-US" sz="3600" b="1" dirty="0" smtClean="0"/>
              <a:t>Need of Machine Learning</a:t>
            </a:r>
            <a:endParaRPr lang="en-US" sz="3600" b="1" dirty="0"/>
          </a:p>
        </p:txBody>
      </p:sp>
    </p:spTree>
    <p:extLst>
      <p:ext uri="{BB962C8B-B14F-4D97-AF65-F5344CB8AC3E}">
        <p14:creationId xmlns:p14="http://schemas.microsoft.com/office/powerpoint/2010/main" val="37147089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55739" y="3223"/>
            <a:ext cx="990416" cy="1320554"/>
          </a:xfrm>
          <a:prstGeom prst="ellipse">
            <a:avLst/>
          </a:prstGeom>
          <a:ln>
            <a:noFill/>
          </a:ln>
          <a:effectLst>
            <a:softEdge rad="112500"/>
          </a:effec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45261" y="41857"/>
            <a:ext cx="990416" cy="1320554"/>
          </a:xfrm>
          <a:prstGeom prst="ellipse">
            <a:avLst/>
          </a:prstGeom>
          <a:ln>
            <a:noFill/>
          </a:ln>
          <a:effectLst>
            <a:softEdge rad="112500"/>
          </a:effectLst>
        </p:spPr>
      </p:pic>
      <p:sp>
        <p:nvSpPr>
          <p:cNvPr id="9" name="object 2"/>
          <p:cNvSpPr txBox="1"/>
          <p:nvPr/>
        </p:nvSpPr>
        <p:spPr>
          <a:xfrm>
            <a:off x="615950" y="418723"/>
            <a:ext cx="8001000" cy="566822"/>
          </a:xfrm>
          <a:prstGeom prst="rect">
            <a:avLst/>
          </a:prstGeom>
        </p:spPr>
        <p:txBody>
          <a:bodyPr vert="horz" wrap="square" lIns="0" tIns="12700" rIns="0" bIns="0" rtlCol="0">
            <a:spAutoFit/>
          </a:bodyPr>
          <a:lstStyle/>
          <a:p>
            <a:r>
              <a:rPr lang="en-US" sz="3600" b="1" dirty="0" smtClean="0"/>
              <a:t>What is machine </a:t>
            </a:r>
            <a:r>
              <a:rPr lang="en-US" sz="3600" b="1" dirty="0" smtClean="0"/>
              <a:t>learning (ML)?</a:t>
            </a:r>
            <a:endParaRPr lang="en-US" sz="3600" dirty="0"/>
          </a:p>
        </p:txBody>
      </p:sp>
      <p:sp>
        <p:nvSpPr>
          <p:cNvPr id="10" name="Content Placeholder 2"/>
          <p:cNvSpPr>
            <a:spLocks noGrp="1"/>
          </p:cNvSpPr>
          <p:nvPr>
            <p:ph sz="quarter" idx="1"/>
          </p:nvPr>
        </p:nvSpPr>
        <p:spPr>
          <a:xfrm>
            <a:off x="381000" y="1323777"/>
            <a:ext cx="8458200" cy="5000823"/>
          </a:xfrm>
        </p:spPr>
        <p:txBody>
          <a:bodyPr lIns="68580" tIns="34290" rIns="68580" bIns="34290">
            <a:normAutofit fontScale="92500" lnSpcReduction="20000"/>
          </a:bodyPr>
          <a:lstStyle/>
          <a:p>
            <a:pPr>
              <a:spcBef>
                <a:spcPts val="1200"/>
              </a:spcBef>
            </a:pPr>
            <a:r>
              <a:rPr lang="en-US" sz="1800" dirty="0"/>
              <a:t>Machine Learning (</a:t>
            </a:r>
            <a:r>
              <a:rPr lang="en-US" sz="1800" dirty="0" smtClean="0"/>
              <a:t>ML)is</a:t>
            </a:r>
            <a:r>
              <a:rPr lang="en-US" sz="1800" dirty="0" smtClean="0"/>
              <a:t> </a:t>
            </a:r>
            <a:r>
              <a:rPr lang="en-US" sz="1800" dirty="0"/>
              <a:t>enabling computers to tackle tasks that have, until now, only been carried out by people</a:t>
            </a:r>
            <a:r>
              <a:rPr lang="en-US" sz="1800" dirty="0" smtClean="0"/>
              <a:t>.</a:t>
            </a:r>
          </a:p>
          <a:p>
            <a:pPr>
              <a:spcBef>
                <a:spcPts val="1200"/>
              </a:spcBef>
            </a:pPr>
            <a:r>
              <a:rPr lang="en-US" sz="1800" dirty="0" smtClean="0"/>
              <a:t>ML </a:t>
            </a:r>
            <a:r>
              <a:rPr lang="en-US" sz="1800" dirty="0"/>
              <a:t>is an application of artificial intelligence (AI) that provides systems the ability to automatically learn and improve from experience without being explicitly programmed</a:t>
            </a:r>
            <a:r>
              <a:rPr lang="en-US" sz="1800" dirty="0" smtClean="0"/>
              <a:t>.</a:t>
            </a:r>
          </a:p>
          <a:p>
            <a:pPr>
              <a:spcBef>
                <a:spcPts val="1200"/>
              </a:spcBef>
            </a:pPr>
            <a:r>
              <a:rPr lang="en-US" sz="1800" dirty="0" smtClean="0"/>
              <a:t>ML is the </a:t>
            </a:r>
            <a:r>
              <a:rPr lang="en-US" sz="1800" dirty="0"/>
              <a:t>process of teaching a computer system how to make accurate predictions when fed data.</a:t>
            </a:r>
          </a:p>
          <a:p>
            <a:pPr>
              <a:spcBef>
                <a:spcPts val="1200"/>
              </a:spcBef>
            </a:pPr>
            <a:r>
              <a:rPr lang="en-US" sz="1800" dirty="0" smtClean="0"/>
              <a:t>Those </a:t>
            </a:r>
            <a:r>
              <a:rPr lang="en-US" sz="1800" dirty="0"/>
              <a:t>predictions could be answering </a:t>
            </a:r>
            <a:endParaRPr lang="en-US" sz="1800" dirty="0" smtClean="0"/>
          </a:p>
          <a:p>
            <a:pPr lvl="1"/>
            <a:r>
              <a:rPr lang="en-US" sz="1500" dirty="0" smtClean="0"/>
              <a:t>whether </a:t>
            </a:r>
            <a:r>
              <a:rPr lang="en-US" sz="1500" dirty="0"/>
              <a:t>a piece of fruit in a photo is a banana or an apple, spotting people crossing the road in front of a self-driving car, </a:t>
            </a:r>
            <a:endParaRPr lang="en-US" sz="1500" dirty="0" smtClean="0"/>
          </a:p>
          <a:p>
            <a:pPr lvl="1"/>
            <a:r>
              <a:rPr lang="en-US" sz="1500" dirty="0" smtClean="0"/>
              <a:t>whether </a:t>
            </a:r>
            <a:r>
              <a:rPr lang="en-US" sz="1500" dirty="0"/>
              <a:t>the use of the word </a:t>
            </a:r>
            <a:r>
              <a:rPr lang="en-US" sz="1500" i="1" dirty="0"/>
              <a:t>book </a:t>
            </a:r>
            <a:r>
              <a:rPr lang="en-US" sz="1500" dirty="0"/>
              <a:t>in a sentence relates to a paperback or a hotel reservation, </a:t>
            </a:r>
            <a:endParaRPr lang="en-US" sz="1500" dirty="0" smtClean="0"/>
          </a:p>
          <a:p>
            <a:pPr lvl="1"/>
            <a:r>
              <a:rPr lang="en-US" sz="1500" dirty="0" smtClean="0"/>
              <a:t>whether </a:t>
            </a:r>
            <a:r>
              <a:rPr lang="en-US" sz="1500" dirty="0"/>
              <a:t>an email is spam, or recognizing speech accurately enough to generate captions for a YouTube video</a:t>
            </a:r>
            <a:r>
              <a:rPr lang="en-US" sz="1500" dirty="0" smtClean="0"/>
              <a:t>.</a:t>
            </a:r>
          </a:p>
          <a:p>
            <a:pPr>
              <a:spcBef>
                <a:spcPts val="1200"/>
              </a:spcBef>
            </a:pPr>
            <a:r>
              <a:rPr lang="en-US" sz="1800" dirty="0"/>
              <a:t>From driving cars to translating speech, machine learning is using the capabilities of artificial intelligence - helping software make sense of the disordered and unpredictable real world.</a:t>
            </a:r>
          </a:p>
          <a:p>
            <a:pPr>
              <a:spcBef>
                <a:spcPts val="1200"/>
              </a:spcBef>
            </a:pPr>
            <a:r>
              <a:rPr lang="en-US" sz="1800" dirty="0" smtClean="0"/>
              <a:t>The </a:t>
            </a:r>
            <a:r>
              <a:rPr lang="en-US" sz="1800" dirty="0"/>
              <a:t>key difference from traditional computer software is that a human developer hasn't written code that instructs the system how to tell the difference between the banana and the apple.</a:t>
            </a:r>
          </a:p>
          <a:p>
            <a:pPr>
              <a:spcBef>
                <a:spcPts val="1200"/>
              </a:spcBef>
            </a:pPr>
            <a:r>
              <a:rPr lang="en-US" sz="1800" dirty="0"/>
              <a:t>ML </a:t>
            </a:r>
            <a:r>
              <a:rPr lang="en-US" sz="1800" dirty="0"/>
              <a:t>algorithms build a mathematical model based on sample data, known as "training data", in order to make predictions or decisions without being explicitly programmed to do </a:t>
            </a:r>
            <a:r>
              <a:rPr lang="en-US" sz="1800" dirty="0" smtClean="0"/>
              <a:t>so.</a:t>
            </a:r>
            <a:endParaRPr lang="en-US" sz="1800" dirty="0"/>
          </a:p>
          <a:p>
            <a:pPr>
              <a:buNone/>
            </a:pPr>
            <a:endParaRPr lang="en-US" sz="1800" dirty="0"/>
          </a:p>
        </p:txBody>
      </p:sp>
    </p:spTree>
    <p:extLst>
      <p:ext uri="{BB962C8B-B14F-4D97-AF65-F5344CB8AC3E}">
        <p14:creationId xmlns:p14="http://schemas.microsoft.com/office/powerpoint/2010/main" val="418655385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4.xml><?xml version="1.0" encoding="utf-8"?>
<a:theme xmlns:a="http://schemas.openxmlformats.org/drawingml/2006/main" name="1_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3381</TotalTime>
  <Words>1185</Words>
  <Application>Microsoft Office PowerPoint</Application>
  <PresentationFormat>On-screen Show (4:3)</PresentationFormat>
  <Paragraphs>111</Paragraphs>
  <Slides>12</Slides>
  <Notes>12</Notes>
  <HiddenSlides>0</HiddenSlides>
  <MMClips>0</MMClips>
  <ScaleCrop>false</ScaleCrop>
  <HeadingPairs>
    <vt:vector size="4" baseType="variant">
      <vt:variant>
        <vt:lpstr>Theme</vt:lpstr>
      </vt:variant>
      <vt:variant>
        <vt:i4>4</vt:i4>
      </vt:variant>
      <vt:variant>
        <vt:lpstr>Slide Titles</vt:lpstr>
      </vt:variant>
      <vt:variant>
        <vt:i4>12</vt:i4>
      </vt:variant>
    </vt:vector>
  </HeadingPairs>
  <TitlesOfParts>
    <vt:vector size="16" baseType="lpstr">
      <vt:lpstr>Origin</vt:lpstr>
      <vt:lpstr>Custom Design</vt:lpstr>
      <vt:lpstr>2_Origin</vt:lpstr>
      <vt:lpstr>1_Origin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Atique</dc:creator>
  <cp:lastModifiedBy>inu</cp:lastModifiedBy>
  <cp:revision>568</cp:revision>
  <dcterms:created xsi:type="dcterms:W3CDTF">2012-09-05T05:27:50Z</dcterms:created>
  <dcterms:modified xsi:type="dcterms:W3CDTF">2020-11-04T09:04:22Z</dcterms:modified>
</cp:coreProperties>
</file>