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2/25/2020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2/25/2020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2/25/2020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2/25/2020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2/25/2020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2/25/2020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2/25/2020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2/25/2020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2/25/2020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2/25/2020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2/25/2020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2/25/2020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2/25/2020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2/25/2020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2/25/2020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MEDIA MANAGEMENT </a:t>
            </a:r>
            <a:endParaRPr lang="en-GB" dirty="0"/>
          </a:p>
        </p:txBody>
      </p:sp>
      <p:sp>
        <p:nvSpPr>
          <p:cNvPr id="3" name="Subtitle 2"/>
          <p:cNvSpPr>
            <a:spLocks noGrp="1"/>
          </p:cNvSpPr>
          <p:nvPr>
            <p:ph type="subTitle" idx="1"/>
          </p:nvPr>
        </p:nvSpPr>
        <p:spPr/>
        <p:txBody>
          <a:bodyPr/>
          <a:lstStyle/>
          <a:p>
            <a:r>
              <a:rPr lang="en-US" dirty="0" smtClean="0"/>
              <a:t>An Introduction</a:t>
            </a:r>
            <a:endParaRPr lang="en-GB" dirty="0"/>
          </a:p>
        </p:txBody>
      </p:sp>
    </p:spTree>
    <p:extLst>
      <p:ext uri="{BB962C8B-B14F-4D97-AF65-F5344CB8AC3E}">
        <p14:creationId xmlns:p14="http://schemas.microsoft.com/office/powerpoint/2010/main" val="2190902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Planning:</a:t>
            </a:r>
            <a:endParaRPr lang="en-GB" dirty="0"/>
          </a:p>
        </p:txBody>
      </p:sp>
      <p:sp>
        <p:nvSpPr>
          <p:cNvPr id="3" name="Content Placeholder 2"/>
          <p:cNvSpPr>
            <a:spLocks noGrp="1"/>
          </p:cNvSpPr>
          <p:nvPr>
            <p:ph idx="1"/>
          </p:nvPr>
        </p:nvSpPr>
        <p:spPr/>
        <p:txBody>
          <a:bodyPr/>
          <a:lstStyle/>
          <a:p>
            <a:r>
              <a:rPr lang="en-US" b="1" dirty="0"/>
              <a:t>Planning: </a:t>
            </a:r>
            <a:r>
              <a:rPr lang="en-US" dirty="0"/>
              <a:t>This is commonly referred to as the basic management function. It has to do with the preparation for the future operations of a business activity. It precedes every other management function. </a:t>
            </a:r>
            <a:endParaRPr lang="en-US" dirty="0" smtClean="0"/>
          </a:p>
          <a:p>
            <a:r>
              <a:rPr lang="en-US" dirty="0"/>
              <a:t>It is determination of course of action to achieve desired goals. With proper planning, managers </a:t>
            </a:r>
            <a:r>
              <a:rPr lang="en-US" dirty="0" err="1"/>
              <a:t>minimise</a:t>
            </a:r>
            <a:r>
              <a:rPr lang="en-US" dirty="0"/>
              <a:t> confusions, risks, wastages and poor performance. </a:t>
            </a:r>
            <a:endParaRPr lang="en-GB" dirty="0"/>
          </a:p>
        </p:txBody>
      </p:sp>
    </p:spTree>
    <p:extLst>
      <p:ext uri="{BB962C8B-B14F-4D97-AF65-F5344CB8AC3E}">
        <p14:creationId xmlns:p14="http://schemas.microsoft.com/office/powerpoint/2010/main" val="3045499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Organising</a:t>
            </a:r>
            <a:r>
              <a:rPr lang="en-GB" dirty="0"/>
              <a:t>:</a:t>
            </a:r>
            <a:endParaRPr lang="en-GB" dirty="0"/>
          </a:p>
        </p:txBody>
      </p:sp>
      <p:sp>
        <p:nvSpPr>
          <p:cNvPr id="3" name="Content Placeholder 2"/>
          <p:cNvSpPr>
            <a:spLocks noGrp="1"/>
          </p:cNvSpPr>
          <p:nvPr>
            <p:ph idx="1"/>
          </p:nvPr>
        </p:nvSpPr>
        <p:spPr/>
        <p:txBody>
          <a:bodyPr>
            <a:normAutofit fontScale="92500"/>
          </a:bodyPr>
          <a:lstStyle/>
          <a:p>
            <a:pPr marL="0" indent="0">
              <a:buNone/>
            </a:pPr>
            <a:r>
              <a:rPr lang="en-US" b="1" dirty="0" err="1"/>
              <a:t>Organising</a:t>
            </a:r>
            <a:r>
              <a:rPr lang="en-US" dirty="0"/>
              <a:t>: </a:t>
            </a:r>
            <a:r>
              <a:rPr lang="en-US" dirty="0" err="1"/>
              <a:t>Organising</a:t>
            </a:r>
            <a:r>
              <a:rPr lang="en-US" dirty="0"/>
              <a:t> may be considered as preparation for putting plans into action. It is the process of bringing together both physical, financial and human resources and developing productive relationship amongst them for the purpose of attaining </a:t>
            </a:r>
            <a:r>
              <a:rPr lang="en-US" dirty="0" err="1" smtClean="0"/>
              <a:t>organisational</a:t>
            </a:r>
            <a:r>
              <a:rPr lang="en-US" dirty="0" smtClean="0"/>
              <a:t> </a:t>
            </a:r>
            <a:r>
              <a:rPr lang="en-US" dirty="0"/>
              <a:t>goals and </a:t>
            </a:r>
            <a:r>
              <a:rPr lang="en-US" dirty="0" smtClean="0"/>
              <a:t>objectives.</a:t>
            </a:r>
          </a:p>
          <a:p>
            <a:pPr marL="0" indent="0">
              <a:buNone/>
            </a:pPr>
            <a:r>
              <a:rPr lang="en-US" dirty="0" err="1" smtClean="0"/>
              <a:t>Organising</a:t>
            </a:r>
            <a:r>
              <a:rPr lang="en-US" dirty="0" smtClean="0"/>
              <a:t> </a:t>
            </a:r>
            <a:r>
              <a:rPr lang="en-US" dirty="0"/>
              <a:t>as a management function involves: </a:t>
            </a:r>
          </a:p>
          <a:p>
            <a:pPr marL="457200" indent="-457200">
              <a:buFont typeface="+mj-lt"/>
              <a:buAutoNum type="arabicPeriod"/>
            </a:pPr>
            <a:r>
              <a:rPr lang="en-GB" dirty="0" smtClean="0"/>
              <a:t>identification </a:t>
            </a:r>
            <a:r>
              <a:rPr lang="en-GB" dirty="0"/>
              <a:t>of activities </a:t>
            </a:r>
          </a:p>
          <a:p>
            <a:pPr marL="457200" indent="-457200">
              <a:buFont typeface="+mj-lt"/>
              <a:buAutoNum type="arabicPeriod"/>
            </a:pPr>
            <a:r>
              <a:rPr lang="en-US" dirty="0" smtClean="0"/>
              <a:t>classification </a:t>
            </a:r>
            <a:r>
              <a:rPr lang="en-US" dirty="0"/>
              <a:t>or grouping of the activities </a:t>
            </a:r>
          </a:p>
          <a:p>
            <a:pPr marL="457200" indent="-457200">
              <a:buFont typeface="+mj-lt"/>
              <a:buAutoNum type="arabicPeriod"/>
            </a:pPr>
            <a:r>
              <a:rPr lang="en-GB" dirty="0" smtClean="0"/>
              <a:t>assigning </a:t>
            </a:r>
            <a:r>
              <a:rPr lang="en-GB" dirty="0"/>
              <a:t>of duties </a:t>
            </a:r>
          </a:p>
          <a:p>
            <a:pPr marL="457200" indent="-457200">
              <a:buFont typeface="+mj-lt"/>
              <a:buAutoNum type="arabicPeriod"/>
            </a:pPr>
            <a:r>
              <a:rPr lang="en-US" dirty="0" smtClean="0"/>
              <a:t>creating </a:t>
            </a:r>
            <a:r>
              <a:rPr lang="en-US" dirty="0"/>
              <a:t>responsibilities and assigning authorities to coordinate. </a:t>
            </a:r>
          </a:p>
          <a:p>
            <a:endParaRPr lang="en-GB" dirty="0"/>
          </a:p>
        </p:txBody>
      </p:sp>
    </p:spTree>
    <p:extLst>
      <p:ext uri="{BB962C8B-B14F-4D97-AF65-F5344CB8AC3E}">
        <p14:creationId xmlns:p14="http://schemas.microsoft.com/office/powerpoint/2010/main" val="1651094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Staffing:</a:t>
            </a:r>
            <a:endParaRPr lang="en-GB" dirty="0"/>
          </a:p>
        </p:txBody>
      </p:sp>
      <p:sp>
        <p:nvSpPr>
          <p:cNvPr id="3" name="Content Placeholder 2"/>
          <p:cNvSpPr>
            <a:spLocks noGrp="1"/>
          </p:cNvSpPr>
          <p:nvPr>
            <p:ph idx="1"/>
          </p:nvPr>
        </p:nvSpPr>
        <p:spPr/>
        <p:txBody>
          <a:bodyPr/>
          <a:lstStyle/>
          <a:p>
            <a:r>
              <a:rPr lang="en-US" dirty="0"/>
              <a:t>The main purpose is to put the right person on the right job at the right time. </a:t>
            </a:r>
            <a:endParaRPr lang="en-US" dirty="0" smtClean="0"/>
          </a:p>
          <a:p>
            <a:r>
              <a:rPr lang="en-US" dirty="0" smtClean="0"/>
              <a:t>It </a:t>
            </a:r>
            <a:r>
              <a:rPr lang="en-US" dirty="0"/>
              <a:t>entails searching, selecting, recruiting, replacing, training and developing of staff. </a:t>
            </a:r>
            <a:endParaRPr lang="en-US" dirty="0" smtClean="0"/>
          </a:p>
          <a:p>
            <a:r>
              <a:rPr lang="en-US" dirty="0" smtClean="0"/>
              <a:t>It </a:t>
            </a:r>
            <a:r>
              <a:rPr lang="en-US" dirty="0"/>
              <a:t>also includes remunerations, performance appraisal, promoting, transferring and retiring of staff.</a:t>
            </a:r>
            <a:endParaRPr lang="en-GB" dirty="0"/>
          </a:p>
        </p:txBody>
      </p:sp>
    </p:spTree>
    <p:extLst>
      <p:ext uri="{BB962C8B-B14F-4D97-AF65-F5344CB8AC3E}">
        <p14:creationId xmlns:p14="http://schemas.microsoft.com/office/powerpoint/2010/main" val="1598471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Directing:</a:t>
            </a:r>
            <a:endParaRPr lang="en-GB" dirty="0"/>
          </a:p>
        </p:txBody>
      </p:sp>
      <p:sp>
        <p:nvSpPr>
          <p:cNvPr id="3" name="Content Placeholder 2"/>
          <p:cNvSpPr>
            <a:spLocks noGrp="1"/>
          </p:cNvSpPr>
          <p:nvPr>
            <p:ph idx="1"/>
          </p:nvPr>
        </p:nvSpPr>
        <p:spPr/>
        <p:txBody>
          <a:bodyPr/>
          <a:lstStyle/>
          <a:p>
            <a:r>
              <a:rPr lang="en-US" b="1" dirty="0"/>
              <a:t>Directing: </a:t>
            </a:r>
            <a:r>
              <a:rPr lang="en-US" dirty="0"/>
              <a:t>This is the interpersonal aspect of management which has to do with influencing, guiding, supervising, instructing and motivating subordinates for the purpose of achieving </a:t>
            </a:r>
            <a:r>
              <a:rPr lang="en-US" dirty="0" err="1"/>
              <a:t>organisational</a:t>
            </a:r>
            <a:r>
              <a:rPr lang="en-US" dirty="0"/>
              <a:t> goals. </a:t>
            </a:r>
            <a:endParaRPr lang="en-US" dirty="0" smtClean="0"/>
          </a:p>
          <a:p>
            <a:r>
              <a:rPr lang="en-US" dirty="0" smtClean="0"/>
              <a:t>For </a:t>
            </a:r>
            <a:r>
              <a:rPr lang="en-US" dirty="0"/>
              <a:t>a manager to direct well, he/she must ensure that subordinates understand clearly what they are expected to do in each situation. </a:t>
            </a:r>
            <a:endParaRPr lang="en-US" dirty="0" smtClean="0"/>
          </a:p>
          <a:p>
            <a:r>
              <a:rPr lang="en-US" dirty="0" smtClean="0"/>
              <a:t>This </a:t>
            </a:r>
            <a:r>
              <a:rPr lang="en-US" dirty="0"/>
              <a:t>implies that management must give precise orders and specify clearly how and when, who should do what.</a:t>
            </a:r>
            <a:endParaRPr lang="en-GB" dirty="0"/>
          </a:p>
        </p:txBody>
      </p:sp>
    </p:spTree>
    <p:extLst>
      <p:ext uri="{BB962C8B-B14F-4D97-AF65-F5344CB8AC3E}">
        <p14:creationId xmlns:p14="http://schemas.microsoft.com/office/powerpoint/2010/main" val="2009379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Controlling:</a:t>
            </a:r>
            <a:endParaRPr lang="en-GB" dirty="0"/>
          </a:p>
        </p:txBody>
      </p:sp>
      <p:sp>
        <p:nvSpPr>
          <p:cNvPr id="3" name="Content Placeholder 2"/>
          <p:cNvSpPr>
            <a:spLocks noGrp="1"/>
          </p:cNvSpPr>
          <p:nvPr>
            <p:ph idx="1"/>
          </p:nvPr>
        </p:nvSpPr>
        <p:spPr/>
        <p:txBody>
          <a:bodyPr>
            <a:normAutofit fontScale="92500" lnSpcReduction="10000"/>
          </a:bodyPr>
          <a:lstStyle/>
          <a:p>
            <a:r>
              <a:rPr lang="en-US" b="1" dirty="0"/>
              <a:t>Controlling: </a:t>
            </a:r>
            <a:r>
              <a:rPr lang="en-US" dirty="0"/>
              <a:t>This refers to measurement of current performance and correction of deviations (if any) to ensure achievement </a:t>
            </a:r>
            <a:r>
              <a:rPr lang="en-US" dirty="0" smtClean="0"/>
              <a:t>of</a:t>
            </a:r>
            <a:r>
              <a:rPr lang="en-US" dirty="0"/>
              <a:t> </a:t>
            </a:r>
            <a:r>
              <a:rPr lang="en-US" dirty="0" err="1"/>
              <a:t>organisational</a:t>
            </a:r>
            <a:r>
              <a:rPr lang="en-US" dirty="0"/>
              <a:t> goals. The purpose of control is to ensure that everything work in accordance with the planned standards. </a:t>
            </a:r>
            <a:endParaRPr lang="en-US" dirty="0" smtClean="0"/>
          </a:p>
          <a:p>
            <a:r>
              <a:rPr lang="en-GB" b="1" dirty="0">
                <a:solidFill>
                  <a:srgbClr val="FFFF00"/>
                </a:solidFill>
              </a:rPr>
              <a:t>Controlling has these steps: </a:t>
            </a:r>
          </a:p>
          <a:p>
            <a:r>
              <a:rPr lang="en-US" dirty="0"/>
              <a:t> establishment of </a:t>
            </a:r>
            <a:r>
              <a:rPr lang="en-US" dirty="0" err="1"/>
              <a:t>organisational</a:t>
            </a:r>
            <a:r>
              <a:rPr lang="en-US" dirty="0"/>
              <a:t> standard of performance </a:t>
            </a:r>
          </a:p>
          <a:p>
            <a:r>
              <a:rPr lang="en-US" dirty="0"/>
              <a:t> measurement of the actual performance </a:t>
            </a:r>
          </a:p>
          <a:p>
            <a:r>
              <a:rPr lang="en-US" dirty="0"/>
              <a:t> comparing the actual performance with the </a:t>
            </a:r>
            <a:r>
              <a:rPr lang="en-US" dirty="0" err="1"/>
              <a:t>organisational</a:t>
            </a:r>
            <a:r>
              <a:rPr lang="en-US" dirty="0"/>
              <a:t> standard to determine if there is any deviation </a:t>
            </a:r>
          </a:p>
          <a:p>
            <a:r>
              <a:rPr lang="en-GB" dirty="0"/>
              <a:t> correcting deviations, if any. </a:t>
            </a:r>
          </a:p>
          <a:p>
            <a:endParaRPr lang="en-GB" dirty="0"/>
          </a:p>
        </p:txBody>
      </p:sp>
    </p:spTree>
    <p:extLst>
      <p:ext uri="{BB962C8B-B14F-4D97-AF65-F5344CB8AC3E}">
        <p14:creationId xmlns:p14="http://schemas.microsoft.com/office/powerpoint/2010/main" val="2885930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Characteristics </a:t>
            </a:r>
            <a:r>
              <a:rPr lang="en-GB" b="1" dirty="0"/>
              <a:t>of </a:t>
            </a:r>
            <a:r>
              <a:rPr lang="en-GB" b="1" dirty="0" smtClean="0"/>
              <a:t>Management </a:t>
            </a:r>
            <a:endParaRPr lang="en-GB" dirty="0"/>
          </a:p>
        </p:txBody>
      </p:sp>
      <p:sp>
        <p:nvSpPr>
          <p:cNvPr id="3" name="Content Placeholder 2"/>
          <p:cNvSpPr>
            <a:spLocks noGrp="1"/>
          </p:cNvSpPr>
          <p:nvPr>
            <p:ph idx="1"/>
          </p:nvPr>
        </p:nvSpPr>
        <p:spPr>
          <a:xfrm>
            <a:off x="680321" y="2060620"/>
            <a:ext cx="10717482" cy="4301543"/>
          </a:xfrm>
        </p:spPr>
        <p:txBody>
          <a:bodyPr>
            <a:normAutofit lnSpcReduction="10000"/>
          </a:bodyPr>
          <a:lstStyle/>
          <a:p>
            <a:pPr marL="0" indent="0">
              <a:buNone/>
            </a:pPr>
            <a:r>
              <a:rPr lang="en-US" b="1" dirty="0" smtClean="0">
                <a:solidFill>
                  <a:schemeClr val="bg1"/>
                </a:solidFill>
              </a:rPr>
              <a:t>Management </a:t>
            </a:r>
            <a:r>
              <a:rPr lang="en-US" b="1" dirty="0">
                <a:solidFill>
                  <a:schemeClr val="bg1"/>
                </a:solidFill>
              </a:rPr>
              <a:t>is purposive and goal-oriented</a:t>
            </a:r>
            <a:r>
              <a:rPr lang="en-US" dirty="0">
                <a:solidFill>
                  <a:schemeClr val="bg1"/>
                </a:solidFill>
              </a:rPr>
              <a:t>: </a:t>
            </a:r>
            <a:endParaRPr lang="en-US" dirty="0" smtClean="0">
              <a:solidFill>
                <a:schemeClr val="bg1"/>
              </a:solidFill>
            </a:endParaRPr>
          </a:p>
          <a:p>
            <a:pPr marL="0" indent="0">
              <a:buNone/>
            </a:pPr>
            <a:r>
              <a:rPr lang="en-US" dirty="0" smtClean="0"/>
              <a:t>By </a:t>
            </a:r>
            <a:r>
              <a:rPr lang="en-US" dirty="0"/>
              <a:t>this, we mean that management is specific, well planned and thought of. It is a tool for harnessing human and material resources to achieve pre-determined goals. </a:t>
            </a:r>
          </a:p>
          <a:p>
            <a:pPr marL="0" indent="0">
              <a:buNone/>
            </a:pPr>
            <a:r>
              <a:rPr lang="en-US" b="1" dirty="0">
                <a:solidFill>
                  <a:schemeClr val="bg1"/>
                </a:solidFill>
              </a:rPr>
              <a:t>Management is time-oriented: </a:t>
            </a:r>
            <a:endParaRPr lang="en-US" b="1" dirty="0" smtClean="0">
              <a:solidFill>
                <a:schemeClr val="bg1"/>
              </a:solidFill>
            </a:endParaRPr>
          </a:p>
          <a:p>
            <a:pPr marL="0" indent="0">
              <a:buNone/>
            </a:pPr>
            <a:r>
              <a:rPr lang="en-US" dirty="0" smtClean="0"/>
              <a:t>In </a:t>
            </a:r>
            <a:r>
              <a:rPr lang="en-US" dirty="0"/>
              <a:t>modern management, attainment of set objectives within the stipulated time frame is of matters in management. Simply put, time is money in management</a:t>
            </a:r>
            <a:r>
              <a:rPr lang="en-US" dirty="0" smtClean="0"/>
              <a:t>.</a:t>
            </a:r>
          </a:p>
          <a:p>
            <a:pPr marL="0" indent="0">
              <a:buNone/>
            </a:pPr>
            <a:r>
              <a:rPr lang="en-US" b="1" dirty="0">
                <a:solidFill>
                  <a:schemeClr val="bg1"/>
                </a:solidFill>
              </a:rPr>
              <a:t>Management is a group activity: </a:t>
            </a:r>
            <a:endParaRPr lang="en-US" b="1" dirty="0" smtClean="0">
              <a:solidFill>
                <a:schemeClr val="bg1"/>
              </a:solidFill>
            </a:endParaRPr>
          </a:p>
          <a:p>
            <a:pPr marL="0" indent="0">
              <a:buNone/>
            </a:pPr>
            <a:r>
              <a:rPr lang="en-US" dirty="0" smtClean="0"/>
              <a:t>Management </a:t>
            </a:r>
            <a:r>
              <a:rPr lang="en-US" dirty="0"/>
              <a:t>is much more concerned with the use of group efforts to achieve fundamental predetermined </a:t>
            </a:r>
            <a:r>
              <a:rPr lang="en-US" dirty="0" err="1"/>
              <a:t>organisational</a:t>
            </a:r>
            <a:r>
              <a:rPr lang="en-US" dirty="0"/>
              <a:t> goals.</a:t>
            </a:r>
            <a:endParaRPr lang="en-GB" dirty="0"/>
          </a:p>
        </p:txBody>
      </p:sp>
    </p:spTree>
    <p:extLst>
      <p:ext uri="{BB962C8B-B14F-4D97-AF65-F5344CB8AC3E}">
        <p14:creationId xmlns:p14="http://schemas.microsoft.com/office/powerpoint/2010/main" val="2666472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US" b="1" dirty="0">
                <a:solidFill>
                  <a:schemeClr val="bg1"/>
                </a:solidFill>
              </a:rPr>
              <a:t>Management is all pervasive: </a:t>
            </a:r>
            <a:r>
              <a:rPr lang="en-US" dirty="0"/>
              <a:t>This means that management is required in all types of </a:t>
            </a:r>
            <a:r>
              <a:rPr lang="en-US" dirty="0" err="1"/>
              <a:t>organisations</a:t>
            </a:r>
            <a:r>
              <a:rPr lang="en-US" dirty="0"/>
              <a:t> whether political, social, cultural, or business. The reason is that it helps in directing various efforts towards a definite purpose. Be it in hospitals, hotels, colleges, media, small or large firms, management is required irrespective of size or type</a:t>
            </a:r>
            <a:r>
              <a:rPr lang="en-US" dirty="0" smtClean="0"/>
              <a:t>.</a:t>
            </a:r>
          </a:p>
          <a:p>
            <a:pPr marL="0" indent="0">
              <a:buNone/>
            </a:pPr>
            <a:r>
              <a:rPr lang="en-US" b="1" dirty="0">
                <a:solidFill>
                  <a:schemeClr val="bg1"/>
                </a:solidFill>
              </a:rPr>
              <a:t>Management is a universal phenomenon: </a:t>
            </a:r>
            <a:r>
              <a:rPr lang="en-US" dirty="0"/>
              <a:t>Management is a very popular and widely used term all over the world. All </a:t>
            </a:r>
            <a:r>
              <a:rPr lang="en-US" dirty="0" err="1"/>
              <a:t>organisations</a:t>
            </a:r>
            <a:r>
              <a:rPr lang="en-US" dirty="0"/>
              <a:t>, ideologies, all cultures, races and religion are involved in management.</a:t>
            </a:r>
            <a:endParaRPr lang="en-GB" dirty="0"/>
          </a:p>
        </p:txBody>
      </p:sp>
    </p:spTree>
    <p:extLst>
      <p:ext uri="{BB962C8B-B14F-4D97-AF65-F5344CB8AC3E}">
        <p14:creationId xmlns:p14="http://schemas.microsoft.com/office/powerpoint/2010/main" val="1190414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PURPOSE OF MEDIA </a:t>
            </a:r>
            <a:r>
              <a:rPr lang="en-GB" b="1" dirty="0" smtClean="0"/>
              <a:t>MANAGEMENT</a:t>
            </a:r>
            <a:br>
              <a:rPr lang="en-GB" b="1" dirty="0" smtClean="0"/>
            </a:br>
            <a:r>
              <a:rPr lang="en-US" sz="2200" dirty="0"/>
              <a:t>Why must the media be managed? What skills are required in the management of media </a:t>
            </a:r>
            <a:r>
              <a:rPr lang="en-US" sz="2200" dirty="0" err="1"/>
              <a:t>organisations</a:t>
            </a:r>
            <a:r>
              <a:rPr lang="en-US" sz="2200" dirty="0"/>
              <a:t> in this era of </a:t>
            </a:r>
            <a:r>
              <a:rPr lang="en-US" sz="2200" dirty="0" err="1"/>
              <a:t>commercialisation</a:t>
            </a:r>
            <a:r>
              <a:rPr lang="en-US" sz="2200" dirty="0"/>
              <a:t>?</a:t>
            </a:r>
            <a:endParaRPr lang="en-GB" sz="2200" dirty="0"/>
          </a:p>
        </p:txBody>
      </p:sp>
      <p:sp>
        <p:nvSpPr>
          <p:cNvPr id="3" name="Content Placeholder 2"/>
          <p:cNvSpPr>
            <a:spLocks noGrp="1"/>
          </p:cNvSpPr>
          <p:nvPr>
            <p:ph idx="1"/>
          </p:nvPr>
        </p:nvSpPr>
        <p:spPr>
          <a:xfrm>
            <a:off x="680321" y="2279561"/>
            <a:ext cx="10125054" cy="3927085"/>
          </a:xfrm>
        </p:spPr>
        <p:txBody>
          <a:bodyPr>
            <a:normAutofit fontScale="92500" lnSpcReduction="10000"/>
          </a:bodyPr>
          <a:lstStyle/>
          <a:p>
            <a:pPr marL="457200" indent="-457200">
              <a:buAutoNum type="arabicPeriod"/>
            </a:pPr>
            <a:r>
              <a:rPr lang="en-US" dirty="0" smtClean="0"/>
              <a:t>making </a:t>
            </a:r>
            <a:r>
              <a:rPr lang="en-US" dirty="0"/>
              <a:t>profit for the </a:t>
            </a:r>
            <a:r>
              <a:rPr lang="en-US" dirty="0" err="1"/>
              <a:t>organisation</a:t>
            </a:r>
            <a:r>
              <a:rPr lang="en-US" dirty="0"/>
              <a:t> by tapping the abundant opportunities in the business environment </a:t>
            </a:r>
            <a:endParaRPr lang="en-US" dirty="0" smtClean="0"/>
          </a:p>
          <a:p>
            <a:pPr marL="0" indent="0">
              <a:buNone/>
            </a:pPr>
            <a:endParaRPr lang="en-US" dirty="0"/>
          </a:p>
          <a:p>
            <a:pPr marL="0" indent="0">
              <a:buNone/>
            </a:pPr>
            <a:r>
              <a:rPr lang="en-US" dirty="0"/>
              <a:t>2. building and heading a virile team of dedicated workers that can make information available at affordable cost for public </a:t>
            </a:r>
            <a:r>
              <a:rPr lang="en-US" dirty="0" smtClean="0"/>
              <a:t>good</a:t>
            </a:r>
          </a:p>
          <a:p>
            <a:pPr marL="0" indent="0">
              <a:buNone/>
            </a:pPr>
            <a:r>
              <a:rPr lang="en-US" dirty="0" smtClean="0"/>
              <a:t> </a:t>
            </a:r>
            <a:endParaRPr lang="en-US" dirty="0"/>
          </a:p>
          <a:p>
            <a:pPr marL="0" indent="0">
              <a:buNone/>
            </a:pPr>
            <a:r>
              <a:rPr lang="en-US" dirty="0"/>
              <a:t>3. making it possible for individuals to read (and hear) not only the word but also the world in which they live in this era of </a:t>
            </a:r>
            <a:r>
              <a:rPr lang="en-US" dirty="0" err="1"/>
              <a:t>globalisation</a:t>
            </a:r>
            <a:r>
              <a:rPr lang="en-US" dirty="0"/>
              <a:t> </a:t>
            </a:r>
            <a:endParaRPr lang="en-US" dirty="0" smtClean="0"/>
          </a:p>
          <a:p>
            <a:pPr marL="0" indent="0">
              <a:buNone/>
            </a:pPr>
            <a:endParaRPr lang="en-US" dirty="0"/>
          </a:p>
          <a:p>
            <a:pPr marL="0" indent="0">
              <a:buNone/>
            </a:pPr>
            <a:r>
              <a:rPr lang="en-US" dirty="0"/>
              <a:t>4. to study, predict and forecast changes in the </a:t>
            </a:r>
            <a:r>
              <a:rPr lang="en-US" dirty="0" err="1"/>
              <a:t>organisations</a:t>
            </a:r>
            <a:r>
              <a:rPr lang="en-US" dirty="0"/>
              <a:t> macro-environment and to adapt to such changes </a:t>
            </a:r>
          </a:p>
          <a:p>
            <a:endParaRPr lang="en-GB" dirty="0"/>
          </a:p>
        </p:txBody>
      </p:sp>
    </p:spTree>
    <p:extLst>
      <p:ext uri="{BB962C8B-B14F-4D97-AF65-F5344CB8AC3E}">
        <p14:creationId xmlns:p14="http://schemas.microsoft.com/office/powerpoint/2010/main" val="1634648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680321" y="2047740"/>
            <a:ext cx="10215206" cy="4327301"/>
          </a:xfrm>
        </p:spPr>
        <p:txBody>
          <a:bodyPr>
            <a:normAutofit lnSpcReduction="10000"/>
          </a:bodyPr>
          <a:lstStyle/>
          <a:p>
            <a:pPr marL="0" indent="0">
              <a:buNone/>
            </a:pPr>
            <a:r>
              <a:rPr lang="en-US" dirty="0" smtClean="0"/>
              <a:t>5</a:t>
            </a:r>
            <a:r>
              <a:rPr lang="en-US" dirty="0"/>
              <a:t>. to set out the main objectives of the </a:t>
            </a:r>
            <a:r>
              <a:rPr lang="en-US" dirty="0" err="1"/>
              <a:t>organisation</a:t>
            </a:r>
            <a:r>
              <a:rPr lang="en-US" dirty="0"/>
              <a:t> and provide resources necessary for their accomplishment </a:t>
            </a:r>
            <a:endParaRPr lang="en-US" dirty="0" smtClean="0"/>
          </a:p>
          <a:p>
            <a:pPr marL="0" indent="0">
              <a:buNone/>
            </a:pPr>
            <a:endParaRPr lang="en-US" dirty="0"/>
          </a:p>
          <a:p>
            <a:pPr marL="0" indent="0">
              <a:buNone/>
            </a:pPr>
            <a:r>
              <a:rPr lang="en-US" dirty="0"/>
              <a:t>6. to plan, lead and direct the efforts of others towards the accomplishment of the </a:t>
            </a:r>
            <a:r>
              <a:rPr lang="en-US" dirty="0" err="1"/>
              <a:t>organisational</a:t>
            </a:r>
            <a:r>
              <a:rPr lang="en-US" dirty="0"/>
              <a:t> role </a:t>
            </a:r>
            <a:endParaRPr lang="en-US" dirty="0" smtClean="0"/>
          </a:p>
          <a:p>
            <a:pPr marL="0" indent="0">
              <a:buNone/>
            </a:pPr>
            <a:endParaRPr lang="en-US" dirty="0"/>
          </a:p>
          <a:p>
            <a:pPr marL="0" indent="0">
              <a:buNone/>
            </a:pPr>
            <a:r>
              <a:rPr lang="en-US" dirty="0"/>
              <a:t>7. to facilitate the </a:t>
            </a:r>
            <a:r>
              <a:rPr lang="en-US" dirty="0" err="1"/>
              <a:t>realisation</a:t>
            </a:r>
            <a:r>
              <a:rPr lang="en-US" dirty="0"/>
              <a:t> of the </a:t>
            </a:r>
            <a:r>
              <a:rPr lang="en-US" dirty="0" err="1"/>
              <a:t>organisation’s</a:t>
            </a:r>
            <a:r>
              <a:rPr lang="en-US" dirty="0"/>
              <a:t> objectives with the least amount of input e.g. man, money, time, materials, and </a:t>
            </a:r>
            <a:r>
              <a:rPr lang="en-US" dirty="0" smtClean="0"/>
              <a:t>efforts</a:t>
            </a:r>
          </a:p>
          <a:p>
            <a:pPr marL="0" indent="0">
              <a:buNone/>
            </a:pPr>
            <a:r>
              <a:rPr lang="en-US" dirty="0" smtClean="0"/>
              <a:t> </a:t>
            </a:r>
            <a:endParaRPr lang="en-US" dirty="0"/>
          </a:p>
          <a:p>
            <a:pPr marL="0" indent="0">
              <a:buNone/>
            </a:pPr>
            <a:r>
              <a:rPr lang="en-US" dirty="0"/>
              <a:t>8. to assist the </a:t>
            </a:r>
            <a:r>
              <a:rPr lang="en-US" dirty="0" err="1"/>
              <a:t>organisation</a:t>
            </a:r>
            <a:r>
              <a:rPr lang="en-US" dirty="0"/>
              <a:t> in achieving growth and reputation as information provider. </a:t>
            </a:r>
          </a:p>
          <a:p>
            <a:endParaRPr lang="en-GB" dirty="0"/>
          </a:p>
        </p:txBody>
      </p:sp>
    </p:spTree>
    <p:extLst>
      <p:ext uri="{BB962C8B-B14F-4D97-AF65-F5344CB8AC3E}">
        <p14:creationId xmlns:p14="http://schemas.microsoft.com/office/powerpoint/2010/main" val="119379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general term, management of media </a:t>
            </a:r>
            <a:r>
              <a:rPr lang="en-US" dirty="0" err="1"/>
              <a:t>organisation</a:t>
            </a:r>
            <a:r>
              <a:rPr lang="en-US" dirty="0"/>
              <a:t> aims at:</a:t>
            </a:r>
            <a:endParaRPr lang="en-GB" dirty="0"/>
          </a:p>
        </p:txBody>
      </p:sp>
      <p:sp>
        <p:nvSpPr>
          <p:cNvPr id="3" name="Content Placeholder 2"/>
          <p:cNvSpPr>
            <a:spLocks noGrp="1"/>
          </p:cNvSpPr>
          <p:nvPr>
            <p:ph idx="1"/>
          </p:nvPr>
        </p:nvSpPr>
        <p:spPr>
          <a:xfrm>
            <a:off x="680321" y="2047740"/>
            <a:ext cx="10653087" cy="4494728"/>
          </a:xfrm>
        </p:spPr>
        <p:txBody>
          <a:bodyPr>
            <a:normAutofit lnSpcReduction="10000"/>
          </a:bodyPr>
          <a:lstStyle/>
          <a:p>
            <a:pPr>
              <a:buFont typeface="Wingdings" panose="05000000000000000000" pitchFamily="2" charset="2"/>
              <a:buChar char="Ø"/>
            </a:pPr>
            <a:r>
              <a:rPr lang="en-US" dirty="0" smtClean="0"/>
              <a:t>getting </a:t>
            </a:r>
            <a:r>
              <a:rPr lang="en-US" dirty="0"/>
              <a:t>maximum results with minimum efforts and resources </a:t>
            </a:r>
          </a:p>
          <a:p>
            <a:pPr>
              <a:buFont typeface="Wingdings" panose="05000000000000000000" pitchFamily="2" charset="2"/>
              <a:buChar char="Ø"/>
            </a:pPr>
            <a:r>
              <a:rPr lang="en-US" dirty="0" smtClean="0"/>
              <a:t>increasing </a:t>
            </a:r>
            <a:r>
              <a:rPr lang="en-US" dirty="0"/>
              <a:t>efficiency through proper </a:t>
            </a:r>
            <a:r>
              <a:rPr lang="en-US" dirty="0" err="1"/>
              <a:t>utilisation</a:t>
            </a:r>
            <a:r>
              <a:rPr lang="en-US" dirty="0"/>
              <a:t> of the various factors of production </a:t>
            </a:r>
          </a:p>
          <a:p>
            <a:pPr>
              <a:buFont typeface="Wingdings" panose="05000000000000000000" pitchFamily="2" charset="2"/>
              <a:buChar char="Ø"/>
            </a:pPr>
            <a:r>
              <a:rPr lang="en-US" dirty="0" smtClean="0"/>
              <a:t>reducing </a:t>
            </a:r>
            <a:r>
              <a:rPr lang="en-US" dirty="0"/>
              <a:t>spoilage and wastage of all kinds </a:t>
            </a:r>
          </a:p>
          <a:p>
            <a:pPr>
              <a:buFont typeface="Wingdings" panose="05000000000000000000" pitchFamily="2" charset="2"/>
              <a:buChar char="Ø"/>
            </a:pPr>
            <a:r>
              <a:rPr lang="en-US" dirty="0" smtClean="0"/>
              <a:t>saving </a:t>
            </a:r>
            <a:r>
              <a:rPr lang="en-US" dirty="0"/>
              <a:t>of time, efforts and money which are essential for the growth, success, survival and sustenance of the </a:t>
            </a:r>
            <a:r>
              <a:rPr lang="en-US" dirty="0" err="1"/>
              <a:t>organisation</a:t>
            </a:r>
            <a:r>
              <a:rPr lang="en-US" dirty="0"/>
              <a:t> </a:t>
            </a:r>
          </a:p>
          <a:p>
            <a:pPr>
              <a:buFont typeface="Wingdings" panose="05000000000000000000" pitchFamily="2" charset="2"/>
              <a:buChar char="Ø"/>
            </a:pPr>
            <a:r>
              <a:rPr lang="en-US" dirty="0" smtClean="0"/>
              <a:t>enhancing </a:t>
            </a:r>
            <a:r>
              <a:rPr lang="en-US" dirty="0"/>
              <a:t>smooth and coordinated functioning of the </a:t>
            </a:r>
            <a:r>
              <a:rPr lang="en-US" dirty="0" err="1"/>
              <a:t>organisation</a:t>
            </a:r>
            <a:r>
              <a:rPr lang="en-US" dirty="0"/>
              <a:t> and thus, providing maximum benefits to the employees in the shape of good working environment, suitable wage system, incentive plans on the one hand and higher profits for the employer on the other hand </a:t>
            </a:r>
          </a:p>
          <a:p>
            <a:pPr>
              <a:buFont typeface="Wingdings" panose="05000000000000000000" pitchFamily="2" charset="2"/>
              <a:buChar char="Ø"/>
            </a:pPr>
            <a:r>
              <a:rPr lang="en-US" dirty="0" smtClean="0"/>
              <a:t>ensuring </a:t>
            </a:r>
            <a:r>
              <a:rPr lang="en-US" dirty="0"/>
              <a:t>that the media </a:t>
            </a:r>
            <a:r>
              <a:rPr lang="en-US" dirty="0" err="1"/>
              <a:t>organisation</a:t>
            </a:r>
            <a:r>
              <a:rPr lang="en-US" dirty="0"/>
              <a:t> abides by the stipulations of the laws and other regulating bodies </a:t>
            </a:r>
          </a:p>
          <a:p>
            <a:endParaRPr lang="en-GB" dirty="0"/>
          </a:p>
        </p:txBody>
      </p:sp>
    </p:spTree>
    <p:extLst>
      <p:ext uri="{BB962C8B-B14F-4D97-AF65-F5344CB8AC3E}">
        <p14:creationId xmlns:p14="http://schemas.microsoft.com/office/powerpoint/2010/main" val="547917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is Management? </a:t>
            </a:r>
            <a:endParaRPr lang="en-GB" dirty="0"/>
          </a:p>
        </p:txBody>
      </p:sp>
      <p:sp>
        <p:nvSpPr>
          <p:cNvPr id="3" name="Content Placeholder 2"/>
          <p:cNvSpPr>
            <a:spLocks noGrp="1"/>
          </p:cNvSpPr>
          <p:nvPr>
            <p:ph idx="1"/>
          </p:nvPr>
        </p:nvSpPr>
        <p:spPr/>
        <p:txBody>
          <a:bodyPr/>
          <a:lstStyle/>
          <a:p>
            <a:r>
              <a:rPr lang="en-US" dirty="0"/>
              <a:t>Management is a common activity in the human society. </a:t>
            </a:r>
            <a:endParaRPr lang="en-US" dirty="0" smtClean="0"/>
          </a:p>
          <a:p>
            <a:r>
              <a:rPr lang="en-US" dirty="0"/>
              <a:t>From the basic individual and family levels, to large multi-national </a:t>
            </a:r>
            <a:r>
              <a:rPr lang="en-US" dirty="0" err="1"/>
              <a:t>organisations</a:t>
            </a:r>
            <a:r>
              <a:rPr lang="en-US" dirty="0"/>
              <a:t>, management takes place. </a:t>
            </a:r>
            <a:endParaRPr lang="en-US" dirty="0" smtClean="0"/>
          </a:p>
          <a:p>
            <a:pPr algn="ctr"/>
            <a:r>
              <a:rPr lang="en-US" b="1" dirty="0">
                <a:solidFill>
                  <a:srgbClr val="FFFF00"/>
                </a:solidFill>
                <a:latin typeface="Batang" panose="02030600000101010101" pitchFamily="18" charset="-127"/>
                <a:ea typeface="Batang" panose="02030600000101010101" pitchFamily="18" charset="-127"/>
              </a:rPr>
              <a:t>M</a:t>
            </a:r>
            <a:r>
              <a:rPr lang="en-US" b="1" dirty="0" smtClean="0">
                <a:solidFill>
                  <a:srgbClr val="FFFF00"/>
                </a:solidFill>
                <a:latin typeface="Batang" panose="02030600000101010101" pitchFamily="18" charset="-127"/>
                <a:ea typeface="Batang" panose="02030600000101010101" pitchFamily="18" charset="-127"/>
              </a:rPr>
              <a:t>anagement </a:t>
            </a:r>
            <a:r>
              <a:rPr lang="en-US" b="1" dirty="0">
                <a:solidFill>
                  <a:srgbClr val="FFFF00"/>
                </a:solidFill>
                <a:latin typeface="Batang" panose="02030600000101010101" pitchFamily="18" charset="-127"/>
                <a:ea typeface="Batang" panose="02030600000101010101" pitchFamily="18" charset="-127"/>
              </a:rPr>
              <a:t>i</a:t>
            </a:r>
            <a:r>
              <a:rPr lang="en-US" b="1" dirty="0" smtClean="0">
                <a:solidFill>
                  <a:srgbClr val="FFFF00"/>
                </a:solidFill>
                <a:latin typeface="Batang" panose="02030600000101010101" pitchFamily="18" charset="-127"/>
                <a:ea typeface="Batang" panose="02030600000101010101" pitchFamily="18" charset="-127"/>
              </a:rPr>
              <a:t>s </a:t>
            </a:r>
            <a:r>
              <a:rPr lang="en-US" b="1" dirty="0">
                <a:solidFill>
                  <a:srgbClr val="FFFF00"/>
                </a:solidFill>
                <a:latin typeface="Batang" panose="02030600000101010101" pitchFamily="18" charset="-127"/>
                <a:ea typeface="Batang" panose="02030600000101010101" pitchFamily="18" charset="-127"/>
              </a:rPr>
              <a:t>a process or a series of activities performed in order to achieve a pre-determined goal. That is, the combination of resources through the process of planning, </a:t>
            </a:r>
            <a:r>
              <a:rPr lang="en-US" b="1" dirty="0" err="1">
                <a:solidFill>
                  <a:srgbClr val="FFFF00"/>
                </a:solidFill>
                <a:latin typeface="Batang" panose="02030600000101010101" pitchFamily="18" charset="-127"/>
                <a:ea typeface="Batang" panose="02030600000101010101" pitchFamily="18" charset="-127"/>
              </a:rPr>
              <a:t>organising</a:t>
            </a:r>
            <a:r>
              <a:rPr lang="en-US" b="1" dirty="0">
                <a:solidFill>
                  <a:srgbClr val="FFFF00"/>
                </a:solidFill>
                <a:latin typeface="Batang" panose="02030600000101010101" pitchFamily="18" charset="-127"/>
                <a:ea typeface="Batang" panose="02030600000101010101" pitchFamily="18" charset="-127"/>
              </a:rPr>
              <a:t>, staffing, directing and controlling in order to achieved clearly stated objectives. </a:t>
            </a:r>
            <a:endParaRPr lang="en-GB" b="1" dirty="0">
              <a:solidFill>
                <a:srgbClr val="FFFF00"/>
              </a:solidFill>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4204538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680321" y="2099256"/>
            <a:ext cx="10382631" cy="4095482"/>
          </a:xfrm>
        </p:spPr>
        <p:txBody>
          <a:bodyPr>
            <a:normAutofit/>
          </a:bodyPr>
          <a:lstStyle/>
          <a:p>
            <a:pPr>
              <a:buFont typeface="Wingdings" panose="05000000000000000000" pitchFamily="2" charset="2"/>
              <a:buChar char="Ø"/>
            </a:pPr>
            <a:r>
              <a:rPr lang="en-US" dirty="0" smtClean="0"/>
              <a:t>management </a:t>
            </a:r>
            <a:r>
              <a:rPr lang="en-US" dirty="0"/>
              <a:t>is important in media </a:t>
            </a:r>
            <a:r>
              <a:rPr lang="en-US" dirty="0" err="1"/>
              <a:t>organisation</a:t>
            </a:r>
            <a:r>
              <a:rPr lang="en-US" dirty="0"/>
              <a:t> because it takes a colossal amount of human, material and financial resources to set up, of which no </a:t>
            </a:r>
            <a:r>
              <a:rPr lang="en-US" dirty="0" err="1"/>
              <a:t>organisation</a:t>
            </a:r>
            <a:r>
              <a:rPr lang="en-US" dirty="0"/>
              <a:t> would want such huge investments to go down the drain (wasted) </a:t>
            </a:r>
          </a:p>
          <a:p>
            <a:pPr>
              <a:buFont typeface="Wingdings" panose="05000000000000000000" pitchFamily="2" charset="2"/>
              <a:buChar char="Ø"/>
            </a:pPr>
            <a:r>
              <a:rPr lang="en-US" dirty="0" smtClean="0"/>
              <a:t>adequate </a:t>
            </a:r>
            <a:r>
              <a:rPr lang="en-US" dirty="0"/>
              <a:t>management of media </a:t>
            </a:r>
            <a:r>
              <a:rPr lang="en-US" dirty="0" err="1"/>
              <a:t>organisations</a:t>
            </a:r>
            <a:r>
              <a:rPr lang="en-US" dirty="0"/>
              <a:t> is necessary because of the high competition of the industry in recent time </a:t>
            </a:r>
          </a:p>
          <a:p>
            <a:pPr>
              <a:buFont typeface="Wingdings" panose="05000000000000000000" pitchFamily="2" charset="2"/>
              <a:buChar char="Ø"/>
            </a:pPr>
            <a:r>
              <a:rPr lang="en-US" dirty="0" smtClean="0"/>
              <a:t>media </a:t>
            </a:r>
            <a:r>
              <a:rPr lang="en-US" dirty="0"/>
              <a:t>management is particularly necessary because of the unique role the media play in the society – the watch dog and agenda-setters through constant information, education, entertainment, etc. </a:t>
            </a:r>
          </a:p>
          <a:p>
            <a:endParaRPr lang="en-GB" dirty="0"/>
          </a:p>
        </p:txBody>
      </p:sp>
    </p:spTree>
    <p:extLst>
      <p:ext uri="{BB962C8B-B14F-4D97-AF65-F5344CB8AC3E}">
        <p14:creationId xmlns:p14="http://schemas.microsoft.com/office/powerpoint/2010/main" val="1338314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t>Managerial Skills in Media Organisations</a:t>
            </a:r>
            <a:endParaRPr lang="en-GB" dirty="0"/>
          </a:p>
        </p:txBody>
      </p:sp>
      <p:sp>
        <p:nvSpPr>
          <p:cNvPr id="3" name="Content Placeholder 2"/>
          <p:cNvSpPr>
            <a:spLocks noGrp="1"/>
          </p:cNvSpPr>
          <p:nvPr>
            <p:ph idx="1"/>
          </p:nvPr>
        </p:nvSpPr>
        <p:spPr/>
        <p:txBody>
          <a:bodyPr/>
          <a:lstStyle/>
          <a:p>
            <a:pPr marL="0" indent="0">
              <a:buNone/>
            </a:pPr>
            <a:r>
              <a:rPr lang="en-US" dirty="0"/>
              <a:t>Managerial skills are otherwise referred to effective leadership skills. They are leadership skills that successfully encourage team members to do their job effectively. </a:t>
            </a:r>
            <a:endParaRPr lang="en-US" dirty="0" smtClean="0"/>
          </a:p>
          <a:p>
            <a:pPr marL="0" indent="0">
              <a:buNone/>
            </a:pPr>
            <a:r>
              <a:rPr lang="en-US" dirty="0" smtClean="0"/>
              <a:t>They </a:t>
            </a:r>
            <a:r>
              <a:rPr lang="en-US" dirty="0"/>
              <a:t>include among others</a:t>
            </a:r>
            <a:r>
              <a:rPr lang="en-US" dirty="0" smtClean="0"/>
              <a:t>:</a:t>
            </a:r>
            <a:endParaRPr lang="en-GB" dirty="0"/>
          </a:p>
          <a:p>
            <a:pPr marL="0" indent="0">
              <a:buNone/>
            </a:pPr>
            <a:r>
              <a:rPr lang="en-US" b="1" dirty="0">
                <a:solidFill>
                  <a:schemeClr val="bg1"/>
                </a:solidFill>
              </a:rPr>
              <a:t>Strategic thinking: </a:t>
            </a:r>
            <a:r>
              <a:rPr lang="en-US" dirty="0"/>
              <a:t>This is the skill of ability to </a:t>
            </a:r>
            <a:r>
              <a:rPr lang="en-US" dirty="0" err="1"/>
              <a:t>scrutinise</a:t>
            </a:r>
            <a:r>
              <a:rPr lang="en-US" dirty="0"/>
              <a:t> and evaluate situations and come out with a development plan for </a:t>
            </a:r>
            <a:r>
              <a:rPr lang="en-US" dirty="0" smtClean="0"/>
              <a:t>the betterment </a:t>
            </a:r>
            <a:r>
              <a:rPr lang="en-US" dirty="0"/>
              <a:t>of the </a:t>
            </a:r>
            <a:r>
              <a:rPr lang="en-US" dirty="0" err="1"/>
              <a:t>organisation</a:t>
            </a:r>
            <a:r>
              <a:rPr lang="en-US" dirty="0"/>
              <a:t>, both in the present and in the future. </a:t>
            </a:r>
          </a:p>
          <a:p>
            <a:pPr marL="0" indent="0">
              <a:buNone/>
            </a:pPr>
            <a:r>
              <a:rPr lang="en-US" dirty="0" smtClean="0"/>
              <a:t> </a:t>
            </a:r>
            <a:endParaRPr lang="en-US" dirty="0"/>
          </a:p>
          <a:p>
            <a:pPr marL="0" indent="0">
              <a:buNone/>
            </a:pPr>
            <a:endParaRPr lang="en-GB" dirty="0"/>
          </a:p>
        </p:txBody>
      </p:sp>
    </p:spTree>
    <p:extLst>
      <p:ext uri="{BB962C8B-B14F-4D97-AF65-F5344CB8AC3E}">
        <p14:creationId xmlns:p14="http://schemas.microsoft.com/office/powerpoint/2010/main" val="1898875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680321" y="2086377"/>
            <a:ext cx="10550056" cy="4365938"/>
          </a:xfrm>
        </p:spPr>
        <p:txBody>
          <a:bodyPr>
            <a:normAutofit/>
          </a:bodyPr>
          <a:lstStyle/>
          <a:p>
            <a:pPr marL="0" indent="0">
              <a:buNone/>
            </a:pPr>
            <a:r>
              <a:rPr lang="en-US" b="1" dirty="0" smtClean="0">
                <a:solidFill>
                  <a:schemeClr val="bg1"/>
                </a:solidFill>
              </a:rPr>
              <a:t>Effective </a:t>
            </a:r>
            <a:r>
              <a:rPr lang="en-US" b="1" dirty="0">
                <a:solidFill>
                  <a:schemeClr val="bg1"/>
                </a:solidFill>
              </a:rPr>
              <a:t>communication skill: </a:t>
            </a:r>
            <a:r>
              <a:rPr lang="en-US" dirty="0"/>
              <a:t>This skill enables leaders to efficiently communicate </a:t>
            </a:r>
            <a:r>
              <a:rPr lang="en-US" dirty="0" err="1"/>
              <a:t>organisational</a:t>
            </a:r>
            <a:r>
              <a:rPr lang="en-US" dirty="0"/>
              <a:t> plans to members for their comprehension and to inspire and motivate them to greater performance. </a:t>
            </a:r>
          </a:p>
          <a:p>
            <a:pPr marL="0" indent="0">
              <a:buNone/>
            </a:pPr>
            <a:r>
              <a:rPr lang="en-US" b="1" dirty="0" smtClean="0">
                <a:solidFill>
                  <a:schemeClr val="bg1"/>
                </a:solidFill>
              </a:rPr>
              <a:t>Resilience</a:t>
            </a:r>
            <a:r>
              <a:rPr lang="en-US" b="1" dirty="0">
                <a:solidFill>
                  <a:schemeClr val="bg1"/>
                </a:solidFill>
              </a:rPr>
              <a:t>: </a:t>
            </a:r>
            <a:r>
              <a:rPr lang="en-US" dirty="0"/>
              <a:t>This means being flexible. It means the ability to know how to handle different problems; knowing the kind of solution to provide to every problem in order to achieve </a:t>
            </a:r>
            <a:r>
              <a:rPr lang="en-US" dirty="0" err="1"/>
              <a:t>organisational</a:t>
            </a:r>
            <a:r>
              <a:rPr lang="en-US" dirty="0"/>
              <a:t> goal. </a:t>
            </a:r>
          </a:p>
          <a:p>
            <a:pPr marL="0" indent="0">
              <a:buNone/>
            </a:pPr>
            <a:r>
              <a:rPr lang="en-US" dirty="0" smtClean="0"/>
              <a:t>Planning </a:t>
            </a:r>
            <a:r>
              <a:rPr lang="en-US" dirty="0"/>
              <a:t>skill: Planning is another important managerial skill. It is the ability to plan ahead of time to achieve the aims of the </a:t>
            </a:r>
            <a:r>
              <a:rPr lang="en-US" dirty="0" err="1"/>
              <a:t>organisation</a:t>
            </a:r>
            <a:r>
              <a:rPr lang="en-US" dirty="0"/>
              <a:t>. A manager needs to have vision for his </a:t>
            </a:r>
            <a:r>
              <a:rPr lang="en-US" dirty="0" err="1"/>
              <a:t>organisation</a:t>
            </a:r>
            <a:r>
              <a:rPr lang="en-US" dirty="0"/>
              <a:t> for it to succeed in collaboration of the efforts of other members. </a:t>
            </a:r>
          </a:p>
          <a:p>
            <a:pPr marL="0" indent="0">
              <a:buNone/>
            </a:pPr>
            <a:endParaRPr lang="en-GB" dirty="0"/>
          </a:p>
        </p:txBody>
      </p:sp>
    </p:spTree>
    <p:extLst>
      <p:ext uri="{BB962C8B-B14F-4D97-AF65-F5344CB8AC3E}">
        <p14:creationId xmlns:p14="http://schemas.microsoft.com/office/powerpoint/2010/main" val="4222745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680321" y="2073500"/>
            <a:ext cx="10562935" cy="4211390"/>
          </a:xfrm>
        </p:spPr>
        <p:txBody>
          <a:bodyPr>
            <a:normAutofit/>
          </a:bodyPr>
          <a:lstStyle/>
          <a:p>
            <a:pPr marL="0" indent="0">
              <a:buNone/>
            </a:pPr>
            <a:r>
              <a:rPr lang="en-US" b="1" dirty="0" smtClean="0">
                <a:solidFill>
                  <a:schemeClr val="bg1"/>
                </a:solidFill>
              </a:rPr>
              <a:t>Technical </a:t>
            </a:r>
            <a:r>
              <a:rPr lang="en-US" b="1" dirty="0">
                <a:solidFill>
                  <a:schemeClr val="bg1"/>
                </a:solidFill>
              </a:rPr>
              <a:t>skills: </a:t>
            </a:r>
            <a:r>
              <a:rPr lang="en-US" dirty="0"/>
              <a:t>This implies that managers should not only have theoretical knowledge of the job but must have the practical skills; this would enable them lead and direct by example. This skill is very important in media </a:t>
            </a:r>
            <a:r>
              <a:rPr lang="en-US" dirty="0" err="1"/>
              <a:t>organisations</a:t>
            </a:r>
            <a:r>
              <a:rPr lang="en-US" dirty="0"/>
              <a:t> especially the broadcast. A manager of television or radio station should know the technical aspect of the job. He should know how to operate studio and control room equipment, etc. </a:t>
            </a:r>
          </a:p>
          <a:p>
            <a:pPr marL="0" indent="0">
              <a:buNone/>
            </a:pPr>
            <a:r>
              <a:rPr lang="en-US" b="1" dirty="0" smtClean="0">
                <a:solidFill>
                  <a:schemeClr val="bg1"/>
                </a:solidFill>
              </a:rPr>
              <a:t>Public </a:t>
            </a:r>
            <a:r>
              <a:rPr lang="en-US" b="1" dirty="0">
                <a:solidFill>
                  <a:schemeClr val="bg1"/>
                </a:solidFill>
              </a:rPr>
              <a:t>Relations skills: </a:t>
            </a:r>
            <a:r>
              <a:rPr lang="en-US" dirty="0"/>
              <a:t>This is the ability to relate effectively with both his staff and the external public. </a:t>
            </a:r>
          </a:p>
          <a:p>
            <a:pPr marL="0" indent="0">
              <a:buNone/>
            </a:pPr>
            <a:endParaRPr lang="en-GB" dirty="0"/>
          </a:p>
        </p:txBody>
      </p:sp>
    </p:spTree>
    <p:extLst>
      <p:ext uri="{BB962C8B-B14F-4D97-AF65-F5344CB8AC3E}">
        <p14:creationId xmlns:p14="http://schemas.microsoft.com/office/powerpoint/2010/main" val="1629067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a:p>
            <a:pPr marL="0" indent="0">
              <a:buNone/>
            </a:pPr>
            <a:r>
              <a:rPr lang="en-US" b="1" dirty="0">
                <a:solidFill>
                  <a:schemeClr val="bg1"/>
                </a:solidFill>
              </a:rPr>
              <a:t>Administrative skills: </a:t>
            </a:r>
            <a:r>
              <a:rPr lang="en-US" dirty="0"/>
              <a:t>This has to do with having good knowledge and skills to manage both human and material resources. It entails the ability to coordinate and control effectively and efficiently. </a:t>
            </a:r>
          </a:p>
          <a:p>
            <a:endParaRPr lang="en-GB" dirty="0"/>
          </a:p>
          <a:p>
            <a:pPr marL="0" indent="0">
              <a:buNone/>
            </a:pPr>
            <a:r>
              <a:rPr lang="en-US" dirty="0" smtClean="0">
                <a:solidFill>
                  <a:schemeClr val="bg1"/>
                </a:solidFill>
              </a:rPr>
              <a:t>Other </a:t>
            </a:r>
            <a:r>
              <a:rPr lang="en-US" dirty="0">
                <a:solidFill>
                  <a:schemeClr val="bg1"/>
                </a:solidFill>
              </a:rPr>
              <a:t>managerial skills </a:t>
            </a:r>
            <a:r>
              <a:rPr lang="en-US" dirty="0"/>
              <a:t>include the ability to listen, to learn, to discern, to predict what would work and what will not work, etc. </a:t>
            </a:r>
          </a:p>
          <a:p>
            <a:endParaRPr lang="en-GB" dirty="0"/>
          </a:p>
        </p:txBody>
      </p:sp>
    </p:spTree>
    <p:extLst>
      <p:ext uri="{BB962C8B-B14F-4D97-AF65-F5344CB8AC3E}">
        <p14:creationId xmlns:p14="http://schemas.microsoft.com/office/powerpoint/2010/main" val="3128257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Types of Management </a:t>
            </a:r>
            <a:endParaRPr lang="en-GB" dirty="0"/>
          </a:p>
        </p:txBody>
      </p:sp>
      <p:sp>
        <p:nvSpPr>
          <p:cNvPr id="3" name="Content Placeholder 2"/>
          <p:cNvSpPr>
            <a:spLocks noGrp="1"/>
          </p:cNvSpPr>
          <p:nvPr>
            <p:ph idx="1"/>
          </p:nvPr>
        </p:nvSpPr>
        <p:spPr/>
        <p:txBody>
          <a:bodyPr/>
          <a:lstStyle/>
          <a:p>
            <a:r>
              <a:rPr lang="en-US" dirty="0"/>
              <a:t>The major types of management include </a:t>
            </a:r>
            <a:endParaRPr lang="en-US" dirty="0" smtClean="0"/>
          </a:p>
          <a:p>
            <a:pPr marL="457200" indent="-457200">
              <a:buFont typeface="+mj-lt"/>
              <a:buAutoNum type="alphaLcParenR"/>
            </a:pPr>
            <a:r>
              <a:rPr lang="en-US" dirty="0" smtClean="0">
                <a:solidFill>
                  <a:srgbClr val="FFFF00"/>
                </a:solidFill>
              </a:rPr>
              <a:t>conventional </a:t>
            </a:r>
            <a:r>
              <a:rPr lang="en-US" dirty="0">
                <a:solidFill>
                  <a:srgbClr val="FFFF00"/>
                </a:solidFill>
              </a:rPr>
              <a:t>management, </a:t>
            </a:r>
            <a:endParaRPr lang="en-US" dirty="0" smtClean="0">
              <a:solidFill>
                <a:srgbClr val="FFFF00"/>
              </a:solidFill>
            </a:endParaRPr>
          </a:p>
          <a:p>
            <a:pPr marL="457200" indent="-457200">
              <a:buFont typeface="+mj-lt"/>
              <a:buAutoNum type="alphaLcParenR"/>
            </a:pPr>
            <a:r>
              <a:rPr lang="en-US" dirty="0" smtClean="0">
                <a:solidFill>
                  <a:srgbClr val="FFFF00"/>
                </a:solidFill>
              </a:rPr>
              <a:t>systematic </a:t>
            </a:r>
            <a:r>
              <a:rPr lang="en-US" dirty="0">
                <a:solidFill>
                  <a:srgbClr val="FFFF00"/>
                </a:solidFill>
              </a:rPr>
              <a:t>management and </a:t>
            </a:r>
            <a:endParaRPr lang="en-US" dirty="0" smtClean="0">
              <a:solidFill>
                <a:srgbClr val="FFFF00"/>
              </a:solidFill>
            </a:endParaRPr>
          </a:p>
          <a:p>
            <a:pPr marL="457200" indent="-457200">
              <a:buFont typeface="+mj-lt"/>
              <a:buAutoNum type="alphaLcParenR"/>
            </a:pPr>
            <a:r>
              <a:rPr lang="en-US" dirty="0" smtClean="0">
                <a:solidFill>
                  <a:srgbClr val="FFFF00"/>
                </a:solidFill>
              </a:rPr>
              <a:t>scientific </a:t>
            </a:r>
            <a:r>
              <a:rPr lang="en-US" dirty="0">
                <a:solidFill>
                  <a:srgbClr val="FFFF00"/>
                </a:solidFill>
              </a:rPr>
              <a:t>management. </a:t>
            </a:r>
            <a:endParaRPr lang="en-GB" dirty="0">
              <a:solidFill>
                <a:srgbClr val="FFFF00"/>
              </a:solidFill>
            </a:endParaRPr>
          </a:p>
        </p:txBody>
      </p:sp>
    </p:spTree>
    <p:extLst>
      <p:ext uri="{BB962C8B-B14F-4D97-AF65-F5344CB8AC3E}">
        <p14:creationId xmlns:p14="http://schemas.microsoft.com/office/powerpoint/2010/main" val="3806628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r>
            <a:br>
              <a:rPr lang="en-GB" dirty="0"/>
            </a:br>
            <a:r>
              <a:rPr lang="en-GB" b="1" dirty="0"/>
              <a:t>Conventional Management: </a:t>
            </a:r>
            <a:r>
              <a:rPr lang="en-GB" dirty="0"/>
              <a:t/>
            </a:r>
            <a:br>
              <a:rPr lang="en-GB" dirty="0"/>
            </a:br>
            <a:endParaRPr lang="en-GB" dirty="0"/>
          </a:p>
        </p:txBody>
      </p:sp>
      <p:sp>
        <p:nvSpPr>
          <p:cNvPr id="3" name="Content Placeholder 2"/>
          <p:cNvSpPr>
            <a:spLocks noGrp="1"/>
          </p:cNvSpPr>
          <p:nvPr>
            <p:ph idx="1"/>
          </p:nvPr>
        </p:nvSpPr>
        <p:spPr/>
        <p:txBody>
          <a:bodyPr/>
          <a:lstStyle/>
          <a:p>
            <a:endParaRPr lang="en-GB" dirty="0"/>
          </a:p>
          <a:p>
            <a:r>
              <a:rPr lang="en-US" dirty="0"/>
              <a:t>This is management by trial and error. It is intuitive and unsystematic. This type of management depends wholly on the use of human skills and imaginations in planning and executing </a:t>
            </a:r>
            <a:r>
              <a:rPr lang="en-US" dirty="0" err="1"/>
              <a:t>organisational</a:t>
            </a:r>
            <a:r>
              <a:rPr lang="en-US" dirty="0"/>
              <a:t> goals. It tends to be subjective, non-statistical, emotional, commonsensical and </a:t>
            </a:r>
            <a:r>
              <a:rPr lang="en-US" dirty="0" err="1"/>
              <a:t>behavioural</a:t>
            </a:r>
            <a:r>
              <a:rPr lang="en-US" dirty="0"/>
              <a:t>. Although many </a:t>
            </a:r>
            <a:r>
              <a:rPr lang="en-US" dirty="0" err="1"/>
              <a:t>organisational</a:t>
            </a:r>
            <a:r>
              <a:rPr lang="en-US" dirty="0"/>
              <a:t> problems may be solved with this method, it is time consuming. </a:t>
            </a:r>
          </a:p>
          <a:p>
            <a:endParaRPr lang="en-GB" dirty="0"/>
          </a:p>
        </p:txBody>
      </p:sp>
    </p:spTree>
    <p:extLst>
      <p:ext uri="{BB962C8B-B14F-4D97-AF65-F5344CB8AC3E}">
        <p14:creationId xmlns:p14="http://schemas.microsoft.com/office/powerpoint/2010/main" val="1237827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r>
            <a:br>
              <a:rPr lang="en-GB" dirty="0"/>
            </a:br>
            <a:r>
              <a:rPr lang="en-GB" b="1" dirty="0"/>
              <a:t>Systematic Management: </a:t>
            </a:r>
            <a:r>
              <a:rPr lang="en-GB" dirty="0"/>
              <a:t/>
            </a:r>
            <a:br>
              <a:rPr lang="en-GB" dirty="0"/>
            </a:br>
            <a:endParaRPr lang="en-GB" dirty="0"/>
          </a:p>
        </p:txBody>
      </p:sp>
      <p:sp>
        <p:nvSpPr>
          <p:cNvPr id="3" name="Content Placeholder 2"/>
          <p:cNvSpPr>
            <a:spLocks noGrp="1"/>
          </p:cNvSpPr>
          <p:nvPr>
            <p:ph idx="1"/>
          </p:nvPr>
        </p:nvSpPr>
        <p:spPr/>
        <p:txBody>
          <a:bodyPr/>
          <a:lstStyle/>
          <a:p>
            <a:endParaRPr lang="en-GB" dirty="0"/>
          </a:p>
          <a:p>
            <a:r>
              <a:rPr lang="en-US" dirty="0"/>
              <a:t>This is otherwise called historical or initiative management. It means doing something because it has always been done that way. </a:t>
            </a:r>
          </a:p>
          <a:p>
            <a:endParaRPr lang="en-GB" dirty="0"/>
          </a:p>
        </p:txBody>
      </p:sp>
    </p:spTree>
    <p:extLst>
      <p:ext uri="{BB962C8B-B14F-4D97-AF65-F5344CB8AC3E}">
        <p14:creationId xmlns:p14="http://schemas.microsoft.com/office/powerpoint/2010/main" val="1769940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r>
            <a:br>
              <a:rPr lang="en-GB" dirty="0"/>
            </a:br>
            <a:r>
              <a:rPr lang="en-GB" b="1" dirty="0"/>
              <a:t>Scientific Management: </a:t>
            </a:r>
            <a:r>
              <a:rPr lang="en-GB" dirty="0"/>
              <a:t/>
            </a:r>
            <a:br>
              <a:rPr lang="en-GB" dirty="0"/>
            </a:br>
            <a:endParaRPr lang="en-GB" dirty="0"/>
          </a:p>
        </p:txBody>
      </p:sp>
      <p:sp>
        <p:nvSpPr>
          <p:cNvPr id="3" name="Content Placeholder 2"/>
          <p:cNvSpPr>
            <a:spLocks noGrp="1"/>
          </p:cNvSpPr>
          <p:nvPr>
            <p:ph idx="1"/>
          </p:nvPr>
        </p:nvSpPr>
        <p:spPr/>
        <p:txBody>
          <a:bodyPr/>
          <a:lstStyle/>
          <a:p>
            <a:pPr marL="0" indent="0">
              <a:buNone/>
            </a:pPr>
            <a:r>
              <a:rPr lang="en-US" dirty="0" smtClean="0"/>
              <a:t>This </a:t>
            </a:r>
            <a:r>
              <a:rPr lang="en-US" dirty="0"/>
              <a:t>is the use of scientific principles and techniques in managing </a:t>
            </a:r>
            <a:r>
              <a:rPr lang="en-US" dirty="0" err="1"/>
              <a:t>organisational</a:t>
            </a:r>
            <a:r>
              <a:rPr lang="en-US" dirty="0"/>
              <a:t> activities. It is statistical, empirical, analytical, researchable and quantifiable. This type of management is data-based. It identifies problems and objectives, assembles and analyses all need factors to solve the problem and draws logical conclusion at the end. </a:t>
            </a:r>
            <a:endParaRPr lang="en-US" dirty="0" smtClean="0"/>
          </a:p>
          <a:p>
            <a:pPr marL="0" indent="0">
              <a:buNone/>
            </a:pPr>
            <a:r>
              <a:rPr lang="en-US" dirty="0" smtClean="0"/>
              <a:t>It </a:t>
            </a:r>
            <a:r>
              <a:rPr lang="en-US" dirty="0"/>
              <a:t>was first experimented in 1885 by Fredrick Taylor who later became known as the father of scientific management. </a:t>
            </a:r>
          </a:p>
          <a:p>
            <a:endParaRPr lang="en-GB" dirty="0"/>
          </a:p>
        </p:txBody>
      </p:sp>
    </p:spTree>
    <p:extLst>
      <p:ext uri="{BB962C8B-B14F-4D97-AF65-F5344CB8AC3E}">
        <p14:creationId xmlns:p14="http://schemas.microsoft.com/office/powerpoint/2010/main" val="1510422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r>
            <a:br>
              <a:rPr lang="en-GB" dirty="0"/>
            </a:br>
            <a:r>
              <a:rPr lang="en-GB" b="1" dirty="0"/>
              <a:t>CONCLUSION </a:t>
            </a:r>
            <a:r>
              <a:rPr lang="en-GB" dirty="0"/>
              <a:t/>
            </a:r>
            <a:br>
              <a:rPr lang="en-GB" dirty="0"/>
            </a:br>
            <a:endParaRPr lang="en-GB" dirty="0"/>
          </a:p>
        </p:txBody>
      </p:sp>
      <p:sp>
        <p:nvSpPr>
          <p:cNvPr id="3" name="Content Placeholder 2"/>
          <p:cNvSpPr>
            <a:spLocks noGrp="1"/>
          </p:cNvSpPr>
          <p:nvPr>
            <p:ph idx="1"/>
          </p:nvPr>
        </p:nvSpPr>
        <p:spPr/>
        <p:txBody>
          <a:bodyPr/>
          <a:lstStyle/>
          <a:p>
            <a:r>
              <a:rPr lang="en-US" dirty="0"/>
              <a:t>Management could be perceived from several perspectives – as a concept, as a discipline, as a career or profession, and as a group of people that determine </a:t>
            </a:r>
            <a:r>
              <a:rPr lang="en-US" dirty="0" err="1"/>
              <a:t>organisational</a:t>
            </a:r>
            <a:r>
              <a:rPr lang="en-US" dirty="0"/>
              <a:t> policies and assign responsibilities. In this course, we are more concerned with the definitions that see management as a concept, i.e. a process or series of activities planned and performed in order to achieve predetermined </a:t>
            </a:r>
            <a:r>
              <a:rPr lang="en-US" dirty="0" err="1"/>
              <a:t>organisational</a:t>
            </a:r>
            <a:r>
              <a:rPr lang="en-US" dirty="0"/>
              <a:t> goals. </a:t>
            </a:r>
            <a:endParaRPr lang="en-GB" dirty="0"/>
          </a:p>
        </p:txBody>
      </p:sp>
    </p:spTree>
    <p:extLst>
      <p:ext uri="{BB962C8B-B14F-4D97-AF65-F5344CB8AC3E}">
        <p14:creationId xmlns:p14="http://schemas.microsoft.com/office/powerpoint/2010/main" val="2284525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FUNCTIONS AND CHARACTERISTICS OF MEDIA MANAGEMENT </a:t>
            </a:r>
            <a:endParaRPr lang="en-GB" dirty="0"/>
          </a:p>
        </p:txBody>
      </p:sp>
      <p:sp>
        <p:nvSpPr>
          <p:cNvPr id="3" name="Content Placeholder 2"/>
          <p:cNvSpPr>
            <a:spLocks noGrp="1"/>
          </p:cNvSpPr>
          <p:nvPr>
            <p:ph idx="1"/>
          </p:nvPr>
        </p:nvSpPr>
        <p:spPr/>
        <p:txBody>
          <a:bodyPr/>
          <a:lstStyle/>
          <a:p>
            <a:r>
              <a:rPr lang="en-US" dirty="0" smtClean="0"/>
              <a:t>According to Henri Fayol, </a:t>
            </a:r>
            <a:r>
              <a:rPr lang="en-US" dirty="0"/>
              <a:t>“to manage is to forecast and plan, to </a:t>
            </a:r>
            <a:r>
              <a:rPr lang="en-US" dirty="0" err="1"/>
              <a:t>organise</a:t>
            </a:r>
            <a:r>
              <a:rPr lang="en-US" dirty="0"/>
              <a:t>, to command and to control.” </a:t>
            </a:r>
            <a:endParaRPr lang="en-US" dirty="0" smtClean="0"/>
          </a:p>
          <a:p>
            <a:r>
              <a:rPr lang="en-US" dirty="0"/>
              <a:t>However, it was Lather </a:t>
            </a:r>
            <a:r>
              <a:rPr lang="en-US" dirty="0" err="1"/>
              <a:t>Gullick</a:t>
            </a:r>
            <a:r>
              <a:rPr lang="en-US" dirty="0"/>
              <a:t> that gave the acronym </a:t>
            </a:r>
            <a:r>
              <a:rPr lang="en-US" b="1" dirty="0">
                <a:solidFill>
                  <a:srgbClr val="FFFF00"/>
                </a:solidFill>
              </a:rPr>
              <a:t>‘POSDCORB</a:t>
            </a:r>
            <a:r>
              <a:rPr lang="en-US" b="1" dirty="0" smtClean="0">
                <a:solidFill>
                  <a:srgbClr val="FFFF00"/>
                </a:solidFill>
              </a:rPr>
              <a:t>’</a:t>
            </a:r>
          </a:p>
          <a:p>
            <a:pPr marL="0" indent="0">
              <a:buNone/>
            </a:pPr>
            <a:r>
              <a:rPr lang="en-US" dirty="0"/>
              <a:t>According to him, </a:t>
            </a:r>
            <a:r>
              <a:rPr lang="en-US" b="1" dirty="0">
                <a:solidFill>
                  <a:srgbClr val="FFFF00"/>
                </a:solidFill>
              </a:rPr>
              <a:t>P</a:t>
            </a:r>
            <a:r>
              <a:rPr lang="en-US" dirty="0"/>
              <a:t> stands for Planning, </a:t>
            </a:r>
            <a:r>
              <a:rPr lang="en-US" b="1" dirty="0">
                <a:solidFill>
                  <a:srgbClr val="FFFF00"/>
                </a:solidFill>
              </a:rPr>
              <a:t>O</a:t>
            </a:r>
            <a:r>
              <a:rPr lang="en-US" dirty="0"/>
              <a:t> for </a:t>
            </a:r>
            <a:r>
              <a:rPr lang="en-US" dirty="0" err="1"/>
              <a:t>Organising</a:t>
            </a:r>
            <a:r>
              <a:rPr lang="en-US" dirty="0"/>
              <a:t>, </a:t>
            </a:r>
            <a:r>
              <a:rPr lang="en-US" b="1" dirty="0">
                <a:solidFill>
                  <a:srgbClr val="FFFF00"/>
                </a:solidFill>
              </a:rPr>
              <a:t>S</a:t>
            </a:r>
            <a:r>
              <a:rPr lang="en-US" dirty="0"/>
              <a:t> for Staffing, </a:t>
            </a:r>
            <a:r>
              <a:rPr lang="en-US" b="1" dirty="0">
                <a:solidFill>
                  <a:srgbClr val="FFFF00"/>
                </a:solidFill>
              </a:rPr>
              <a:t>D</a:t>
            </a:r>
            <a:r>
              <a:rPr lang="en-US" dirty="0"/>
              <a:t> for Directing and </a:t>
            </a:r>
            <a:r>
              <a:rPr lang="en-US" b="1" dirty="0">
                <a:solidFill>
                  <a:srgbClr val="FFFF00"/>
                </a:solidFill>
              </a:rPr>
              <a:t>Co</a:t>
            </a:r>
            <a:r>
              <a:rPr lang="en-US" dirty="0"/>
              <a:t> for Coordinating, while </a:t>
            </a:r>
            <a:r>
              <a:rPr lang="en-US" b="1" dirty="0">
                <a:solidFill>
                  <a:srgbClr val="FFFF00"/>
                </a:solidFill>
              </a:rPr>
              <a:t>R</a:t>
            </a:r>
            <a:r>
              <a:rPr lang="en-US" dirty="0"/>
              <a:t> stands for Reporting and </a:t>
            </a:r>
            <a:r>
              <a:rPr lang="en-US" b="1" dirty="0">
                <a:solidFill>
                  <a:srgbClr val="FFFF00"/>
                </a:solidFill>
              </a:rPr>
              <a:t>B</a:t>
            </a:r>
            <a:r>
              <a:rPr lang="en-US" dirty="0"/>
              <a:t> for Budgeting. </a:t>
            </a:r>
            <a:r>
              <a:rPr lang="en-US" b="1" dirty="0" smtClean="0">
                <a:solidFill>
                  <a:srgbClr val="FFFF00"/>
                </a:solidFill>
              </a:rPr>
              <a:t> </a:t>
            </a:r>
            <a:endParaRPr lang="en-GB" b="1" dirty="0">
              <a:solidFill>
                <a:srgbClr val="FFFF00"/>
              </a:solidFill>
            </a:endParaRPr>
          </a:p>
        </p:txBody>
      </p:sp>
    </p:spTree>
    <p:extLst>
      <p:ext uri="{BB962C8B-B14F-4D97-AF65-F5344CB8AC3E}">
        <p14:creationId xmlns:p14="http://schemas.microsoft.com/office/powerpoint/2010/main" val="3737722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most generally accepted definition of the functions of management </a:t>
            </a:r>
            <a:endParaRPr lang="en-GB" dirty="0"/>
          </a:p>
        </p:txBody>
      </p:sp>
      <p:sp>
        <p:nvSpPr>
          <p:cNvPr id="3" name="Content Placeholder 2"/>
          <p:cNvSpPr>
            <a:spLocks noGrp="1"/>
          </p:cNvSpPr>
          <p:nvPr>
            <p:ph idx="1"/>
          </p:nvPr>
        </p:nvSpPr>
        <p:spPr/>
        <p:txBody>
          <a:bodyPr>
            <a:normAutofit lnSpcReduction="10000"/>
          </a:bodyPr>
          <a:lstStyle/>
          <a:p>
            <a:r>
              <a:rPr lang="en-US" dirty="0"/>
              <a:t>M</a:t>
            </a:r>
            <a:r>
              <a:rPr lang="en-US" dirty="0" smtClean="0"/>
              <a:t>anagement </a:t>
            </a:r>
            <a:r>
              <a:rPr lang="en-US" dirty="0"/>
              <a:t>performs the following functions: </a:t>
            </a:r>
            <a:endParaRPr lang="en-US" dirty="0" smtClean="0"/>
          </a:p>
          <a:p>
            <a:pPr marL="457200" indent="-457200">
              <a:buFont typeface="+mj-lt"/>
              <a:buAutoNum type="arabicPeriod"/>
            </a:pPr>
            <a:r>
              <a:rPr lang="en-US" dirty="0" smtClean="0"/>
              <a:t>Planning</a:t>
            </a:r>
            <a:r>
              <a:rPr lang="en-US" dirty="0"/>
              <a:t>, </a:t>
            </a:r>
            <a:endParaRPr lang="en-US" dirty="0" smtClean="0"/>
          </a:p>
          <a:p>
            <a:pPr marL="457200" indent="-457200">
              <a:buFont typeface="+mj-lt"/>
              <a:buAutoNum type="arabicPeriod"/>
            </a:pPr>
            <a:r>
              <a:rPr lang="en-US" dirty="0" err="1" smtClean="0"/>
              <a:t>Organising</a:t>
            </a:r>
            <a:r>
              <a:rPr lang="en-US" dirty="0"/>
              <a:t>, </a:t>
            </a:r>
            <a:endParaRPr lang="en-US" dirty="0" smtClean="0"/>
          </a:p>
          <a:p>
            <a:pPr marL="457200" indent="-457200">
              <a:buFont typeface="+mj-lt"/>
              <a:buAutoNum type="arabicPeriod"/>
            </a:pPr>
            <a:r>
              <a:rPr lang="en-US" dirty="0" smtClean="0"/>
              <a:t>Staffing</a:t>
            </a:r>
            <a:r>
              <a:rPr lang="en-US" dirty="0"/>
              <a:t>, </a:t>
            </a:r>
            <a:endParaRPr lang="en-US" dirty="0" smtClean="0"/>
          </a:p>
          <a:p>
            <a:pPr marL="457200" indent="-457200">
              <a:buFont typeface="+mj-lt"/>
              <a:buAutoNum type="arabicPeriod"/>
            </a:pPr>
            <a:r>
              <a:rPr lang="en-US" dirty="0" smtClean="0"/>
              <a:t>Directing</a:t>
            </a:r>
            <a:r>
              <a:rPr lang="en-US" dirty="0"/>
              <a:t>, and </a:t>
            </a:r>
            <a:endParaRPr lang="en-US" dirty="0" smtClean="0"/>
          </a:p>
          <a:p>
            <a:pPr marL="457200" indent="-457200">
              <a:buFont typeface="+mj-lt"/>
              <a:buAutoNum type="arabicPeriod"/>
            </a:pPr>
            <a:r>
              <a:rPr lang="en-US" dirty="0" smtClean="0"/>
              <a:t>Controlling </a:t>
            </a:r>
          </a:p>
          <a:p>
            <a:pPr marL="0" indent="0" algn="r">
              <a:buNone/>
            </a:pPr>
            <a:r>
              <a:rPr lang="en-US" dirty="0" smtClean="0"/>
              <a:t>(</a:t>
            </a:r>
            <a:r>
              <a:rPr lang="en-GB" dirty="0"/>
              <a:t>Koontz and </a:t>
            </a:r>
            <a:r>
              <a:rPr lang="en-GB" dirty="0" smtClean="0"/>
              <a:t>O’Donnel</a:t>
            </a:r>
            <a:r>
              <a:rPr lang="en-GB" dirty="0"/>
              <a:t>,</a:t>
            </a:r>
            <a:r>
              <a:rPr lang="en-GB" dirty="0" smtClean="0"/>
              <a:t>1982).</a:t>
            </a:r>
          </a:p>
          <a:p>
            <a:pPr marL="0" indent="0">
              <a:buNone/>
            </a:pPr>
            <a:r>
              <a:rPr lang="en-GB" dirty="0" smtClean="0"/>
              <a:t> </a:t>
            </a:r>
            <a:endParaRPr lang="en-GB" dirty="0"/>
          </a:p>
        </p:txBody>
      </p:sp>
    </p:spTree>
    <p:extLst>
      <p:ext uri="{BB962C8B-B14F-4D97-AF65-F5344CB8AC3E}">
        <p14:creationId xmlns:p14="http://schemas.microsoft.com/office/powerpoint/2010/main" val="110685770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82</TotalTime>
  <Words>1719</Words>
  <Application>Microsoft Office PowerPoint</Application>
  <PresentationFormat>Widescreen</PresentationFormat>
  <Paragraphs>108</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Batang</vt:lpstr>
      <vt:lpstr>Arial</vt:lpstr>
      <vt:lpstr>Trebuchet MS</vt:lpstr>
      <vt:lpstr>Wingdings</vt:lpstr>
      <vt:lpstr>Berlin</vt:lpstr>
      <vt:lpstr>MEDIA MANAGEMENT </vt:lpstr>
      <vt:lpstr>What is Management? </vt:lpstr>
      <vt:lpstr>Types of Management </vt:lpstr>
      <vt:lpstr> Conventional Management:  </vt:lpstr>
      <vt:lpstr> Systematic Management:  </vt:lpstr>
      <vt:lpstr> Scientific Management:  </vt:lpstr>
      <vt:lpstr> CONCLUSION  </vt:lpstr>
      <vt:lpstr>FUNCTIONS AND CHARACTERISTICS OF MEDIA MANAGEMENT </vt:lpstr>
      <vt:lpstr>The most generally accepted definition of the functions of management </vt:lpstr>
      <vt:lpstr>Planning:</vt:lpstr>
      <vt:lpstr>Organising:</vt:lpstr>
      <vt:lpstr>Staffing:</vt:lpstr>
      <vt:lpstr>Directing:</vt:lpstr>
      <vt:lpstr>Controlling:</vt:lpstr>
      <vt:lpstr>Characteristics of Management </vt:lpstr>
      <vt:lpstr>PowerPoint Presentation</vt:lpstr>
      <vt:lpstr>PURPOSE OF MEDIA MANAGEMENT Why must the media be managed? What skills are required in the management of media organisations in this era of commercialisation?</vt:lpstr>
      <vt:lpstr>PowerPoint Presentation</vt:lpstr>
      <vt:lpstr>In the general term, management of media organisation aims at:</vt:lpstr>
      <vt:lpstr>PowerPoint Presentation</vt:lpstr>
      <vt:lpstr>Managerial Skills in Media Organisations</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MANAGEMENT </dc:title>
  <dc:creator>Windows User</dc:creator>
  <cp:lastModifiedBy>Windows User</cp:lastModifiedBy>
  <cp:revision>52</cp:revision>
  <dcterms:created xsi:type="dcterms:W3CDTF">2020-02-25T17:57:57Z</dcterms:created>
  <dcterms:modified xsi:type="dcterms:W3CDTF">2020-02-25T19:20:56Z</dcterms:modified>
</cp:coreProperties>
</file>