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10/16/2019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10/16/2019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10/16/2019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10/16/2019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10/16/2019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10/16/2019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2" y="3352800"/>
            <a:ext cx="8062912" cy="1470025"/>
          </a:xfrm>
        </p:spPr>
        <p:txBody>
          <a:bodyPr/>
          <a:lstStyle/>
          <a:p>
            <a:r>
              <a:rPr lang="en-US" dirty="0" smtClean="0"/>
              <a:t>Library, Types and Rules and Regulations,</a:t>
            </a:r>
            <a:endParaRPr lang="en-US" dirty="0"/>
          </a:p>
        </p:txBody>
      </p:sp>
    </p:spTree>
    <p:extLst>
      <p:ext uri="{BB962C8B-B14F-4D97-AF65-F5344CB8AC3E}">
        <p14:creationId xmlns:p14="http://schemas.microsoft.com/office/powerpoint/2010/main" val="3998363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National </a:t>
            </a:r>
            <a:r>
              <a:rPr lang="en-US" dirty="0"/>
              <a:t>Libraries: </a:t>
            </a:r>
          </a:p>
        </p:txBody>
      </p:sp>
      <p:sp>
        <p:nvSpPr>
          <p:cNvPr id="3" name="Content Placeholder 2"/>
          <p:cNvSpPr>
            <a:spLocks noGrp="1"/>
          </p:cNvSpPr>
          <p:nvPr>
            <p:ph idx="1"/>
          </p:nvPr>
        </p:nvSpPr>
        <p:spPr/>
        <p:txBody>
          <a:bodyPr>
            <a:normAutofit lnSpcReduction="10000"/>
          </a:bodyPr>
          <a:lstStyle/>
          <a:p>
            <a:pPr marL="64008" indent="0" algn="just">
              <a:buNone/>
            </a:pPr>
            <a:r>
              <a:rPr lang="en-US" dirty="0"/>
              <a:t>National Libraries are distinct from other type of libraries. They are financed and maintained by the government of that country and exists to serve the whole nation. They are normally very large having millions of books. Their main purpose is to collect or acquire and conserve copies of all significant publications published in the country and function as a "deposit library, either by Law or under other arrangement. </a:t>
            </a:r>
          </a:p>
        </p:txBody>
      </p:sp>
    </p:spTree>
    <p:extLst>
      <p:ext uri="{BB962C8B-B14F-4D97-AF65-F5344CB8AC3E}">
        <p14:creationId xmlns:p14="http://schemas.microsoft.com/office/powerpoint/2010/main" val="175889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Contact </a:t>
            </a:r>
            <a:r>
              <a:rPr lang="en-US" dirty="0"/>
              <a:t>Libraries: </a:t>
            </a:r>
          </a:p>
        </p:txBody>
      </p:sp>
      <p:sp>
        <p:nvSpPr>
          <p:cNvPr id="3" name="Content Placeholder 2"/>
          <p:cNvSpPr>
            <a:spLocks noGrp="1"/>
          </p:cNvSpPr>
          <p:nvPr>
            <p:ph idx="1"/>
          </p:nvPr>
        </p:nvSpPr>
        <p:spPr/>
        <p:txBody>
          <a:bodyPr>
            <a:normAutofit/>
          </a:bodyPr>
          <a:lstStyle/>
          <a:p>
            <a:pPr marL="64008" indent="0" algn="just">
              <a:buNone/>
            </a:pPr>
            <a:r>
              <a:rPr lang="en-US" sz="3200" dirty="0"/>
              <a:t>Contact Libraries have come into existence to remove misunderstandings among the nations and to promote cultural contacts or understanding between people of different nations through the use of books.</a:t>
            </a:r>
          </a:p>
        </p:txBody>
      </p:sp>
    </p:spTree>
    <p:extLst>
      <p:ext uri="{BB962C8B-B14F-4D97-AF65-F5344CB8AC3E}">
        <p14:creationId xmlns:p14="http://schemas.microsoft.com/office/powerpoint/2010/main" val="29654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of the rules and regulations are: </a:t>
            </a:r>
          </a:p>
        </p:txBody>
      </p:sp>
      <p:sp>
        <p:nvSpPr>
          <p:cNvPr id="3" name="Content Placeholder 2"/>
          <p:cNvSpPr>
            <a:spLocks noGrp="1"/>
          </p:cNvSpPr>
          <p:nvPr>
            <p:ph idx="1"/>
          </p:nvPr>
        </p:nvSpPr>
        <p:spPr/>
        <p:txBody>
          <a:bodyPr>
            <a:noAutofit/>
          </a:bodyPr>
          <a:lstStyle/>
          <a:p>
            <a:pPr marL="578358" indent="-514350" algn="just">
              <a:buAutoNum type="arabicPeriod"/>
            </a:pPr>
            <a:r>
              <a:rPr lang="en-US" sz="2400" dirty="0" smtClean="0"/>
              <a:t>Any </a:t>
            </a:r>
            <a:r>
              <a:rPr lang="en-US" sz="2400" dirty="0"/>
              <a:t>materials leaving the library must be properly borrowed </a:t>
            </a:r>
            <a:endParaRPr lang="en-US" sz="2400" dirty="0" smtClean="0"/>
          </a:p>
          <a:p>
            <a:pPr marL="578358" indent="-514350" algn="just">
              <a:buAutoNum type="arabicPeriod"/>
            </a:pPr>
            <a:r>
              <a:rPr lang="en-US" sz="2400" dirty="0" smtClean="0"/>
              <a:t>Books </a:t>
            </a:r>
            <a:r>
              <a:rPr lang="en-US" sz="2400" dirty="0"/>
              <a:t>in the Reference Section, Serials or Reserved Units may not be removed from the library. </a:t>
            </a:r>
            <a:endParaRPr lang="en-US" sz="2400" dirty="0" smtClean="0"/>
          </a:p>
          <a:p>
            <a:pPr marL="578358" indent="-514350" algn="just">
              <a:buAutoNum type="arabicPeriod"/>
            </a:pPr>
            <a:r>
              <a:rPr lang="en-US" sz="2400" dirty="0" smtClean="0"/>
              <a:t>It </a:t>
            </a:r>
            <a:r>
              <a:rPr lang="en-US" sz="2400" dirty="0"/>
              <a:t>is an offence to keep materials (books) beyond the date specified for return. </a:t>
            </a:r>
            <a:endParaRPr lang="en-US" sz="2400" dirty="0" smtClean="0"/>
          </a:p>
          <a:p>
            <a:pPr marL="578358" indent="-514350" algn="just">
              <a:buAutoNum type="arabicPeriod"/>
            </a:pPr>
            <a:r>
              <a:rPr lang="en-US" sz="2400" dirty="0" smtClean="0"/>
              <a:t>Penalties </a:t>
            </a:r>
            <a:r>
              <a:rPr lang="en-US" sz="2400" dirty="0"/>
              <a:t>(fine) will be charged for over-due books. </a:t>
            </a:r>
            <a:endParaRPr lang="en-US" sz="2400" dirty="0" smtClean="0"/>
          </a:p>
          <a:p>
            <a:pPr marL="578358" indent="-514350" algn="just">
              <a:buAutoNum type="arabicPeriod"/>
            </a:pPr>
            <a:r>
              <a:rPr lang="en-US" sz="2400" dirty="0" smtClean="0"/>
              <a:t>Returned </a:t>
            </a:r>
            <a:r>
              <a:rPr lang="en-US" sz="2400" dirty="0"/>
              <a:t>books must be delivered at the Loans’ Desk </a:t>
            </a:r>
            <a:endParaRPr lang="en-US" sz="2400" dirty="0" smtClean="0"/>
          </a:p>
          <a:p>
            <a:pPr marL="578358" indent="-514350" algn="just">
              <a:buAutoNum type="arabicPeriod"/>
            </a:pPr>
            <a:r>
              <a:rPr lang="en-US" sz="2400" dirty="0" smtClean="0"/>
              <a:t>All </a:t>
            </a:r>
            <a:r>
              <a:rPr lang="en-US" sz="2400" dirty="0"/>
              <a:t>consulted books must be left on the Reading Tables.</a:t>
            </a:r>
          </a:p>
        </p:txBody>
      </p:sp>
    </p:spTree>
    <p:extLst>
      <p:ext uri="{BB962C8B-B14F-4D97-AF65-F5344CB8AC3E}">
        <p14:creationId xmlns:p14="http://schemas.microsoft.com/office/powerpoint/2010/main" val="114825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a:t>
            </a:r>
            <a:endParaRPr lang="en-US" dirty="0"/>
          </a:p>
        </p:txBody>
      </p:sp>
      <p:sp>
        <p:nvSpPr>
          <p:cNvPr id="3" name="Content Placeholder 2"/>
          <p:cNvSpPr>
            <a:spLocks noGrp="1"/>
          </p:cNvSpPr>
          <p:nvPr>
            <p:ph idx="1"/>
          </p:nvPr>
        </p:nvSpPr>
        <p:spPr/>
        <p:txBody>
          <a:bodyPr>
            <a:noAutofit/>
          </a:bodyPr>
          <a:lstStyle/>
          <a:p>
            <a:pPr marL="578358" indent="-514350" algn="just">
              <a:buAutoNum type="arabicParenR" startAt="7"/>
            </a:pPr>
            <a:r>
              <a:rPr lang="en-US" sz="2400" dirty="0" smtClean="0"/>
              <a:t>No </a:t>
            </a:r>
            <a:r>
              <a:rPr lang="en-US" sz="2400" dirty="0"/>
              <a:t>Readers may enter any part of the library marked ‘Private or Work-room’ unless by permission. </a:t>
            </a:r>
            <a:endParaRPr lang="en-US" sz="2400" dirty="0" smtClean="0"/>
          </a:p>
          <a:p>
            <a:pPr marL="578358" indent="-514350" algn="just">
              <a:buAutoNum type="arabicParenR" startAt="7"/>
            </a:pPr>
            <a:r>
              <a:rPr lang="en-US" sz="2400" dirty="0" smtClean="0"/>
              <a:t>Any </a:t>
            </a:r>
            <a:r>
              <a:rPr lang="en-US" sz="2400" dirty="0"/>
              <a:t>person who is suspected to be security risk may be ordered out of the library. </a:t>
            </a:r>
            <a:endParaRPr lang="en-US" sz="2400" dirty="0" smtClean="0"/>
          </a:p>
          <a:p>
            <a:pPr marL="578358" indent="-514350" algn="just">
              <a:buAutoNum type="arabicParenR" startAt="7"/>
            </a:pPr>
            <a:r>
              <a:rPr lang="en-US" sz="2400" dirty="0" smtClean="0"/>
              <a:t>Indecent </a:t>
            </a:r>
            <a:r>
              <a:rPr lang="en-US" sz="2400" dirty="0"/>
              <a:t>dressing will not be allowed into the library. </a:t>
            </a:r>
            <a:endParaRPr lang="en-US" sz="2400" dirty="0" smtClean="0"/>
          </a:p>
          <a:p>
            <a:pPr marL="578358" indent="-514350" algn="just">
              <a:buAutoNum type="arabicParenR" startAt="7"/>
            </a:pPr>
            <a:r>
              <a:rPr lang="en-US" sz="2400" dirty="0" smtClean="0"/>
              <a:t>The </a:t>
            </a:r>
            <a:r>
              <a:rPr lang="en-US" sz="2400" dirty="0"/>
              <a:t>use of naked light is not allowed in the library </a:t>
            </a:r>
            <a:endParaRPr lang="en-US" sz="2400" dirty="0" smtClean="0"/>
          </a:p>
          <a:p>
            <a:pPr marL="578358" indent="-514350" algn="just">
              <a:buAutoNum type="arabicParenR" startAt="7"/>
            </a:pPr>
            <a:r>
              <a:rPr lang="en-US" sz="2400" dirty="0" smtClean="0"/>
              <a:t>Marking </a:t>
            </a:r>
            <a:r>
              <a:rPr lang="en-US" sz="2400" dirty="0"/>
              <a:t>or underlining of library books is not allowed </a:t>
            </a:r>
            <a:endParaRPr lang="en-US" sz="2400" dirty="0" smtClean="0"/>
          </a:p>
          <a:p>
            <a:pPr marL="578358" indent="-514350" algn="just">
              <a:buAutoNum type="arabicParenR" startAt="7"/>
            </a:pPr>
            <a:r>
              <a:rPr lang="en-US" sz="2400" dirty="0" smtClean="0"/>
              <a:t>Briefcases</a:t>
            </a:r>
            <a:r>
              <a:rPr lang="en-US" sz="2400" dirty="0"/>
              <a:t>, luggage, umbrella, camera </a:t>
            </a:r>
            <a:r>
              <a:rPr lang="en-US" sz="2400" dirty="0" err="1"/>
              <a:t>etc</a:t>
            </a:r>
            <a:r>
              <a:rPr lang="en-US" sz="2400" dirty="0"/>
              <a:t> are not allowed into the library</a:t>
            </a:r>
          </a:p>
        </p:txBody>
      </p:sp>
    </p:spTree>
    <p:extLst>
      <p:ext uri="{BB962C8B-B14F-4D97-AF65-F5344CB8AC3E}">
        <p14:creationId xmlns:p14="http://schemas.microsoft.com/office/powerpoint/2010/main" val="253560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a:t>
            </a:r>
            <a:endParaRPr lang="en-US" dirty="0"/>
          </a:p>
        </p:txBody>
      </p:sp>
      <p:sp>
        <p:nvSpPr>
          <p:cNvPr id="3" name="Content Placeholder 2"/>
          <p:cNvSpPr>
            <a:spLocks noGrp="1"/>
          </p:cNvSpPr>
          <p:nvPr>
            <p:ph idx="1"/>
          </p:nvPr>
        </p:nvSpPr>
        <p:spPr>
          <a:xfrm>
            <a:off x="457200" y="1447800"/>
            <a:ext cx="8229600" cy="4572000"/>
          </a:xfrm>
        </p:spPr>
        <p:txBody>
          <a:bodyPr>
            <a:normAutofit fontScale="77500" lnSpcReduction="20000"/>
          </a:bodyPr>
          <a:lstStyle/>
          <a:p>
            <a:endParaRPr lang="en-US" dirty="0" smtClean="0"/>
          </a:p>
          <a:p>
            <a:pPr marL="578358" indent="-514350" algn="just">
              <a:buAutoNum type="arabicPlain" startAt="13"/>
            </a:pPr>
            <a:r>
              <a:rPr lang="en-US" sz="3100" dirty="0" smtClean="0"/>
              <a:t>Smoking</a:t>
            </a:r>
            <a:r>
              <a:rPr lang="en-US" sz="3100" dirty="0"/>
              <a:t>, eating </a:t>
            </a:r>
            <a:r>
              <a:rPr lang="en-US" sz="3100" dirty="0" err="1"/>
              <a:t>etc</a:t>
            </a:r>
            <a:r>
              <a:rPr lang="en-US" sz="3100" dirty="0"/>
              <a:t> is not allowed in the library </a:t>
            </a:r>
            <a:endParaRPr lang="en-US" sz="3100" dirty="0" smtClean="0"/>
          </a:p>
          <a:p>
            <a:pPr marL="578358" indent="-514350" algn="just">
              <a:buAutoNum type="arabicPlain" startAt="13"/>
            </a:pPr>
            <a:r>
              <a:rPr lang="en-US" sz="3100" dirty="0" smtClean="0"/>
              <a:t>Pets </a:t>
            </a:r>
            <a:r>
              <a:rPr lang="en-US" sz="3100" dirty="0"/>
              <a:t>must not be brought into the library </a:t>
            </a:r>
            <a:endParaRPr lang="en-US" sz="3100" dirty="0" smtClean="0"/>
          </a:p>
          <a:p>
            <a:pPr marL="578358" indent="-514350" algn="just">
              <a:buAutoNum type="arabicPlain" startAt="13"/>
            </a:pPr>
            <a:r>
              <a:rPr lang="en-US" sz="3100" dirty="0" smtClean="0"/>
              <a:t>Silence </a:t>
            </a:r>
            <a:r>
              <a:rPr lang="en-US" sz="3100" dirty="0"/>
              <a:t>must be maintained in and around the library </a:t>
            </a:r>
            <a:endParaRPr lang="en-US" sz="3100" dirty="0" smtClean="0"/>
          </a:p>
          <a:p>
            <a:pPr marL="578358" indent="-514350" algn="just">
              <a:buAutoNum type="arabicPlain" startAt="13"/>
            </a:pPr>
            <a:r>
              <a:rPr lang="en-US" sz="3100" dirty="0" smtClean="0"/>
              <a:t>Only </a:t>
            </a:r>
            <a:r>
              <a:rPr lang="en-US" sz="3100" dirty="0"/>
              <a:t>registered users are allowed to use the library resources </a:t>
            </a:r>
            <a:endParaRPr lang="en-US" sz="3100" dirty="0" smtClean="0"/>
          </a:p>
          <a:p>
            <a:pPr marL="578358" indent="-514350" algn="just">
              <a:buAutoNum type="arabicPlain" startAt="13"/>
            </a:pPr>
            <a:r>
              <a:rPr lang="en-US" sz="3100" dirty="0" smtClean="0"/>
              <a:t>Users </a:t>
            </a:r>
            <a:r>
              <a:rPr lang="en-US" sz="3100" dirty="0"/>
              <a:t>must present whatever materials they are carrying to the security personnel at the entrance for checking while leaving the library. </a:t>
            </a:r>
            <a:endParaRPr lang="en-US" sz="3100" dirty="0" smtClean="0"/>
          </a:p>
          <a:p>
            <a:pPr marL="578358" indent="-514350" algn="just">
              <a:buAutoNum type="arabicPlain" startAt="13"/>
            </a:pPr>
            <a:r>
              <a:rPr lang="en-US" sz="3100" dirty="0" smtClean="0"/>
              <a:t>The </a:t>
            </a:r>
            <a:r>
              <a:rPr lang="en-US" sz="3100" dirty="0"/>
              <a:t>use of cell phone is prohibited in the library </a:t>
            </a:r>
            <a:endParaRPr lang="en-US" sz="3100" dirty="0" smtClean="0"/>
          </a:p>
          <a:p>
            <a:pPr marL="578358" indent="-514350" algn="just">
              <a:buAutoNum type="arabicPlain" startAt="13"/>
            </a:pPr>
            <a:r>
              <a:rPr lang="en-US" sz="3100" dirty="0" smtClean="0"/>
              <a:t>Reservation </a:t>
            </a:r>
            <a:r>
              <a:rPr lang="en-US" sz="3100" dirty="0"/>
              <a:t>of seat in the library is prohibited </a:t>
            </a:r>
            <a:endParaRPr lang="en-US" sz="3100" dirty="0" smtClean="0"/>
          </a:p>
          <a:p>
            <a:pPr marL="578358" indent="-514350" algn="just">
              <a:buAutoNum type="arabicPlain" startAt="13"/>
            </a:pPr>
            <a:r>
              <a:rPr lang="en-US" sz="3100" dirty="0" smtClean="0"/>
              <a:t>Book </a:t>
            </a:r>
            <a:r>
              <a:rPr lang="en-US" sz="3100" dirty="0"/>
              <a:t>mutilation, pilfering, theft are all prohibited</a:t>
            </a:r>
          </a:p>
        </p:txBody>
      </p:sp>
    </p:spTree>
    <p:extLst>
      <p:ext uri="{BB962C8B-B14F-4D97-AF65-F5344CB8AC3E}">
        <p14:creationId xmlns:p14="http://schemas.microsoft.com/office/powerpoint/2010/main" val="390305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p:txBody>
          <a:bodyPr>
            <a:normAutofit fontScale="92500" lnSpcReduction="20000"/>
          </a:bodyPr>
          <a:lstStyle/>
          <a:p>
            <a:pPr marL="64008" indent="0" algn="just">
              <a:buNone/>
            </a:pPr>
            <a:r>
              <a:rPr lang="en-US" dirty="0"/>
              <a:t>The word Library has been derived from the Latin word "</a:t>
            </a:r>
            <a:r>
              <a:rPr lang="en-US" dirty="0" err="1"/>
              <a:t>Libraria</a:t>
            </a:r>
            <a:r>
              <a:rPr lang="en-US" dirty="0"/>
              <a:t>" which means a place where books and other reading materials are stored. According to the Oxford English Dictionary "Library is a building, room or set of rooms, containing a collection of books for the use for the public or of some particular portion of it, or of the members of some society, or the like; a public institution or establishment, charged with the care of a collection of books, and the duty of rendering the books accessible to those who required to use them"'.</a:t>
            </a:r>
          </a:p>
        </p:txBody>
      </p:sp>
    </p:spTree>
    <p:extLst>
      <p:ext uri="{BB962C8B-B14F-4D97-AF65-F5344CB8AC3E}">
        <p14:creationId xmlns:p14="http://schemas.microsoft.com/office/powerpoint/2010/main" val="1512673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a:buNone/>
            </a:pPr>
            <a:r>
              <a:rPr lang="en-US" dirty="0"/>
              <a:t>The above definition of library has undergone a significant change with the changing times, civilization and culture. The modem definition of a library is a place, where documents containing knowledge and information are stored technically and scientifically processed, properly preserved and made easily available to the users when warranted without loss of time. The library is also sometimes referred to as the "memory of human race".</a:t>
            </a:r>
          </a:p>
        </p:txBody>
      </p:sp>
    </p:spTree>
    <p:extLst>
      <p:ext uri="{BB962C8B-B14F-4D97-AF65-F5344CB8AC3E}">
        <p14:creationId xmlns:p14="http://schemas.microsoft.com/office/powerpoint/2010/main" val="425193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a:t>
            </a:r>
            <a:endParaRPr lang="en-US" dirty="0"/>
          </a:p>
        </p:txBody>
      </p:sp>
      <p:sp>
        <p:nvSpPr>
          <p:cNvPr id="3" name="Content Placeholder 2"/>
          <p:cNvSpPr>
            <a:spLocks noGrp="1"/>
          </p:cNvSpPr>
          <p:nvPr>
            <p:ph idx="1"/>
          </p:nvPr>
        </p:nvSpPr>
        <p:spPr/>
        <p:txBody>
          <a:bodyPr>
            <a:normAutofit fontScale="85000" lnSpcReduction="20000"/>
          </a:bodyPr>
          <a:lstStyle/>
          <a:p>
            <a:pPr marL="64008" indent="0" algn="just">
              <a:buNone/>
            </a:pPr>
            <a:r>
              <a:rPr lang="en-US" dirty="0"/>
              <a:t>Library is a fountainhead of information and knowledge. It can be compared to a giant brain that remembers all that the scientists, the historians, the poets, </a:t>
            </a:r>
            <a:r>
              <a:rPr lang="en-US" dirty="0" smtClean="0"/>
              <a:t>the </a:t>
            </a:r>
            <a:r>
              <a:rPr lang="en-US" dirty="0"/>
              <a:t>philosophers, and other great intellectual have thought and learned. In short a library is a place where the experience and expertise of the past can meet the needs of the present^. Hence a Library can be </a:t>
            </a:r>
            <a:r>
              <a:rPr lang="en-US" dirty="0" smtClean="0"/>
              <a:t>defined </a:t>
            </a:r>
            <a:r>
              <a:rPr lang="en-US" dirty="0"/>
              <a:t>as a collection of graphic acoustic and holistic material such as books, periodicals, newspapers, manuscripts, maps, charts, filmstrips, microfilms, photographs, records, or any recorded piece of information systematically arranged and </a:t>
            </a:r>
            <a:r>
              <a:rPr lang="en-US" dirty="0" smtClean="0"/>
              <a:t> </a:t>
            </a:r>
            <a:r>
              <a:rPr lang="en-US" dirty="0"/>
              <a:t>designed for use.</a:t>
            </a:r>
          </a:p>
        </p:txBody>
      </p:sp>
    </p:spTree>
    <p:extLst>
      <p:ext uri="{BB962C8B-B14F-4D97-AF65-F5344CB8AC3E}">
        <p14:creationId xmlns:p14="http://schemas.microsoft.com/office/powerpoint/2010/main" val="236995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Types </a:t>
            </a:r>
            <a:r>
              <a:rPr lang="en-US" dirty="0"/>
              <a:t>of Libraries: </a:t>
            </a:r>
          </a:p>
        </p:txBody>
      </p:sp>
      <p:sp>
        <p:nvSpPr>
          <p:cNvPr id="3" name="Content Placeholder 2"/>
          <p:cNvSpPr>
            <a:spLocks noGrp="1"/>
          </p:cNvSpPr>
          <p:nvPr>
            <p:ph idx="1"/>
          </p:nvPr>
        </p:nvSpPr>
        <p:spPr/>
        <p:txBody>
          <a:bodyPr/>
          <a:lstStyle/>
          <a:p>
            <a:pPr marL="64008" indent="0">
              <a:buNone/>
            </a:pPr>
            <a:r>
              <a:rPr lang="en-US" dirty="0"/>
              <a:t>Libraries may be broadly categorized into the following based on the nature of the library users, the kind of Library material and the services provided: </a:t>
            </a:r>
            <a:endParaRPr lang="en-US" dirty="0" smtClean="0"/>
          </a:p>
        </p:txBody>
      </p:sp>
    </p:spTree>
    <p:extLst>
      <p:ext uri="{BB962C8B-B14F-4D97-AF65-F5344CB8AC3E}">
        <p14:creationId xmlns:p14="http://schemas.microsoft.com/office/powerpoint/2010/main" val="2738687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i</a:t>
            </a:r>
            <a:r>
              <a:rPr lang="en-US" dirty="0"/>
              <a:t>) Public Libraries, </a:t>
            </a:r>
            <a:endParaRPr lang="en-US" dirty="0" smtClean="0"/>
          </a:p>
          <a:p>
            <a:r>
              <a:rPr lang="en-US" dirty="0" smtClean="0"/>
              <a:t>ii</a:t>
            </a:r>
            <a:r>
              <a:rPr lang="en-US" dirty="0"/>
              <a:t>) Academic Libraries </a:t>
            </a:r>
          </a:p>
          <a:p>
            <a:r>
              <a:rPr lang="en-US" dirty="0" smtClean="0"/>
              <a:t>iii</a:t>
            </a:r>
            <a:r>
              <a:rPr lang="en-US" dirty="0"/>
              <a:t>) Special Libraries </a:t>
            </a:r>
            <a:endParaRPr lang="en-US" dirty="0" smtClean="0"/>
          </a:p>
          <a:p>
            <a:r>
              <a:rPr lang="en-US" dirty="0" smtClean="0"/>
              <a:t>iv</a:t>
            </a:r>
            <a:r>
              <a:rPr lang="en-US" dirty="0"/>
              <a:t>) National Libraries </a:t>
            </a:r>
            <a:endParaRPr lang="en-US" dirty="0" smtClean="0"/>
          </a:p>
          <a:p>
            <a:r>
              <a:rPr lang="en-US" dirty="0" smtClean="0"/>
              <a:t>v</a:t>
            </a:r>
            <a:r>
              <a:rPr lang="en-US" dirty="0"/>
              <a:t>) Contact Libraries </a:t>
            </a:r>
          </a:p>
        </p:txBody>
      </p:sp>
    </p:spTree>
    <p:extLst>
      <p:ext uri="{BB962C8B-B14F-4D97-AF65-F5344CB8AC3E}">
        <p14:creationId xmlns:p14="http://schemas.microsoft.com/office/powerpoint/2010/main" val="2933809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Public </a:t>
            </a:r>
            <a:r>
              <a:rPr lang="en-US" dirty="0"/>
              <a:t>Libraries: </a:t>
            </a:r>
          </a:p>
        </p:txBody>
      </p:sp>
      <p:sp>
        <p:nvSpPr>
          <p:cNvPr id="3" name="Content Placeholder 2"/>
          <p:cNvSpPr>
            <a:spLocks noGrp="1"/>
          </p:cNvSpPr>
          <p:nvPr>
            <p:ph idx="1"/>
          </p:nvPr>
        </p:nvSpPr>
        <p:spPr/>
        <p:txBody>
          <a:bodyPr>
            <a:normAutofit fontScale="92500" lnSpcReduction="10000"/>
          </a:bodyPr>
          <a:lstStyle/>
          <a:p>
            <a:pPr marL="64008" indent="0" algn="just">
              <a:buNone/>
            </a:pPr>
            <a:r>
              <a:rPr lang="en-US" dirty="0"/>
              <a:t>The provision and purpose of the public Library is to provide for every person the education obtainable through reading UNESCO manifesto which defines Public Library as (a) Which is established under the clear mandate of law (b) Which is "maintained wholly from public fund" (c) Which levies no "direct charge" on its users for any of its services and (d) Which is open "for free and equal use by all members of the Community" regardless of race, </a:t>
            </a:r>
            <a:r>
              <a:rPr lang="en-US" dirty="0" smtClean="0"/>
              <a:t>color</a:t>
            </a:r>
            <a:r>
              <a:rPr lang="en-US" dirty="0"/>
              <a:t>, sex etc. </a:t>
            </a:r>
          </a:p>
        </p:txBody>
      </p:sp>
    </p:spTree>
    <p:extLst>
      <p:ext uri="{BB962C8B-B14F-4D97-AF65-F5344CB8AC3E}">
        <p14:creationId xmlns:p14="http://schemas.microsoft.com/office/powerpoint/2010/main" val="3746675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Academic </a:t>
            </a:r>
            <a:r>
              <a:rPr lang="en-US" dirty="0"/>
              <a:t>Libraries: </a:t>
            </a:r>
          </a:p>
        </p:txBody>
      </p:sp>
      <p:sp>
        <p:nvSpPr>
          <p:cNvPr id="3" name="Content Placeholder 2"/>
          <p:cNvSpPr>
            <a:spLocks noGrp="1"/>
          </p:cNvSpPr>
          <p:nvPr>
            <p:ph idx="1"/>
          </p:nvPr>
        </p:nvSpPr>
        <p:spPr/>
        <p:txBody>
          <a:bodyPr>
            <a:normAutofit fontScale="92500" lnSpcReduction="20000"/>
          </a:bodyPr>
          <a:lstStyle/>
          <a:p>
            <a:pPr marL="64008" indent="0" algn="just">
              <a:buNone/>
            </a:pPr>
            <a:r>
              <a:rPr lang="en-US" dirty="0"/>
              <a:t>Libraries that are attached to educational or academic institutions are called as Academic libraries, these include the libraries of school, college and Universities and similar institutes, which cater to the needs of different levels of academic community. Library is the most important intellectual resource of the academic community and helps the members of the institution individually as well as collectively for self-development, fulfillment of curriculum requirements and promotes study and research. </a:t>
            </a:r>
          </a:p>
        </p:txBody>
      </p:sp>
    </p:spTree>
    <p:extLst>
      <p:ext uri="{BB962C8B-B14F-4D97-AF65-F5344CB8AC3E}">
        <p14:creationId xmlns:p14="http://schemas.microsoft.com/office/powerpoint/2010/main" val="144030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399032"/>
          </a:xfrm>
        </p:spPr>
        <p:txBody>
          <a:bodyPr/>
          <a:lstStyle/>
          <a:p>
            <a:r>
              <a:rPr lang="en-US" dirty="0" smtClean="0"/>
              <a:t>		Special </a:t>
            </a:r>
            <a:r>
              <a:rPr lang="en-US" dirty="0"/>
              <a:t>Libraries: </a:t>
            </a:r>
          </a:p>
        </p:txBody>
      </p:sp>
      <p:sp>
        <p:nvSpPr>
          <p:cNvPr id="3" name="Content Placeholder 2"/>
          <p:cNvSpPr>
            <a:spLocks noGrp="1"/>
          </p:cNvSpPr>
          <p:nvPr>
            <p:ph idx="1"/>
          </p:nvPr>
        </p:nvSpPr>
        <p:spPr>
          <a:xfrm>
            <a:off x="152400" y="838200"/>
            <a:ext cx="8229600" cy="4572000"/>
          </a:xfrm>
        </p:spPr>
        <p:txBody>
          <a:bodyPr>
            <a:noAutofit/>
          </a:bodyPr>
          <a:lstStyle/>
          <a:p>
            <a:pPr marL="64008" indent="0" algn="just">
              <a:buNone/>
            </a:pPr>
            <a:r>
              <a:rPr lang="en-US" sz="2400" dirty="0"/>
              <a:t>Special libraries began to emerge and develop in response to the increased tempo of industrial, scientific and technological advances. The term special library means a library, which is concerned almost exclusively with the literature of a particular subject or a group of subjects. It exists to serve the personnel of the parent body. So much importance in its information function that at is called as Information Bureau'. It serves specialist clientele, located within single organization or group and is responsible for the collection, organization, storage, retrieval and dissemination of information directly concerned and ancillary to, the work of the specialized institution with which it is attached. Thus, there are three basic elements in a special library that is special readers, special collections and special location. </a:t>
            </a:r>
          </a:p>
        </p:txBody>
      </p:sp>
    </p:spTree>
    <p:extLst>
      <p:ext uri="{BB962C8B-B14F-4D97-AF65-F5344CB8AC3E}">
        <p14:creationId xmlns:p14="http://schemas.microsoft.com/office/powerpoint/2010/main" val="2657353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1019</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Library, Types and Rules and Regulations,</vt:lpstr>
      <vt:lpstr>  INTRODUCTION</vt:lpstr>
      <vt:lpstr>  Continued…….</vt:lpstr>
      <vt:lpstr>  Continued……..</vt:lpstr>
      <vt:lpstr>  Types of Libraries: </vt:lpstr>
      <vt:lpstr>   Continued…..</vt:lpstr>
      <vt:lpstr>  Public Libraries: </vt:lpstr>
      <vt:lpstr>  Academic Libraries: </vt:lpstr>
      <vt:lpstr>  Special Libraries: </vt:lpstr>
      <vt:lpstr>  National Libraries: </vt:lpstr>
      <vt:lpstr>  Contact Libraries: </vt:lpstr>
      <vt:lpstr>Some of the rules and regulations are: </vt:lpstr>
      <vt:lpstr>  Continued….</vt:lpstr>
      <vt:lpstr>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c:title>
  <dc:creator>Naeem Ullah KakaKhel</dc:creator>
  <cp:lastModifiedBy>ismail - [2010]</cp:lastModifiedBy>
  <cp:revision>6</cp:revision>
  <dcterms:created xsi:type="dcterms:W3CDTF">2006-08-16T00:00:00Z</dcterms:created>
  <dcterms:modified xsi:type="dcterms:W3CDTF">2019-10-16T05:02:11Z</dcterms:modified>
</cp:coreProperties>
</file>