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2" r:id="rId17"/>
    <p:sldId id="271" r:id="rId18"/>
    <p:sldId id="270"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E9376-775E-47F6-9323-AF83CB0CF1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F78665-989F-478B-A9FA-AEF7EF1B22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532D46A-1FE5-4EAA-957B-8D2F2FD0C8AB}"/>
              </a:ext>
            </a:extLst>
          </p:cNvPr>
          <p:cNvSpPr>
            <a:spLocks noGrp="1"/>
          </p:cNvSpPr>
          <p:nvPr>
            <p:ph type="dt" sz="half" idx="10"/>
          </p:nvPr>
        </p:nvSpPr>
        <p:spPr/>
        <p:txBody>
          <a:bodyPr/>
          <a:lstStyle/>
          <a:p>
            <a:fld id="{0D0F06C2-65EC-4C25-887A-CA80891A603C}" type="datetimeFigureOut">
              <a:rPr lang="en-GB" smtClean="0"/>
              <a:t>02/03/2020</a:t>
            </a:fld>
            <a:endParaRPr lang="en-GB"/>
          </a:p>
        </p:txBody>
      </p:sp>
      <p:sp>
        <p:nvSpPr>
          <p:cNvPr id="5" name="Footer Placeholder 4">
            <a:extLst>
              <a:ext uri="{FF2B5EF4-FFF2-40B4-BE49-F238E27FC236}">
                <a16:creationId xmlns:a16="http://schemas.microsoft.com/office/drawing/2014/main" id="{739A05E7-3F25-44A1-856E-319DDD8A76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E648C2-3F76-403C-B989-3542242B51CC}"/>
              </a:ext>
            </a:extLst>
          </p:cNvPr>
          <p:cNvSpPr>
            <a:spLocks noGrp="1"/>
          </p:cNvSpPr>
          <p:nvPr>
            <p:ph type="sldNum" sz="quarter" idx="12"/>
          </p:nvPr>
        </p:nvSpPr>
        <p:spPr/>
        <p:txBody>
          <a:bodyPr/>
          <a:lstStyle/>
          <a:p>
            <a:fld id="{E26ADA08-7792-4128-AAC6-BE40BB8DB975}" type="slidenum">
              <a:rPr lang="en-GB" smtClean="0"/>
              <a:t>‹#›</a:t>
            </a:fld>
            <a:endParaRPr lang="en-GB"/>
          </a:p>
        </p:txBody>
      </p:sp>
    </p:spTree>
    <p:extLst>
      <p:ext uri="{BB962C8B-B14F-4D97-AF65-F5344CB8AC3E}">
        <p14:creationId xmlns:p14="http://schemas.microsoft.com/office/powerpoint/2010/main" val="3443794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841E1-F1D8-4032-83B2-62D297203F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8C613B-3811-4EF8-BE0B-ACC5B622BF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54A67A-0837-49D9-8632-7705415AB573}"/>
              </a:ext>
            </a:extLst>
          </p:cNvPr>
          <p:cNvSpPr>
            <a:spLocks noGrp="1"/>
          </p:cNvSpPr>
          <p:nvPr>
            <p:ph type="dt" sz="half" idx="10"/>
          </p:nvPr>
        </p:nvSpPr>
        <p:spPr/>
        <p:txBody>
          <a:bodyPr/>
          <a:lstStyle/>
          <a:p>
            <a:fld id="{0D0F06C2-65EC-4C25-887A-CA80891A603C}" type="datetimeFigureOut">
              <a:rPr lang="en-GB" smtClean="0"/>
              <a:t>02/03/2020</a:t>
            </a:fld>
            <a:endParaRPr lang="en-GB"/>
          </a:p>
        </p:txBody>
      </p:sp>
      <p:sp>
        <p:nvSpPr>
          <p:cNvPr id="5" name="Footer Placeholder 4">
            <a:extLst>
              <a:ext uri="{FF2B5EF4-FFF2-40B4-BE49-F238E27FC236}">
                <a16:creationId xmlns:a16="http://schemas.microsoft.com/office/drawing/2014/main" id="{76CC464D-6882-44E1-BED6-D0C58BC0E0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C69B10-70AC-42AE-8737-225312774FC2}"/>
              </a:ext>
            </a:extLst>
          </p:cNvPr>
          <p:cNvSpPr>
            <a:spLocks noGrp="1"/>
          </p:cNvSpPr>
          <p:nvPr>
            <p:ph type="sldNum" sz="quarter" idx="12"/>
          </p:nvPr>
        </p:nvSpPr>
        <p:spPr/>
        <p:txBody>
          <a:bodyPr/>
          <a:lstStyle/>
          <a:p>
            <a:fld id="{E26ADA08-7792-4128-AAC6-BE40BB8DB975}" type="slidenum">
              <a:rPr lang="en-GB" smtClean="0"/>
              <a:t>‹#›</a:t>
            </a:fld>
            <a:endParaRPr lang="en-GB"/>
          </a:p>
        </p:txBody>
      </p:sp>
    </p:spTree>
    <p:extLst>
      <p:ext uri="{BB962C8B-B14F-4D97-AF65-F5344CB8AC3E}">
        <p14:creationId xmlns:p14="http://schemas.microsoft.com/office/powerpoint/2010/main" val="2162832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18ECC-CFBE-4B87-A19A-7E1D170E65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C81901-B775-45ED-ABE8-9E17BB809C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40B400-A777-4939-8E4D-82522E829079}"/>
              </a:ext>
            </a:extLst>
          </p:cNvPr>
          <p:cNvSpPr>
            <a:spLocks noGrp="1"/>
          </p:cNvSpPr>
          <p:nvPr>
            <p:ph type="dt" sz="half" idx="10"/>
          </p:nvPr>
        </p:nvSpPr>
        <p:spPr/>
        <p:txBody>
          <a:bodyPr/>
          <a:lstStyle/>
          <a:p>
            <a:fld id="{0D0F06C2-65EC-4C25-887A-CA80891A603C}" type="datetimeFigureOut">
              <a:rPr lang="en-GB" smtClean="0"/>
              <a:t>02/03/2020</a:t>
            </a:fld>
            <a:endParaRPr lang="en-GB"/>
          </a:p>
        </p:txBody>
      </p:sp>
      <p:sp>
        <p:nvSpPr>
          <p:cNvPr id="5" name="Footer Placeholder 4">
            <a:extLst>
              <a:ext uri="{FF2B5EF4-FFF2-40B4-BE49-F238E27FC236}">
                <a16:creationId xmlns:a16="http://schemas.microsoft.com/office/drawing/2014/main" id="{A30979A7-389C-44CF-9254-74C2B04EE4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AA7E84-DE87-4B07-8E0C-3A1F90EAE9B3}"/>
              </a:ext>
            </a:extLst>
          </p:cNvPr>
          <p:cNvSpPr>
            <a:spLocks noGrp="1"/>
          </p:cNvSpPr>
          <p:nvPr>
            <p:ph type="sldNum" sz="quarter" idx="12"/>
          </p:nvPr>
        </p:nvSpPr>
        <p:spPr/>
        <p:txBody>
          <a:bodyPr/>
          <a:lstStyle/>
          <a:p>
            <a:fld id="{E26ADA08-7792-4128-AAC6-BE40BB8DB975}" type="slidenum">
              <a:rPr lang="en-GB" smtClean="0"/>
              <a:t>‹#›</a:t>
            </a:fld>
            <a:endParaRPr lang="en-GB"/>
          </a:p>
        </p:txBody>
      </p:sp>
    </p:spTree>
    <p:extLst>
      <p:ext uri="{BB962C8B-B14F-4D97-AF65-F5344CB8AC3E}">
        <p14:creationId xmlns:p14="http://schemas.microsoft.com/office/powerpoint/2010/main" val="272610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912CE-F81E-4CAE-B358-42867D1F6A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4A8C7A-76C3-460C-9125-F24E26704F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746764-CBD8-4EEE-96D1-9426D6D88AC7}"/>
              </a:ext>
            </a:extLst>
          </p:cNvPr>
          <p:cNvSpPr>
            <a:spLocks noGrp="1"/>
          </p:cNvSpPr>
          <p:nvPr>
            <p:ph type="dt" sz="half" idx="10"/>
          </p:nvPr>
        </p:nvSpPr>
        <p:spPr/>
        <p:txBody>
          <a:bodyPr/>
          <a:lstStyle/>
          <a:p>
            <a:fld id="{0D0F06C2-65EC-4C25-887A-CA80891A603C}" type="datetimeFigureOut">
              <a:rPr lang="en-GB" smtClean="0"/>
              <a:t>02/03/2020</a:t>
            </a:fld>
            <a:endParaRPr lang="en-GB"/>
          </a:p>
        </p:txBody>
      </p:sp>
      <p:sp>
        <p:nvSpPr>
          <p:cNvPr id="5" name="Footer Placeholder 4">
            <a:extLst>
              <a:ext uri="{FF2B5EF4-FFF2-40B4-BE49-F238E27FC236}">
                <a16:creationId xmlns:a16="http://schemas.microsoft.com/office/drawing/2014/main" id="{6CCF7B17-F660-4D4E-9FA6-D77AB52ED7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045C28-FE13-4DFB-BEFE-BAA898D3863F}"/>
              </a:ext>
            </a:extLst>
          </p:cNvPr>
          <p:cNvSpPr>
            <a:spLocks noGrp="1"/>
          </p:cNvSpPr>
          <p:nvPr>
            <p:ph type="sldNum" sz="quarter" idx="12"/>
          </p:nvPr>
        </p:nvSpPr>
        <p:spPr/>
        <p:txBody>
          <a:bodyPr/>
          <a:lstStyle/>
          <a:p>
            <a:fld id="{E26ADA08-7792-4128-AAC6-BE40BB8DB975}" type="slidenum">
              <a:rPr lang="en-GB" smtClean="0"/>
              <a:t>‹#›</a:t>
            </a:fld>
            <a:endParaRPr lang="en-GB"/>
          </a:p>
        </p:txBody>
      </p:sp>
    </p:spTree>
    <p:extLst>
      <p:ext uri="{BB962C8B-B14F-4D97-AF65-F5344CB8AC3E}">
        <p14:creationId xmlns:p14="http://schemas.microsoft.com/office/powerpoint/2010/main" val="37935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BC887-EA68-4D7F-B086-B273945A11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594735-D4F5-43EB-8AD7-0181D62388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07FAAC-A54C-4B6A-BCAF-ECEB9403C666}"/>
              </a:ext>
            </a:extLst>
          </p:cNvPr>
          <p:cNvSpPr>
            <a:spLocks noGrp="1"/>
          </p:cNvSpPr>
          <p:nvPr>
            <p:ph type="dt" sz="half" idx="10"/>
          </p:nvPr>
        </p:nvSpPr>
        <p:spPr/>
        <p:txBody>
          <a:bodyPr/>
          <a:lstStyle/>
          <a:p>
            <a:fld id="{0D0F06C2-65EC-4C25-887A-CA80891A603C}" type="datetimeFigureOut">
              <a:rPr lang="en-GB" smtClean="0"/>
              <a:t>02/03/2020</a:t>
            </a:fld>
            <a:endParaRPr lang="en-GB"/>
          </a:p>
        </p:txBody>
      </p:sp>
      <p:sp>
        <p:nvSpPr>
          <p:cNvPr id="5" name="Footer Placeholder 4">
            <a:extLst>
              <a:ext uri="{FF2B5EF4-FFF2-40B4-BE49-F238E27FC236}">
                <a16:creationId xmlns:a16="http://schemas.microsoft.com/office/drawing/2014/main" id="{20457B8C-5446-401D-B721-914B44BA44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E9BBD8-A35A-4B48-81A6-D836BD872755}"/>
              </a:ext>
            </a:extLst>
          </p:cNvPr>
          <p:cNvSpPr>
            <a:spLocks noGrp="1"/>
          </p:cNvSpPr>
          <p:nvPr>
            <p:ph type="sldNum" sz="quarter" idx="12"/>
          </p:nvPr>
        </p:nvSpPr>
        <p:spPr/>
        <p:txBody>
          <a:bodyPr/>
          <a:lstStyle/>
          <a:p>
            <a:fld id="{E26ADA08-7792-4128-AAC6-BE40BB8DB975}" type="slidenum">
              <a:rPr lang="en-GB" smtClean="0"/>
              <a:t>‹#›</a:t>
            </a:fld>
            <a:endParaRPr lang="en-GB"/>
          </a:p>
        </p:txBody>
      </p:sp>
    </p:spTree>
    <p:extLst>
      <p:ext uri="{BB962C8B-B14F-4D97-AF65-F5344CB8AC3E}">
        <p14:creationId xmlns:p14="http://schemas.microsoft.com/office/powerpoint/2010/main" val="127624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5E517-9934-4BD6-85A3-49F46311F7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253328-2709-45BD-86E3-DF956D69FD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7DD6D07-CFBE-4914-9FDE-793576EA7A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519828-FF3E-4441-8CF6-422772EDE6AB}"/>
              </a:ext>
            </a:extLst>
          </p:cNvPr>
          <p:cNvSpPr>
            <a:spLocks noGrp="1"/>
          </p:cNvSpPr>
          <p:nvPr>
            <p:ph type="dt" sz="half" idx="10"/>
          </p:nvPr>
        </p:nvSpPr>
        <p:spPr/>
        <p:txBody>
          <a:bodyPr/>
          <a:lstStyle/>
          <a:p>
            <a:fld id="{0D0F06C2-65EC-4C25-887A-CA80891A603C}" type="datetimeFigureOut">
              <a:rPr lang="en-GB" smtClean="0"/>
              <a:t>02/03/2020</a:t>
            </a:fld>
            <a:endParaRPr lang="en-GB"/>
          </a:p>
        </p:txBody>
      </p:sp>
      <p:sp>
        <p:nvSpPr>
          <p:cNvPr id="6" name="Footer Placeholder 5">
            <a:extLst>
              <a:ext uri="{FF2B5EF4-FFF2-40B4-BE49-F238E27FC236}">
                <a16:creationId xmlns:a16="http://schemas.microsoft.com/office/drawing/2014/main" id="{F40FBDEE-EEDF-4880-8141-CCEB7D02FC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99A9F9-7617-48BB-B0B7-96C6372E53AF}"/>
              </a:ext>
            </a:extLst>
          </p:cNvPr>
          <p:cNvSpPr>
            <a:spLocks noGrp="1"/>
          </p:cNvSpPr>
          <p:nvPr>
            <p:ph type="sldNum" sz="quarter" idx="12"/>
          </p:nvPr>
        </p:nvSpPr>
        <p:spPr/>
        <p:txBody>
          <a:bodyPr/>
          <a:lstStyle/>
          <a:p>
            <a:fld id="{E26ADA08-7792-4128-AAC6-BE40BB8DB975}" type="slidenum">
              <a:rPr lang="en-GB" smtClean="0"/>
              <a:t>‹#›</a:t>
            </a:fld>
            <a:endParaRPr lang="en-GB"/>
          </a:p>
        </p:txBody>
      </p:sp>
    </p:spTree>
    <p:extLst>
      <p:ext uri="{BB962C8B-B14F-4D97-AF65-F5344CB8AC3E}">
        <p14:creationId xmlns:p14="http://schemas.microsoft.com/office/powerpoint/2010/main" val="157945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9147B-90BB-41CD-8E2A-3E8A58EFD26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071F18-B1A7-40AB-ABC4-6CE0C98899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3EF74E-AFD9-4A99-ADB3-243C741DDA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9F418B5-36F2-4478-B790-B121AECA6C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0B842F-77E0-45B9-B15D-3503632F31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20F3A9D-568D-4D00-B38B-8AE7B3880399}"/>
              </a:ext>
            </a:extLst>
          </p:cNvPr>
          <p:cNvSpPr>
            <a:spLocks noGrp="1"/>
          </p:cNvSpPr>
          <p:nvPr>
            <p:ph type="dt" sz="half" idx="10"/>
          </p:nvPr>
        </p:nvSpPr>
        <p:spPr/>
        <p:txBody>
          <a:bodyPr/>
          <a:lstStyle/>
          <a:p>
            <a:fld id="{0D0F06C2-65EC-4C25-887A-CA80891A603C}" type="datetimeFigureOut">
              <a:rPr lang="en-GB" smtClean="0"/>
              <a:t>02/03/2020</a:t>
            </a:fld>
            <a:endParaRPr lang="en-GB"/>
          </a:p>
        </p:txBody>
      </p:sp>
      <p:sp>
        <p:nvSpPr>
          <p:cNvPr id="8" name="Footer Placeholder 7">
            <a:extLst>
              <a:ext uri="{FF2B5EF4-FFF2-40B4-BE49-F238E27FC236}">
                <a16:creationId xmlns:a16="http://schemas.microsoft.com/office/drawing/2014/main" id="{C30538AA-3861-4104-A662-D9D1A099C2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83FDE2-01FD-4EF5-9F60-94F580F332CF}"/>
              </a:ext>
            </a:extLst>
          </p:cNvPr>
          <p:cNvSpPr>
            <a:spLocks noGrp="1"/>
          </p:cNvSpPr>
          <p:nvPr>
            <p:ph type="sldNum" sz="quarter" idx="12"/>
          </p:nvPr>
        </p:nvSpPr>
        <p:spPr/>
        <p:txBody>
          <a:bodyPr/>
          <a:lstStyle/>
          <a:p>
            <a:fld id="{E26ADA08-7792-4128-AAC6-BE40BB8DB975}" type="slidenum">
              <a:rPr lang="en-GB" smtClean="0"/>
              <a:t>‹#›</a:t>
            </a:fld>
            <a:endParaRPr lang="en-GB"/>
          </a:p>
        </p:txBody>
      </p:sp>
    </p:spTree>
    <p:extLst>
      <p:ext uri="{BB962C8B-B14F-4D97-AF65-F5344CB8AC3E}">
        <p14:creationId xmlns:p14="http://schemas.microsoft.com/office/powerpoint/2010/main" val="3503414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58832-E778-49F4-87FD-399AA77D7D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7D7479-3B81-4EC3-8AA9-2D19F9ABE905}"/>
              </a:ext>
            </a:extLst>
          </p:cNvPr>
          <p:cNvSpPr>
            <a:spLocks noGrp="1"/>
          </p:cNvSpPr>
          <p:nvPr>
            <p:ph type="dt" sz="half" idx="10"/>
          </p:nvPr>
        </p:nvSpPr>
        <p:spPr/>
        <p:txBody>
          <a:bodyPr/>
          <a:lstStyle/>
          <a:p>
            <a:fld id="{0D0F06C2-65EC-4C25-887A-CA80891A603C}" type="datetimeFigureOut">
              <a:rPr lang="en-GB" smtClean="0"/>
              <a:t>02/03/2020</a:t>
            </a:fld>
            <a:endParaRPr lang="en-GB"/>
          </a:p>
        </p:txBody>
      </p:sp>
      <p:sp>
        <p:nvSpPr>
          <p:cNvPr id="4" name="Footer Placeholder 3">
            <a:extLst>
              <a:ext uri="{FF2B5EF4-FFF2-40B4-BE49-F238E27FC236}">
                <a16:creationId xmlns:a16="http://schemas.microsoft.com/office/drawing/2014/main" id="{4E8350D5-6529-4C60-A742-1C4AE0ABAD7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3740AC-566F-44FD-93CE-45895B19C173}"/>
              </a:ext>
            </a:extLst>
          </p:cNvPr>
          <p:cNvSpPr>
            <a:spLocks noGrp="1"/>
          </p:cNvSpPr>
          <p:nvPr>
            <p:ph type="sldNum" sz="quarter" idx="12"/>
          </p:nvPr>
        </p:nvSpPr>
        <p:spPr/>
        <p:txBody>
          <a:bodyPr/>
          <a:lstStyle/>
          <a:p>
            <a:fld id="{E26ADA08-7792-4128-AAC6-BE40BB8DB975}" type="slidenum">
              <a:rPr lang="en-GB" smtClean="0"/>
              <a:t>‹#›</a:t>
            </a:fld>
            <a:endParaRPr lang="en-GB"/>
          </a:p>
        </p:txBody>
      </p:sp>
    </p:spTree>
    <p:extLst>
      <p:ext uri="{BB962C8B-B14F-4D97-AF65-F5344CB8AC3E}">
        <p14:creationId xmlns:p14="http://schemas.microsoft.com/office/powerpoint/2010/main" val="755214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ADF439-8C83-46C8-9448-977AC128FFF5}"/>
              </a:ext>
            </a:extLst>
          </p:cNvPr>
          <p:cNvSpPr>
            <a:spLocks noGrp="1"/>
          </p:cNvSpPr>
          <p:nvPr>
            <p:ph type="dt" sz="half" idx="10"/>
          </p:nvPr>
        </p:nvSpPr>
        <p:spPr/>
        <p:txBody>
          <a:bodyPr/>
          <a:lstStyle/>
          <a:p>
            <a:fld id="{0D0F06C2-65EC-4C25-887A-CA80891A603C}" type="datetimeFigureOut">
              <a:rPr lang="en-GB" smtClean="0"/>
              <a:t>02/03/2020</a:t>
            </a:fld>
            <a:endParaRPr lang="en-GB"/>
          </a:p>
        </p:txBody>
      </p:sp>
      <p:sp>
        <p:nvSpPr>
          <p:cNvPr id="3" name="Footer Placeholder 2">
            <a:extLst>
              <a:ext uri="{FF2B5EF4-FFF2-40B4-BE49-F238E27FC236}">
                <a16:creationId xmlns:a16="http://schemas.microsoft.com/office/drawing/2014/main" id="{306E5C42-DF99-43F8-8052-7D1F9CADCA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A57C4CB-67A5-413E-B738-32AE53C3E731}"/>
              </a:ext>
            </a:extLst>
          </p:cNvPr>
          <p:cNvSpPr>
            <a:spLocks noGrp="1"/>
          </p:cNvSpPr>
          <p:nvPr>
            <p:ph type="sldNum" sz="quarter" idx="12"/>
          </p:nvPr>
        </p:nvSpPr>
        <p:spPr/>
        <p:txBody>
          <a:bodyPr/>
          <a:lstStyle/>
          <a:p>
            <a:fld id="{E26ADA08-7792-4128-AAC6-BE40BB8DB975}" type="slidenum">
              <a:rPr lang="en-GB" smtClean="0"/>
              <a:t>‹#›</a:t>
            </a:fld>
            <a:endParaRPr lang="en-GB"/>
          </a:p>
        </p:txBody>
      </p:sp>
    </p:spTree>
    <p:extLst>
      <p:ext uri="{BB962C8B-B14F-4D97-AF65-F5344CB8AC3E}">
        <p14:creationId xmlns:p14="http://schemas.microsoft.com/office/powerpoint/2010/main" val="3098804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9AF45-021E-46B6-B587-383E418F9A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D4E8BE-BB27-43E8-95FE-7237F79C61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ED47397-850A-43FB-A46B-E1DCA6A143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9BD816-5B3A-440D-9DBF-51CFB23DCB05}"/>
              </a:ext>
            </a:extLst>
          </p:cNvPr>
          <p:cNvSpPr>
            <a:spLocks noGrp="1"/>
          </p:cNvSpPr>
          <p:nvPr>
            <p:ph type="dt" sz="half" idx="10"/>
          </p:nvPr>
        </p:nvSpPr>
        <p:spPr/>
        <p:txBody>
          <a:bodyPr/>
          <a:lstStyle/>
          <a:p>
            <a:fld id="{0D0F06C2-65EC-4C25-887A-CA80891A603C}" type="datetimeFigureOut">
              <a:rPr lang="en-GB" smtClean="0"/>
              <a:t>02/03/2020</a:t>
            </a:fld>
            <a:endParaRPr lang="en-GB"/>
          </a:p>
        </p:txBody>
      </p:sp>
      <p:sp>
        <p:nvSpPr>
          <p:cNvPr id="6" name="Footer Placeholder 5">
            <a:extLst>
              <a:ext uri="{FF2B5EF4-FFF2-40B4-BE49-F238E27FC236}">
                <a16:creationId xmlns:a16="http://schemas.microsoft.com/office/drawing/2014/main" id="{05DF89C8-500E-4C53-9A25-EDFA56A978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8E032B-50DC-4EE3-9FE2-604FBC8C26CA}"/>
              </a:ext>
            </a:extLst>
          </p:cNvPr>
          <p:cNvSpPr>
            <a:spLocks noGrp="1"/>
          </p:cNvSpPr>
          <p:nvPr>
            <p:ph type="sldNum" sz="quarter" idx="12"/>
          </p:nvPr>
        </p:nvSpPr>
        <p:spPr/>
        <p:txBody>
          <a:bodyPr/>
          <a:lstStyle/>
          <a:p>
            <a:fld id="{E26ADA08-7792-4128-AAC6-BE40BB8DB975}" type="slidenum">
              <a:rPr lang="en-GB" smtClean="0"/>
              <a:t>‹#›</a:t>
            </a:fld>
            <a:endParaRPr lang="en-GB"/>
          </a:p>
        </p:txBody>
      </p:sp>
    </p:spTree>
    <p:extLst>
      <p:ext uri="{BB962C8B-B14F-4D97-AF65-F5344CB8AC3E}">
        <p14:creationId xmlns:p14="http://schemas.microsoft.com/office/powerpoint/2010/main" val="277991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93E16-0937-4A2E-ACB2-3998574D9E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0E534B-6D62-4416-BBAC-2BC366D4C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59FC7D-068F-4FCC-AF81-DFE6013621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1EE189-333A-4970-9B8C-F27A7A013C4D}"/>
              </a:ext>
            </a:extLst>
          </p:cNvPr>
          <p:cNvSpPr>
            <a:spLocks noGrp="1"/>
          </p:cNvSpPr>
          <p:nvPr>
            <p:ph type="dt" sz="half" idx="10"/>
          </p:nvPr>
        </p:nvSpPr>
        <p:spPr/>
        <p:txBody>
          <a:bodyPr/>
          <a:lstStyle/>
          <a:p>
            <a:fld id="{0D0F06C2-65EC-4C25-887A-CA80891A603C}" type="datetimeFigureOut">
              <a:rPr lang="en-GB" smtClean="0"/>
              <a:t>02/03/2020</a:t>
            </a:fld>
            <a:endParaRPr lang="en-GB"/>
          </a:p>
        </p:txBody>
      </p:sp>
      <p:sp>
        <p:nvSpPr>
          <p:cNvPr id="6" name="Footer Placeholder 5">
            <a:extLst>
              <a:ext uri="{FF2B5EF4-FFF2-40B4-BE49-F238E27FC236}">
                <a16:creationId xmlns:a16="http://schemas.microsoft.com/office/drawing/2014/main" id="{A81F4956-B056-4450-8D25-9A64137A35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D6CDC0-D01B-402C-9523-1B8FBF2FFE7F}"/>
              </a:ext>
            </a:extLst>
          </p:cNvPr>
          <p:cNvSpPr>
            <a:spLocks noGrp="1"/>
          </p:cNvSpPr>
          <p:nvPr>
            <p:ph type="sldNum" sz="quarter" idx="12"/>
          </p:nvPr>
        </p:nvSpPr>
        <p:spPr/>
        <p:txBody>
          <a:bodyPr/>
          <a:lstStyle/>
          <a:p>
            <a:fld id="{E26ADA08-7792-4128-AAC6-BE40BB8DB975}" type="slidenum">
              <a:rPr lang="en-GB" smtClean="0"/>
              <a:t>‹#›</a:t>
            </a:fld>
            <a:endParaRPr lang="en-GB"/>
          </a:p>
        </p:txBody>
      </p:sp>
    </p:spTree>
    <p:extLst>
      <p:ext uri="{BB962C8B-B14F-4D97-AF65-F5344CB8AC3E}">
        <p14:creationId xmlns:p14="http://schemas.microsoft.com/office/powerpoint/2010/main" val="4278219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CD9910-A26E-44CD-BDD6-F1BAB4E189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51FF32-6F5F-4CA7-97C3-1CABD5C0A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30149E-938B-49C5-B842-ACF11CF05A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F06C2-65EC-4C25-887A-CA80891A603C}" type="datetimeFigureOut">
              <a:rPr lang="en-GB" smtClean="0"/>
              <a:t>02/03/2020</a:t>
            </a:fld>
            <a:endParaRPr lang="en-GB"/>
          </a:p>
        </p:txBody>
      </p:sp>
      <p:sp>
        <p:nvSpPr>
          <p:cNvPr id="5" name="Footer Placeholder 4">
            <a:extLst>
              <a:ext uri="{FF2B5EF4-FFF2-40B4-BE49-F238E27FC236}">
                <a16:creationId xmlns:a16="http://schemas.microsoft.com/office/drawing/2014/main" id="{9D1FFB14-28C3-4D28-A590-B69D13CE2F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E7A93D8-9EED-4388-839B-AD6BA847E9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ADA08-7792-4128-AAC6-BE40BB8DB975}" type="slidenum">
              <a:rPr lang="en-GB" smtClean="0"/>
              <a:t>‹#›</a:t>
            </a:fld>
            <a:endParaRPr lang="en-GB"/>
          </a:p>
        </p:txBody>
      </p:sp>
    </p:spTree>
    <p:extLst>
      <p:ext uri="{BB962C8B-B14F-4D97-AF65-F5344CB8AC3E}">
        <p14:creationId xmlns:p14="http://schemas.microsoft.com/office/powerpoint/2010/main" val="220327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72E45-BBB7-45C3-BEA5-5FD59C0AAFDF}"/>
              </a:ext>
            </a:extLst>
          </p:cNvPr>
          <p:cNvSpPr>
            <a:spLocks noGrp="1"/>
          </p:cNvSpPr>
          <p:nvPr>
            <p:ph type="ctrTitle"/>
          </p:nvPr>
        </p:nvSpPr>
        <p:spPr/>
        <p:txBody>
          <a:bodyPr/>
          <a:lstStyle/>
          <a:p>
            <a:r>
              <a:rPr lang="pt-BR" dirty="0">
                <a:latin typeface="Times New Roman" panose="02020603050405020304" pitchFamily="18" charset="0"/>
                <a:cs typeface="Times New Roman" panose="02020603050405020304" pitchFamily="18" charset="0"/>
              </a:rPr>
              <a:t>T E N  P R I N C I P L E S</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O F  E C O N O M I C S</a:t>
            </a:r>
            <a:endParaRPr lang="en-GB"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4705249-4B58-457C-ACEB-75144A787008}"/>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888343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3A26D-B9B8-4945-9532-85A3F70A867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A1B36A7-320D-4BA6-A1E3-BE6B20A60CC5}"/>
              </a:ext>
            </a:extLst>
          </p:cNvPr>
          <p:cNvSpPr>
            <a:spLocks noGrp="1"/>
          </p:cNvSpPr>
          <p:nvPr>
            <p:ph idx="1"/>
          </p:nvPr>
        </p:nvSpPr>
        <p:spPr>
          <a:xfrm>
            <a:off x="838200" y="365125"/>
            <a:ext cx="10515600" cy="5811838"/>
          </a:xfrm>
        </p:spPr>
        <p:txBody>
          <a:bodyPr/>
          <a:lstStyle/>
          <a:p>
            <a:endParaRPr lang="en-GB" dirty="0"/>
          </a:p>
        </p:txBody>
      </p:sp>
      <p:pic>
        <p:nvPicPr>
          <p:cNvPr id="4" name="Picture 3">
            <a:extLst>
              <a:ext uri="{FF2B5EF4-FFF2-40B4-BE49-F238E27FC236}">
                <a16:creationId xmlns:a16="http://schemas.microsoft.com/office/drawing/2014/main" id="{A1262D08-615E-426A-BF74-5189C8E19F22}"/>
              </a:ext>
            </a:extLst>
          </p:cNvPr>
          <p:cNvPicPr>
            <a:picLocks noChangeAspect="1"/>
          </p:cNvPicPr>
          <p:nvPr/>
        </p:nvPicPr>
        <p:blipFill>
          <a:blip r:embed="rId2"/>
          <a:stretch>
            <a:fillRect/>
          </a:stretch>
        </p:blipFill>
        <p:spPr>
          <a:xfrm>
            <a:off x="838200" y="365125"/>
            <a:ext cx="10515600" cy="5811837"/>
          </a:xfrm>
          <a:prstGeom prst="rect">
            <a:avLst/>
          </a:prstGeom>
        </p:spPr>
      </p:pic>
    </p:spTree>
    <p:extLst>
      <p:ext uri="{BB962C8B-B14F-4D97-AF65-F5344CB8AC3E}">
        <p14:creationId xmlns:p14="http://schemas.microsoft.com/office/powerpoint/2010/main" val="1885347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A3567-B338-4D61-A33E-BF815704F7C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21033CC-5A4B-4CB2-9A3B-BCB48B34CD75}"/>
              </a:ext>
            </a:extLst>
          </p:cNvPr>
          <p:cNvSpPr>
            <a:spLocks noGrp="1"/>
          </p:cNvSpPr>
          <p:nvPr>
            <p:ph idx="1"/>
          </p:nvPr>
        </p:nvSpPr>
        <p:spPr/>
        <p:txBody>
          <a:bodyPr/>
          <a:lstStyle/>
          <a:p>
            <a:endParaRPr lang="en-GB" dirty="0"/>
          </a:p>
        </p:txBody>
      </p:sp>
      <p:pic>
        <p:nvPicPr>
          <p:cNvPr id="4" name="Picture 3">
            <a:extLst>
              <a:ext uri="{FF2B5EF4-FFF2-40B4-BE49-F238E27FC236}">
                <a16:creationId xmlns:a16="http://schemas.microsoft.com/office/drawing/2014/main" id="{CC66CD9D-CA2E-42E1-98C6-7263A07045B2}"/>
              </a:ext>
            </a:extLst>
          </p:cNvPr>
          <p:cNvPicPr>
            <a:picLocks noChangeAspect="1"/>
          </p:cNvPicPr>
          <p:nvPr/>
        </p:nvPicPr>
        <p:blipFill>
          <a:blip r:embed="rId2"/>
          <a:stretch>
            <a:fillRect/>
          </a:stretch>
        </p:blipFill>
        <p:spPr>
          <a:xfrm>
            <a:off x="1674055" y="3429000"/>
            <a:ext cx="8890782" cy="2747963"/>
          </a:xfrm>
          <a:prstGeom prst="rect">
            <a:avLst/>
          </a:prstGeom>
        </p:spPr>
      </p:pic>
      <p:pic>
        <p:nvPicPr>
          <p:cNvPr id="5" name="Picture 4">
            <a:extLst>
              <a:ext uri="{FF2B5EF4-FFF2-40B4-BE49-F238E27FC236}">
                <a16:creationId xmlns:a16="http://schemas.microsoft.com/office/drawing/2014/main" id="{DAEADB63-22AD-4B40-AAC0-1EBBBABD9619}"/>
              </a:ext>
            </a:extLst>
          </p:cNvPr>
          <p:cNvPicPr>
            <a:picLocks noChangeAspect="1"/>
          </p:cNvPicPr>
          <p:nvPr/>
        </p:nvPicPr>
        <p:blipFill>
          <a:blip r:embed="rId3"/>
          <a:stretch>
            <a:fillRect/>
          </a:stretch>
        </p:blipFill>
        <p:spPr>
          <a:xfrm>
            <a:off x="1139482" y="365125"/>
            <a:ext cx="10214317" cy="2996407"/>
          </a:xfrm>
          <a:prstGeom prst="rect">
            <a:avLst/>
          </a:prstGeom>
        </p:spPr>
      </p:pic>
    </p:spTree>
    <p:extLst>
      <p:ext uri="{BB962C8B-B14F-4D97-AF65-F5344CB8AC3E}">
        <p14:creationId xmlns:p14="http://schemas.microsoft.com/office/powerpoint/2010/main" val="1448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0F50B-00EC-449B-9F8D-8C5C9B1249C2}"/>
              </a:ext>
            </a:extLst>
          </p:cNvPr>
          <p:cNvSpPr>
            <a:spLocks noGrp="1"/>
          </p:cNvSpPr>
          <p:nvPr>
            <p:ph type="title"/>
          </p:nvPr>
        </p:nvSpPr>
        <p:spPr/>
        <p:txBody>
          <a:bodyPr>
            <a:normAutofit/>
          </a:bodyPr>
          <a:lstStyle/>
          <a:p>
            <a:r>
              <a:rPr lang="en-GB" sz="3200" dirty="0">
                <a:solidFill>
                  <a:srgbClr val="008FFF"/>
                </a:solidFill>
                <a:latin typeface="Times New Roman" panose="02020603050405020304" pitchFamily="18" charset="0"/>
                <a:cs typeface="Times New Roman" panose="02020603050405020304" pitchFamily="18" charset="0"/>
              </a:rPr>
              <a:t>PRINCIPLE #6: MARKETS ARE USUALLY A GOOD WAY</a:t>
            </a:r>
            <a:br>
              <a:rPr lang="en-GB" sz="3200" dirty="0">
                <a:solidFill>
                  <a:srgbClr val="008FFF"/>
                </a:solidFill>
                <a:latin typeface="Times New Roman" panose="02020603050405020304" pitchFamily="18" charset="0"/>
                <a:cs typeface="Times New Roman" panose="02020603050405020304" pitchFamily="18" charset="0"/>
              </a:rPr>
            </a:br>
            <a:r>
              <a:rPr lang="en-GB" sz="3200" dirty="0">
                <a:solidFill>
                  <a:srgbClr val="008FFF"/>
                </a:solidFill>
                <a:latin typeface="Times New Roman" panose="02020603050405020304" pitchFamily="18" charset="0"/>
                <a:cs typeface="Times New Roman" panose="02020603050405020304" pitchFamily="18" charset="0"/>
              </a:rPr>
              <a:t>TO ORGANIZE ECONOMIC ACTIVITY</a:t>
            </a:r>
            <a:endParaRPr lang="en-GB"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3B1AFFD-3F81-42E2-87FA-DAA49AB770FA}"/>
              </a:ext>
            </a:extLst>
          </p:cNvPr>
          <p:cNvSpPr>
            <a:spLocks noGrp="1"/>
          </p:cNvSpPr>
          <p:nvPr>
            <p:ph idx="1"/>
          </p:nvPr>
        </p:nvSpPr>
        <p:spPr/>
        <p:txBody>
          <a:bodyPr>
            <a:normAutofit/>
          </a:bodyPr>
          <a:lstStyle/>
          <a:p>
            <a:pPr algn="just"/>
            <a:r>
              <a:rPr lang="en-GB" dirty="0">
                <a:latin typeface="Times New Roman" panose="02020603050405020304" pitchFamily="18" charset="0"/>
                <a:cs typeface="Times New Roman" panose="02020603050405020304" pitchFamily="18" charset="0"/>
              </a:rPr>
              <a:t>The collapse of communism in the Soviet Union and Eastern Europe may be the most important change in the world during the past half century. Communist countries worked on the premise that central planners in the government were in the best position to guide economic activity. These planners decided what goods and services were produced, how much was produced, and who produced and consumed these goods and services. The theory behind central planning was that only the government could organize economic activity in a way that promoted economic well-being for the country as a whole.</a:t>
            </a:r>
          </a:p>
        </p:txBody>
      </p:sp>
    </p:spTree>
    <p:extLst>
      <p:ext uri="{BB962C8B-B14F-4D97-AF65-F5344CB8AC3E}">
        <p14:creationId xmlns:p14="http://schemas.microsoft.com/office/powerpoint/2010/main" val="2361715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A305C-E976-4C71-97ED-0B71B56C9B0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AFCF033-C1DA-4A71-8FE5-3669C10B3ACB}"/>
              </a:ext>
            </a:extLst>
          </p:cNvPr>
          <p:cNvSpPr>
            <a:spLocks noGrp="1"/>
          </p:cNvSpPr>
          <p:nvPr>
            <p:ph idx="1"/>
          </p:nvPr>
        </p:nvSpPr>
        <p:spPr/>
        <p:txBody>
          <a:bodyPr>
            <a:normAutofit/>
          </a:bodyPr>
          <a:lstStyle/>
          <a:p>
            <a:r>
              <a:rPr lang="en-GB" dirty="0"/>
              <a:t>Today, most countries that once had centrally planned economies have abandoned this system and are trying to develop market economies. In a </a:t>
            </a:r>
            <a:r>
              <a:rPr lang="en-GB" b="1" dirty="0"/>
              <a:t>market economy, </a:t>
            </a:r>
            <a:r>
              <a:rPr lang="en-GB" dirty="0"/>
              <a:t>the decisions of a central planner are replaced by the decisions of millions of firms and households. Firms decide whom to hire and what to make. Households decide which firms to work for and what to buy with their incomes. These firms and households interact in the marketplace, where prices and self-interest guide their decisions.</a:t>
            </a:r>
          </a:p>
        </p:txBody>
      </p:sp>
    </p:spTree>
    <p:extLst>
      <p:ext uri="{BB962C8B-B14F-4D97-AF65-F5344CB8AC3E}">
        <p14:creationId xmlns:p14="http://schemas.microsoft.com/office/powerpoint/2010/main" val="3389039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88B4E-F992-49C1-9AD4-85501489BCA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FFC5A03-CC2D-4CE1-AEC6-686939B84B8D}"/>
              </a:ext>
            </a:extLst>
          </p:cNvPr>
          <p:cNvSpPr>
            <a:spLocks noGrp="1"/>
          </p:cNvSpPr>
          <p:nvPr>
            <p:ph idx="1"/>
          </p:nvPr>
        </p:nvSpPr>
        <p:spPr/>
        <p:txBody>
          <a:bodyPr/>
          <a:lstStyle/>
          <a:p>
            <a:r>
              <a:rPr lang="en-GB" dirty="0"/>
              <a:t>Market economy</a:t>
            </a:r>
          </a:p>
          <a:p>
            <a:r>
              <a:rPr lang="en-GB" i="1" dirty="0"/>
              <a:t>an economy that allocates resources through the decentralized decisions of many firms and households as they interact in markets for goods and services</a:t>
            </a:r>
            <a:endParaRPr lang="en-GB" dirty="0"/>
          </a:p>
        </p:txBody>
      </p:sp>
    </p:spTree>
    <p:extLst>
      <p:ext uri="{BB962C8B-B14F-4D97-AF65-F5344CB8AC3E}">
        <p14:creationId xmlns:p14="http://schemas.microsoft.com/office/powerpoint/2010/main" val="1328822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86882-70F5-41C7-BCE7-F71398881F82}"/>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AC99573-360F-4A1B-9EB5-11C816BE0255}"/>
              </a:ext>
            </a:extLst>
          </p:cNvPr>
          <p:cNvSpPr>
            <a:spLocks noGrp="1"/>
          </p:cNvSpPr>
          <p:nvPr>
            <p:ph idx="1"/>
          </p:nvPr>
        </p:nvSpPr>
        <p:spPr/>
        <p:txBody>
          <a:bodyPr>
            <a:normAutofit/>
          </a:bodyPr>
          <a:lstStyle/>
          <a:p>
            <a:pPr marL="0" indent="0" algn="just">
              <a:buNone/>
            </a:pPr>
            <a:r>
              <a:rPr lang="en-GB" dirty="0">
                <a:latin typeface="Times New Roman" panose="02020603050405020304" pitchFamily="18" charset="0"/>
                <a:cs typeface="Times New Roman" panose="02020603050405020304" pitchFamily="18" charset="0"/>
              </a:rPr>
              <a:t>At first glance, the success of market economies is puzzling. After all, in a market economy, no one is looking out for the economic well-being of society as a whole. Free markets contain many buyers and sellers of numerous goods and services, and all of them are interested primarily in their own well-being. Yet, despite decentralized decision making and self-interested decisionmakers, market economies have proven remarkably successful in organizing economic activity in a way that promotes overall economic well-being.</a:t>
            </a:r>
          </a:p>
        </p:txBody>
      </p:sp>
    </p:spTree>
    <p:extLst>
      <p:ext uri="{BB962C8B-B14F-4D97-AF65-F5344CB8AC3E}">
        <p14:creationId xmlns:p14="http://schemas.microsoft.com/office/powerpoint/2010/main" val="306763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4DEBC-C1BF-4863-BDB7-58471F79A025}"/>
              </a:ext>
            </a:extLst>
          </p:cNvPr>
          <p:cNvSpPr>
            <a:spLocks noGrp="1"/>
          </p:cNvSpPr>
          <p:nvPr>
            <p:ph type="title"/>
          </p:nvPr>
        </p:nvSpPr>
        <p:spPr/>
        <p:txBody>
          <a:bodyPr>
            <a:normAutofit fontScale="90000"/>
          </a:bodyPr>
          <a:lstStyle/>
          <a:p>
            <a:r>
              <a:rPr lang="en-GB" dirty="0">
                <a:solidFill>
                  <a:srgbClr val="008FFF"/>
                </a:solidFill>
                <a:latin typeface="FranklinGothic-Demi"/>
              </a:rPr>
              <a:t>PRINCIPLE #7: GOVERNMENTS CAN SOMETIMES</a:t>
            </a:r>
            <a:br>
              <a:rPr lang="en-GB" dirty="0">
                <a:solidFill>
                  <a:srgbClr val="008FFF"/>
                </a:solidFill>
                <a:latin typeface="FranklinGothic-Demi"/>
              </a:rPr>
            </a:br>
            <a:r>
              <a:rPr lang="en-GB" dirty="0">
                <a:solidFill>
                  <a:srgbClr val="008FFF"/>
                </a:solidFill>
                <a:latin typeface="FranklinGothic-Demi"/>
              </a:rPr>
              <a:t>IMPROVE MARKET OUTCOMES</a:t>
            </a:r>
            <a:endParaRPr lang="en-GB" dirty="0"/>
          </a:p>
        </p:txBody>
      </p:sp>
      <p:sp>
        <p:nvSpPr>
          <p:cNvPr id="3" name="Content Placeholder 2">
            <a:extLst>
              <a:ext uri="{FF2B5EF4-FFF2-40B4-BE49-F238E27FC236}">
                <a16:creationId xmlns:a16="http://schemas.microsoft.com/office/drawing/2014/main" id="{AF3A3214-E6CA-489D-8AD6-0161C3E6727E}"/>
              </a:ext>
            </a:extLst>
          </p:cNvPr>
          <p:cNvSpPr>
            <a:spLocks noGrp="1"/>
          </p:cNvSpPr>
          <p:nvPr>
            <p:ph idx="1"/>
          </p:nvPr>
        </p:nvSpPr>
        <p:spPr/>
        <p:txBody>
          <a:bodyPr>
            <a:normAutofit/>
          </a:bodyPr>
          <a:lstStyle/>
          <a:p>
            <a:r>
              <a:rPr lang="en-GB" dirty="0"/>
              <a:t>Although markets are usually a good way to organize economic activity, this rule has some important exceptions. There are two broad reasons for a government to intervene in the economy: to promote efficiency and to promote equity. That is, most policies aim either to enlarge the economic pie or to change how the pie is divided.</a:t>
            </a:r>
          </a:p>
          <a:p>
            <a:r>
              <a:rPr lang="en-GB" dirty="0"/>
              <a:t>The invisible hand usually leads markets to allocate resources efficiently. Nonetheless, for various reasons, the invisible hand sometimes does not work. Economists use the term </a:t>
            </a:r>
            <a:r>
              <a:rPr lang="en-GB" b="1" dirty="0"/>
              <a:t>market failure </a:t>
            </a:r>
            <a:r>
              <a:rPr lang="en-GB" dirty="0"/>
              <a:t>to refer to a situation in which the market on its own fails to allocate resources efficiently.</a:t>
            </a:r>
          </a:p>
        </p:txBody>
      </p:sp>
    </p:spTree>
    <p:extLst>
      <p:ext uri="{BB962C8B-B14F-4D97-AF65-F5344CB8AC3E}">
        <p14:creationId xmlns:p14="http://schemas.microsoft.com/office/powerpoint/2010/main" val="1128767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E09A4-9083-4CC9-AEBF-E3A97D60578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F91420E-D2F2-46CA-83D1-7C23C7449AE5}"/>
              </a:ext>
            </a:extLst>
          </p:cNvPr>
          <p:cNvSpPr>
            <a:spLocks noGrp="1"/>
          </p:cNvSpPr>
          <p:nvPr>
            <p:ph idx="1"/>
          </p:nvPr>
        </p:nvSpPr>
        <p:spPr/>
        <p:txBody>
          <a:bodyPr/>
          <a:lstStyle/>
          <a:p>
            <a:r>
              <a:rPr lang="en-GB" dirty="0"/>
              <a:t>Market failure</a:t>
            </a:r>
          </a:p>
          <a:p>
            <a:r>
              <a:rPr lang="en-GB" i="1" dirty="0"/>
              <a:t>a situation in which a market left on its own fails to allocate resources</a:t>
            </a:r>
          </a:p>
          <a:p>
            <a:r>
              <a:rPr lang="en-GB" i="1" dirty="0"/>
              <a:t>efficiently</a:t>
            </a:r>
          </a:p>
          <a:p>
            <a:r>
              <a:rPr lang="en-GB" dirty="0"/>
              <a:t>Externality</a:t>
            </a:r>
          </a:p>
          <a:p>
            <a:r>
              <a:rPr lang="en-GB" i="1" dirty="0"/>
              <a:t>the impact of one person’s actions on the well-being of a bystander</a:t>
            </a:r>
            <a:endParaRPr lang="en-GB" b="1" dirty="0"/>
          </a:p>
        </p:txBody>
      </p:sp>
    </p:spTree>
    <p:extLst>
      <p:ext uri="{BB962C8B-B14F-4D97-AF65-F5344CB8AC3E}">
        <p14:creationId xmlns:p14="http://schemas.microsoft.com/office/powerpoint/2010/main" val="3539503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23C1FE-4F10-471A-BE06-F490C4E6383B}"/>
              </a:ext>
            </a:extLst>
          </p:cNvPr>
          <p:cNvSpPr>
            <a:spLocks noGrp="1"/>
          </p:cNvSpPr>
          <p:nvPr>
            <p:ph idx="1"/>
          </p:nvPr>
        </p:nvSpPr>
        <p:spPr>
          <a:xfrm>
            <a:off x="838200" y="534572"/>
            <a:ext cx="10515600" cy="5642391"/>
          </a:xfrm>
        </p:spPr>
        <p:txBody>
          <a:bodyPr>
            <a:normAutofit fontScale="92500" lnSpcReduction="20000"/>
          </a:bodyPr>
          <a:lstStyle/>
          <a:p>
            <a:pPr algn="just"/>
            <a:r>
              <a:rPr lang="en-GB" dirty="0">
                <a:latin typeface="Times New Roman" panose="02020603050405020304" pitchFamily="18" charset="0"/>
                <a:cs typeface="Times New Roman" panose="02020603050405020304" pitchFamily="18" charset="0"/>
              </a:rPr>
              <a:t>One possible cause of market failure is an externality. An </a:t>
            </a:r>
            <a:r>
              <a:rPr lang="en-GB" b="1" dirty="0">
                <a:latin typeface="Times New Roman" panose="02020603050405020304" pitchFamily="18" charset="0"/>
                <a:cs typeface="Times New Roman" panose="02020603050405020304" pitchFamily="18" charset="0"/>
              </a:rPr>
              <a:t>externality </a:t>
            </a:r>
            <a:r>
              <a:rPr lang="en-GB" dirty="0">
                <a:latin typeface="Times New Roman" panose="02020603050405020304" pitchFamily="18" charset="0"/>
                <a:cs typeface="Times New Roman" panose="02020603050405020304" pitchFamily="18" charset="0"/>
              </a:rPr>
              <a:t>is the impact of one person’s actions on the well-being of a bystander. The classic example of an external cost is pollution. If a chemical factory does not bear the entire cost of the smoke it emits, it will likely emit too much. Here, the government can raise economic well-being through environmental regulation. The classic example of an external benefit is the creation of knowledge. When a scientist makes an important discovery, he produces a valuable resource that other people can use. In this case, the government can raise economic well-being by subsidizing basic research, as in fact it does. Another possible cause of market failure is market power.</a:t>
            </a:r>
          </a:p>
          <a:p>
            <a:pPr algn="just"/>
            <a:r>
              <a:rPr lang="en-GB" dirty="0">
                <a:latin typeface="Times New Roman" panose="02020603050405020304" pitchFamily="18" charset="0"/>
                <a:cs typeface="Times New Roman" panose="02020603050405020304" pitchFamily="18" charset="0"/>
              </a:rPr>
              <a:t> </a:t>
            </a:r>
            <a:r>
              <a:rPr lang="en-GB" b="1" dirty="0">
                <a:latin typeface="Times New Roman" panose="02020603050405020304" pitchFamily="18" charset="0"/>
                <a:cs typeface="Times New Roman" panose="02020603050405020304" pitchFamily="18" charset="0"/>
              </a:rPr>
              <a:t>Market power </a:t>
            </a:r>
            <a:r>
              <a:rPr lang="en-GB" dirty="0">
                <a:latin typeface="Times New Roman" panose="02020603050405020304" pitchFamily="18" charset="0"/>
                <a:cs typeface="Times New Roman" panose="02020603050405020304" pitchFamily="18" charset="0"/>
              </a:rPr>
              <a:t>refers to the ability of a single person (or small group of people) to unduly influence market prices. For example, suppose that everyone in town needs water but there is only one well. The owner of the well has market power—in this case a </a:t>
            </a:r>
            <a:r>
              <a:rPr lang="en-GB" i="1" dirty="0">
                <a:latin typeface="Times New Roman" panose="02020603050405020304" pitchFamily="18" charset="0"/>
                <a:cs typeface="Times New Roman" panose="02020603050405020304" pitchFamily="18" charset="0"/>
              </a:rPr>
              <a:t>monopoly</a:t>
            </a:r>
            <a:r>
              <a:rPr lang="en-GB" dirty="0">
                <a:latin typeface="Times New Roman" panose="02020603050405020304" pitchFamily="18" charset="0"/>
                <a:cs typeface="Times New Roman" panose="02020603050405020304" pitchFamily="18" charset="0"/>
              </a:rPr>
              <a:t>—over the sale of water. The well owner is not subject to the rigorous competition with which the invisible hand normally keeps self-interest in check. You will learn that, in this case, regulating the price that the monopolist charges can potentially enhance economic efficiency.</a:t>
            </a:r>
          </a:p>
        </p:txBody>
      </p:sp>
    </p:spTree>
    <p:extLst>
      <p:ext uri="{BB962C8B-B14F-4D97-AF65-F5344CB8AC3E}">
        <p14:creationId xmlns:p14="http://schemas.microsoft.com/office/powerpoint/2010/main" val="3869803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AD87C-F2C4-4563-8C8E-A06B653078F7}"/>
              </a:ext>
            </a:extLst>
          </p:cNvPr>
          <p:cNvSpPr>
            <a:spLocks noGrp="1"/>
          </p:cNvSpPr>
          <p:nvPr>
            <p:ph type="title"/>
          </p:nvPr>
        </p:nvSpPr>
        <p:spPr/>
        <p:txBody>
          <a:bodyPr>
            <a:noAutofit/>
          </a:bodyPr>
          <a:lstStyle/>
          <a:p>
            <a:r>
              <a:rPr lang="en-GB" sz="3200" dirty="0">
                <a:solidFill>
                  <a:srgbClr val="008FFF"/>
                </a:solidFill>
                <a:latin typeface="FranklinGothic-Demi"/>
              </a:rPr>
              <a:t>PRINCIPLE #8: A COUNTRY’S STANDARD OF</a:t>
            </a:r>
            <a:br>
              <a:rPr lang="en-GB" sz="3200" dirty="0">
                <a:solidFill>
                  <a:srgbClr val="008FFF"/>
                </a:solidFill>
                <a:latin typeface="FranklinGothic-Demi"/>
              </a:rPr>
            </a:br>
            <a:r>
              <a:rPr lang="en-GB" sz="3200" dirty="0">
                <a:solidFill>
                  <a:srgbClr val="008FFF"/>
                </a:solidFill>
                <a:latin typeface="FranklinGothic-Demi"/>
              </a:rPr>
              <a:t>LIVING DEPENDS ON ITS ABILITY TO</a:t>
            </a:r>
            <a:br>
              <a:rPr lang="en-GB" sz="3200" dirty="0">
                <a:solidFill>
                  <a:srgbClr val="008FFF"/>
                </a:solidFill>
                <a:latin typeface="FranklinGothic-Demi"/>
              </a:rPr>
            </a:br>
            <a:r>
              <a:rPr lang="en-GB" sz="3200" dirty="0">
                <a:solidFill>
                  <a:srgbClr val="008FFF"/>
                </a:solidFill>
                <a:latin typeface="FranklinGothic-Demi"/>
              </a:rPr>
              <a:t>PRODUCE GOODS AND SERVICES</a:t>
            </a:r>
            <a:endParaRPr lang="en-GB" sz="3200" dirty="0"/>
          </a:p>
        </p:txBody>
      </p:sp>
      <p:sp>
        <p:nvSpPr>
          <p:cNvPr id="3" name="Content Placeholder 2">
            <a:extLst>
              <a:ext uri="{FF2B5EF4-FFF2-40B4-BE49-F238E27FC236}">
                <a16:creationId xmlns:a16="http://schemas.microsoft.com/office/drawing/2014/main" id="{44CDF7F8-D46A-4300-9436-9FF7D13E1390}"/>
              </a:ext>
            </a:extLst>
          </p:cNvPr>
          <p:cNvSpPr>
            <a:spLocks noGrp="1"/>
          </p:cNvSpPr>
          <p:nvPr>
            <p:ph idx="1"/>
          </p:nvPr>
        </p:nvSpPr>
        <p:spPr/>
        <p:txBody>
          <a:bodyPr>
            <a:normAutofit/>
          </a:bodyPr>
          <a:lstStyle/>
          <a:p>
            <a:r>
              <a:rPr lang="en-GB" dirty="0"/>
              <a:t>The differences in living standards around the world are staggering. In 1997 the average American had an income of about $29,000. In the same year, the average Mexican earned $8,000, and the average Nigerian earned $900. Not surprisingly, this large variation in average income is reflected in various measures of the quality of life. Citizens of high-income countries have more TV sets, more cars, better nutrition, better health care, and longer life expectancy than citizen of low-income countries.</a:t>
            </a:r>
          </a:p>
        </p:txBody>
      </p:sp>
    </p:spTree>
    <p:extLst>
      <p:ext uri="{BB962C8B-B14F-4D97-AF65-F5344CB8AC3E}">
        <p14:creationId xmlns:p14="http://schemas.microsoft.com/office/powerpoint/2010/main" val="3775419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90E84-75C1-4D61-8E72-372935FD4C4D}"/>
              </a:ext>
            </a:extLst>
          </p:cNvPr>
          <p:cNvSpPr>
            <a:spLocks noGrp="1"/>
          </p:cNvSpPr>
          <p:nvPr>
            <p:ph type="title"/>
          </p:nvPr>
        </p:nvSpPr>
        <p:spPr/>
        <p:txBody>
          <a:bodyPr/>
          <a:lstStyle/>
          <a:p>
            <a:r>
              <a:rPr lang="en-GB" dirty="0">
                <a:solidFill>
                  <a:srgbClr val="008FFF"/>
                </a:solidFill>
                <a:latin typeface="FranklinGothic-Demi"/>
              </a:rPr>
              <a:t>PRINCIPLE #1: PEOPLE FACE TRADEOFFS</a:t>
            </a:r>
            <a:endParaRPr lang="en-GB" dirty="0"/>
          </a:p>
        </p:txBody>
      </p:sp>
      <p:sp>
        <p:nvSpPr>
          <p:cNvPr id="3" name="Content Placeholder 2">
            <a:extLst>
              <a:ext uri="{FF2B5EF4-FFF2-40B4-BE49-F238E27FC236}">
                <a16:creationId xmlns:a16="http://schemas.microsoft.com/office/drawing/2014/main" id="{CA4D82D6-D77E-45D8-9CA5-930EB07E711F}"/>
              </a:ext>
            </a:extLst>
          </p:cNvPr>
          <p:cNvSpPr>
            <a:spLocks noGrp="1"/>
          </p:cNvSpPr>
          <p:nvPr>
            <p:ph idx="1"/>
          </p:nvPr>
        </p:nvSpPr>
        <p:spPr/>
        <p:txBody>
          <a:bodyPr>
            <a:normAutofit fontScale="92500" lnSpcReduction="20000"/>
          </a:bodyPr>
          <a:lstStyle/>
          <a:p>
            <a:pPr algn="just"/>
            <a:r>
              <a:rPr lang="en-GB" dirty="0">
                <a:latin typeface="Times New Roman" panose="02020603050405020304" pitchFamily="18" charset="0"/>
                <a:cs typeface="Times New Roman" panose="02020603050405020304" pitchFamily="18" charset="0"/>
              </a:rPr>
              <a:t>The first lesson about making decisions is summarized in the saying: “There is no such thing as a free lunch.” To get one thing that we like, we usually have to give up another thing that we like. Making decisions requires trading off one goal against another.</a:t>
            </a:r>
          </a:p>
          <a:p>
            <a:pPr algn="just"/>
            <a:r>
              <a:rPr lang="en-GB" b="1" dirty="0">
                <a:solidFill>
                  <a:srgbClr val="FF0000"/>
                </a:solidFill>
                <a:latin typeface="Times New Roman" panose="02020603050405020304" pitchFamily="18" charset="0"/>
                <a:cs typeface="Times New Roman" panose="02020603050405020304" pitchFamily="18" charset="0"/>
              </a:rPr>
              <a:t>Consider a student who must decide how to allocate her most valuable resource— her time. She can spend all of her time studying economics; she can spend all of her time studying psychology; or she can divide her time between the two fields. For every hour she studies one subject, she gives up an hour she could have used studying the other.</a:t>
            </a:r>
          </a:p>
          <a:p>
            <a:r>
              <a:rPr lang="en-GB" dirty="0">
                <a:latin typeface="Times New Roman" panose="02020603050405020304" pitchFamily="18" charset="0"/>
                <a:cs typeface="Times New Roman" panose="02020603050405020304" pitchFamily="18" charset="0"/>
              </a:rPr>
              <a:t>When people are grouped into societies, they face different kinds of trade-offs. The classic trade-off is between “guns and butter.” The more we spend on national defence to protect our shores from foreign aggressors (guns), the less we can spend on consumer goods to raise our standard of living at home (butter).</a:t>
            </a:r>
          </a:p>
        </p:txBody>
      </p:sp>
    </p:spTree>
    <p:extLst>
      <p:ext uri="{BB962C8B-B14F-4D97-AF65-F5344CB8AC3E}">
        <p14:creationId xmlns:p14="http://schemas.microsoft.com/office/powerpoint/2010/main" val="3893844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6413-8B8C-4741-AFC1-0D7F3C88914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1765D39-37BD-40A3-9111-887618453DD3}"/>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D728E558-DB9D-4196-8FAC-90B8FC6E4918}"/>
              </a:ext>
            </a:extLst>
          </p:cNvPr>
          <p:cNvPicPr>
            <a:picLocks noChangeAspect="1"/>
          </p:cNvPicPr>
          <p:nvPr/>
        </p:nvPicPr>
        <p:blipFill>
          <a:blip r:embed="rId2"/>
          <a:stretch>
            <a:fillRect/>
          </a:stretch>
        </p:blipFill>
        <p:spPr>
          <a:xfrm>
            <a:off x="838200" y="365125"/>
            <a:ext cx="10515600" cy="5811838"/>
          </a:xfrm>
          <a:prstGeom prst="rect">
            <a:avLst/>
          </a:prstGeom>
        </p:spPr>
      </p:pic>
    </p:spTree>
    <p:extLst>
      <p:ext uri="{BB962C8B-B14F-4D97-AF65-F5344CB8AC3E}">
        <p14:creationId xmlns:p14="http://schemas.microsoft.com/office/powerpoint/2010/main" val="1489617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04805-A871-42E5-BBF6-33FB0E6BD23E}"/>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770C4ADC-7689-431F-9C3D-558A063ABE74}"/>
              </a:ext>
            </a:extLst>
          </p:cNvPr>
          <p:cNvPicPr>
            <a:picLocks noGrp="1" noChangeAspect="1"/>
          </p:cNvPicPr>
          <p:nvPr>
            <p:ph idx="1"/>
          </p:nvPr>
        </p:nvPicPr>
        <p:blipFill>
          <a:blip r:embed="rId2"/>
          <a:stretch>
            <a:fillRect/>
          </a:stretch>
        </p:blipFill>
        <p:spPr>
          <a:xfrm>
            <a:off x="838200" y="365125"/>
            <a:ext cx="10515600" cy="5894998"/>
          </a:xfrm>
          <a:prstGeom prst="rect">
            <a:avLst/>
          </a:prstGeom>
        </p:spPr>
      </p:pic>
    </p:spTree>
    <p:extLst>
      <p:ext uri="{BB962C8B-B14F-4D97-AF65-F5344CB8AC3E}">
        <p14:creationId xmlns:p14="http://schemas.microsoft.com/office/powerpoint/2010/main" val="1817420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DC1F1-0D00-431D-B4E1-5552837AA71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DCF6178-0846-42A1-9100-699C9774B719}"/>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656AA8E5-8441-498E-9F8A-8FFC4007BF00}"/>
              </a:ext>
            </a:extLst>
          </p:cNvPr>
          <p:cNvPicPr>
            <a:picLocks noChangeAspect="1"/>
          </p:cNvPicPr>
          <p:nvPr/>
        </p:nvPicPr>
        <p:blipFill>
          <a:blip r:embed="rId2"/>
          <a:stretch>
            <a:fillRect/>
          </a:stretch>
        </p:blipFill>
        <p:spPr>
          <a:xfrm>
            <a:off x="838200" y="308854"/>
            <a:ext cx="10515600" cy="5811838"/>
          </a:xfrm>
          <a:prstGeom prst="rect">
            <a:avLst/>
          </a:prstGeom>
        </p:spPr>
      </p:pic>
    </p:spTree>
    <p:extLst>
      <p:ext uri="{BB962C8B-B14F-4D97-AF65-F5344CB8AC3E}">
        <p14:creationId xmlns:p14="http://schemas.microsoft.com/office/powerpoint/2010/main" val="1160922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2F322-D556-46EC-AD04-DB12887B68C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93E93E3-808E-4DB6-86BD-9BA79800B133}"/>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298B83F3-9201-4E16-9262-59EE19D46FED}"/>
              </a:ext>
            </a:extLst>
          </p:cNvPr>
          <p:cNvPicPr>
            <a:picLocks noChangeAspect="1"/>
          </p:cNvPicPr>
          <p:nvPr/>
        </p:nvPicPr>
        <p:blipFill>
          <a:blip r:embed="rId2"/>
          <a:stretch>
            <a:fillRect/>
          </a:stretch>
        </p:blipFill>
        <p:spPr>
          <a:xfrm>
            <a:off x="838200" y="365125"/>
            <a:ext cx="10515600" cy="5811838"/>
          </a:xfrm>
          <a:prstGeom prst="rect">
            <a:avLst/>
          </a:prstGeom>
        </p:spPr>
      </p:pic>
    </p:spTree>
    <p:extLst>
      <p:ext uri="{BB962C8B-B14F-4D97-AF65-F5344CB8AC3E}">
        <p14:creationId xmlns:p14="http://schemas.microsoft.com/office/powerpoint/2010/main" val="3354458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6D4D-5D93-4FCC-AD60-12D7FF1A069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4D14145-1451-4CC7-9AF2-F80324EC1D12}"/>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CC08E540-2DB0-4D51-B70C-030FADCBDB3C}"/>
              </a:ext>
            </a:extLst>
          </p:cNvPr>
          <p:cNvPicPr>
            <a:picLocks noChangeAspect="1"/>
          </p:cNvPicPr>
          <p:nvPr/>
        </p:nvPicPr>
        <p:blipFill>
          <a:blip r:embed="rId2"/>
          <a:stretch>
            <a:fillRect/>
          </a:stretch>
        </p:blipFill>
        <p:spPr>
          <a:xfrm>
            <a:off x="838200" y="464235"/>
            <a:ext cx="10515599" cy="5712728"/>
          </a:xfrm>
          <a:prstGeom prst="rect">
            <a:avLst/>
          </a:prstGeom>
        </p:spPr>
      </p:pic>
    </p:spTree>
    <p:extLst>
      <p:ext uri="{BB962C8B-B14F-4D97-AF65-F5344CB8AC3E}">
        <p14:creationId xmlns:p14="http://schemas.microsoft.com/office/powerpoint/2010/main" val="1263771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6A3966-F36C-4983-B855-C50EBB6A1139}"/>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42AF9117-D17C-4225-BC20-A86DB96069F2}"/>
              </a:ext>
            </a:extLst>
          </p:cNvPr>
          <p:cNvPicPr>
            <a:picLocks noChangeAspect="1"/>
          </p:cNvPicPr>
          <p:nvPr/>
        </p:nvPicPr>
        <p:blipFill>
          <a:blip r:embed="rId2"/>
          <a:stretch>
            <a:fillRect/>
          </a:stretch>
        </p:blipFill>
        <p:spPr>
          <a:xfrm>
            <a:off x="838200" y="1769354"/>
            <a:ext cx="10515600" cy="4351338"/>
          </a:xfrm>
          <a:prstGeom prst="rect">
            <a:avLst/>
          </a:prstGeom>
        </p:spPr>
      </p:pic>
    </p:spTree>
    <p:extLst>
      <p:ext uri="{BB962C8B-B14F-4D97-AF65-F5344CB8AC3E}">
        <p14:creationId xmlns:p14="http://schemas.microsoft.com/office/powerpoint/2010/main" val="2154371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1B409-626E-4258-8B2B-716E4F37BF7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B84DDDD-83A5-447F-8264-D633BB0EF764}"/>
              </a:ext>
            </a:extLst>
          </p:cNvPr>
          <p:cNvSpPr>
            <a:spLocks noGrp="1"/>
          </p:cNvSpPr>
          <p:nvPr>
            <p:ph idx="1"/>
          </p:nvPr>
        </p:nvSpPr>
        <p:spPr/>
        <p:txBody>
          <a:bodyPr/>
          <a:lstStyle/>
          <a:p>
            <a:endParaRPr lang="en-GB" dirty="0"/>
          </a:p>
        </p:txBody>
      </p:sp>
      <p:pic>
        <p:nvPicPr>
          <p:cNvPr id="4" name="Picture 3">
            <a:extLst>
              <a:ext uri="{FF2B5EF4-FFF2-40B4-BE49-F238E27FC236}">
                <a16:creationId xmlns:a16="http://schemas.microsoft.com/office/drawing/2014/main" id="{B3C97C18-617B-4950-8217-E493CD59C038}"/>
              </a:ext>
            </a:extLst>
          </p:cNvPr>
          <p:cNvPicPr>
            <a:picLocks noChangeAspect="1"/>
          </p:cNvPicPr>
          <p:nvPr/>
        </p:nvPicPr>
        <p:blipFill>
          <a:blip r:embed="rId2"/>
          <a:stretch>
            <a:fillRect/>
          </a:stretch>
        </p:blipFill>
        <p:spPr>
          <a:xfrm>
            <a:off x="838200" y="365125"/>
            <a:ext cx="10515599" cy="3925521"/>
          </a:xfrm>
          <a:prstGeom prst="rect">
            <a:avLst/>
          </a:prstGeom>
        </p:spPr>
      </p:pic>
    </p:spTree>
    <p:extLst>
      <p:ext uri="{BB962C8B-B14F-4D97-AF65-F5344CB8AC3E}">
        <p14:creationId xmlns:p14="http://schemas.microsoft.com/office/powerpoint/2010/main" val="942631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20E34-A0BF-4784-977E-C010D4ED176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00D45EC-C534-45DF-9342-2E8B3DEBD285}"/>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5D2510AD-B7D7-4DD6-B849-F92319BAB45B}"/>
              </a:ext>
            </a:extLst>
          </p:cNvPr>
          <p:cNvPicPr>
            <a:picLocks noChangeAspect="1"/>
          </p:cNvPicPr>
          <p:nvPr/>
        </p:nvPicPr>
        <p:blipFill>
          <a:blip r:embed="rId2"/>
          <a:stretch>
            <a:fillRect/>
          </a:stretch>
        </p:blipFill>
        <p:spPr>
          <a:xfrm>
            <a:off x="838200" y="1825626"/>
            <a:ext cx="10515600" cy="2215696"/>
          </a:xfrm>
          <a:prstGeom prst="rect">
            <a:avLst/>
          </a:prstGeom>
        </p:spPr>
      </p:pic>
    </p:spTree>
    <p:extLst>
      <p:ext uri="{BB962C8B-B14F-4D97-AF65-F5344CB8AC3E}">
        <p14:creationId xmlns:p14="http://schemas.microsoft.com/office/powerpoint/2010/main" val="304996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C99B3-F629-4EC3-BE17-7B6048253AA5}"/>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8D7F3F44-3657-4B97-BB1D-D227B1958BB2}"/>
              </a:ext>
            </a:extLst>
          </p:cNvPr>
          <p:cNvPicPr>
            <a:picLocks noGrp="1" noChangeAspect="1"/>
          </p:cNvPicPr>
          <p:nvPr>
            <p:ph idx="1"/>
          </p:nvPr>
        </p:nvPicPr>
        <p:blipFill>
          <a:blip r:embed="rId2"/>
          <a:stretch>
            <a:fillRect/>
          </a:stretch>
        </p:blipFill>
        <p:spPr>
          <a:xfrm>
            <a:off x="3385457" y="3650229"/>
            <a:ext cx="5421086" cy="702129"/>
          </a:xfrm>
          <a:prstGeom prst="rect">
            <a:avLst/>
          </a:prstGeom>
        </p:spPr>
      </p:pic>
      <p:pic>
        <p:nvPicPr>
          <p:cNvPr id="4" name="Picture 3">
            <a:extLst>
              <a:ext uri="{FF2B5EF4-FFF2-40B4-BE49-F238E27FC236}">
                <a16:creationId xmlns:a16="http://schemas.microsoft.com/office/drawing/2014/main" id="{0EBC9198-74A2-441B-891D-387906A93FC8}"/>
              </a:ext>
            </a:extLst>
          </p:cNvPr>
          <p:cNvPicPr>
            <a:picLocks noChangeAspect="1"/>
          </p:cNvPicPr>
          <p:nvPr/>
        </p:nvPicPr>
        <p:blipFill>
          <a:blip r:embed="rId3"/>
          <a:stretch>
            <a:fillRect/>
          </a:stretch>
        </p:blipFill>
        <p:spPr>
          <a:xfrm>
            <a:off x="838200" y="365125"/>
            <a:ext cx="10515600" cy="3700689"/>
          </a:xfrm>
          <a:prstGeom prst="rect">
            <a:avLst/>
          </a:prstGeom>
        </p:spPr>
      </p:pic>
      <p:pic>
        <p:nvPicPr>
          <p:cNvPr id="6" name="Picture 5">
            <a:extLst>
              <a:ext uri="{FF2B5EF4-FFF2-40B4-BE49-F238E27FC236}">
                <a16:creationId xmlns:a16="http://schemas.microsoft.com/office/drawing/2014/main" id="{CD8B3E03-B4DE-413C-BF15-3CEDFD854CF0}"/>
              </a:ext>
            </a:extLst>
          </p:cNvPr>
          <p:cNvPicPr>
            <a:picLocks noChangeAspect="1"/>
          </p:cNvPicPr>
          <p:nvPr/>
        </p:nvPicPr>
        <p:blipFill>
          <a:blip r:embed="rId2"/>
          <a:stretch>
            <a:fillRect/>
          </a:stretch>
        </p:blipFill>
        <p:spPr>
          <a:xfrm>
            <a:off x="1153551" y="4352358"/>
            <a:ext cx="9791114" cy="1672997"/>
          </a:xfrm>
          <a:prstGeom prst="rect">
            <a:avLst/>
          </a:prstGeom>
        </p:spPr>
      </p:pic>
    </p:spTree>
    <p:extLst>
      <p:ext uri="{BB962C8B-B14F-4D97-AF65-F5344CB8AC3E}">
        <p14:creationId xmlns:p14="http://schemas.microsoft.com/office/powerpoint/2010/main" val="2859678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3FEA8-2A99-4632-AAB9-8E494E041AD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72D520D-D4CB-42F4-BA05-3C8C683FF7AC}"/>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359A0B2E-EF82-4A02-A205-398D7F1A8D22}"/>
              </a:ext>
            </a:extLst>
          </p:cNvPr>
          <p:cNvPicPr>
            <a:picLocks noChangeAspect="1"/>
          </p:cNvPicPr>
          <p:nvPr/>
        </p:nvPicPr>
        <p:blipFill>
          <a:blip r:embed="rId2"/>
          <a:stretch>
            <a:fillRect/>
          </a:stretch>
        </p:blipFill>
        <p:spPr>
          <a:xfrm>
            <a:off x="838200" y="365125"/>
            <a:ext cx="10515600" cy="5811838"/>
          </a:xfrm>
          <a:prstGeom prst="rect">
            <a:avLst/>
          </a:prstGeom>
        </p:spPr>
      </p:pic>
    </p:spTree>
    <p:extLst>
      <p:ext uri="{BB962C8B-B14F-4D97-AF65-F5344CB8AC3E}">
        <p14:creationId xmlns:p14="http://schemas.microsoft.com/office/powerpoint/2010/main" val="408766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C745EB-72FA-470A-AAB1-6FEBF3FE7F29}"/>
              </a:ext>
            </a:extLst>
          </p:cNvPr>
          <p:cNvSpPr>
            <a:spLocks noGrp="1"/>
          </p:cNvSpPr>
          <p:nvPr>
            <p:ph idx="1"/>
          </p:nvPr>
        </p:nvSpPr>
        <p:spPr>
          <a:xfrm>
            <a:off x="838200" y="689317"/>
            <a:ext cx="10515600" cy="5487646"/>
          </a:xfrm>
        </p:spPr>
        <p:txBody>
          <a:bodyPr>
            <a:normAutofit fontScale="92500" lnSpcReduction="10000"/>
          </a:bodyPr>
          <a:lstStyle/>
          <a:p>
            <a:pPr algn="just"/>
            <a:r>
              <a:rPr lang="en-GB" dirty="0"/>
              <a:t>Another tradeoff society faces is between efficiency and equity. </a:t>
            </a:r>
            <a:r>
              <a:rPr lang="en-GB" b="1" dirty="0"/>
              <a:t>Efficiency </a:t>
            </a:r>
            <a:r>
              <a:rPr lang="en-GB" dirty="0"/>
              <a:t>means that society is getting the most it can from its scarce resources. </a:t>
            </a:r>
          </a:p>
          <a:p>
            <a:pPr algn="just"/>
            <a:r>
              <a:rPr lang="en-GB" b="1" dirty="0"/>
              <a:t>Equity </a:t>
            </a:r>
            <a:r>
              <a:rPr lang="en-GB" dirty="0"/>
              <a:t>means that the benefits of those resources are distributed fairly among society’s members. In other words, efficiency refers to the size of the economic pie, and equity refers to how the pie is divided. Often, when government policies are being designed, these two goals conflict.</a:t>
            </a:r>
          </a:p>
          <a:p>
            <a:pPr algn="just"/>
            <a:r>
              <a:rPr lang="en-GB" dirty="0">
                <a:latin typeface="Times New Roman" panose="02020603050405020304" pitchFamily="18" charset="0"/>
                <a:cs typeface="Times New Roman" panose="02020603050405020304" pitchFamily="18" charset="0"/>
              </a:rPr>
              <a:t>Recognizing that people face tradeoffs does not by itself tell us what decisions they will or should make. A student should not abandon the study of psychology just because doing so would increase the time available for the study of economics. Society should not stop protecting the environment just because environmental regulations reduce our material standard of living. The poor should not be ignored just because helping them distorts work incentives. </a:t>
            </a:r>
            <a:r>
              <a:rPr lang="en-GB" dirty="0">
                <a:solidFill>
                  <a:srgbClr val="FF0000"/>
                </a:solidFill>
                <a:latin typeface="Times New Roman" panose="02020603050405020304" pitchFamily="18" charset="0"/>
                <a:cs typeface="Times New Roman" panose="02020603050405020304" pitchFamily="18" charset="0"/>
              </a:rPr>
              <a:t>However, acknowledging life’s tradeoffs is important because people are likely to make good decisions only if they understand the options that they have available.</a:t>
            </a:r>
          </a:p>
        </p:txBody>
      </p:sp>
    </p:spTree>
    <p:extLst>
      <p:ext uri="{BB962C8B-B14F-4D97-AF65-F5344CB8AC3E}">
        <p14:creationId xmlns:p14="http://schemas.microsoft.com/office/powerpoint/2010/main" val="3351412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4B5C2-78E3-4AC0-ADE0-BDDDA1862490}"/>
              </a:ext>
            </a:extLst>
          </p:cNvPr>
          <p:cNvSpPr>
            <a:spLocks noGrp="1"/>
          </p:cNvSpPr>
          <p:nvPr>
            <p:ph type="title"/>
          </p:nvPr>
        </p:nvSpPr>
        <p:spPr/>
        <p:txBody>
          <a:bodyPr/>
          <a:lstStyle/>
          <a:p>
            <a:r>
              <a:rPr lang="en-GB" dirty="0">
                <a:solidFill>
                  <a:srgbClr val="008FFF"/>
                </a:solidFill>
                <a:latin typeface="FranklinGothic-Demi"/>
              </a:rPr>
              <a:t>PRINCIPLE #2: THE COST OF SOMETHING IS</a:t>
            </a:r>
            <a:br>
              <a:rPr lang="en-GB" dirty="0">
                <a:solidFill>
                  <a:srgbClr val="008FFF"/>
                </a:solidFill>
                <a:latin typeface="FranklinGothic-Demi"/>
              </a:rPr>
            </a:br>
            <a:r>
              <a:rPr lang="en-GB" dirty="0">
                <a:solidFill>
                  <a:srgbClr val="008FFF"/>
                </a:solidFill>
                <a:latin typeface="FranklinGothic-Demi"/>
              </a:rPr>
              <a:t>WHAT YOU GIVE UP TO GET IT</a:t>
            </a:r>
            <a:endParaRPr lang="en-GB" dirty="0"/>
          </a:p>
        </p:txBody>
      </p:sp>
      <p:sp>
        <p:nvSpPr>
          <p:cNvPr id="3" name="Content Placeholder 2">
            <a:extLst>
              <a:ext uri="{FF2B5EF4-FFF2-40B4-BE49-F238E27FC236}">
                <a16:creationId xmlns:a16="http://schemas.microsoft.com/office/drawing/2014/main" id="{D96A6AFC-C563-4230-BEBD-AFBF24F2D579}"/>
              </a:ext>
            </a:extLst>
          </p:cNvPr>
          <p:cNvSpPr>
            <a:spLocks noGrp="1"/>
          </p:cNvSpPr>
          <p:nvPr>
            <p:ph idx="1"/>
          </p:nvPr>
        </p:nvSpPr>
        <p:spPr/>
        <p:txBody>
          <a:bodyPr/>
          <a:lstStyle/>
          <a:p>
            <a:r>
              <a:rPr lang="en-GB" dirty="0">
                <a:latin typeface="Palatino-Roman"/>
              </a:rPr>
              <a:t>Because people face tradeoffs, making decisions requires comparing the costs and benefits of alternative courses of action. In many cases, however, the cost of some action is not as obvious as it might first appear.</a:t>
            </a:r>
          </a:p>
          <a:p>
            <a:r>
              <a:rPr lang="en-GB" dirty="0"/>
              <a:t>Consider, for example, the decision whether to go to college. The benefit is intellectual enrichment and a lifetime of better job opportunities. But what is the cost? To answer this question, you might be tempted to add up the money you spend on tuition, books, room, and board. Yet this total does not truly represent what you give up to spend a year in college.</a:t>
            </a:r>
          </a:p>
        </p:txBody>
      </p:sp>
    </p:spTree>
    <p:extLst>
      <p:ext uri="{BB962C8B-B14F-4D97-AF65-F5344CB8AC3E}">
        <p14:creationId xmlns:p14="http://schemas.microsoft.com/office/powerpoint/2010/main" val="339983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09A5-158E-4F3A-9C63-C75033265B1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021B08C-EF9C-49D6-8C4F-DFD9ACC9CB22}"/>
              </a:ext>
            </a:extLst>
          </p:cNvPr>
          <p:cNvSpPr>
            <a:spLocks noGrp="1"/>
          </p:cNvSpPr>
          <p:nvPr>
            <p:ph idx="1"/>
          </p:nvPr>
        </p:nvSpPr>
        <p:spPr/>
        <p:txBody>
          <a:bodyPr>
            <a:normAutofit/>
          </a:bodyPr>
          <a:lstStyle/>
          <a:p>
            <a:pPr algn="just"/>
            <a:r>
              <a:rPr lang="en-GB" dirty="0">
                <a:latin typeface="Times New Roman" panose="02020603050405020304" pitchFamily="18" charset="0"/>
                <a:cs typeface="Times New Roman" panose="02020603050405020304" pitchFamily="18" charset="0"/>
              </a:rPr>
              <a:t>The first problem with this answer is that it includes some things that are not really costs of going to college. Even if you quit school, you would need a place to sleep and food to eat. Room and board are costs of going to college only to the extent that they are more expensive at college than elsewhere. Indeed, the cost of room and board at your school might be less than the rent and food expenses that you would pay living on your own. In this case, the savings on room and board are a benefit of going to college.</a:t>
            </a:r>
          </a:p>
        </p:txBody>
      </p:sp>
    </p:spTree>
    <p:extLst>
      <p:ext uri="{BB962C8B-B14F-4D97-AF65-F5344CB8AC3E}">
        <p14:creationId xmlns:p14="http://schemas.microsoft.com/office/powerpoint/2010/main" val="2531253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23995-D2DF-4BD9-B0CE-DE3ADFBD4C3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D053425-55CB-4853-8A7F-1EB72507CCD5}"/>
              </a:ext>
            </a:extLst>
          </p:cNvPr>
          <p:cNvSpPr>
            <a:spLocks noGrp="1"/>
          </p:cNvSpPr>
          <p:nvPr>
            <p:ph idx="1"/>
          </p:nvPr>
        </p:nvSpPr>
        <p:spPr/>
        <p:txBody>
          <a:bodyPr>
            <a:normAutofit fontScale="92500" lnSpcReduction="10000"/>
          </a:bodyPr>
          <a:lstStyle/>
          <a:p>
            <a:pPr algn="just"/>
            <a:r>
              <a:rPr lang="en-GB" dirty="0">
                <a:latin typeface="Times New Roman" panose="02020603050405020304" pitchFamily="18" charset="0"/>
                <a:cs typeface="Times New Roman" panose="02020603050405020304" pitchFamily="18" charset="0"/>
              </a:rPr>
              <a:t>The second problem with this calculation of costs is that it ignores the largest cost of going to college—your time. When you spend a year listening to lectures, reading textbooks, and writing papers, you cannot spend that time working at a job. For most students, the wages given up to attend school are the largest single cost of their education.</a:t>
            </a:r>
          </a:p>
          <a:p>
            <a:pPr algn="just"/>
            <a:r>
              <a:rPr lang="en-GB" dirty="0">
                <a:latin typeface="Times New Roman" panose="02020603050405020304" pitchFamily="18" charset="0"/>
                <a:cs typeface="Times New Roman" panose="02020603050405020304" pitchFamily="18" charset="0"/>
              </a:rPr>
              <a:t>The </a:t>
            </a:r>
            <a:r>
              <a:rPr lang="en-GB" b="1" dirty="0">
                <a:latin typeface="Times New Roman" panose="02020603050405020304" pitchFamily="18" charset="0"/>
                <a:cs typeface="Times New Roman" panose="02020603050405020304" pitchFamily="18" charset="0"/>
              </a:rPr>
              <a:t>opportunity cost </a:t>
            </a:r>
            <a:r>
              <a:rPr lang="en-GB" dirty="0">
                <a:latin typeface="Times New Roman" panose="02020603050405020304" pitchFamily="18" charset="0"/>
                <a:cs typeface="Times New Roman" panose="02020603050405020304" pitchFamily="18" charset="0"/>
              </a:rPr>
              <a:t>of an item is what you give up to get that item. When making any decision, such as whether to attend college, decisionmakers should be aware of the opportunity costs that accompany each possible action. In fact, they usually are. College-age athletes who can earn millions if they drop out of school and play professional sports are well aware that their opportunity cost of college is very high. It is not surprising that they often decide that the benefit is not worth the cost.</a:t>
            </a:r>
          </a:p>
        </p:txBody>
      </p:sp>
    </p:spTree>
    <p:extLst>
      <p:ext uri="{BB962C8B-B14F-4D97-AF65-F5344CB8AC3E}">
        <p14:creationId xmlns:p14="http://schemas.microsoft.com/office/powerpoint/2010/main" val="2847097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64F38-8458-443C-9E4E-30F9F9F9B309}"/>
              </a:ext>
            </a:extLst>
          </p:cNvPr>
          <p:cNvSpPr>
            <a:spLocks noGrp="1"/>
          </p:cNvSpPr>
          <p:nvPr>
            <p:ph type="title"/>
          </p:nvPr>
        </p:nvSpPr>
        <p:spPr/>
        <p:txBody>
          <a:bodyPr/>
          <a:lstStyle/>
          <a:p>
            <a:r>
              <a:rPr lang="en-GB" dirty="0">
                <a:solidFill>
                  <a:srgbClr val="008FFF"/>
                </a:solidFill>
                <a:latin typeface="FranklinGothic-Demi"/>
              </a:rPr>
              <a:t>PRINCIPLE #3: RATIONAL PEOPLE THINK AT THE MARGIN</a:t>
            </a:r>
            <a:endParaRPr lang="en-GB" dirty="0"/>
          </a:p>
        </p:txBody>
      </p:sp>
      <p:sp>
        <p:nvSpPr>
          <p:cNvPr id="3" name="Content Placeholder 2">
            <a:extLst>
              <a:ext uri="{FF2B5EF4-FFF2-40B4-BE49-F238E27FC236}">
                <a16:creationId xmlns:a16="http://schemas.microsoft.com/office/drawing/2014/main" id="{7510FB89-28AA-42F3-9779-35BD15C5A5E4}"/>
              </a:ext>
            </a:extLst>
          </p:cNvPr>
          <p:cNvSpPr>
            <a:spLocks noGrp="1"/>
          </p:cNvSpPr>
          <p:nvPr>
            <p:ph idx="1"/>
          </p:nvPr>
        </p:nvSpPr>
        <p:spPr/>
        <p:txBody>
          <a:bodyPr>
            <a:normAutofit/>
          </a:bodyPr>
          <a:lstStyle/>
          <a:p>
            <a:pPr algn="just"/>
            <a:r>
              <a:rPr lang="en-GB" dirty="0">
                <a:latin typeface="Times New Roman" panose="02020603050405020304" pitchFamily="18" charset="0"/>
                <a:cs typeface="Times New Roman" panose="02020603050405020304" pitchFamily="18" charset="0"/>
              </a:rPr>
              <a:t>Decisions in life are rarely black and white but usually involve shades of </a:t>
            </a:r>
            <a:r>
              <a:rPr lang="en-GB" dirty="0" err="1">
                <a:latin typeface="Times New Roman" panose="02020603050405020304" pitchFamily="18" charset="0"/>
                <a:cs typeface="Times New Roman" panose="02020603050405020304" pitchFamily="18" charset="0"/>
              </a:rPr>
              <a:t>gray</a:t>
            </a:r>
            <a:r>
              <a:rPr lang="en-GB" dirty="0">
                <a:latin typeface="Times New Roman" panose="02020603050405020304" pitchFamily="18" charset="0"/>
                <a:cs typeface="Times New Roman" panose="02020603050405020304" pitchFamily="18" charset="0"/>
              </a:rPr>
              <a:t>. When it’s time for dinner, the decision you face is not between fasting or eating like an animal, but whether to take that extra spoonful of mashed potatoes. When exams roll around, your decision is not between blowing them off or studying 24 hours a day, but whether to spend an extra hour reviewing your notes instead of watching TV. Economists use the term </a:t>
            </a:r>
            <a:r>
              <a:rPr lang="en-GB" b="1" dirty="0">
                <a:latin typeface="Times New Roman" panose="02020603050405020304" pitchFamily="18" charset="0"/>
                <a:cs typeface="Times New Roman" panose="02020603050405020304" pitchFamily="18" charset="0"/>
              </a:rPr>
              <a:t>marginal changes </a:t>
            </a:r>
            <a:r>
              <a:rPr lang="en-GB" dirty="0">
                <a:latin typeface="Times New Roman" panose="02020603050405020304" pitchFamily="18" charset="0"/>
                <a:cs typeface="Times New Roman" panose="02020603050405020304" pitchFamily="18" charset="0"/>
              </a:rPr>
              <a:t>to describe small incremental adjustments to an existing plan of action. Keep in mind that “margin” means “edge,” so marginal changes are adjustments around the edges of what you are doing. </a:t>
            </a:r>
          </a:p>
        </p:txBody>
      </p:sp>
    </p:spTree>
    <p:extLst>
      <p:ext uri="{BB962C8B-B14F-4D97-AF65-F5344CB8AC3E}">
        <p14:creationId xmlns:p14="http://schemas.microsoft.com/office/powerpoint/2010/main" val="1253437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9AA60-2E3B-427A-B18E-E4669988D06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9A7B5DE-3AD1-447D-A62D-0489BC6B6FF2}"/>
              </a:ext>
            </a:extLst>
          </p:cNvPr>
          <p:cNvSpPr>
            <a:spLocks noGrp="1"/>
          </p:cNvSpPr>
          <p:nvPr>
            <p:ph idx="1"/>
          </p:nvPr>
        </p:nvSpPr>
        <p:spPr/>
        <p:txBody>
          <a:bodyPr/>
          <a:lstStyle/>
          <a:p>
            <a:r>
              <a:rPr lang="en-GB" dirty="0"/>
              <a:t>As these examples show, individuals and firms can make better decisions by thinking at the margin. A rational decisionmaker takes an action if and only if the marginal benefit of the action exceeds the marginal cost.</a:t>
            </a:r>
          </a:p>
        </p:txBody>
      </p:sp>
    </p:spTree>
    <p:extLst>
      <p:ext uri="{BB962C8B-B14F-4D97-AF65-F5344CB8AC3E}">
        <p14:creationId xmlns:p14="http://schemas.microsoft.com/office/powerpoint/2010/main" val="704567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4D12B-81A6-4854-9FEF-4D8AB2C30182}"/>
              </a:ext>
            </a:extLst>
          </p:cNvPr>
          <p:cNvSpPr>
            <a:spLocks noGrp="1"/>
          </p:cNvSpPr>
          <p:nvPr>
            <p:ph type="title"/>
          </p:nvPr>
        </p:nvSpPr>
        <p:spPr/>
        <p:txBody>
          <a:bodyPr/>
          <a:lstStyle/>
          <a:p>
            <a:r>
              <a:rPr lang="en-GB" dirty="0">
                <a:solidFill>
                  <a:srgbClr val="008FFF"/>
                </a:solidFill>
                <a:latin typeface="FranklinGothic-Demi"/>
              </a:rPr>
              <a:t>PRINCIPLE #4: PEOPLE RESPOND TO INCENTIVES</a:t>
            </a:r>
            <a:endParaRPr lang="en-GB" dirty="0"/>
          </a:p>
        </p:txBody>
      </p:sp>
      <p:pic>
        <p:nvPicPr>
          <p:cNvPr id="4" name="Content Placeholder 3">
            <a:extLst>
              <a:ext uri="{FF2B5EF4-FFF2-40B4-BE49-F238E27FC236}">
                <a16:creationId xmlns:a16="http://schemas.microsoft.com/office/drawing/2014/main" id="{20819C46-08B1-4D5F-9A9A-BE5F83526358}"/>
              </a:ext>
            </a:extLst>
          </p:cNvPr>
          <p:cNvPicPr>
            <a:picLocks noGrp="1" noChangeAspect="1"/>
          </p:cNvPicPr>
          <p:nvPr>
            <p:ph idx="1"/>
          </p:nvPr>
        </p:nvPicPr>
        <p:blipFill>
          <a:blip r:embed="rId2"/>
          <a:stretch>
            <a:fillRect/>
          </a:stretch>
        </p:blipFill>
        <p:spPr>
          <a:xfrm>
            <a:off x="838200" y="1690688"/>
            <a:ext cx="10401886" cy="4428758"/>
          </a:xfrm>
          <a:prstGeom prst="rect">
            <a:avLst/>
          </a:prstGeom>
        </p:spPr>
      </p:pic>
    </p:spTree>
    <p:extLst>
      <p:ext uri="{BB962C8B-B14F-4D97-AF65-F5344CB8AC3E}">
        <p14:creationId xmlns:p14="http://schemas.microsoft.com/office/powerpoint/2010/main" val="1338171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1802</Words>
  <Application>Microsoft Office PowerPoint</Application>
  <PresentationFormat>Widescreen</PresentationFormat>
  <Paragraphs>36</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FranklinGothic-Demi</vt:lpstr>
      <vt:lpstr>Palatino-Roman</vt:lpstr>
      <vt:lpstr>Times New Roman</vt:lpstr>
      <vt:lpstr>Office Theme</vt:lpstr>
      <vt:lpstr>T E N  P R I N C I P L E S O F  E C O N O M I C S</vt:lpstr>
      <vt:lpstr>PRINCIPLE #1: PEOPLE FACE TRADEOFFS</vt:lpstr>
      <vt:lpstr>PowerPoint Presentation</vt:lpstr>
      <vt:lpstr>PRINCIPLE #2: THE COST OF SOMETHING IS WHAT YOU GIVE UP TO GET IT</vt:lpstr>
      <vt:lpstr>PowerPoint Presentation</vt:lpstr>
      <vt:lpstr>PowerPoint Presentation</vt:lpstr>
      <vt:lpstr>PRINCIPLE #3: RATIONAL PEOPLE THINK AT THE MARGIN</vt:lpstr>
      <vt:lpstr>PowerPoint Presentation</vt:lpstr>
      <vt:lpstr>PRINCIPLE #4: PEOPLE RESPOND TO INCENTIVES</vt:lpstr>
      <vt:lpstr>PowerPoint Presentation</vt:lpstr>
      <vt:lpstr>PowerPoint Presentation</vt:lpstr>
      <vt:lpstr>PRINCIPLE #6: MARKETS ARE USUALLY A GOOD WAY TO ORGANIZE ECONOMIC ACTIVITY</vt:lpstr>
      <vt:lpstr>PowerPoint Presentation</vt:lpstr>
      <vt:lpstr>PowerPoint Presentation</vt:lpstr>
      <vt:lpstr>PowerPoint Presentation</vt:lpstr>
      <vt:lpstr>PRINCIPLE #7: GOVERNMENTS CAN SOMETIMES IMPROVE MARKET OUTCOMES</vt:lpstr>
      <vt:lpstr>PowerPoint Presentation</vt:lpstr>
      <vt:lpstr>PowerPoint Presentation</vt:lpstr>
      <vt:lpstr>PRINCIPLE #8: A COUNTRY’S STANDARD OF LIVING DEPENDS ON ITS ABILITY TO PRODUCE GOODS AND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E N  P R I N C I P L E S O F  E C O N O M I C S</dc:title>
  <dc:creator>walee</dc:creator>
  <cp:lastModifiedBy>walee</cp:lastModifiedBy>
  <cp:revision>33</cp:revision>
  <dcterms:created xsi:type="dcterms:W3CDTF">2020-03-01T16:45:59Z</dcterms:created>
  <dcterms:modified xsi:type="dcterms:W3CDTF">2020-03-02T05:32:27Z</dcterms:modified>
</cp:coreProperties>
</file>