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8" r:id="rId10"/>
    <p:sldId id="267" r:id="rId11"/>
    <p:sldId id="264" r:id="rId12"/>
    <p:sldId id="26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95C190-4BC6-4531-BAFE-0232C935F3B6}" type="datetimeFigureOut">
              <a:rPr lang="en-US" smtClean="0"/>
              <a:t>03-May-20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2225084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5C190-4BC6-4531-BAFE-0232C935F3B6}" type="datetimeFigureOut">
              <a:rPr lang="en-US" smtClean="0"/>
              <a:t>03-May-20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3425964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5C190-4BC6-4531-BAFE-0232C935F3B6}" type="datetimeFigureOut">
              <a:rPr lang="en-US" smtClean="0"/>
              <a:t>03-May-20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1721168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5C190-4BC6-4531-BAFE-0232C935F3B6}" type="datetimeFigureOut">
              <a:rPr lang="en-US" smtClean="0"/>
              <a:t>03-May-20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124578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95C190-4BC6-4531-BAFE-0232C935F3B6}" type="datetimeFigureOut">
              <a:rPr lang="en-US" smtClean="0"/>
              <a:t>03-May-20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422698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95C190-4BC6-4531-BAFE-0232C935F3B6}" type="datetimeFigureOut">
              <a:rPr lang="en-US" smtClean="0"/>
              <a:t>03-May-20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291453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95C190-4BC6-4531-BAFE-0232C935F3B6}" type="datetimeFigureOut">
              <a:rPr lang="en-US" smtClean="0"/>
              <a:t>03-May-20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4095228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95C190-4BC6-4531-BAFE-0232C935F3B6}" type="datetimeFigureOut">
              <a:rPr lang="en-US" smtClean="0"/>
              <a:t>03-May-20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1812354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95C190-4BC6-4531-BAFE-0232C935F3B6}" type="datetimeFigureOut">
              <a:rPr lang="en-US" smtClean="0"/>
              <a:t>03-May-20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324732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5C190-4BC6-4531-BAFE-0232C935F3B6}" type="datetimeFigureOut">
              <a:rPr lang="en-US" smtClean="0"/>
              <a:t>03-May-20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239210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95C190-4BC6-4531-BAFE-0232C935F3B6}" type="datetimeFigureOut">
              <a:rPr lang="en-US" smtClean="0"/>
              <a:t>03-May-20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FA600A-C506-4F6C-82DF-E0F7314198AB}" type="slidenum">
              <a:rPr lang="en-US" smtClean="0"/>
              <a:t>‹#›</a:t>
            </a:fld>
            <a:endParaRPr lang="en-US"/>
          </a:p>
        </p:txBody>
      </p:sp>
    </p:spTree>
    <p:extLst>
      <p:ext uri="{BB962C8B-B14F-4D97-AF65-F5344CB8AC3E}">
        <p14:creationId xmlns:p14="http://schemas.microsoft.com/office/powerpoint/2010/main" val="1877268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95C190-4BC6-4531-BAFE-0232C935F3B6}" type="datetimeFigureOut">
              <a:rPr lang="en-US" smtClean="0"/>
              <a:t>03-May-20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FA600A-C506-4F6C-82DF-E0F7314198AB}" type="slidenum">
              <a:rPr lang="en-US" smtClean="0"/>
              <a:t>‹#›</a:t>
            </a:fld>
            <a:endParaRPr lang="en-US"/>
          </a:p>
        </p:txBody>
      </p:sp>
    </p:spTree>
    <p:extLst>
      <p:ext uri="{BB962C8B-B14F-4D97-AF65-F5344CB8AC3E}">
        <p14:creationId xmlns:p14="http://schemas.microsoft.com/office/powerpoint/2010/main" val="35289203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a:latin typeface="Times New Roman" panose="02020603050405020304" pitchFamily="18" charset="0"/>
                <a:cs typeface="Times New Roman" panose="02020603050405020304" pitchFamily="18" charset="0"/>
              </a:rPr>
              <a:t>Lesson 3	</a:t>
            </a:r>
          </a:p>
        </p:txBody>
      </p:sp>
      <p:sp>
        <p:nvSpPr>
          <p:cNvPr id="3" name="Subtitle 2"/>
          <p:cNvSpPr>
            <a:spLocks noGrp="1"/>
          </p:cNvSpPr>
          <p:nvPr>
            <p:ph type="subTitle" idx="1"/>
          </p:nvPr>
        </p:nvSpPr>
        <p:spPr/>
        <p:txBody>
          <a:bodyPr>
            <a:normAutofit/>
          </a:bodyPr>
          <a:lstStyle/>
          <a:p>
            <a:endParaRPr lang="en-US" sz="4400" b="1" dirty="0" smtClean="0">
              <a:latin typeface="Times New Roman" panose="02020603050405020304" pitchFamily="18" charset="0"/>
              <a:cs typeface="Times New Roman" panose="02020603050405020304" pitchFamily="18" charset="0"/>
            </a:endParaRPr>
          </a:p>
          <a:p>
            <a:r>
              <a:rPr lang="en-US" sz="4400" b="1" dirty="0" smtClean="0">
                <a:latin typeface="Times New Roman" panose="02020603050405020304" pitchFamily="18" charset="0"/>
                <a:cs typeface="Times New Roman" panose="02020603050405020304" pitchFamily="18" charset="0"/>
              </a:rPr>
              <a:t>Job Redesign </a:t>
            </a:r>
            <a:endParaRPr lang="en-US" sz="4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5274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a:latin typeface="Times New Roman" panose="02020603050405020304" pitchFamily="18" charset="0"/>
                <a:cs typeface="Times New Roman" panose="02020603050405020304" pitchFamily="18" charset="0"/>
              </a:rPr>
              <a:t>Advantages of Job Enlargement</a:t>
            </a:r>
            <a:br>
              <a:rPr lang="en-US" sz="3200" b="1"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dirty="0">
                <a:latin typeface="Times New Roman" panose="02020603050405020304" pitchFamily="18" charset="0"/>
                <a:cs typeface="Times New Roman" panose="02020603050405020304" pitchFamily="18" charset="0"/>
              </a:rPr>
              <a:t>1. Job enlargement teaches employees a variety of skills and helps them in their personal as well as professional development.</a:t>
            </a:r>
          </a:p>
          <a:p>
            <a:r>
              <a:rPr lang="en-US" dirty="0">
                <a:latin typeface="Times New Roman" panose="02020603050405020304" pitchFamily="18" charset="0"/>
                <a:cs typeface="Times New Roman" panose="02020603050405020304" pitchFamily="18" charset="0"/>
              </a:rPr>
              <a:t>2. This ensures a wide range of activities which are carried out by the employees, which increases job satisfaction.</a:t>
            </a:r>
          </a:p>
          <a:p>
            <a:r>
              <a:rPr lang="en-US" dirty="0">
                <a:latin typeface="Times New Roman" panose="02020603050405020304" pitchFamily="18" charset="0"/>
                <a:cs typeface="Times New Roman" panose="02020603050405020304" pitchFamily="18" charset="0"/>
              </a:rPr>
              <a:t>3. This method of job enlargement gives an opportunity to employees to earn more than their wages.</a:t>
            </a:r>
          </a:p>
          <a:p>
            <a:r>
              <a:rPr lang="en-US" dirty="0">
                <a:latin typeface="Times New Roman" panose="02020603050405020304" pitchFamily="18" charset="0"/>
                <a:cs typeface="Times New Roman" panose="02020603050405020304" pitchFamily="18" charset="0"/>
              </a:rPr>
              <a:t>4. Reduced monotonous repetitive work and helps in career growth, thereby reducing attrition.</a:t>
            </a:r>
          </a:p>
          <a:p>
            <a:r>
              <a:rPr lang="en-US" dirty="0">
                <a:latin typeface="Times New Roman" panose="02020603050405020304" pitchFamily="18" charset="0"/>
                <a:cs typeface="Times New Roman" panose="02020603050405020304" pitchFamily="18" charset="0"/>
              </a:rPr>
              <a:t>5. Gives more accountability, responsibility and decision making powers to the employees</a:t>
            </a:r>
          </a:p>
          <a:p>
            <a:endParaRPr lang="en-US" dirty="0"/>
          </a:p>
        </p:txBody>
      </p:sp>
    </p:spTree>
    <p:extLst>
      <p:ext uri="{BB962C8B-B14F-4D97-AF65-F5344CB8AC3E}">
        <p14:creationId xmlns:p14="http://schemas.microsoft.com/office/powerpoint/2010/main" val="26686804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13048"/>
          </a:xfrm>
        </p:spPr>
        <p:txBody>
          <a:bodyPr>
            <a:normAutofit fontScale="90000"/>
          </a:bodyPr>
          <a:lstStyle/>
          <a:p>
            <a:pPr algn="ctr"/>
            <a:r>
              <a:rPr lang="en-US" sz="3600" b="1" dirty="0" smtClean="0">
                <a:latin typeface="Times New Roman" panose="02020603050405020304" pitchFamily="18" charset="0"/>
                <a:cs typeface="Times New Roman" panose="02020603050405020304" pitchFamily="18" charset="0"/>
              </a:rPr>
              <a:t/>
            </a:r>
            <a:br>
              <a:rPr lang="en-US" sz="3600" b="1" dirty="0" smtClean="0">
                <a:latin typeface="Times New Roman" panose="02020603050405020304" pitchFamily="18" charset="0"/>
                <a:cs typeface="Times New Roman" panose="02020603050405020304" pitchFamily="18" charset="0"/>
              </a:rPr>
            </a:br>
            <a:r>
              <a:rPr lang="en-US" sz="3600" b="1" dirty="0" smtClean="0">
                <a:latin typeface="Times New Roman" panose="02020603050405020304" pitchFamily="18" charset="0"/>
                <a:cs typeface="Times New Roman" panose="02020603050405020304" pitchFamily="18" charset="0"/>
              </a:rPr>
              <a:t>3</a:t>
            </a:r>
            <a:r>
              <a:rPr lang="en-US" sz="3600" b="1" dirty="0">
                <a:latin typeface="Times New Roman" panose="02020603050405020304" pitchFamily="18" charset="0"/>
                <a:cs typeface="Times New Roman" panose="02020603050405020304" pitchFamily="18" charset="0"/>
              </a:rPr>
              <a:t>. Job Enrichment</a:t>
            </a:r>
            <a:br>
              <a:rPr lang="en-US" sz="3600" b="1"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78174"/>
            <a:ext cx="10515600" cy="5098789"/>
          </a:xfrm>
        </p:spPr>
        <p:txBody>
          <a:bodyPr>
            <a:normAutofit fontScale="77500" lnSpcReduction="20000"/>
          </a:bodyPr>
          <a:lstStyle/>
          <a:p>
            <a:pPr fontAlgn="base"/>
            <a:endParaRPr lang="en-US" dirty="0" smtClean="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Job </a:t>
            </a:r>
            <a:r>
              <a:rPr lang="en-US" dirty="0">
                <a:latin typeface="Times New Roman" panose="02020603050405020304" pitchFamily="18" charset="0"/>
                <a:cs typeface="Times New Roman" panose="02020603050405020304" pitchFamily="18" charset="0"/>
              </a:rPr>
              <a:t>Enrichment is the addition to a job of tasks that increase the amount of employee control or responsibility. It is a vertical expansion of the job as opposed to the horizontal expansion of a job, which is called job enlargement.</a:t>
            </a:r>
            <a:endParaRPr lang="en-US" dirty="0" smtClean="0">
              <a:latin typeface="Times New Roman" panose="02020603050405020304" pitchFamily="18" charset="0"/>
              <a:cs typeface="Times New Roman" panose="02020603050405020304" pitchFamily="18" charset="0"/>
            </a:endParaRPr>
          </a:p>
          <a:p>
            <a:pPr fontAlgn="base"/>
            <a:endParaRPr lang="en-US" dirty="0">
              <a:latin typeface="Times New Roman" panose="02020603050405020304" pitchFamily="18" charset="0"/>
              <a:cs typeface="Times New Roman" panose="02020603050405020304" pitchFamily="18" charset="0"/>
            </a:endParaRPr>
          </a:p>
          <a:p>
            <a:pPr fontAlgn="base"/>
            <a:r>
              <a:rPr lang="en-US" dirty="0" smtClean="0">
                <a:latin typeface="Times New Roman" panose="02020603050405020304" pitchFamily="18" charset="0"/>
                <a:cs typeface="Times New Roman" panose="02020603050405020304" pitchFamily="18" charset="0"/>
              </a:rPr>
              <a:t>Job </a:t>
            </a:r>
            <a:r>
              <a:rPr lang="en-US" dirty="0">
                <a:latin typeface="Times New Roman" panose="02020603050405020304" pitchFamily="18" charset="0"/>
                <a:cs typeface="Times New Roman" panose="02020603050405020304" pitchFamily="18" charset="0"/>
              </a:rPr>
              <a:t>enrichment consists of designing a job in such a way that the employees get greater autonomy in planning, decision-making, and controlling. The greatest motivation for the employees is the opportunity for achievement, recognition, responsibility, and </a:t>
            </a:r>
            <a:r>
              <a:rPr lang="en-US" dirty="0" smtClean="0">
                <a:latin typeface="Times New Roman" panose="02020603050405020304" pitchFamily="18" charset="0"/>
                <a:cs typeface="Times New Roman" panose="02020603050405020304" pitchFamily="18" charset="0"/>
              </a:rPr>
              <a:t>growth. </a:t>
            </a:r>
            <a:endParaRPr lang="en-US" dirty="0">
              <a:latin typeface="Times New Roman" panose="02020603050405020304" pitchFamily="18" charset="0"/>
              <a:cs typeface="Times New Roman" panose="02020603050405020304" pitchFamily="18" charset="0"/>
            </a:endParaRPr>
          </a:p>
          <a:p>
            <a:pPr fontAlgn="base"/>
            <a:r>
              <a:rPr lang="en-US" dirty="0">
                <a:latin typeface="Times New Roman" panose="02020603050405020304" pitchFamily="18" charset="0"/>
                <a:cs typeface="Times New Roman" panose="02020603050405020304" pitchFamily="18" charset="0"/>
              </a:rPr>
              <a:t>Job enrichment implies increasing the duties in a job to make it more rewarding to the employees. A job is said to be enriched when it has the elements of excitement, challenge, and creativity.  </a:t>
            </a:r>
            <a:endParaRPr lang="en-US" dirty="0" smtClean="0">
              <a:latin typeface="Times New Roman" panose="02020603050405020304" pitchFamily="18" charset="0"/>
              <a:cs typeface="Times New Roman" panose="02020603050405020304" pitchFamily="18" charset="0"/>
            </a:endParaRPr>
          </a:p>
          <a:p>
            <a:pPr fontAlgn="base"/>
            <a:r>
              <a:rPr lang="en-US" dirty="0">
                <a:latin typeface="Times New Roman" panose="02020603050405020304" pitchFamily="18" charset="0"/>
                <a:cs typeface="Times New Roman" panose="02020603050405020304" pitchFamily="18" charset="0"/>
              </a:rPr>
              <a:t>It has been proven that a customer service associate will perform much better when given a certain amount of authority. A company can improve their customer service by empowering the associates with making decision on-the-spot, instead of permanently asking for confirmation from the management. For example, they can refund a certain amount of money to customers, within certain limits. However, the company needs to monitor these decisions to make sure they are doing the right thing.</a:t>
            </a:r>
          </a:p>
          <a:p>
            <a:endParaRPr lang="en-US" dirty="0"/>
          </a:p>
        </p:txBody>
      </p:sp>
    </p:spTree>
    <p:extLst>
      <p:ext uri="{BB962C8B-B14F-4D97-AF65-F5344CB8AC3E}">
        <p14:creationId xmlns:p14="http://schemas.microsoft.com/office/powerpoint/2010/main" val="2878028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latin typeface="Times New Roman" panose="02020603050405020304" pitchFamily="18" charset="0"/>
                <a:cs typeface="Times New Roman" panose="02020603050405020304" pitchFamily="18" charset="0"/>
              </a:rPr>
              <a:t>The advantages of job enrichment are as follows</a:t>
            </a:r>
            <a:endParaRPr lang="en-US" sz="2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fontAlgn="base"/>
            <a:r>
              <a:rPr lang="en-US" dirty="0" smtClean="0">
                <a:latin typeface="Times New Roman" panose="02020603050405020304" pitchFamily="18" charset="0"/>
                <a:cs typeface="Times New Roman" panose="02020603050405020304" pitchFamily="18" charset="0"/>
              </a:rPr>
              <a:t>Makes </a:t>
            </a:r>
            <a:r>
              <a:rPr lang="en-US" dirty="0">
                <a:latin typeface="Times New Roman" panose="02020603050405020304" pitchFamily="18" charset="0"/>
                <a:cs typeface="Times New Roman" panose="02020603050405020304" pitchFamily="18" charset="0"/>
              </a:rPr>
              <a:t>the work interesting for employees</a:t>
            </a:r>
          </a:p>
          <a:p>
            <a:pPr fontAlgn="base"/>
            <a:r>
              <a:rPr lang="en-US" dirty="0" smtClean="0">
                <a:latin typeface="Times New Roman" panose="02020603050405020304" pitchFamily="18" charset="0"/>
                <a:cs typeface="Times New Roman" panose="02020603050405020304" pitchFamily="18" charset="0"/>
              </a:rPr>
              <a:t>Provides </a:t>
            </a:r>
            <a:r>
              <a:rPr lang="en-US" dirty="0">
                <a:latin typeface="Times New Roman" panose="02020603050405020304" pitchFamily="18" charset="0"/>
                <a:cs typeface="Times New Roman" panose="02020603050405020304" pitchFamily="18" charset="0"/>
              </a:rPr>
              <a:t>greater sense of responsibility, self-control, and self-esteem by allowing more autonomy in the tasks</a:t>
            </a:r>
          </a:p>
          <a:p>
            <a:pPr fontAlgn="base"/>
            <a:r>
              <a:rPr lang="en-US" dirty="0" smtClean="0">
                <a:latin typeface="Times New Roman" panose="02020603050405020304" pitchFamily="18" charset="0"/>
                <a:cs typeface="Times New Roman" panose="02020603050405020304" pitchFamily="18" charset="0"/>
              </a:rPr>
              <a:t>Motivates </a:t>
            </a:r>
            <a:r>
              <a:rPr lang="en-US" dirty="0">
                <a:latin typeface="Times New Roman" panose="02020603050405020304" pitchFamily="18" charset="0"/>
                <a:cs typeface="Times New Roman" panose="02020603050405020304" pitchFamily="18" charset="0"/>
              </a:rPr>
              <a:t>the employees by providing them the opportunities to develop and progress</a:t>
            </a:r>
          </a:p>
          <a:p>
            <a:pPr fontAlgn="base"/>
            <a:r>
              <a:rPr lang="en-US" dirty="0" smtClean="0">
                <a:latin typeface="Times New Roman" panose="02020603050405020304" pitchFamily="18" charset="0"/>
                <a:cs typeface="Times New Roman" panose="02020603050405020304" pitchFamily="18" charset="0"/>
              </a:rPr>
              <a:t>Facilitates </a:t>
            </a:r>
            <a:r>
              <a:rPr lang="en-US" dirty="0">
                <a:latin typeface="Times New Roman" panose="02020603050405020304" pitchFamily="18" charset="0"/>
                <a:cs typeface="Times New Roman" panose="02020603050405020304" pitchFamily="18" charset="0"/>
              </a:rPr>
              <a:t>the higher job satisfaction to employees</a:t>
            </a:r>
          </a:p>
          <a:p>
            <a:pPr fontAlgn="base"/>
            <a:r>
              <a:rPr lang="en-US" dirty="0" smtClean="0">
                <a:latin typeface="Times New Roman" panose="02020603050405020304" pitchFamily="18" charset="0"/>
                <a:cs typeface="Times New Roman" panose="02020603050405020304" pitchFamily="18" charset="0"/>
              </a:rPr>
              <a:t>Develops </a:t>
            </a:r>
            <a:r>
              <a:rPr lang="en-US" dirty="0">
                <a:latin typeface="Times New Roman" panose="02020603050405020304" pitchFamily="18" charset="0"/>
                <a:cs typeface="Times New Roman" panose="02020603050405020304" pitchFamily="18" charset="0"/>
              </a:rPr>
              <a:t>the new skills of the employees</a:t>
            </a:r>
          </a:p>
          <a:p>
            <a:pPr fontAlgn="base"/>
            <a:r>
              <a:rPr lang="en-US" dirty="0" smtClean="0">
                <a:latin typeface="Times New Roman" panose="02020603050405020304" pitchFamily="18" charset="0"/>
                <a:cs typeface="Times New Roman" panose="02020603050405020304" pitchFamily="18" charset="0"/>
              </a:rPr>
              <a:t>Makes </a:t>
            </a:r>
            <a:r>
              <a:rPr lang="en-US" dirty="0">
                <a:latin typeface="Times New Roman" panose="02020603050405020304" pitchFamily="18" charset="0"/>
                <a:cs typeface="Times New Roman" panose="02020603050405020304" pitchFamily="18" charset="0"/>
              </a:rPr>
              <a:t>the task reinforcement easy</a:t>
            </a:r>
          </a:p>
          <a:p>
            <a:pPr fontAlgn="base"/>
            <a:r>
              <a:rPr lang="en-US" dirty="0" smtClean="0">
                <a:latin typeface="Times New Roman" panose="02020603050405020304" pitchFamily="18" charset="0"/>
                <a:cs typeface="Times New Roman" panose="02020603050405020304" pitchFamily="18" charset="0"/>
              </a:rPr>
              <a:t>Reduces </a:t>
            </a:r>
            <a:r>
              <a:rPr lang="en-US" dirty="0">
                <a:latin typeface="Times New Roman" panose="02020603050405020304" pitchFamily="18" charset="0"/>
                <a:cs typeface="Times New Roman" panose="02020603050405020304" pitchFamily="18" charset="0"/>
              </a:rPr>
              <a:t>the absenteeism rate and attrition rate.</a:t>
            </a:r>
          </a:p>
          <a:p>
            <a:endParaRPr lang="en-US" dirty="0"/>
          </a:p>
        </p:txBody>
      </p:sp>
    </p:spTree>
    <p:extLst>
      <p:ext uri="{BB962C8B-B14F-4D97-AF65-F5344CB8AC3E}">
        <p14:creationId xmlns:p14="http://schemas.microsoft.com/office/powerpoint/2010/main" val="1654695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Job Redesigning </a:t>
            </a:r>
            <a:endParaRPr lang="en-US" sz="40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dirty="0" smtClean="0">
                <a:latin typeface="Times New Roman" panose="02020603050405020304" pitchFamily="18" charset="0"/>
                <a:cs typeface="Times New Roman" panose="02020603050405020304" pitchFamily="18" charset="0"/>
              </a:rPr>
              <a:t>Restructuring </a:t>
            </a:r>
            <a:r>
              <a:rPr lang="en-US" dirty="0">
                <a:latin typeface="Times New Roman" panose="02020603050405020304" pitchFamily="18" charset="0"/>
                <a:cs typeface="Times New Roman" panose="02020603050405020304" pitchFamily="18" charset="0"/>
              </a:rPr>
              <a:t>the elements including tasks, duties and responsibilities of a specific job in order to make it more encouraging and inspiring for the employees or workers is known as job redesigning.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process includes revising, analyzing, altering, reforming and reshuffling the job-related content and dimensions to increase the variety of assignments and functions to motivate employees and make them feel as an important asset of the organization.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main objective of conducting job redesigning is to place the right person at the right job and get the maximum output while increasing their level of satisfaction.</a:t>
            </a:r>
          </a:p>
        </p:txBody>
      </p:sp>
    </p:spTree>
    <p:extLst>
      <p:ext uri="{BB962C8B-B14F-4D97-AF65-F5344CB8AC3E}">
        <p14:creationId xmlns:p14="http://schemas.microsoft.com/office/powerpoint/2010/main" val="172021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Advantages </a:t>
            </a:r>
            <a:r>
              <a:rPr lang="en-US" b="1" dirty="0"/>
              <a:t>of Job Redesigning</a:t>
            </a:r>
            <a:br>
              <a:rPr lang="en-US" b="1" dirty="0"/>
            </a:br>
            <a:r>
              <a:rPr lang="en-US" dirty="0" smtClean="0"/>
              <a:t/>
            </a:r>
            <a:br>
              <a:rPr lang="en-US" dirty="0" smtClean="0"/>
            </a:b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5211" y="1690688"/>
            <a:ext cx="6933063" cy="3891245"/>
          </a:xfrm>
        </p:spPr>
      </p:pic>
    </p:spTree>
    <p:extLst>
      <p:ext uri="{BB962C8B-B14F-4D97-AF65-F5344CB8AC3E}">
        <p14:creationId xmlns:p14="http://schemas.microsoft.com/office/powerpoint/2010/main" val="2844447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73458"/>
            <a:ext cx="10515600" cy="5303506"/>
          </a:xfrm>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Enhances the Quality of Work-Life: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Job </a:t>
            </a:r>
            <a:r>
              <a:rPr lang="en-US" dirty="0">
                <a:latin typeface="Times New Roman" panose="02020603050405020304" pitchFamily="18" charset="0"/>
                <a:cs typeface="Times New Roman" panose="02020603050405020304" pitchFamily="18" charset="0"/>
              </a:rPr>
              <a:t>redesigning motivates the employees and enhances the quality of their work life. It increases their on-the-job productivity and encourages them to perform better.</a:t>
            </a:r>
          </a:p>
          <a:p>
            <a:r>
              <a:rPr lang="en-US" b="1" dirty="0">
                <a:latin typeface="Times New Roman" panose="02020603050405020304" pitchFamily="18" charset="0"/>
                <a:cs typeface="Times New Roman" panose="02020603050405020304" pitchFamily="18" charset="0"/>
              </a:rPr>
              <a:t>Increases Organization’s and Employees’ Productivity:</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Altering </a:t>
            </a:r>
            <a:r>
              <a:rPr lang="en-US" dirty="0">
                <a:latin typeface="Times New Roman" panose="02020603050405020304" pitchFamily="18" charset="0"/>
                <a:cs typeface="Times New Roman" panose="02020603050405020304" pitchFamily="18" charset="0"/>
              </a:rPr>
              <a:t>their job functions and duties makes employees much comfortable and adds to their satisfaction level. The unambiguous job responsibilities and tasks motivate them to work harder and give their best output. Not only this, it also results in increased productivity of an organization.</a:t>
            </a:r>
          </a:p>
          <a:p>
            <a:r>
              <a:rPr lang="en-US" b="1" dirty="0">
                <a:latin typeface="Times New Roman" panose="02020603050405020304" pitchFamily="18" charset="0"/>
                <a:cs typeface="Times New Roman" panose="02020603050405020304" pitchFamily="18" charset="0"/>
              </a:rPr>
              <a:t>Brings the Sense of Belongingness in Employees:</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Redesigning </a:t>
            </a:r>
            <a:r>
              <a:rPr lang="en-US" dirty="0">
                <a:latin typeface="Times New Roman" panose="02020603050405020304" pitchFamily="18" charset="0"/>
                <a:cs typeface="Times New Roman" panose="02020603050405020304" pitchFamily="18" charset="0"/>
              </a:rPr>
              <a:t>job and allowing employees to do what they are good at creates a sense of belongingness in them towards the organization. It is an effective strategy to retain the talent in the organization and encouraging them to carry out their responsibilities in a better fashion.</a:t>
            </a:r>
          </a:p>
          <a:p>
            <a:r>
              <a:rPr lang="en-US" b="1" dirty="0">
                <a:latin typeface="Times New Roman" panose="02020603050405020304" pitchFamily="18" charset="0"/>
                <a:cs typeface="Times New Roman" panose="02020603050405020304" pitchFamily="18" charset="0"/>
              </a:rPr>
              <a:t>Creates a Right Person-Job Fit: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Job </a:t>
            </a:r>
            <a:r>
              <a:rPr lang="en-US" dirty="0">
                <a:latin typeface="Times New Roman" panose="02020603050405020304" pitchFamily="18" charset="0"/>
                <a:cs typeface="Times New Roman" panose="02020603050405020304" pitchFamily="18" charset="0"/>
              </a:rPr>
              <a:t>Redesigning plays an important role in creating a right person-job fit while harnessing the full potential of employees. It helps organization as well as employees in achieving their targets or goals</a:t>
            </a:r>
          </a:p>
          <a:p>
            <a:pPr marL="0" indent="0">
              <a:buNone/>
            </a:pP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1658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Times New Roman" panose="02020603050405020304" pitchFamily="18" charset="0"/>
                <a:cs typeface="Times New Roman" panose="02020603050405020304" pitchFamily="18" charset="0"/>
              </a:rPr>
              <a:t>Techniques of Job Redesigning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fontAlgn="base"/>
            <a:r>
              <a:rPr lang="en-US" dirty="0">
                <a:latin typeface="Times New Roman" panose="02020603050405020304" pitchFamily="18" charset="0"/>
                <a:cs typeface="Times New Roman" panose="02020603050405020304" pitchFamily="18" charset="0"/>
              </a:rPr>
              <a:t>Practically, there are 3</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basic techniques that are commonly used by the organizations for designing and redesigning all types of jobs:</a:t>
            </a:r>
          </a:p>
          <a:p>
            <a:pPr algn="ctr" fontAlgn="base"/>
            <a:endParaRPr lang="en-US" b="1" dirty="0" smtClean="0">
              <a:latin typeface="Times New Roman" panose="02020603050405020304" pitchFamily="18" charset="0"/>
              <a:cs typeface="Times New Roman" panose="02020603050405020304" pitchFamily="18" charset="0"/>
            </a:endParaRPr>
          </a:p>
          <a:p>
            <a:pPr algn="ctr" fontAlgn="base"/>
            <a:endParaRPr lang="en-US" b="1" dirty="0">
              <a:latin typeface="Times New Roman" panose="02020603050405020304" pitchFamily="18" charset="0"/>
              <a:cs typeface="Times New Roman" panose="02020603050405020304" pitchFamily="18" charset="0"/>
            </a:endParaRPr>
          </a:p>
          <a:p>
            <a:pPr marL="0" indent="0" algn="ctr" fontAlgn="base">
              <a:buNone/>
            </a:pPr>
            <a:r>
              <a:rPr lang="en-US" b="1" dirty="0" smtClean="0">
                <a:latin typeface="Times New Roman" panose="02020603050405020304" pitchFamily="18" charset="0"/>
                <a:cs typeface="Times New Roman" panose="02020603050405020304" pitchFamily="18" charset="0"/>
              </a:rPr>
              <a:t>  1. Job rotation</a:t>
            </a:r>
          </a:p>
          <a:p>
            <a:pPr marL="0" indent="0" algn="ctr" fontAlgn="base">
              <a:buNone/>
            </a:pPr>
            <a:r>
              <a:rPr lang="en-US" b="1" dirty="0" smtClean="0">
                <a:latin typeface="Times New Roman" panose="02020603050405020304" pitchFamily="18" charset="0"/>
                <a:cs typeface="Times New Roman" panose="02020603050405020304" pitchFamily="18" charset="0"/>
              </a:rPr>
              <a:t>          2. Job enlargement</a:t>
            </a:r>
          </a:p>
          <a:p>
            <a:pPr marL="0" indent="0" algn="ctr" fontAlgn="base">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3. Job enrichment</a:t>
            </a:r>
          </a:p>
          <a:p>
            <a:endParaRPr lang="en-US" dirty="0"/>
          </a:p>
        </p:txBody>
      </p:sp>
    </p:spTree>
    <p:extLst>
      <p:ext uri="{BB962C8B-B14F-4D97-AF65-F5344CB8AC3E}">
        <p14:creationId xmlns:p14="http://schemas.microsoft.com/office/powerpoint/2010/main" val="2895909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
            </a:r>
            <a:br>
              <a:rPr lang="en-US" dirty="0" smtClean="0"/>
            </a:br>
            <a:r>
              <a:rPr lang="en-US" dirty="0"/>
              <a:t/>
            </a:r>
            <a:br>
              <a:rPr lang="en-US" dirty="0"/>
            </a:br>
            <a:r>
              <a:rPr lang="en-US" b="1" dirty="0" smtClean="0">
                <a:latin typeface="Times New Roman" panose="02020603050405020304" pitchFamily="18" charset="0"/>
                <a:cs typeface="Times New Roman" panose="02020603050405020304" pitchFamily="18" charset="0"/>
              </a:rPr>
              <a:t>1) Job </a:t>
            </a:r>
            <a:r>
              <a:rPr lang="en-US" b="1" dirty="0">
                <a:latin typeface="Times New Roman" panose="02020603050405020304" pitchFamily="18" charset="0"/>
                <a:cs typeface="Times New Roman" panose="02020603050405020304" pitchFamily="18" charset="0"/>
              </a:rPr>
              <a:t>Rotation</a:t>
            </a:r>
            <a:r>
              <a:rPr lang="en-US" dirty="0"/>
              <a:t/>
            </a:r>
            <a:br>
              <a:rPr lang="en-US" dirty="0"/>
            </a:b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Job </a:t>
            </a:r>
            <a:r>
              <a:rPr lang="en-US" sz="2400" b="1" dirty="0">
                <a:latin typeface="Times New Roman" panose="02020603050405020304" pitchFamily="18" charset="0"/>
                <a:cs typeface="Times New Roman" panose="02020603050405020304" pitchFamily="18" charset="0"/>
              </a:rPr>
              <a:t>Rotation</a:t>
            </a:r>
            <a:r>
              <a:rPr lang="en-US" sz="2400" dirty="0">
                <a:latin typeface="Times New Roman" panose="02020603050405020304" pitchFamily="18" charset="0"/>
                <a:cs typeface="Times New Roman" panose="02020603050405020304" pitchFamily="18" charset="0"/>
              </a:rPr>
              <a:t> is the management technique wherein an employee is shifted from one job role to the other, with the purpose of familiarizing him with all the verticals of an organization</a:t>
            </a:r>
            <a:r>
              <a:rPr lang="en-US" sz="2400" dirty="0" smtClean="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Generally, the management trainees who are a fresher in the business world are shifted to different job positions to make them understand the functions of business more precisely. </a:t>
            </a:r>
            <a:endParaRPr lang="en-US" sz="2400" dirty="0" smtClean="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Job rotation can improve "multi-skilling" but also involves the need for greater </a:t>
            </a:r>
            <a:r>
              <a:rPr lang="en-US" sz="2400" b="1" dirty="0">
                <a:latin typeface="Times New Roman" panose="02020603050405020304" pitchFamily="18" charset="0"/>
                <a:cs typeface="Times New Roman" panose="02020603050405020304" pitchFamily="18" charset="0"/>
              </a:rPr>
              <a:t>training.</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purpose of a job rotation is to reduce the monotony of work and letting an employee to acquire multi skills required for performing different tasks in the organization</a:t>
            </a:r>
          </a:p>
        </p:txBody>
      </p:sp>
    </p:spTree>
    <p:extLst>
      <p:ext uri="{BB962C8B-B14F-4D97-AF65-F5344CB8AC3E}">
        <p14:creationId xmlns:p14="http://schemas.microsoft.com/office/powerpoint/2010/main" val="4242777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62922"/>
          </a:xfrm>
        </p:spPr>
        <p:txBody>
          <a:bodyPr>
            <a:normAutofit/>
          </a:bodyPr>
          <a:lstStyle/>
          <a:p>
            <a:pPr algn="ctr"/>
            <a:r>
              <a:rPr lang="en-US" sz="3200" b="1" dirty="0" smtClean="0">
                <a:latin typeface="Times New Roman" panose="02020603050405020304" pitchFamily="18" charset="0"/>
                <a:cs typeface="Times New Roman" panose="02020603050405020304" pitchFamily="18" charset="0"/>
              </a:rPr>
              <a:t>Advantages and Disadvantages of Job Rotation </a:t>
            </a:r>
            <a:endParaRPr lang="en-US" sz="32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14651"/>
            <a:ext cx="10515600" cy="4962312"/>
          </a:xfrm>
        </p:spPr>
        <p:txBody>
          <a:bodyPr>
            <a:normAutofit fontScale="62500" lnSpcReduction="20000"/>
          </a:bodyPr>
          <a:lstStyle/>
          <a:p>
            <a:r>
              <a:rPr lang="en-US" b="1" dirty="0">
                <a:latin typeface="Times New Roman" panose="02020603050405020304" pitchFamily="18" charset="0"/>
                <a:cs typeface="Times New Roman" panose="02020603050405020304" pitchFamily="18" charset="0"/>
              </a:rPr>
              <a:t>Advantages of Job Rotation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Reduces the </a:t>
            </a:r>
            <a:r>
              <a:rPr lang="en-US" dirty="0" smtClean="0">
                <a:latin typeface="Times New Roman" panose="02020603050405020304" pitchFamily="18" charset="0"/>
                <a:cs typeface="Times New Roman" panose="02020603050405020304" pitchFamily="18" charset="0"/>
              </a:rPr>
              <a:t>boredom </a:t>
            </a:r>
            <a:r>
              <a:rPr lang="en-US" dirty="0">
                <a:latin typeface="Times New Roman" panose="02020603050405020304" pitchFamily="18" charset="0"/>
                <a:cs typeface="Times New Roman" panose="02020603050405020304" pitchFamily="18" charset="0"/>
              </a:rPr>
              <a:t>of work</a:t>
            </a:r>
          </a:p>
          <a:p>
            <a:r>
              <a:rPr lang="en-US" dirty="0">
                <a:latin typeface="Times New Roman" panose="02020603050405020304" pitchFamily="18" charset="0"/>
                <a:cs typeface="Times New Roman" panose="02020603050405020304" pitchFamily="18" charset="0"/>
              </a:rPr>
              <a:t>Broadens one’s knowledge and skills</a:t>
            </a:r>
          </a:p>
          <a:p>
            <a:r>
              <a:rPr lang="en-US" dirty="0">
                <a:latin typeface="Times New Roman" panose="02020603050405020304" pitchFamily="18" charset="0"/>
                <a:cs typeface="Times New Roman" panose="02020603050405020304" pitchFamily="18" charset="0"/>
              </a:rPr>
              <a:t>Helps the management to explore the hidden talent of an individual</a:t>
            </a:r>
          </a:p>
          <a:p>
            <a:r>
              <a:rPr lang="en-US" dirty="0">
                <a:latin typeface="Times New Roman" panose="02020603050405020304" pitchFamily="18" charset="0"/>
                <a:cs typeface="Times New Roman" panose="02020603050405020304" pitchFamily="18" charset="0"/>
              </a:rPr>
              <a:t>Helps an individual to realize his own interest</a:t>
            </a:r>
          </a:p>
          <a:p>
            <a:r>
              <a:rPr lang="en-US" dirty="0">
                <a:latin typeface="Times New Roman" panose="02020603050405020304" pitchFamily="18" charset="0"/>
                <a:cs typeface="Times New Roman" panose="02020603050405020304" pitchFamily="18" charset="0"/>
              </a:rPr>
              <a:t>Helps in creating the right employee job fit</a:t>
            </a:r>
          </a:p>
          <a:p>
            <a:r>
              <a:rPr lang="en-US" dirty="0">
                <a:latin typeface="Times New Roman" panose="02020603050405020304" pitchFamily="18" charset="0"/>
                <a:cs typeface="Times New Roman" panose="02020603050405020304" pitchFamily="18" charset="0"/>
              </a:rPr>
              <a:t>Developing a wider range of </a:t>
            </a:r>
            <a:r>
              <a:rPr lang="en-US" dirty="0" smtClean="0">
                <a:latin typeface="Times New Roman" panose="02020603050405020304" pitchFamily="18" charset="0"/>
                <a:cs typeface="Times New Roman" panose="02020603050405020304" pitchFamily="18" charset="0"/>
              </a:rPr>
              <a:t>experience</a:t>
            </a:r>
          </a:p>
          <a:p>
            <a:pPr marL="0" indent="0">
              <a:buNone/>
            </a:pPr>
            <a:endParaRPr lang="en-US"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Disadvantages of Job Rotation</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Reduces uniformity of work</a:t>
            </a:r>
          </a:p>
          <a:p>
            <a:r>
              <a:rPr lang="en-US" dirty="0">
                <a:latin typeface="Times New Roman" panose="02020603050405020304" pitchFamily="18" charset="0"/>
                <a:cs typeface="Times New Roman" panose="02020603050405020304" pitchFamily="18" charset="0"/>
              </a:rPr>
              <a:t>Fear of performing another task effectively</a:t>
            </a:r>
          </a:p>
          <a:p>
            <a:r>
              <a:rPr lang="en-US" dirty="0">
                <a:latin typeface="Times New Roman" panose="02020603050405020304" pitchFamily="18" charset="0"/>
                <a:cs typeface="Times New Roman" panose="02020603050405020304" pitchFamily="18" charset="0"/>
              </a:rPr>
              <a:t>Frequent interruptions in the work</a:t>
            </a:r>
          </a:p>
          <a:p>
            <a:r>
              <a:rPr lang="en-US" dirty="0">
                <a:latin typeface="Times New Roman" panose="02020603050405020304" pitchFamily="18" charset="0"/>
                <a:cs typeface="Times New Roman" panose="02020603050405020304" pitchFamily="18" charset="0"/>
              </a:rPr>
              <a:t>Misunderstanding between the team </a:t>
            </a:r>
            <a:r>
              <a:rPr lang="en-US" dirty="0" smtClean="0">
                <a:latin typeface="Times New Roman" panose="02020603050405020304" pitchFamily="18" charset="0"/>
                <a:cs typeface="Times New Roman" panose="02020603050405020304" pitchFamily="18" charset="0"/>
              </a:rPr>
              <a:t>members.</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Difficulty in coping with other team members</a:t>
            </a:r>
          </a:p>
          <a:p>
            <a:r>
              <a:rPr lang="en-US" dirty="0">
                <a:latin typeface="Times New Roman" panose="02020603050405020304" pitchFamily="18" charset="0"/>
                <a:cs typeface="Times New Roman" panose="02020603050405020304" pitchFamily="18" charset="0"/>
              </a:rPr>
              <a:t>Fear of getting more </a:t>
            </a:r>
            <a:r>
              <a:rPr lang="en-US" dirty="0" smtClean="0">
                <a:latin typeface="Times New Roman" panose="02020603050405020304" pitchFamily="18" charset="0"/>
                <a:cs typeface="Times New Roman" panose="02020603050405020304" pitchFamily="18" charset="0"/>
              </a:rPr>
              <a:t>tiresome </a:t>
            </a:r>
            <a:r>
              <a:rPr lang="en-US" dirty="0">
                <a:latin typeface="Times New Roman" panose="02020603050405020304" pitchFamily="18" charset="0"/>
                <a:cs typeface="Times New Roman" panose="02020603050405020304" pitchFamily="18" charset="0"/>
              </a:rPr>
              <a:t>or a hectic </a:t>
            </a:r>
            <a:r>
              <a:rPr lang="en-US" dirty="0" smtClean="0">
                <a:latin typeface="Times New Roman" panose="02020603050405020304" pitchFamily="18" charset="0"/>
                <a:cs typeface="Times New Roman" panose="02020603050405020304" pitchFamily="18" charset="0"/>
              </a:rPr>
              <a:t>work</a:t>
            </a: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38192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22230"/>
          </a:xfrm>
        </p:spPr>
        <p:txBody>
          <a:bodyPr>
            <a:normAutofit/>
          </a:bodyPr>
          <a:lstStyle/>
          <a:p>
            <a:pPr algn="ctr"/>
            <a:r>
              <a:rPr lang="en-US" sz="3200" dirty="0" smtClean="0">
                <a:latin typeface="Times New Roman" panose="02020603050405020304" pitchFamily="18" charset="0"/>
                <a:cs typeface="Times New Roman" panose="02020603050405020304" pitchFamily="18" charset="0"/>
              </a:rPr>
              <a:t>2) </a:t>
            </a:r>
            <a:r>
              <a:rPr lang="en-US" sz="3200" b="1" dirty="0" smtClean="0">
                <a:latin typeface="Times New Roman" panose="02020603050405020304" pitchFamily="18" charset="0"/>
                <a:cs typeface="Times New Roman" panose="02020603050405020304" pitchFamily="18" charset="0"/>
              </a:rPr>
              <a:t>Job Enlargement</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282890"/>
            <a:ext cx="10515600" cy="4894073"/>
          </a:xfrm>
        </p:spPr>
        <p:txBody>
          <a:bodyPr>
            <a:normAutofit fontScale="92500" lnSpcReduction="10000"/>
          </a:bodyPr>
          <a:lstStyle/>
          <a:p>
            <a:r>
              <a:rPr lang="en-US" sz="2600" dirty="0">
                <a:latin typeface="Times New Roman" panose="02020603050405020304" pitchFamily="18" charset="0"/>
                <a:cs typeface="Times New Roman" panose="02020603050405020304" pitchFamily="18" charset="0"/>
              </a:rPr>
              <a:t> </a:t>
            </a:r>
            <a:r>
              <a:rPr lang="en-US" sz="2600" b="1" dirty="0">
                <a:latin typeface="Times New Roman" panose="02020603050405020304" pitchFamily="18" charset="0"/>
                <a:cs typeface="Times New Roman" panose="02020603050405020304" pitchFamily="18" charset="0"/>
              </a:rPr>
              <a:t>Job Enlargement</a:t>
            </a:r>
            <a:r>
              <a:rPr lang="en-US" sz="2600" dirty="0">
                <a:latin typeface="Times New Roman" panose="02020603050405020304" pitchFamily="18" charset="0"/>
                <a:cs typeface="Times New Roman" panose="02020603050405020304" pitchFamily="18" charset="0"/>
              </a:rPr>
              <a:t> refers to the horizontal expansion of jobs wherein more and more activities, and tasks are added to the existing job scope at the same level in </a:t>
            </a:r>
            <a:r>
              <a:rPr lang="en-US" sz="2600" dirty="0" smtClean="0">
                <a:latin typeface="Times New Roman" panose="02020603050405020304" pitchFamily="18" charset="0"/>
                <a:cs typeface="Times New Roman" panose="02020603050405020304" pitchFamily="18" charset="0"/>
              </a:rPr>
              <a:t>the </a:t>
            </a:r>
            <a:r>
              <a:rPr lang="en-US" sz="2600" dirty="0">
                <a:latin typeface="Times New Roman" panose="02020603050405020304" pitchFamily="18" charset="0"/>
                <a:cs typeface="Times New Roman" panose="02020603050405020304" pitchFamily="18" charset="0"/>
              </a:rPr>
              <a:t>organization</a:t>
            </a:r>
            <a:r>
              <a:rPr lang="en-US" sz="2600" dirty="0" smtClean="0">
                <a:latin typeface="Times New Roman" panose="02020603050405020304" pitchFamily="18" charset="0"/>
                <a:cs typeface="Times New Roman" panose="02020603050405020304" pitchFamily="18" charset="0"/>
              </a:rPr>
              <a:t>.</a:t>
            </a:r>
          </a:p>
          <a:p>
            <a:r>
              <a:rPr lang="en-US" sz="2600" dirty="0">
                <a:latin typeface="Times New Roman" panose="02020603050405020304" pitchFamily="18" charset="0"/>
                <a:cs typeface="Times New Roman" panose="02020603050405020304" pitchFamily="18" charset="0"/>
              </a:rPr>
              <a:t>In other words, job enlargement means increasing the scope of duties and responsibilities of an individual by adding the related activities to his existing job profile and generally without any change in his authority and his level in the hierarchy in the organization.</a:t>
            </a:r>
          </a:p>
          <a:p>
            <a:r>
              <a:rPr lang="en-US" sz="2600" dirty="0">
                <a:latin typeface="Times New Roman" panose="02020603050405020304" pitchFamily="18" charset="0"/>
                <a:cs typeface="Times New Roman" panose="02020603050405020304" pitchFamily="18" charset="0"/>
              </a:rPr>
              <a:t>The purpose behind the job enlargement is to increase the employee flexibility and reduce the monotony that occurs gradually over a period of time. </a:t>
            </a:r>
            <a:endParaRPr lang="en-US" sz="2600"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Often</a:t>
            </a:r>
            <a:r>
              <a:rPr lang="en-US" sz="2600" dirty="0">
                <a:latin typeface="Times New Roman" panose="02020603050405020304" pitchFamily="18" charset="0"/>
                <a:cs typeface="Times New Roman" panose="02020603050405020304" pitchFamily="18" charset="0"/>
              </a:rPr>
              <a:t>, the employees are not required to get the training for the task-related activities because he is already aware of that and is doing for quite some time. But however, if the activity added is new for an employee and is not related to his existing job nature, then a proper training should be given to him in order to acquaint himself with the new job conditions.</a:t>
            </a:r>
          </a:p>
          <a:p>
            <a:endParaRPr lang="en-US" dirty="0"/>
          </a:p>
        </p:txBody>
      </p:sp>
    </p:spTree>
    <p:extLst>
      <p:ext uri="{BB962C8B-B14F-4D97-AF65-F5344CB8AC3E}">
        <p14:creationId xmlns:p14="http://schemas.microsoft.com/office/powerpoint/2010/main" val="3534381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person in a bank who looks after the accounts receivable department is given a job enlargement and now is supposed to handle cash receivables as well as account maintenance and statement generation for customers.</a:t>
            </a:r>
          </a:p>
          <a:p>
            <a:r>
              <a:rPr lang="en-US" dirty="0">
                <a:latin typeface="Times New Roman" panose="02020603050405020304" pitchFamily="18" charset="0"/>
                <a:cs typeface="Times New Roman" panose="02020603050405020304" pitchFamily="18" charset="0"/>
              </a:rPr>
              <a:t>In the additional role, he would be taking a few of the responsibilities and managing the existing responsibilities as well.</a:t>
            </a:r>
          </a:p>
          <a:p>
            <a:r>
              <a:rPr lang="en-US" dirty="0">
                <a:latin typeface="Times New Roman" panose="02020603050405020304" pitchFamily="18" charset="0"/>
                <a:cs typeface="Times New Roman" panose="02020603050405020304" pitchFamily="18" charset="0"/>
              </a:rPr>
              <a:t>Another example would be a salesperson who is responsible for generating only sales is given by job enlargement and now is supposed to collect the payment as well as deliver the order.</a:t>
            </a:r>
          </a:p>
          <a:p>
            <a:endParaRPr lang="en-US" dirty="0"/>
          </a:p>
        </p:txBody>
      </p:sp>
    </p:spTree>
    <p:extLst>
      <p:ext uri="{BB962C8B-B14F-4D97-AF65-F5344CB8AC3E}">
        <p14:creationId xmlns:p14="http://schemas.microsoft.com/office/powerpoint/2010/main" val="2544803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588</Words>
  <Application>Microsoft Office PowerPoint</Application>
  <PresentationFormat>Widescreen</PresentationFormat>
  <Paragraphs>73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Calibri Light</vt:lpstr>
      <vt:lpstr>Times New Roman</vt:lpstr>
      <vt:lpstr>Office Theme</vt:lpstr>
      <vt:lpstr>Lesson 3 </vt:lpstr>
      <vt:lpstr>Job Redesigning </vt:lpstr>
      <vt:lpstr>  Advantages of Job Redesigning  </vt:lpstr>
      <vt:lpstr>PowerPoint Presentation</vt:lpstr>
      <vt:lpstr>Techniques of Job Redesigning </vt:lpstr>
      <vt:lpstr>  1) Job Rotation  </vt:lpstr>
      <vt:lpstr>Advantages and Disadvantages of Job Rotation </vt:lpstr>
      <vt:lpstr>2) Job Enlargement</vt:lpstr>
      <vt:lpstr>PowerPoint Presentation</vt:lpstr>
      <vt:lpstr>Advantages of Job Enlargement </vt:lpstr>
      <vt:lpstr> 3. Job Enrichment </vt:lpstr>
      <vt:lpstr>The advantages of job enrichment are as follows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3 </dc:title>
  <dc:creator>Taimur</dc:creator>
  <cp:lastModifiedBy>Taimur</cp:lastModifiedBy>
  <cp:revision>25</cp:revision>
  <dcterms:created xsi:type="dcterms:W3CDTF">2020-05-02T20:55:14Z</dcterms:created>
  <dcterms:modified xsi:type="dcterms:W3CDTF">2020-05-03T12:43:35Z</dcterms:modified>
</cp:coreProperties>
</file>