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44"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 </a:t>
            </a:r>
            <a:r>
              <a:rPr lang="en-GB" dirty="0" smtClean="0"/>
              <a:t>Economics</a:t>
            </a:r>
            <a:endParaRPr lang="en-GB" dirty="0"/>
          </a:p>
        </p:txBody>
      </p:sp>
      <p:sp>
        <p:nvSpPr>
          <p:cNvPr id="3" name="Subtitle 2"/>
          <p:cNvSpPr>
            <a:spLocks noGrp="1"/>
          </p:cNvSpPr>
          <p:nvPr>
            <p:ph type="subTitle" idx="1"/>
          </p:nvPr>
        </p:nvSpPr>
        <p:spPr/>
        <p:txBody>
          <a:bodyPr/>
          <a:lstStyle/>
          <a:p>
            <a:r>
              <a:rPr lang="en-GB" dirty="0" smtClean="0"/>
              <a:t>Lesson 1</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b="1" dirty="0" smtClean="0"/>
              <a:t>(ii) Normative Science: As normative science, Economics involves value judgments. It </a:t>
            </a:r>
            <a:r>
              <a:rPr lang="en-GB" dirty="0" smtClean="0"/>
              <a:t>is prescriptive in nature and described 'what should be the things'. For example, the questions like what should be the level of national income, what should be the wage rate, how the fruits of national product be distributed among people - all fall within the scope of normative science. Thus, normative economics is concerned with welfare propositions.</a:t>
            </a:r>
          </a:p>
          <a:p>
            <a:r>
              <a:rPr lang="en-GB" dirty="0" smtClean="0"/>
              <a:t>Some economists are of the view that value judgments by different individuals will be different and thus for deriving laws or theories, it should not be used.</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ECONOMIC ANALYSIS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Economic analysis is concerned with how an economy works, the formulation of economic laws, the methods of economic enquiry and the different approaches to economics.</a:t>
            </a:r>
          </a:p>
          <a:p>
            <a:r>
              <a:rPr lang="en-GB" dirty="0" smtClean="0"/>
              <a:t>Economic laws, unlike the exact laws of physical sciences, are more exact than laws of other social sciences. </a:t>
            </a:r>
          </a:p>
          <a:p>
            <a:r>
              <a:rPr lang="en-GB" dirty="0" smtClean="0"/>
              <a:t>The two methods of economic enquiry namely deduction and induction play a vital part in economic reasoning. The two branches of economic analysis,</a:t>
            </a:r>
          </a:p>
          <a:p>
            <a:pPr>
              <a:buNone/>
            </a:pPr>
            <a:r>
              <a:rPr lang="en-GB" dirty="0" smtClean="0"/>
              <a:t>	 1) Micro-economics  </a:t>
            </a:r>
          </a:p>
          <a:p>
            <a:pPr>
              <a:buNone/>
            </a:pPr>
            <a:r>
              <a:rPr lang="en-GB" dirty="0" smtClean="0"/>
              <a:t>	2) Macro-economics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Methods of Economic analysis</a:t>
            </a:r>
            <a:endParaRPr lang="en-GB" dirty="0"/>
          </a:p>
        </p:txBody>
      </p:sp>
      <p:sp>
        <p:nvSpPr>
          <p:cNvPr id="3" name="Content Placeholder 2"/>
          <p:cNvSpPr>
            <a:spLocks noGrp="1"/>
          </p:cNvSpPr>
          <p:nvPr>
            <p:ph idx="1"/>
          </p:nvPr>
        </p:nvSpPr>
        <p:spPr/>
        <p:txBody>
          <a:bodyPr/>
          <a:lstStyle/>
          <a:p>
            <a:pPr algn="just"/>
            <a:r>
              <a:rPr lang="en-GB" dirty="0" smtClean="0"/>
              <a:t>As in the case of every other science, so in the field of economic analysis, there are two important methods useful for investigation and formulation of its principles, laws, generalizations or theorems.</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b="1" dirty="0" smtClean="0"/>
              <a:t>Deduction (General </a:t>
            </a:r>
            <a:r>
              <a:rPr lang="en-GB" b="1" smtClean="0"/>
              <a:t>to specific)</a:t>
            </a:r>
            <a:endParaRPr lang="en-GB" b="1" dirty="0" smtClean="0"/>
          </a:p>
          <a:p>
            <a:r>
              <a:rPr lang="en-GB" dirty="0" smtClean="0"/>
              <a:t>The deductive method is also called the abstract, analytical  method. In this method, we start from a few indispensable facts and after making certain assumptions, through logical reasoning, certain conclusions are reached. It consists of three important stages, namely (</a:t>
            </a:r>
            <a:r>
              <a:rPr lang="en-GB" dirty="0" err="1" smtClean="0"/>
              <a:t>i</a:t>
            </a:r>
            <a:r>
              <a:rPr lang="en-GB" dirty="0" smtClean="0"/>
              <a:t>) observation, (ii) logical reasoning, and (iii) inference and testing by means of further observations. Deductive reasoning provides us with hypothesis which are tested and verified with relevance to facts and figures and then we draw valid economic laws.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b="1" dirty="0" smtClean="0"/>
              <a:t>Induction Method (specific to general)</a:t>
            </a:r>
          </a:p>
          <a:p>
            <a:r>
              <a:rPr lang="en-GB" dirty="0" smtClean="0"/>
              <a:t>The inductive method is also known as the empirical method. It derives economic generalizations based on experience and observations. In this, data are collected with reference to certain economic phenomena and finally generalizations are derived from the collected data and observations. Here we mount from the particular to the general.</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Microeconomic analysis</a:t>
            </a:r>
          </a:p>
          <a:p>
            <a:r>
              <a:rPr lang="en-GB" dirty="0" smtClean="0"/>
              <a:t>Macroeconomic analysis</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Economics is divided into two main branches: microeconomics and macro- economics. Microeconomics deals with the </a:t>
            </a:r>
            <a:r>
              <a:rPr lang="en-GB" dirty="0" smtClean="0"/>
              <a:t>behaviour </a:t>
            </a:r>
            <a:r>
              <a:rPr lang="en-GB" dirty="0" smtClean="0"/>
              <a:t>of individual economic units. </a:t>
            </a:r>
            <a:r>
              <a:rPr lang="en-GB" dirty="0" smtClean="0"/>
              <a:t>These units </a:t>
            </a:r>
            <a:r>
              <a:rPr lang="en-GB" dirty="0" smtClean="0"/>
              <a:t>include consumers, workers, investors, owners </a:t>
            </a:r>
            <a:r>
              <a:rPr lang="en-GB" dirty="0" smtClean="0"/>
              <a:t>of land</a:t>
            </a:r>
            <a:r>
              <a:rPr lang="en-GB" dirty="0" smtClean="0"/>
              <a:t>, </a:t>
            </a:r>
            <a:r>
              <a:rPr lang="en-GB" dirty="0" smtClean="0"/>
              <a:t>business </a:t>
            </a:r>
            <a:r>
              <a:rPr lang="en-GB" dirty="0" smtClean="0"/>
              <a:t>firms-in fact, any individual or entity that plays a role in the </a:t>
            </a:r>
            <a:r>
              <a:rPr lang="en-GB" dirty="0" smtClean="0"/>
              <a:t>functioning </a:t>
            </a:r>
            <a:r>
              <a:rPr lang="en-GB" dirty="0" smtClean="0"/>
              <a:t>of our economy.' Microeconomics explains how and why these units make economic decisions. For example, it explains how consumers make </a:t>
            </a:r>
            <a:r>
              <a:rPr lang="en-GB" dirty="0" smtClean="0"/>
              <a:t>purchasing </a:t>
            </a:r>
            <a:r>
              <a:rPr lang="en-GB" dirty="0" smtClean="0"/>
              <a:t>decisions and how their choices are affected by changing prices and in- comes. It also explains how firms decide how many workers to hire and how workers decide where to work and how much work to do. </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Another important concern of microeconomics is how economic units interact to form larger units-markets and industries. </a:t>
            </a:r>
          </a:p>
          <a:p>
            <a:pPr algn="just"/>
            <a:r>
              <a:rPr lang="en-GB" dirty="0" smtClean="0"/>
              <a:t>Microeconomics helps us to understand, for example, why the American automobile industry developed the way it did and how producers and consumers interact in the market for automobiles. It explains how automobile prices are determined, how much automobile companies invest in new factories, and how many cars are produced each year. By studying the behaviour and interaction of individual firms and consumers, microeconomics reveals how industries and markets operate and evolve, why they differ from one another, and how they are affected by government policies and global economic conditions</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INTRODUCTION</a:t>
            </a:r>
            <a:endParaRPr lang="en-GB" dirty="0"/>
          </a:p>
        </p:txBody>
      </p:sp>
      <p:sp>
        <p:nvSpPr>
          <p:cNvPr id="3" name="Content Placeholder 2"/>
          <p:cNvSpPr>
            <a:spLocks noGrp="1"/>
          </p:cNvSpPr>
          <p:nvPr>
            <p:ph idx="1"/>
          </p:nvPr>
        </p:nvSpPr>
        <p:spPr/>
        <p:txBody>
          <a:bodyPr>
            <a:normAutofit fontScale="92500" lnSpcReduction="10000"/>
          </a:bodyPr>
          <a:lstStyle/>
          <a:p>
            <a:pPr algn="just">
              <a:lnSpc>
                <a:spcPct val="150000"/>
              </a:lnSpc>
              <a:buNone/>
            </a:pPr>
            <a:r>
              <a:rPr lang="en-GB" sz="2400" dirty="0" smtClean="0">
                <a:latin typeface="Times New Roman" pitchFamily="18" charset="0"/>
                <a:cs typeface="Times New Roman" pitchFamily="18" charset="0"/>
              </a:rPr>
              <a:t>Economics was formerly called </a:t>
            </a:r>
            <a:r>
              <a:rPr lang="en-GB" sz="2400" b="1" dirty="0" smtClean="0">
                <a:latin typeface="Times New Roman" pitchFamily="18" charset="0"/>
                <a:cs typeface="Times New Roman" pitchFamily="18" charset="0"/>
              </a:rPr>
              <a:t>political economy</a:t>
            </a:r>
            <a:r>
              <a:rPr lang="en-GB" sz="2400" dirty="0" smtClean="0">
                <a:latin typeface="Times New Roman" pitchFamily="18" charset="0"/>
                <a:cs typeface="Times New Roman" pitchFamily="18" charset="0"/>
              </a:rPr>
              <a:t>. </a:t>
            </a:r>
          </a:p>
          <a:p>
            <a:pPr algn="just">
              <a:lnSpc>
                <a:spcPct val="150000"/>
              </a:lnSpc>
              <a:buNone/>
            </a:pPr>
            <a:r>
              <a:rPr lang="en-GB" sz="2400" dirty="0" smtClean="0">
                <a:latin typeface="Times New Roman" pitchFamily="18" charset="0"/>
                <a:cs typeface="Times New Roman" pitchFamily="18" charset="0"/>
              </a:rPr>
              <a:t>	The term Political economy means the management of the wealth of the state. “</a:t>
            </a:r>
            <a:r>
              <a:rPr lang="en-GB" sz="2400" b="1" dirty="0" smtClean="0">
                <a:latin typeface="Times New Roman" pitchFamily="18" charset="0"/>
                <a:cs typeface="Times New Roman" pitchFamily="18" charset="0"/>
              </a:rPr>
              <a:t>Adam Smith</a:t>
            </a:r>
            <a:r>
              <a:rPr lang="en-GB" sz="2400" dirty="0" smtClean="0">
                <a:latin typeface="Times New Roman" pitchFamily="18" charset="0"/>
                <a:cs typeface="Times New Roman" pitchFamily="18" charset="0"/>
              </a:rPr>
              <a:t>, the father of modem Economics, in his book entitled 'An Enquiry into the Nature and Causes of the Wealth of Nations’ (</a:t>
            </a:r>
            <a:r>
              <a:rPr lang="en-GB" sz="2400" b="1" dirty="0" smtClean="0">
                <a:latin typeface="Times New Roman" pitchFamily="18" charset="0"/>
                <a:cs typeface="Times New Roman" pitchFamily="18" charset="0"/>
              </a:rPr>
              <a:t>Published in 1776</a:t>
            </a:r>
            <a:r>
              <a:rPr lang="en-GB" sz="2400" dirty="0" smtClean="0">
                <a:latin typeface="Times New Roman" pitchFamily="18" charset="0"/>
                <a:cs typeface="Times New Roman" pitchFamily="18" charset="0"/>
              </a:rPr>
              <a:t>) defined </a:t>
            </a:r>
            <a:r>
              <a:rPr lang="en-GB" sz="2400" b="1" dirty="0" smtClean="0">
                <a:latin typeface="Times New Roman" pitchFamily="18" charset="0"/>
                <a:cs typeface="Times New Roman" pitchFamily="18" charset="0"/>
              </a:rPr>
              <a:t>Economics as a study of wealth.</a:t>
            </a:r>
            <a:r>
              <a:rPr lang="en-GB" sz="2400" dirty="0" smtClean="0">
                <a:latin typeface="Times New Roman" pitchFamily="18" charset="0"/>
                <a:cs typeface="Times New Roman" pitchFamily="18" charset="0"/>
              </a:rPr>
              <a:t> Smith considered the acquisition of wealth as the main objective of human activity. According to him the subject matter of Economics is the study of how wealth is produced and consumed. Smith's definition is known as wealth definition.</a:t>
            </a:r>
            <a:endParaRPr lang="en-GB"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a:r>
              <a:rPr lang="en-GB" dirty="0" smtClean="0"/>
              <a:t>This definition was too materialistic. It gave more importance to wealth than to man for whose use wealth is produced. The emphasis on wealth was severely criticised by many others. </a:t>
            </a:r>
            <a:r>
              <a:rPr lang="en-GB" dirty="0" err="1" smtClean="0"/>
              <a:t>Cailyle</a:t>
            </a:r>
            <a:r>
              <a:rPr lang="en-GB" dirty="0" smtClean="0"/>
              <a:t>, Ruskin and other philosophers called it the Gospel of Mammon. They even called it a dismal science as it was supposed to teach selfishness.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DEFINITIONS OF ECONOMICS</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	Several definitions of Economics have been given. For the sake of convenience let us classify the various definitions into four groups:</a:t>
            </a:r>
          </a:p>
          <a:p>
            <a:r>
              <a:rPr lang="en-GB" dirty="0" smtClean="0"/>
              <a:t>1. Science of wealth</a:t>
            </a:r>
          </a:p>
          <a:p>
            <a:r>
              <a:rPr lang="en-GB" dirty="0" smtClean="0"/>
              <a:t>2. Science of material well-being</a:t>
            </a:r>
          </a:p>
          <a:p>
            <a:r>
              <a:rPr lang="en-GB" dirty="0" smtClean="0"/>
              <a:t>3. Science of choice making and</a:t>
            </a:r>
          </a:p>
          <a:p>
            <a:r>
              <a:rPr lang="en-GB" dirty="0" smtClean="0"/>
              <a:t>4. Science of dynamic growth and development</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normAutofit fontScale="77500" lnSpcReduction="20000"/>
          </a:bodyPr>
          <a:lstStyle/>
          <a:p>
            <a:pPr algn="just"/>
            <a:r>
              <a:rPr lang="en-GB" dirty="0" smtClean="0"/>
              <a:t>Economics is a study of mankind in the ordinary business of life. It examines that part of individual and social action which is most closely connected with the attainment and with the use of the material requisites of well-being.</a:t>
            </a:r>
            <a:r>
              <a:rPr lang="en-GB" b="1" dirty="0" smtClean="0"/>
              <a:t>(Science of material well-being) </a:t>
            </a:r>
          </a:p>
          <a:p>
            <a:pPr>
              <a:buNone/>
            </a:pPr>
            <a:r>
              <a:rPr lang="en-GB" dirty="0" smtClean="0"/>
              <a:t>	Thus, it is on the one side a study of wealth and on the other and more important side a part of the study of the man", </a:t>
            </a:r>
            <a:r>
              <a:rPr lang="en-GB" b="1" dirty="0" smtClean="0"/>
              <a:t>Alfred Marshall</a:t>
            </a:r>
            <a:endParaRPr lang="en-GB" dirty="0"/>
          </a:p>
        </p:txBody>
      </p:sp>
      <p:sp>
        <p:nvSpPr>
          <p:cNvPr id="4" name="Content Placeholder 3"/>
          <p:cNvSpPr>
            <a:spLocks noGrp="1"/>
          </p:cNvSpPr>
          <p:nvPr>
            <p:ph sz="half" idx="2"/>
          </p:nvPr>
        </p:nvSpPr>
        <p:spPr/>
        <p:txBody>
          <a:bodyPr>
            <a:normAutofit fontScale="77500" lnSpcReduction="20000"/>
          </a:bodyPr>
          <a:lstStyle/>
          <a:p>
            <a:r>
              <a:rPr lang="en-GB" dirty="0" smtClean="0"/>
              <a:t>Economics is the science which studies human behaviour as a relationship between ends and scarce means which have alternative uses". (Robbins) </a:t>
            </a:r>
            <a:r>
              <a:rPr lang="en-GB" b="1" dirty="0" smtClean="0"/>
              <a:t>(Science of choice making)</a:t>
            </a:r>
          </a:p>
          <a:p>
            <a:r>
              <a:rPr lang="en-GB" b="1" dirty="0" smtClean="0"/>
              <a:t>(</a:t>
            </a:r>
            <a:r>
              <a:rPr lang="en-GB" b="1" dirty="0" err="1" smtClean="0"/>
              <a:t>i</a:t>
            </a:r>
            <a:r>
              <a:rPr lang="en-GB" b="1" dirty="0" smtClean="0"/>
              <a:t>) Economics is a science</a:t>
            </a:r>
          </a:p>
          <a:p>
            <a:r>
              <a:rPr lang="en-GB" b="1" dirty="0" smtClean="0"/>
              <a:t>(ii) Unlimited ends</a:t>
            </a:r>
          </a:p>
          <a:p>
            <a:r>
              <a:rPr lang="en-GB" b="1" dirty="0" smtClean="0"/>
              <a:t>(iii) Scarce means</a:t>
            </a:r>
          </a:p>
          <a:p>
            <a:r>
              <a:rPr lang="en-GB" b="1" dirty="0" smtClean="0"/>
              <a:t>(iv)Alternative uses</a:t>
            </a:r>
            <a:endParaRPr lang="en-GB"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Science of dynamic growth and development</a:t>
            </a:r>
            <a:endParaRPr lang="en-GB" dirty="0"/>
          </a:p>
        </p:txBody>
      </p:sp>
      <p:sp>
        <p:nvSpPr>
          <p:cNvPr id="3" name="Content Placeholder 2"/>
          <p:cNvSpPr>
            <a:spLocks noGrp="1"/>
          </p:cNvSpPr>
          <p:nvPr>
            <p:ph idx="1"/>
          </p:nvPr>
        </p:nvSpPr>
        <p:spPr/>
        <p:txBody>
          <a:bodyPr/>
          <a:lstStyle/>
          <a:p>
            <a:r>
              <a:rPr lang="en-GB" dirty="0" smtClean="0"/>
              <a:t>"Economics is the study of how men and society choose, with or without the use of money, to employ scarce productive resources which could have alternative uses, to produce various commodities over time and distribute them for consumption now and in the future amongst various people and groups of society". </a:t>
            </a:r>
            <a:r>
              <a:rPr lang="en-GB" b="1" dirty="0" smtClean="0"/>
              <a:t>Paul A. Samuelson</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NATURE OF ECONOMICS</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Economics - As a science and as an art:</a:t>
            </a:r>
          </a:p>
          <a:p>
            <a:r>
              <a:rPr lang="en-GB" dirty="0" smtClean="0"/>
              <a:t>Often a question arises - whether Economics is a science or an art or both.</a:t>
            </a:r>
          </a:p>
          <a:p>
            <a:r>
              <a:rPr lang="en-GB" b="1" dirty="0" smtClean="0"/>
              <a:t>(a) Economics is a science: A subject is considered science if </a:t>
            </a:r>
            <a:r>
              <a:rPr lang="en-GB" dirty="0" smtClean="0"/>
              <a:t>It is a systematised body of knowledge which studies the relationship between cause and effect.</a:t>
            </a:r>
          </a:p>
          <a:p>
            <a:r>
              <a:rPr lang="en-GB" dirty="0" smtClean="0"/>
              <a:t>It is capable of measurement.</a:t>
            </a:r>
          </a:p>
          <a:p>
            <a:r>
              <a:rPr lang="en-GB" dirty="0" smtClean="0"/>
              <a:t>It has its own methodological apparatus.</a:t>
            </a:r>
          </a:p>
          <a:p>
            <a:r>
              <a:rPr lang="en-GB" dirty="0" smtClean="0"/>
              <a:t>It should have the ability to forecast.</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b="1" dirty="0" smtClean="0"/>
              <a:t>Economics is an art: Art is nothing but practice of knowledge. Whereas science </a:t>
            </a:r>
            <a:r>
              <a:rPr lang="en-GB" dirty="0" smtClean="0"/>
              <a:t>teaches us to know art teaches us to do. Unlike science which is theoretical, art is practical. If we analyse Economics, we find that it has the features of an art also. Its various branches, consumption, production, public finance, etc. provide practical solutions to various economic problems. It helps in solving various economic problems which we face in our day-to-day life.</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Economics as Positive Science and Economics as Normative Science</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a:t>
            </a:r>
            <a:r>
              <a:rPr lang="en-GB" b="1" dirty="0" err="1" smtClean="0"/>
              <a:t>i</a:t>
            </a:r>
            <a:r>
              <a:rPr lang="en-GB" b="1" dirty="0" smtClean="0"/>
              <a:t>) Positive Science: As stated above, Economics is a science. But the question arises </a:t>
            </a:r>
            <a:r>
              <a:rPr lang="en-GB" dirty="0" smtClean="0"/>
              <a:t>whether it is a positive science or a normative science.</a:t>
            </a:r>
          </a:p>
          <a:p>
            <a:r>
              <a:rPr lang="en-GB" dirty="0" smtClean="0"/>
              <a:t> A positive or pure science analyses cause and effect relationship between variables but it does not pass value judgment. In other words, it states what is and not what ought to be. </a:t>
            </a:r>
          </a:p>
          <a:p>
            <a:r>
              <a:rPr lang="en-GB" b="1" dirty="0" smtClean="0"/>
              <a:t>Professor Robbins emphasised the positive aspects of science but Marshall and </a:t>
            </a:r>
            <a:r>
              <a:rPr lang="en-GB" b="1" dirty="0" err="1" smtClean="0"/>
              <a:t>Pigou</a:t>
            </a:r>
            <a:r>
              <a:rPr lang="en-GB" b="1" dirty="0" smtClean="0"/>
              <a:t> have considered the ethical aspects of science which obviously are normative.</a:t>
            </a:r>
            <a:endParaRPr lang="en-GB"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1126</Words>
  <Application>Microsoft Office PowerPoint</Application>
  <PresentationFormat>On-screen Show (4:3)</PresentationFormat>
  <Paragraphs>52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Economics</vt:lpstr>
      <vt:lpstr>INTRODUCTION</vt:lpstr>
      <vt:lpstr>Slide 3</vt:lpstr>
      <vt:lpstr>DEFINITIONS OF ECONOMICS</vt:lpstr>
      <vt:lpstr>Slide 5</vt:lpstr>
      <vt:lpstr>Science of dynamic growth and development</vt:lpstr>
      <vt:lpstr>NATURE OF ECONOMICS</vt:lpstr>
      <vt:lpstr>Slide 8</vt:lpstr>
      <vt:lpstr>Economics as Positive Science and Economics as Normative Science</vt:lpstr>
      <vt:lpstr>Slide 10</vt:lpstr>
      <vt:lpstr>ECONOMIC ANALYSIS</vt:lpstr>
      <vt:lpstr>Methods of Economic analysis</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Economics</dc:title>
  <dc:creator>ZOHAIB ALI</dc:creator>
  <cp:lastModifiedBy>walee</cp:lastModifiedBy>
  <cp:revision>26</cp:revision>
  <dcterms:created xsi:type="dcterms:W3CDTF">2006-08-16T00:00:00Z</dcterms:created>
  <dcterms:modified xsi:type="dcterms:W3CDTF">2018-09-03T06:44:47Z</dcterms:modified>
</cp:coreProperties>
</file>