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5"/>
  </p:notesMasterIdLst>
  <p:sldIdLst>
    <p:sldId id="281" r:id="rId2"/>
    <p:sldId id="361" r:id="rId3"/>
    <p:sldId id="315" r:id="rId4"/>
    <p:sldId id="342" r:id="rId5"/>
    <p:sldId id="343" r:id="rId6"/>
    <p:sldId id="344" r:id="rId7"/>
    <p:sldId id="346" r:id="rId8"/>
    <p:sldId id="347" r:id="rId9"/>
    <p:sldId id="349" r:id="rId10"/>
    <p:sldId id="350" r:id="rId11"/>
    <p:sldId id="351" r:id="rId12"/>
    <p:sldId id="355" r:id="rId13"/>
    <p:sldId id="356" r:id="rId14"/>
    <p:sldId id="357" r:id="rId15"/>
    <p:sldId id="352" r:id="rId16"/>
    <p:sldId id="353" r:id="rId17"/>
    <p:sldId id="359" r:id="rId18"/>
    <p:sldId id="354" r:id="rId19"/>
    <p:sldId id="360" r:id="rId20"/>
    <p:sldId id="325" r:id="rId21"/>
    <p:sldId id="326" r:id="rId22"/>
    <p:sldId id="358" r:id="rId23"/>
    <p:sldId id="330" r:id="rId24"/>
    <p:sldId id="331" r:id="rId25"/>
    <p:sldId id="332" r:id="rId26"/>
    <p:sldId id="334" r:id="rId27"/>
    <p:sldId id="335" r:id="rId28"/>
    <p:sldId id="336" r:id="rId29"/>
    <p:sldId id="338" r:id="rId30"/>
    <p:sldId id="339" r:id="rId31"/>
    <p:sldId id="340" r:id="rId32"/>
    <p:sldId id="341" r:id="rId33"/>
    <p:sldId id="31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68" autoAdjust="0"/>
    <p:restoredTop sz="94624" autoAdjust="0"/>
  </p:normalViewPr>
  <p:slideViewPr>
    <p:cSldViewPr>
      <p:cViewPr>
        <p:scale>
          <a:sx n="100" d="100"/>
          <a:sy n="100" d="100"/>
        </p:scale>
        <p:origin x="-1666" y="3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1181.21851" units="1/cm"/>
          <inkml:channelProperty channel="Y" name="resolution" value="2093.73804" units="1/cm"/>
          <inkml:channelProperty channel="F" name="resolution" value="6.53591E-7" units="1/dev"/>
        </inkml:channelProperties>
      </inkml:inkSource>
      <inkml:timestamp xml:id="ts0" timeString="2020-06-15T07:05:54.70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B14185EA-D1F5-48F6-9877-A4F2CC9BC184}" emma:medium="tactile" emma:mode="ink">
          <msink:context xmlns:msink="http://schemas.microsoft.com/ink/2010/main" type="inkDrawing" rotatedBoundingBox="19844,6732 19904,6869 19876,6882 19816,6744" shapeName="Other"/>
        </emma:interpretation>
      </emma:emma>
    </inkml:annotationXML>
    <inkml:trace contextRef="#ctx0" brushRef="#br0">1794-145 214,'0'0'56,"14"5"-4,-14-5-13,17 15-13,-17-15-20,19 28-42,-7-7-37,-12-2-6,8 4-1,-15-10-2,2 1 39</inkml:trace>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8.57143" units="1/cm"/>
          <inkml:channelProperty channel="Y" name="resolution" value="67.5" units="1/cm"/>
        </inkml:channelProperties>
      </inkml:inkSource>
      <inkml:timestamp xml:id="ts0" timeString="2020-06-15T07:08:58.70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4820841-A70E-49A3-895D-505C7894FC74}" emma:medium="tactile" emma:mode="ink">
          <msink:context xmlns:msink="http://schemas.microsoft.com/ink/2010/main" type="inkDrawing" rotatedBoundingBox="14457,2498 14472,2498 14472,2513 14457,2513" shapeName="Other"/>
        </emma:interpretation>
      </emma:emma>
    </inkml:annotationXML>
    <inkml:trace contextRef="#ctx0" brushRef="#br0">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8F98C-23D9-4319-913D-6210EEB03D27}" type="datetimeFigureOut">
              <a:rPr lang="en-US" smtClean="0"/>
              <a:pPr/>
              <a:t>6/16/2020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9F20E-F751-4312-BB34-CB36E5AF790D}" type="slidenum">
              <a:rPr lang="en-US" smtClean="0"/>
              <a:pPr/>
              <a:t>‹#›</a:t>
            </a:fld>
            <a:endParaRPr lang="en-US"/>
          </a:p>
        </p:txBody>
      </p:sp>
    </p:spTree>
    <p:extLst>
      <p:ext uri="{BB962C8B-B14F-4D97-AF65-F5344CB8AC3E}">
        <p14:creationId xmlns:p14="http://schemas.microsoft.com/office/powerpoint/2010/main" val="313814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6/16/2020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6/16/2020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82" Type="http://schemas.openxmlformats.org/officeDocument/2006/relationships/customXml" Target="../ink/ink2.xml"/><Relationship Id="rId81" Type="http://schemas.openxmlformats.org/officeDocument/2006/relationships/image" Target="../media/image49.emf"/><Relationship Id="rId105" Type="http://schemas.openxmlformats.org/officeDocument/2006/relationships/image" Target="../media/image6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idx="4294967295"/>
          </p:nvPr>
        </p:nvSpPr>
        <p:spPr>
          <a:xfrm>
            <a:off x="0" y="620688"/>
            <a:ext cx="9144000" cy="2462213"/>
          </a:xfrm>
          <a:prstGeom prst="rect">
            <a:avLst/>
          </a:prstGeom>
        </p:spPr>
        <p:txBody>
          <a:bodyPr vert="horz" wrap="square" lIns="0" tIns="0" rIns="0" bIns="0" rtlCol="0">
            <a:spAutoFit/>
          </a:bodyPr>
          <a:lstStyle/>
          <a:p>
            <a:pPr marL="12700" marR="5080" algn="ctr">
              <a:lnSpc>
                <a:spcPct val="100000"/>
              </a:lnSpc>
            </a:pPr>
            <a:r>
              <a:rPr lang="en-US" sz="4000" dirty="0">
                <a:latin typeface="Arial"/>
                <a:cs typeface="Arial"/>
              </a:rPr>
              <a:t>   Concrete Technology</a:t>
            </a:r>
            <a:br>
              <a:rPr lang="en-US" sz="4000" dirty="0">
                <a:latin typeface="Arial"/>
                <a:cs typeface="Arial"/>
              </a:rPr>
            </a:br>
            <a:r>
              <a:rPr lang="en-US" sz="4000" dirty="0">
                <a:latin typeface="Arial"/>
                <a:cs typeface="Arial"/>
              </a:rPr>
              <a:t>Lecture </a:t>
            </a:r>
            <a:r>
              <a:rPr lang="en-US" sz="4000" dirty="0" smtClean="0">
                <a:latin typeface="Arial"/>
                <a:cs typeface="Arial"/>
              </a:rPr>
              <a:t>9</a:t>
            </a:r>
            <a:br>
              <a:rPr lang="en-US" sz="4000" dirty="0" smtClean="0">
                <a:latin typeface="Arial"/>
                <a:cs typeface="Arial"/>
              </a:rPr>
            </a:br>
            <a:r>
              <a:rPr lang="en-US" sz="4000" dirty="0" smtClean="0">
                <a:latin typeface="Arial"/>
                <a:cs typeface="Arial"/>
              </a:rPr>
              <a:t>Concrete Mix Design ACI-211</a:t>
            </a:r>
            <a:br>
              <a:rPr lang="en-US" sz="4000" dirty="0" smtClean="0">
                <a:latin typeface="Arial"/>
                <a:cs typeface="Arial"/>
              </a:rPr>
            </a:br>
            <a:endParaRPr sz="4000" dirty="0">
              <a:latin typeface="Arial"/>
              <a:cs typeface="Arial"/>
            </a:endParaRPr>
          </a:p>
        </p:txBody>
      </p:sp>
      <p:sp>
        <p:nvSpPr>
          <p:cNvPr id="4" name="object 4"/>
          <p:cNvSpPr/>
          <p:nvPr/>
        </p:nvSpPr>
        <p:spPr>
          <a:xfrm>
            <a:off x="3275856" y="3717032"/>
            <a:ext cx="2684512" cy="2534920"/>
          </a:xfrm>
          <a:prstGeom prst="rect">
            <a:avLst/>
          </a:prstGeom>
          <a:blipFill>
            <a:blip r:embed="rId2" cstate="print"/>
            <a:stretch>
              <a:fillRect/>
            </a:stretch>
          </a:blipFill>
        </p:spPr>
        <p:txBody>
          <a:bodyPr wrap="square" lIns="0" tIns="0" rIns="0" bIns="0" rtlCol="0"/>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Selection of Water-Cement Ratio</a:t>
            </a:r>
            <a:endParaRPr lang="da-DK" dirty="0"/>
          </a:p>
        </p:txBody>
      </p:sp>
      <p:sp>
        <p:nvSpPr>
          <p:cNvPr id="3" name="Content Placeholder 2"/>
          <p:cNvSpPr>
            <a:spLocks noGrp="1"/>
          </p:cNvSpPr>
          <p:nvPr>
            <p:ph sz="quarter" idx="1"/>
          </p:nvPr>
        </p:nvSpPr>
        <p:spPr/>
        <p:txBody>
          <a:bodyPr/>
          <a:lstStyle/>
          <a:p>
            <a:r>
              <a:rPr lang="en-US" dirty="0" smtClean="0"/>
              <a:t>The required W/C is determined by strength as well as durability requirements. </a:t>
            </a:r>
          </a:p>
          <a:p>
            <a:r>
              <a:rPr lang="en-US" dirty="0" smtClean="0"/>
              <a:t>Approximate and relatively conservative values of strength for a given W/C ratio containing Type 1cement can be taken from table.</a:t>
            </a:r>
          </a:p>
          <a:p>
            <a:endParaRPr lang="da-DK" dirty="0"/>
          </a:p>
        </p:txBody>
      </p:sp>
    </p:spTree>
    <p:extLst>
      <p:ext uri="{BB962C8B-B14F-4D97-AF65-F5344CB8AC3E}">
        <p14:creationId xmlns:p14="http://schemas.microsoft.com/office/powerpoint/2010/main" val="6811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9036496" cy="514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27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eeshan\Desktop\special exposure conditions.png"/>
          <p:cNvPicPr>
            <a:picLocks noChangeAspect="1" noChangeArrowheads="1"/>
          </p:cNvPicPr>
          <p:nvPr/>
        </p:nvPicPr>
        <p:blipFill>
          <a:blip r:embed="rId2" cstate="print"/>
          <a:srcRect/>
          <a:stretch>
            <a:fillRect/>
          </a:stretch>
        </p:blipFill>
        <p:spPr bwMode="auto">
          <a:xfrm>
            <a:off x="0" y="228600"/>
            <a:ext cx="9108504" cy="5943600"/>
          </a:xfrm>
          <a:prstGeom prst="rect">
            <a:avLst/>
          </a:prstGeom>
          <a:noFill/>
        </p:spPr>
      </p:pic>
    </p:spTree>
    <p:extLst>
      <p:ext uri="{BB962C8B-B14F-4D97-AF65-F5344CB8AC3E}">
        <p14:creationId xmlns:p14="http://schemas.microsoft.com/office/powerpoint/2010/main" val="301140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eshan\Desktop\standard deviation.png"/>
          <p:cNvPicPr>
            <a:picLocks noChangeAspect="1" noChangeArrowheads="1"/>
          </p:cNvPicPr>
          <p:nvPr/>
        </p:nvPicPr>
        <p:blipFill>
          <a:blip r:embed="rId2" cstate="print"/>
          <a:srcRect/>
          <a:stretch>
            <a:fillRect/>
          </a:stretch>
        </p:blipFill>
        <p:spPr bwMode="auto">
          <a:xfrm>
            <a:off x="107504" y="117682"/>
            <a:ext cx="8918128" cy="6741368"/>
          </a:xfrm>
          <a:prstGeom prst="rect">
            <a:avLst/>
          </a:prstGeom>
          <a:noFill/>
        </p:spPr>
      </p:pic>
    </p:spTree>
    <p:extLst>
      <p:ext uri="{BB962C8B-B14F-4D97-AF65-F5344CB8AC3E}">
        <p14:creationId xmlns:p14="http://schemas.microsoft.com/office/powerpoint/2010/main" val="41552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573" y="1124744"/>
            <a:ext cx="718185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45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Calculation of cement content</a:t>
            </a:r>
            <a:endParaRPr lang="da-DK"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The amount of cement per unit volume of concrete is fixed by the determination made in Step 3 and step 4. </a:t>
                </a:r>
              </a:p>
              <a:p>
                <a:r>
                  <a:rPr lang="en-US" dirty="0" smtClean="0"/>
                  <a:t>The require cement content </a:t>
                </a:r>
                <a:br>
                  <a:rPr lang="en-US" dirty="0" smtClean="0"/>
                </a:br>
                <a:r>
                  <a:rPr lang="en-US" dirty="0" smtClean="0"/>
                  <a:t>         C</a:t>
                </a:r>
                <a14:m>
                  <m:oMath xmlns:m="http://schemas.openxmlformats.org/officeDocument/2006/math">
                    <m:r>
                      <a:rPr lang="en-US" i="1" dirty="0" smtClean="0">
                        <a:latin typeface="Cambria Math"/>
                      </a:rPr>
                      <m:t>=</m:t>
                    </m:r>
                    <m:f>
                      <m:fPr>
                        <m:ctrlPr>
                          <a:rPr lang="en-US" i="1" dirty="0" smtClean="0">
                            <a:latin typeface="Cambria Math"/>
                          </a:rPr>
                        </m:ctrlPr>
                      </m:fPr>
                      <m:num>
                        <m:r>
                          <a:rPr lang="en-US" b="0" i="1" dirty="0" smtClean="0">
                            <a:latin typeface="Cambria Math"/>
                          </a:rPr>
                          <m:t>𝑀𝑖𝑥𝑖𝑛𝑔</m:t>
                        </m:r>
                        <m:r>
                          <a:rPr lang="en-US" b="0" i="1" dirty="0" smtClean="0">
                            <a:latin typeface="Cambria Math"/>
                          </a:rPr>
                          <m:t> </m:t>
                        </m:r>
                        <m:r>
                          <a:rPr lang="en-US" b="0" i="1" dirty="0" smtClean="0">
                            <a:latin typeface="Cambria Math"/>
                          </a:rPr>
                          <m:t>𝑊𝑎𝑡𝑒𝑟</m:t>
                        </m:r>
                        <m:r>
                          <a:rPr lang="en-US" b="0" i="1" dirty="0" smtClean="0">
                            <a:latin typeface="Cambria Math"/>
                          </a:rPr>
                          <m:t> </m:t>
                        </m:r>
                        <m:r>
                          <a:rPr lang="en-US" b="0" i="1" dirty="0" smtClean="0">
                            <a:latin typeface="Cambria Math"/>
                          </a:rPr>
                          <m:t>𝑐𝑜𝑛𝑡𝑒𝑛𝑡</m:t>
                        </m:r>
                        <m:r>
                          <a:rPr lang="en-US" b="0" i="1" dirty="0" smtClean="0">
                            <a:latin typeface="Cambria Math"/>
                          </a:rPr>
                          <m:t> (</m:t>
                        </m:r>
                        <m:r>
                          <a:rPr lang="en-US" b="0" i="1" dirty="0" smtClean="0">
                            <a:latin typeface="Cambria Math"/>
                          </a:rPr>
                          <m:t>𝑆𝑡𝑒𝑝</m:t>
                        </m:r>
                        <m:r>
                          <a:rPr lang="en-US" b="0" i="1" dirty="0" smtClean="0">
                            <a:latin typeface="Cambria Math"/>
                          </a:rPr>
                          <m:t> 3)</m:t>
                        </m:r>
                      </m:num>
                      <m:den>
                        <m:f>
                          <m:fPr>
                            <m:ctrlPr>
                              <a:rPr lang="en-US" b="0" i="1" dirty="0" smtClean="0">
                                <a:latin typeface="Cambria Math"/>
                              </a:rPr>
                            </m:ctrlPr>
                          </m:fPr>
                          <m:num>
                            <m:r>
                              <a:rPr lang="en-US" b="0" i="1" dirty="0" smtClean="0">
                                <a:latin typeface="Cambria Math"/>
                              </a:rPr>
                              <m:t>𝑊</m:t>
                            </m:r>
                          </m:num>
                          <m:den>
                            <m:r>
                              <a:rPr lang="en-US" b="0" i="1" dirty="0" smtClean="0">
                                <a:latin typeface="Cambria Math"/>
                              </a:rPr>
                              <m:t>𝐶</m:t>
                            </m:r>
                          </m:den>
                        </m:f>
                        <m:r>
                          <a:rPr lang="en-US" b="0" i="1" dirty="0" smtClean="0">
                            <a:latin typeface="Cambria Math"/>
                          </a:rPr>
                          <m:t>  (</m:t>
                        </m:r>
                        <m:r>
                          <a:rPr lang="en-US" b="0" i="1" dirty="0" smtClean="0">
                            <a:latin typeface="Cambria Math"/>
                          </a:rPr>
                          <m:t>𝑠𝑡𝑒𝑝</m:t>
                        </m:r>
                        <m:r>
                          <a:rPr lang="en-US" b="0" i="1" dirty="0" smtClean="0">
                            <a:latin typeface="Cambria Math"/>
                          </a:rPr>
                          <m:t> 4)</m:t>
                        </m:r>
                      </m:den>
                    </m:f>
                    <m:r>
                      <a:rPr lang="en-US" b="0" i="1" smtClean="0">
                        <a:latin typeface="Cambria Math"/>
                      </a:rPr>
                      <m:t> </m:t>
                    </m:r>
                  </m:oMath>
                </a14:m>
                <a:endParaRPr lang="da-DK" dirty="0" smtClean="0"/>
              </a:p>
              <a:p>
                <a:endParaRPr lang="da-DK"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593" t="-1111"/>
                </a:stretch>
              </a:blipFill>
            </p:spPr>
            <p:txBody>
              <a:bodyPr/>
              <a:lstStyle/>
              <a:p>
                <a:r>
                  <a:rPr lang="da-DK">
                    <a:noFill/>
                  </a:rPr>
                  <a:t> </a:t>
                </a:r>
              </a:p>
            </p:txBody>
          </p:sp>
        </mc:Fallback>
      </mc:AlternateContent>
    </p:spTree>
    <p:extLst>
      <p:ext uri="{BB962C8B-B14F-4D97-AF65-F5344CB8AC3E}">
        <p14:creationId xmlns:p14="http://schemas.microsoft.com/office/powerpoint/2010/main" val="238687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Estimation of Coarse aggregate for cement </a:t>
            </a:r>
            <a:endParaRPr lang="da-DK" dirty="0"/>
          </a:p>
        </p:txBody>
      </p:sp>
      <p:sp>
        <p:nvSpPr>
          <p:cNvPr id="3" name="Content Placeholder 2"/>
          <p:cNvSpPr>
            <a:spLocks noGrp="1"/>
          </p:cNvSpPr>
          <p:nvPr>
            <p:ph sz="quarter" idx="1"/>
          </p:nvPr>
        </p:nvSpPr>
        <p:spPr/>
        <p:txBody>
          <a:bodyPr/>
          <a:lstStyle/>
          <a:p>
            <a:r>
              <a:rPr lang="en-US" dirty="0"/>
              <a:t>Appropriate values for this aggregate volume are given in</a:t>
            </a:r>
            <a:br>
              <a:rPr lang="en-US" dirty="0"/>
            </a:br>
            <a:r>
              <a:rPr lang="en-US" dirty="0"/>
              <a:t>Table 6.3.6. </a:t>
            </a:r>
            <a:r>
              <a:rPr lang="en-US" dirty="0" smtClean="0"/>
              <a:t>The volume of CA is in ft³</a:t>
            </a:r>
          </a:p>
          <a:p>
            <a:r>
              <a:rPr lang="en-US" dirty="0"/>
              <a:t>F</a:t>
            </a:r>
            <a:r>
              <a:rPr lang="en-US" dirty="0" smtClean="0"/>
              <a:t>or </a:t>
            </a:r>
            <a:r>
              <a:rPr lang="en-US" dirty="0"/>
              <a:t>equal workability, </a:t>
            </a:r>
            <a:r>
              <a:rPr lang="en-US" dirty="0" smtClean="0"/>
              <a:t>the volume </a:t>
            </a:r>
            <a:r>
              <a:rPr lang="en-US" dirty="0"/>
              <a:t>of coarse aggregate in a unit volume of concrete </a:t>
            </a:r>
            <a:r>
              <a:rPr lang="en-US" dirty="0" smtClean="0"/>
              <a:t>is dependent </a:t>
            </a:r>
            <a:r>
              <a:rPr lang="en-US" dirty="0"/>
              <a:t>only on its nominal maximum size and the </a:t>
            </a:r>
            <a:r>
              <a:rPr lang="en-US" dirty="0" smtClean="0"/>
              <a:t>fineness modulus of the fine aggregate.  </a:t>
            </a:r>
            <a:r>
              <a:rPr lang="en-US" dirty="0"/>
              <a:t/>
            </a:r>
            <a:br>
              <a:rPr lang="en-US" dirty="0"/>
            </a:br>
            <a:endParaRPr lang="da-DK" dirty="0"/>
          </a:p>
        </p:txBody>
      </p:sp>
    </p:spTree>
    <p:extLst>
      <p:ext uri="{BB962C8B-B14F-4D97-AF65-F5344CB8AC3E}">
        <p14:creationId xmlns:p14="http://schemas.microsoft.com/office/powerpoint/2010/main" val="345905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sp>
        <p:nvSpPr>
          <p:cNvPr id="3" name="Content Placeholder 2"/>
          <p:cNvSpPr>
            <a:spLocks noGrp="1"/>
          </p:cNvSpPr>
          <p:nvPr>
            <p:ph sz="quarter" idx="1"/>
          </p:nvPr>
        </p:nvSpPr>
        <p:spPr/>
        <p:txBody>
          <a:bodyPr/>
          <a:lstStyle/>
          <a:p>
            <a:endParaRPr lang="da-DK"/>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934150" cy="590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95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Estimation of Fine Aggregate Content.</a:t>
            </a:r>
            <a:endParaRPr lang="da-DK" dirty="0"/>
          </a:p>
        </p:txBody>
      </p:sp>
      <p:sp>
        <p:nvSpPr>
          <p:cNvPr id="3" name="Content Placeholder 2"/>
          <p:cNvSpPr>
            <a:spLocks noGrp="1"/>
          </p:cNvSpPr>
          <p:nvPr>
            <p:ph sz="quarter" idx="1"/>
          </p:nvPr>
        </p:nvSpPr>
        <p:spPr/>
        <p:txBody>
          <a:bodyPr/>
          <a:lstStyle/>
          <a:p>
            <a:r>
              <a:rPr lang="en-US" dirty="0" smtClean="0"/>
              <a:t>At</a:t>
            </a:r>
            <a:r>
              <a:rPr lang="en-US" dirty="0"/>
              <a:t> </a:t>
            </a:r>
            <a:r>
              <a:rPr lang="en-US" dirty="0" smtClean="0"/>
              <a:t>completion </a:t>
            </a:r>
            <a:r>
              <a:rPr lang="en-US" dirty="0"/>
              <a:t>of Step 6, all ingredients of the concrete </a:t>
            </a:r>
            <a:r>
              <a:rPr lang="en-US" dirty="0" smtClean="0"/>
              <a:t>have been </a:t>
            </a:r>
            <a:r>
              <a:rPr lang="en-US" dirty="0"/>
              <a:t>estimated except the fine aggregate. Its quantity </a:t>
            </a:r>
            <a:r>
              <a:rPr lang="en-US" dirty="0" smtClean="0"/>
              <a:t>is determined </a:t>
            </a:r>
            <a:r>
              <a:rPr lang="en-US" dirty="0"/>
              <a:t>by difference. </a:t>
            </a:r>
            <a:endParaRPr lang="en-US" dirty="0" smtClean="0"/>
          </a:p>
          <a:p>
            <a:r>
              <a:rPr lang="en-US" dirty="0" smtClean="0"/>
              <a:t>Either </a:t>
            </a:r>
            <a:r>
              <a:rPr lang="en-US" dirty="0"/>
              <a:t>of two procedures may be</a:t>
            </a:r>
            <a:br>
              <a:rPr lang="en-US" dirty="0"/>
            </a:br>
            <a:r>
              <a:rPr lang="en-US" dirty="0"/>
              <a:t>employed: </a:t>
            </a:r>
            <a:endParaRPr lang="en-US" dirty="0" smtClean="0"/>
          </a:p>
          <a:p>
            <a:pPr marL="514350" indent="-514350">
              <a:buAutoNum type="arabicPeriod"/>
            </a:pPr>
            <a:r>
              <a:rPr lang="en-US" dirty="0" smtClean="0"/>
              <a:t>the </a:t>
            </a:r>
            <a:r>
              <a:rPr lang="en-US" dirty="0"/>
              <a:t>weight method </a:t>
            </a:r>
            <a:endParaRPr lang="en-US" dirty="0" smtClean="0"/>
          </a:p>
          <a:p>
            <a:pPr marL="514350" indent="-514350">
              <a:buAutoNum type="arabicPeriod"/>
            </a:pPr>
            <a:r>
              <a:rPr lang="en-US" dirty="0" smtClean="0"/>
              <a:t> </a:t>
            </a:r>
            <a:r>
              <a:rPr lang="en-US" dirty="0"/>
              <a:t>or </a:t>
            </a:r>
            <a:r>
              <a:rPr lang="en-US" dirty="0" smtClean="0"/>
              <a:t>the absolute </a:t>
            </a:r>
            <a:r>
              <a:rPr lang="en-US" dirty="0"/>
              <a:t>volume method </a:t>
            </a:r>
          </a:p>
          <a:p>
            <a:pPr marL="0" indent="0">
              <a:buNone/>
            </a:pPr>
            <a:r>
              <a:rPr lang="en-US" dirty="0" smtClean="0"/>
              <a:t>Both these methods have been used in the example problem. </a:t>
            </a:r>
            <a:r>
              <a:rPr lang="en-US" dirty="0"/>
              <a:t/>
            </a:r>
            <a:br>
              <a:rPr lang="en-US" dirty="0"/>
            </a:br>
            <a:endParaRPr lang="da-DK" dirty="0"/>
          </a:p>
        </p:txBody>
      </p:sp>
    </p:spTree>
    <p:extLst>
      <p:ext uri="{BB962C8B-B14F-4D97-AF65-F5344CB8AC3E}">
        <p14:creationId xmlns:p14="http://schemas.microsoft.com/office/powerpoint/2010/main" val="74454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Zeeshan\Desktop\density of fresh concrete.pn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Tree>
    <p:extLst>
      <p:ext uri="{BB962C8B-B14F-4D97-AF65-F5344CB8AC3E}">
        <p14:creationId xmlns:p14="http://schemas.microsoft.com/office/powerpoint/2010/main" val="175062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da-DK" dirty="0"/>
          </a:p>
        </p:txBody>
      </p:sp>
      <p:sp>
        <p:nvSpPr>
          <p:cNvPr id="3" name="Content Placeholder 2"/>
          <p:cNvSpPr>
            <a:spLocks noGrp="1"/>
          </p:cNvSpPr>
          <p:nvPr>
            <p:ph sz="quarter" idx="1"/>
          </p:nvPr>
        </p:nvSpPr>
        <p:spPr/>
        <p:txBody>
          <a:bodyPr/>
          <a:lstStyle/>
          <a:p>
            <a:r>
              <a:rPr lang="en-US" dirty="0" smtClean="0"/>
              <a:t>The required properties of hardened concrete are specified by the designer of structure and the properties of fresh concrete are by the type of construction and by the technique and placing and transportation.</a:t>
            </a:r>
          </a:p>
          <a:p>
            <a:r>
              <a:rPr lang="en-US" dirty="0" smtClean="0"/>
              <a:t>In this chapter we will briefly summarize those important factors which are taken into account in the process of mix design. </a:t>
            </a:r>
            <a:br>
              <a:rPr lang="en-US" dirty="0" smtClean="0"/>
            </a:br>
            <a:r>
              <a:rPr lang="en-US" dirty="0" smtClean="0"/>
              <a:t>Specifications lay down limiting values of range of properties that need to be specified.  </a:t>
            </a:r>
            <a:endParaRPr lang="da-DK" dirty="0"/>
          </a:p>
        </p:txBody>
      </p:sp>
    </p:spTree>
    <p:extLst>
      <p:ext uri="{BB962C8B-B14F-4D97-AF65-F5344CB8AC3E}">
        <p14:creationId xmlns:p14="http://schemas.microsoft.com/office/powerpoint/2010/main" val="331002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p:sp>
        <p:nvSpPr>
          <p:cNvPr id="3" name="Content Placeholder 2"/>
          <p:cNvSpPr>
            <a:spLocks noGrp="1"/>
          </p:cNvSpPr>
          <p:nvPr>
            <p:ph sz="quarter" idx="1"/>
          </p:nvPr>
        </p:nvSpPr>
        <p:spPr/>
        <p:txBody>
          <a:bodyPr>
            <a:normAutofit fontScale="77500" lnSpcReduction="20000"/>
          </a:bodyPr>
          <a:lstStyle/>
          <a:p>
            <a:r>
              <a:rPr lang="en-US" sz="2800" b="1" u="sng" dirty="0">
                <a:latin typeface="Times New Roman" pitchFamily="18" charset="0"/>
                <a:cs typeface="Times New Roman" pitchFamily="18" charset="0"/>
              </a:rPr>
              <a:t>Example :</a:t>
            </a:r>
          </a:p>
          <a:p>
            <a:pPr algn="just">
              <a:lnSpc>
                <a:spcPct val="150000"/>
              </a:lnSpc>
            </a:pPr>
            <a:r>
              <a:rPr lang="en-US" sz="2800" dirty="0">
                <a:latin typeface="Times New Roman" pitchFamily="18" charset="0"/>
                <a:cs typeface="Times New Roman" pitchFamily="18" charset="0"/>
              </a:rPr>
              <a:t>Design a concrete mix for construction of an elevated water tank. The specified design strength of concrete is 30 </a:t>
            </a:r>
            <a:r>
              <a:rPr lang="en-US" sz="2800" dirty="0" err="1">
                <a:latin typeface="Times New Roman" pitchFamily="18" charset="0"/>
                <a:cs typeface="Times New Roman" pitchFamily="18" charset="0"/>
              </a:rPr>
              <a:t>Mpa</a:t>
            </a:r>
            <a:r>
              <a:rPr lang="en-US" sz="2800" dirty="0">
                <a:latin typeface="Times New Roman" pitchFamily="18" charset="0"/>
                <a:cs typeface="Times New Roman" pitchFamily="18" charset="0"/>
              </a:rPr>
              <a:t> at 28 days measured on a standard cylinder. Standard deviation can be taken as 4 </a:t>
            </a:r>
            <a:r>
              <a:rPr lang="en-US" sz="2800" dirty="0" err="1">
                <a:latin typeface="Times New Roman" pitchFamily="18" charset="0"/>
                <a:cs typeface="Times New Roman" pitchFamily="18" charset="0"/>
              </a:rPr>
              <a:t>Mpa</a:t>
            </a:r>
            <a:r>
              <a:rPr lang="en-US" sz="2800" dirty="0">
                <a:latin typeface="Times New Roman" pitchFamily="18" charset="0"/>
                <a:cs typeface="Times New Roman" pitchFamily="18" charset="0"/>
              </a:rPr>
              <a:t>. The specific gravity of FA and CA are 2.65 and 2.7 respectively. The dry </a:t>
            </a:r>
            <a:r>
              <a:rPr lang="en-US" sz="2800" dirty="0" err="1">
                <a:latin typeface="Times New Roman" pitchFamily="18" charset="0"/>
                <a:cs typeface="Times New Roman" pitchFamily="18" charset="0"/>
              </a:rPr>
              <a:t>rodded</a:t>
            </a:r>
            <a:r>
              <a:rPr lang="en-US" sz="2800" dirty="0">
                <a:latin typeface="Times New Roman" pitchFamily="18" charset="0"/>
                <a:cs typeface="Times New Roman" pitchFamily="18" charset="0"/>
              </a:rPr>
              <a:t> bulk density of CA is 1600 kg/m³ and fineness modulus of FA is 2.80. Ordinary Portland Cement type 1 will be used. A slump of 50mm is necessary. CA is found to be absorptive to the extent of 1% and free surface moisture in sand is found to be 2%. Assume any essential data.</a:t>
            </a:r>
          </a:p>
          <a:p>
            <a:endParaRPr lang="da-DK" dirty="0"/>
          </a:p>
        </p:txBody>
      </p:sp>
    </p:spTree>
    <p:extLst>
      <p:ext uri="{BB962C8B-B14F-4D97-AF65-F5344CB8AC3E}">
        <p14:creationId xmlns:p14="http://schemas.microsoft.com/office/powerpoint/2010/main" val="97080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sz="2800" dirty="0" smtClean="0">
                    <a:latin typeface="Times New Roman" pitchFamily="18" charset="0"/>
                    <a:cs typeface="Times New Roman" pitchFamily="18" charset="0"/>
                  </a:rPr>
                  <a:t>Preparing the Mix design</a:t>
                </a:r>
              </a:p>
              <a:p>
                <a:r>
                  <a:rPr lang="en-US" sz="2800" dirty="0">
                    <a:latin typeface="Times New Roman" pitchFamily="18" charset="0"/>
                    <a:cs typeface="Times New Roman" pitchFamily="18" charset="0"/>
                  </a:rPr>
                  <a:t>Assuming 5 percent of results are allowed to fall below specified design </a:t>
                </a:r>
                <a:r>
                  <a:rPr lang="en-US" sz="2800" dirty="0" smtClean="0">
                    <a:latin typeface="Times New Roman" pitchFamily="18" charset="0"/>
                    <a:cs typeface="Times New Roman" pitchFamily="18" charset="0"/>
                  </a:rPr>
                  <a:t>strength.</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cs typeface="Times New Roman" pitchFamily="18" charset="0"/>
                        </a:rPr>
                        <m:t>𝑓𝑚</m:t>
                      </m:r>
                      <m:r>
                        <a:rPr lang="en-US" sz="2800" b="0" i="1" smtClean="0">
                          <a:latin typeface="Cambria Math"/>
                          <a:cs typeface="Times New Roman" pitchFamily="18" charset="0"/>
                        </a:rPr>
                        <m:t>=</m:t>
                      </m:r>
                      <m:r>
                        <a:rPr lang="en-US" sz="2800" b="0" i="1" smtClean="0">
                          <a:latin typeface="Cambria Math"/>
                          <a:cs typeface="Times New Roman" pitchFamily="18" charset="0"/>
                        </a:rPr>
                        <m:t>𝑓𝑚𝑖𝑛</m:t>
                      </m:r>
                      <m:r>
                        <a:rPr lang="en-US" sz="2800" b="0" i="1" smtClean="0">
                          <a:latin typeface="Cambria Math"/>
                          <a:cs typeface="Times New Roman" pitchFamily="18" charset="0"/>
                        </a:rPr>
                        <m:t>+</m:t>
                      </m:r>
                      <m:r>
                        <a:rPr lang="en-US" sz="2800" b="0" i="1" smtClean="0">
                          <a:latin typeface="Cambria Math"/>
                          <a:cs typeface="Times New Roman" pitchFamily="18" charset="0"/>
                        </a:rPr>
                        <m:t>𝑘</m:t>
                      </m:r>
                      <m:r>
                        <a:rPr lang="en-US" sz="2800" b="0" i="1" smtClean="0">
                          <a:latin typeface="Cambria Math"/>
                          <a:cs typeface="Times New Roman" pitchFamily="18" charset="0"/>
                        </a:rPr>
                        <m:t>.</m:t>
                      </m:r>
                      <m:r>
                        <a:rPr lang="en-US" sz="2800" b="0" i="1" smtClean="0">
                          <a:latin typeface="Cambria Math"/>
                          <a:cs typeface="Times New Roman" pitchFamily="18" charset="0"/>
                        </a:rPr>
                        <m:t>𝑠</m:t>
                      </m:r>
                    </m:oMath>
                  </m:oMathPara>
                </a14:m>
                <a:endParaRPr lang="en-US" sz="2800" b="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Where </a:t>
                </a:r>
                <a:r>
                  <a:rPr lang="en-US" sz="2800" dirty="0" err="1" smtClean="0">
                    <a:latin typeface="Times New Roman" pitchFamily="18" charset="0"/>
                    <a:cs typeface="Times New Roman" pitchFamily="18" charset="0"/>
                  </a:rPr>
                  <a:t>fm</a:t>
                </a:r>
                <a:r>
                  <a:rPr lang="en-US" sz="2800" dirty="0" smtClean="0">
                    <a:latin typeface="Times New Roman" pitchFamily="18" charset="0"/>
                    <a:cs typeface="Times New Roman" pitchFamily="18" charset="0"/>
                  </a:rPr>
                  <a:t>= mean compressive strength, </a:t>
                </a:r>
                <a:r>
                  <a:rPr lang="en-US" sz="2800" dirty="0" err="1" smtClean="0">
                    <a:latin typeface="Times New Roman" pitchFamily="18" charset="0"/>
                    <a:cs typeface="Times New Roman" pitchFamily="18" charset="0"/>
                  </a:rPr>
                  <a:t>fmin</a:t>
                </a:r>
                <a:r>
                  <a:rPr lang="en-US" sz="2800" dirty="0" smtClean="0">
                    <a:latin typeface="Times New Roman" pitchFamily="18" charset="0"/>
                    <a:cs typeface="Times New Roman" pitchFamily="18" charset="0"/>
                  </a:rPr>
                  <a:t>= Minimum compressive strength or specified design strength, s=standard deviation, k= </a:t>
                </a:r>
                <a:r>
                  <a:rPr lang="en-US" sz="2800" dirty="0" err="1" smtClean="0">
                    <a:latin typeface="Times New Roman" pitchFamily="18" charset="0"/>
                    <a:cs typeface="Times New Roman" pitchFamily="18" charset="0"/>
                  </a:rPr>
                  <a:t>Himsworth</a:t>
                </a:r>
                <a:r>
                  <a:rPr lang="en-US" sz="2800" dirty="0" smtClean="0">
                    <a:latin typeface="Times New Roman" pitchFamily="18" charset="0"/>
                    <a:cs typeface="Times New Roman" pitchFamily="18" charset="0"/>
                  </a:rPr>
                  <a:t> constant  </a:t>
                </a:r>
                <a:endParaRPr lang="en-US" sz="2800" dirty="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fm</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30 + 1.64 *4</a:t>
                </a:r>
              </a:p>
              <a:p>
                <a:pPr>
                  <a:buNone/>
                </a:pPr>
                <a:r>
                  <a:rPr lang="en-US" sz="2800" dirty="0">
                    <a:latin typeface="Times New Roman" pitchFamily="18" charset="0"/>
                    <a:cs typeface="Times New Roman" pitchFamily="18" charset="0"/>
                  </a:rPr>
                  <a:t>				= 36.56 </a:t>
                </a:r>
                <a:r>
                  <a:rPr lang="en-US" sz="2800" dirty="0" err="1" smtClean="0">
                    <a:latin typeface="Times New Roman" pitchFamily="18" charset="0"/>
                    <a:cs typeface="Times New Roman" pitchFamily="18" charset="0"/>
                  </a:rPr>
                  <a:t>MPa</a:t>
                </a:r>
                <a:endParaRPr lang="en-US" sz="2800" dirty="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Standard deviation S = 4 from the question</a:t>
                </a:r>
              </a:p>
              <a:p>
                <a:pPr algn="just">
                  <a:buNone/>
                </a:pPr>
                <a:r>
                  <a:rPr lang="en-US" sz="2800" dirty="0">
                    <a:latin typeface="Times New Roman" pitchFamily="18" charset="0"/>
                    <a:cs typeface="Times New Roman" pitchFamily="18" charset="0"/>
                  </a:rPr>
                  <a:t>We took The value of  Factor K from </a:t>
                </a:r>
                <a:r>
                  <a:rPr lang="en-US" sz="2800" dirty="0" err="1" smtClean="0">
                    <a:latin typeface="Times New Roman" pitchFamily="18" charset="0"/>
                    <a:cs typeface="Times New Roman" pitchFamily="18" charset="0"/>
                  </a:rPr>
                  <a:t>Himsworth</a:t>
                </a:r>
                <a:r>
                  <a:rPr lang="en-US" sz="2800" dirty="0" smtClean="0">
                    <a:latin typeface="Times New Roman" pitchFamily="18" charset="0"/>
                    <a:cs typeface="Times New Roman" pitchFamily="18" charset="0"/>
                  </a:rPr>
                  <a:t> Constant (´Table 17.1). There </a:t>
                </a:r>
                <a:r>
                  <a:rPr lang="en-US" sz="2800" dirty="0">
                    <a:latin typeface="Times New Roman" pitchFamily="18" charset="0"/>
                    <a:cs typeface="Times New Roman" pitchFamily="18" charset="0"/>
                  </a:rPr>
                  <a:t>is 5% result </a:t>
                </a:r>
                <a:r>
                  <a:rPr lang="en-US" sz="2800" dirty="0" smtClean="0">
                    <a:latin typeface="Times New Roman" pitchFamily="18" charset="0"/>
                    <a:cs typeface="Times New Roman" pitchFamily="18" charset="0"/>
                  </a:rPr>
                  <a:t>falling below </a:t>
                </a:r>
                <a:r>
                  <a:rPr lang="en-US" sz="2800" dirty="0">
                    <a:latin typeface="Times New Roman" pitchFamily="18" charset="0"/>
                    <a:cs typeface="Times New Roman" pitchFamily="18" charset="0"/>
                  </a:rPr>
                  <a:t>specified design strength.</a:t>
                </a:r>
              </a:p>
              <a:p>
                <a:endParaRPr lang="da-DK"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889" t="-2099" r="-1852" b="-370"/>
                </a:stretch>
              </a:blipFill>
            </p:spPr>
            <p:txBody>
              <a:bodyPr/>
              <a:lstStyle/>
              <a:p>
                <a:r>
                  <a:rPr lang="da-DK">
                    <a:noFill/>
                  </a:rPr>
                  <a:t> </a:t>
                </a:r>
              </a:p>
            </p:txBody>
          </p:sp>
        </mc:Fallback>
      </mc:AlternateContent>
    </p:spTree>
    <p:extLst>
      <p:ext uri="{BB962C8B-B14F-4D97-AF65-F5344CB8AC3E}">
        <p14:creationId xmlns:p14="http://schemas.microsoft.com/office/powerpoint/2010/main" val="369087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r>
                  <a:rPr lang="en-US" dirty="0" smtClean="0"/>
                  <a:t>In case Standard deviation is not given, approximate equations specified by ACI can also be used.</a:t>
                </a:r>
              </a:p>
              <a:p>
                <a:endParaRPr lang="en-US" dirty="0"/>
              </a:p>
              <a:p>
                <a:endParaRPr lang="en-US" dirty="0" smtClean="0"/>
              </a:p>
              <a:p>
                <a:endParaRPr lang="en-US" dirty="0"/>
              </a:p>
              <a:p>
                <a:endParaRPr lang="en-US" dirty="0" smtClean="0"/>
              </a:p>
              <a:p>
                <a:endParaRPr lang="en-US" dirty="0" smtClean="0"/>
              </a:p>
              <a:p>
                <a:r>
                  <a:rPr lang="en-US" dirty="0" smtClean="0"/>
                  <a:t>In case s is available, the larger value of following equations can be used </a:t>
                </a:r>
              </a:p>
              <a:p>
                <a14:m>
                  <m:oMath xmlns:m="http://schemas.openxmlformats.org/officeDocument/2006/math">
                    <m:r>
                      <a:rPr lang="en-US" b="0" i="1" smtClean="0">
                        <a:latin typeface="Cambria Math"/>
                      </a:rPr>
                      <m:t>𝑓𝑚</m:t>
                    </m:r>
                    <m:r>
                      <a:rPr lang="en-US" b="0" i="1" smtClean="0">
                        <a:latin typeface="Cambria Math"/>
                      </a:rPr>
                      <m:t>=</m:t>
                    </m:r>
                    <m:r>
                      <a:rPr lang="en-US" b="0" i="1" smtClean="0">
                        <a:latin typeface="Cambria Math"/>
                      </a:rPr>
                      <m:t>𝑓𝑚𝑖𝑛</m:t>
                    </m:r>
                    <m:r>
                      <a:rPr lang="en-US" b="0" i="1" smtClean="0">
                        <a:latin typeface="Cambria Math"/>
                      </a:rPr>
                      <m:t>+1.34</m:t>
                    </m:r>
                    <m:r>
                      <a:rPr lang="en-US" b="0" i="1" smtClean="0">
                        <a:latin typeface="Cambria Math"/>
                      </a:rPr>
                      <m:t>𝑠</m:t>
                    </m:r>
                  </m:oMath>
                </a14:m>
                <a:endParaRPr lang="en-US" dirty="0" smtClean="0"/>
              </a:p>
              <a:p>
                <a:pPr marL="0" indent="0">
                  <a:buNone/>
                </a:pPr>
                <a:r>
                  <a:rPr lang="en-US" dirty="0"/>
                  <a:t>a</a:t>
                </a:r>
                <a:r>
                  <a:rPr lang="en-US" dirty="0" smtClean="0"/>
                  <a:t>nd, when fmin≤35Mpa</a:t>
                </a:r>
              </a:p>
              <a:p>
                <a:pPr marL="0" indent="0">
                  <a:buNone/>
                </a:pPr>
                <a:r>
                  <a:rPr lang="en-US" dirty="0" err="1" smtClean="0"/>
                  <a:t>Mpa</a:t>
                </a:r>
                <a:r>
                  <a:rPr lang="en-US" dirty="0" smtClean="0"/>
                  <a:t>; </a:t>
                </a:r>
                <a14:m>
                  <m:oMath xmlns:m="http://schemas.openxmlformats.org/officeDocument/2006/math">
                    <m:r>
                      <a:rPr lang="en-US" b="0" i="1" smtClean="0">
                        <a:latin typeface="Cambria Math"/>
                      </a:rPr>
                      <m:t>𝑓𝑚</m:t>
                    </m:r>
                    <m:r>
                      <a:rPr lang="en-US" b="0" i="1" smtClean="0">
                        <a:latin typeface="Cambria Math"/>
                      </a:rPr>
                      <m:t>=</m:t>
                    </m:r>
                    <m:r>
                      <a:rPr lang="en-US" b="0" i="1" smtClean="0">
                        <a:latin typeface="Cambria Math"/>
                      </a:rPr>
                      <m:t>𝑓𝑚𝑖𝑛</m:t>
                    </m:r>
                    <m:r>
                      <a:rPr lang="en-US" b="0" i="1" smtClean="0">
                        <a:latin typeface="Cambria Math"/>
                      </a:rPr>
                      <m:t>+2.33</m:t>
                    </m:r>
                    <m:r>
                      <a:rPr lang="en-US" b="0" i="1" smtClean="0">
                        <a:latin typeface="Cambria Math"/>
                      </a:rPr>
                      <m:t>𝑠</m:t>
                    </m:r>
                    <m:r>
                      <a:rPr lang="en-US" b="0" i="1" smtClean="0">
                        <a:latin typeface="Cambria Math"/>
                      </a:rPr>
                      <m:t>−3.5</m:t>
                    </m:r>
                  </m:oMath>
                </a14:m>
                <a:r>
                  <a:rPr lang="en-US" b="0" dirty="0" smtClean="0"/>
                  <a:t> </a:t>
                </a:r>
                <a:endParaRPr lang="en-US" dirty="0"/>
              </a:p>
              <a:p>
                <a:pPr marL="0" indent="0">
                  <a:buNone/>
                </a:pPr>
                <a:r>
                  <a:rPr lang="en-US" b="0" dirty="0" smtClean="0"/>
                  <a:t>Psi; </a:t>
                </a:r>
                <a14:m>
                  <m:oMath xmlns:m="http://schemas.openxmlformats.org/officeDocument/2006/math">
                    <m:r>
                      <a:rPr lang="en-US" b="0" i="1" smtClean="0">
                        <a:latin typeface="Cambria Math"/>
                      </a:rPr>
                      <m:t>𝑓𝑚</m:t>
                    </m:r>
                    <m:r>
                      <a:rPr lang="en-US" b="0" i="1" smtClean="0">
                        <a:latin typeface="Cambria Math"/>
                      </a:rPr>
                      <m:t>=</m:t>
                    </m:r>
                    <m:r>
                      <a:rPr lang="en-US" b="0" i="1" smtClean="0">
                        <a:latin typeface="Cambria Math"/>
                      </a:rPr>
                      <m:t>𝑓𝑚𝑖𝑛</m:t>
                    </m:r>
                    <m:r>
                      <a:rPr lang="en-US" b="0" i="1" smtClean="0">
                        <a:latin typeface="Cambria Math"/>
                      </a:rPr>
                      <m:t>+2.33</m:t>
                    </m:r>
                    <m:r>
                      <a:rPr lang="en-US" b="0" i="1" smtClean="0">
                        <a:latin typeface="Cambria Math"/>
                      </a:rPr>
                      <m:t>𝑠</m:t>
                    </m:r>
                    <m:r>
                      <a:rPr lang="en-US" b="0" i="1" smtClean="0">
                        <a:latin typeface="Cambria Math"/>
                      </a:rPr>
                      <m:t>−500</m:t>
                    </m:r>
                  </m:oMath>
                </a14:m>
                <a:endParaRPr lang="en-US" b="0" dirty="0" smtClean="0"/>
              </a:p>
              <a:p>
                <a:pPr marL="0" indent="0">
                  <a:buNone/>
                </a:pPr>
                <a:r>
                  <a:rPr lang="en-US" dirty="0"/>
                  <a:t>o</a:t>
                </a:r>
                <a:r>
                  <a:rPr lang="en-US" b="0" dirty="0" smtClean="0"/>
                  <a:t>r, when fmin≥35MPa</a:t>
                </a:r>
              </a:p>
              <a:p>
                <a:pPr marL="0" indent="0">
                  <a:buNone/>
                </a:pPr>
                <a:r>
                  <a:rPr lang="en-US" dirty="0" err="1" smtClean="0"/>
                  <a:t>MPa</a:t>
                </a:r>
                <a:r>
                  <a:rPr lang="en-US" dirty="0" smtClean="0"/>
                  <a:t>; </a:t>
                </a:r>
                <a14:m>
                  <m:oMath xmlns:m="http://schemas.openxmlformats.org/officeDocument/2006/math">
                    <m:r>
                      <a:rPr lang="en-US" b="0" i="1" smtClean="0">
                        <a:latin typeface="Cambria Math"/>
                      </a:rPr>
                      <m:t>𝑓𝑚</m:t>
                    </m:r>
                    <m:r>
                      <a:rPr lang="en-US" b="0" i="1" smtClean="0">
                        <a:latin typeface="Cambria Math"/>
                      </a:rPr>
                      <m:t>=0.9</m:t>
                    </m:r>
                    <m:r>
                      <a:rPr lang="en-US" b="0" i="1" smtClean="0">
                        <a:latin typeface="Cambria Math"/>
                      </a:rPr>
                      <m:t>𝑓𝑚</m:t>
                    </m:r>
                    <m:r>
                      <a:rPr lang="en-US" b="0" i="1" smtClean="0">
                        <a:latin typeface="Cambria Math"/>
                      </a:rPr>
                      <m:t>+2.33</m:t>
                    </m:r>
                    <m:r>
                      <a:rPr lang="en-US" b="0" i="1" smtClean="0">
                        <a:latin typeface="Cambria Math"/>
                      </a:rPr>
                      <m:t>𝑠</m:t>
                    </m:r>
                  </m:oMath>
                </a14:m>
                <a:endParaRPr lang="en-US" b="0" dirty="0" smtClean="0"/>
              </a:p>
              <a:p>
                <a:pPr marL="0" indent="0">
                  <a:buNone/>
                </a:pPr>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741" t="-1852"/>
                </a:stretch>
              </a:blipFill>
            </p:spPr>
            <p:txBody>
              <a:bodyPr/>
              <a:lstStyle/>
              <a:p>
                <a:r>
                  <a:rPr lang="da-DK">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000875592"/>
              </p:ext>
            </p:extLst>
          </p:nvPr>
        </p:nvGraphicFramePr>
        <p:xfrm>
          <a:off x="1187624" y="1844824"/>
          <a:ext cx="7632848" cy="1463040"/>
        </p:xfrm>
        <a:graphic>
          <a:graphicData uri="http://schemas.openxmlformats.org/drawingml/2006/table">
            <a:tbl>
              <a:tblPr firstRow="1" bandRow="1">
                <a:tableStyleId>{5C22544A-7EE6-4342-B048-85BDC9FD1C3A}</a:tableStyleId>
              </a:tblPr>
              <a:tblGrid>
                <a:gridCol w="3816424"/>
                <a:gridCol w="3816424"/>
              </a:tblGrid>
              <a:tr h="252028">
                <a:tc>
                  <a:txBody>
                    <a:bodyPr/>
                    <a:lstStyle/>
                    <a:p>
                      <a:r>
                        <a:rPr lang="en-US" dirty="0" smtClean="0"/>
                        <a:t>Average Strength (</a:t>
                      </a:r>
                      <a:r>
                        <a:rPr lang="en-US" dirty="0" err="1" smtClean="0"/>
                        <a:t>MPa</a:t>
                      </a:r>
                      <a:r>
                        <a:rPr lang="en-US" dirty="0" smtClean="0"/>
                        <a:t>)</a:t>
                      </a:r>
                      <a:endParaRPr lang="da-DK" dirty="0"/>
                    </a:p>
                  </a:txBody>
                  <a:tcPr/>
                </a:tc>
                <a:tc>
                  <a:txBody>
                    <a:bodyPr/>
                    <a:lstStyle/>
                    <a:p>
                      <a:r>
                        <a:rPr lang="en-US" dirty="0" smtClean="0"/>
                        <a:t>Range (</a:t>
                      </a:r>
                      <a:r>
                        <a:rPr lang="en-US" dirty="0" err="1" smtClean="0"/>
                        <a:t>Mpa</a:t>
                      </a:r>
                      <a:r>
                        <a:rPr lang="en-US" dirty="0" smtClean="0"/>
                        <a:t>)</a:t>
                      </a:r>
                      <a:endParaRPr lang="da-DK" dirty="0"/>
                    </a:p>
                  </a:txBody>
                  <a:tcPr/>
                </a:tc>
              </a:tr>
              <a:tr h="252028">
                <a:tc>
                  <a:txBody>
                    <a:bodyPr/>
                    <a:lstStyle/>
                    <a:p>
                      <a:r>
                        <a:rPr lang="en-US" dirty="0" err="1" smtClean="0"/>
                        <a:t>fm</a:t>
                      </a:r>
                      <a:r>
                        <a:rPr lang="en-US" dirty="0" smtClean="0"/>
                        <a:t> =</a:t>
                      </a:r>
                      <a:r>
                        <a:rPr lang="en-US" baseline="0" dirty="0" smtClean="0"/>
                        <a:t> </a:t>
                      </a:r>
                      <a:r>
                        <a:rPr lang="en-US" baseline="0" dirty="0" err="1" smtClean="0"/>
                        <a:t>fmin</a:t>
                      </a:r>
                      <a:r>
                        <a:rPr lang="en-US" baseline="0" dirty="0" smtClean="0"/>
                        <a:t> + 6.9</a:t>
                      </a:r>
                      <a:endParaRPr lang="da-DK" dirty="0"/>
                    </a:p>
                  </a:txBody>
                  <a:tcPr/>
                </a:tc>
                <a:tc>
                  <a:txBody>
                    <a:bodyPr/>
                    <a:lstStyle/>
                    <a:p>
                      <a:r>
                        <a:rPr lang="en-US" dirty="0" err="1" smtClean="0"/>
                        <a:t>fmin</a:t>
                      </a:r>
                      <a:r>
                        <a:rPr lang="en-US" dirty="0" smtClean="0"/>
                        <a:t>&lt;20.7</a:t>
                      </a:r>
                      <a:endParaRPr lang="da-DK" dirty="0"/>
                    </a:p>
                  </a:txBody>
                  <a:tcPr/>
                </a:tc>
              </a:tr>
              <a:tr h="252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fm</a:t>
                      </a:r>
                      <a:r>
                        <a:rPr lang="en-US" dirty="0" smtClean="0"/>
                        <a:t> =</a:t>
                      </a:r>
                      <a:r>
                        <a:rPr lang="en-US" baseline="0" dirty="0" smtClean="0"/>
                        <a:t> </a:t>
                      </a:r>
                      <a:r>
                        <a:rPr lang="en-US" baseline="0" dirty="0" err="1" smtClean="0"/>
                        <a:t>fmin</a:t>
                      </a:r>
                      <a:r>
                        <a:rPr lang="en-US" baseline="0" dirty="0" smtClean="0"/>
                        <a:t> + 8.3</a:t>
                      </a:r>
                      <a:endParaRPr lang="da-DK"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20.7&lt;</a:t>
                      </a:r>
                      <a:r>
                        <a:rPr lang="en-US" dirty="0" err="1" smtClean="0"/>
                        <a:t>fmin</a:t>
                      </a:r>
                      <a:r>
                        <a:rPr lang="en-US" dirty="0" smtClean="0"/>
                        <a:t>&lt;34.5</a:t>
                      </a:r>
                      <a:endParaRPr lang="da-DK" dirty="0" smtClean="0"/>
                    </a:p>
                  </a:txBody>
                  <a:tcPr/>
                </a:tc>
              </a:tr>
              <a:tr h="252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fm</a:t>
                      </a:r>
                      <a:r>
                        <a:rPr lang="en-US" dirty="0" smtClean="0"/>
                        <a:t> =</a:t>
                      </a:r>
                      <a:r>
                        <a:rPr lang="en-US" baseline="0" dirty="0" smtClean="0"/>
                        <a:t> </a:t>
                      </a:r>
                      <a:r>
                        <a:rPr lang="en-US" baseline="0" dirty="0" err="1" smtClean="0"/>
                        <a:t>fmin</a:t>
                      </a:r>
                      <a:r>
                        <a:rPr lang="en-US" baseline="0" dirty="0" smtClean="0"/>
                        <a:t> + 10.9</a:t>
                      </a:r>
                      <a:endParaRPr lang="da-DK"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fmin</a:t>
                      </a:r>
                      <a:r>
                        <a:rPr lang="en-US" dirty="0" smtClean="0"/>
                        <a:t>&gt;34.5</a:t>
                      </a:r>
                      <a:endParaRPr lang="da-DK" dirty="0" smtClean="0"/>
                    </a:p>
                  </a:txBody>
                  <a:tcPr/>
                </a:tc>
              </a:tr>
            </a:tbl>
          </a:graphicData>
        </a:graphic>
      </p:graphicFrame>
    </p:spTree>
    <p:extLst>
      <p:ext uri="{BB962C8B-B14F-4D97-AF65-F5344CB8AC3E}">
        <p14:creationId xmlns:p14="http://schemas.microsoft.com/office/powerpoint/2010/main" val="19844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p:sp>
        <p:nvSpPr>
          <p:cNvPr id="3" name="Content Placeholder 2"/>
          <p:cNvSpPr>
            <a:spLocks noGrp="1"/>
          </p:cNvSpPr>
          <p:nvPr>
            <p:ph sz="quarter" idx="1"/>
          </p:nvPr>
        </p:nvSpPr>
        <p:spPr/>
        <p:txBody>
          <a:bodyPr>
            <a:normAutofit fontScale="77500" lnSpcReduction="20000"/>
          </a:bodyPr>
          <a:lstStyle/>
          <a:p>
            <a:pPr algn="just">
              <a:lnSpc>
                <a:spcPct val="150000"/>
              </a:lnSpc>
            </a:pPr>
            <a:r>
              <a:rPr lang="en-US" sz="2800" dirty="0">
                <a:latin typeface="Times New Roman" pitchFamily="18" charset="0"/>
                <a:cs typeface="Times New Roman" pitchFamily="18" charset="0"/>
              </a:rPr>
              <a:t>Since OPC is used, from Table </a:t>
            </a:r>
            <a:r>
              <a:rPr lang="en-US" sz="2800" dirty="0" smtClean="0">
                <a:latin typeface="Times New Roman" pitchFamily="18" charset="0"/>
                <a:cs typeface="Times New Roman" pitchFamily="18" charset="0"/>
              </a:rPr>
              <a:t>19.1, </a:t>
            </a:r>
            <a:r>
              <a:rPr lang="en-US" sz="2800" dirty="0">
                <a:latin typeface="Times New Roman" pitchFamily="18" charset="0"/>
                <a:cs typeface="Times New Roman" pitchFamily="18" charset="0"/>
              </a:rPr>
              <a:t>the estimated w/c ratio is </a:t>
            </a:r>
            <a:r>
              <a:rPr lang="en-US" sz="2800" dirty="0" smtClean="0">
                <a:latin typeface="Times New Roman" pitchFamily="18" charset="0"/>
                <a:cs typeface="Times New Roman" pitchFamily="18" charset="0"/>
              </a:rPr>
              <a:t>0.48</a:t>
            </a:r>
            <a:endParaRPr lang="en-US" sz="2800" dirty="0">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This water cement ratio from strength point of view is to be checked against maximum w/c ratio given in table </a:t>
            </a:r>
            <a:r>
              <a:rPr lang="en-US" sz="2800" dirty="0" smtClean="0">
                <a:latin typeface="Times New Roman" pitchFamily="18" charset="0"/>
                <a:cs typeface="Times New Roman" pitchFamily="18" charset="0"/>
              </a:rPr>
              <a:t>11.6 </a:t>
            </a:r>
            <a:r>
              <a:rPr lang="en-US" sz="2800" dirty="0">
                <a:latin typeface="Times New Roman" pitchFamily="18" charset="0"/>
                <a:cs typeface="Times New Roman" pitchFamily="18" charset="0"/>
              </a:rPr>
              <a:t>and minimum of the two is to be adopted</a:t>
            </a:r>
            <a:r>
              <a:rPr lang="en-US" sz="28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From table </a:t>
            </a:r>
            <a:r>
              <a:rPr lang="en-US" sz="2800" dirty="0" smtClean="0">
                <a:latin typeface="Times New Roman" pitchFamily="18" charset="0"/>
                <a:cs typeface="Times New Roman" pitchFamily="18" charset="0"/>
              </a:rPr>
              <a:t>19.4, </a:t>
            </a:r>
            <a:r>
              <a:rPr lang="en-US" sz="2800" dirty="0">
                <a:latin typeface="Times New Roman" pitchFamily="18" charset="0"/>
                <a:cs typeface="Times New Roman" pitchFamily="18" charset="0"/>
              </a:rPr>
              <a:t>for a slump of 50mm, 20 mm maximum size of aggregate, for non-air entrained concrete</a:t>
            </a:r>
          </a:p>
          <a:p>
            <a:pPr algn="just">
              <a:lnSpc>
                <a:spcPct val="150000"/>
              </a:lnSpc>
              <a:buNone/>
            </a:pPr>
            <a:r>
              <a:rPr lang="en-US" sz="2800" dirty="0">
                <a:latin typeface="Times New Roman" pitchFamily="18" charset="0"/>
                <a:cs typeface="Times New Roman" pitchFamily="18" charset="0"/>
              </a:rPr>
              <a:t>	the mixing water content is 185 kg/m³ of concrete. Also the approximate entrapped air content is 2%</a:t>
            </a:r>
          </a:p>
          <a:p>
            <a:pPr algn="just">
              <a:lnSpc>
                <a:spcPct val="150000"/>
              </a:lnSpc>
              <a:buNone/>
            </a:pPr>
            <a:r>
              <a:rPr lang="en-US" sz="2800" dirty="0">
                <a:latin typeface="Times New Roman" pitchFamily="18" charset="0"/>
                <a:cs typeface="Times New Roman" pitchFamily="18" charset="0"/>
              </a:rPr>
              <a:t>	The required cement content    = </a:t>
            </a:r>
            <a:r>
              <a:rPr lang="en-US" sz="2800" dirty="0" smtClean="0">
                <a:latin typeface="Times New Roman" pitchFamily="18" charset="0"/>
                <a:cs typeface="Times New Roman" pitchFamily="18" charset="0"/>
              </a:rPr>
              <a:t>185/0.48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385.41kg/m³ </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wt</a:t>
            </a:r>
            <a:r>
              <a:rPr lang="en-US" sz="2800" dirty="0">
                <a:latin typeface="Times New Roman" pitchFamily="18" charset="0"/>
                <a:cs typeface="Times New Roman" pitchFamily="18" charset="0"/>
              </a:rPr>
              <a:t> of cement)</a:t>
            </a:r>
          </a:p>
          <a:p>
            <a:endParaRPr lang="da-DK" dirty="0"/>
          </a:p>
        </p:txBody>
      </p:sp>
    </p:spTree>
    <p:extLst>
      <p:ext uri="{BB962C8B-B14F-4D97-AF65-F5344CB8AC3E}">
        <p14:creationId xmlns:p14="http://schemas.microsoft.com/office/powerpoint/2010/main" val="286331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p:sp>
        <p:nvSpPr>
          <p:cNvPr id="3" name="Content Placeholder 2"/>
          <p:cNvSpPr>
            <a:spLocks noGrp="1"/>
          </p:cNvSpPr>
          <p:nvPr>
            <p:ph sz="quarter" idx="1"/>
          </p:nvPr>
        </p:nvSpPr>
        <p:spPr/>
        <p:txBody>
          <a:bodyPr>
            <a:normAutofit fontScale="85000" lnSpcReduction="20000"/>
          </a:bodyPr>
          <a:lstStyle/>
          <a:p>
            <a:r>
              <a:rPr lang="en-US" sz="2800" dirty="0">
                <a:latin typeface="Times New Roman" pitchFamily="18" charset="0"/>
                <a:cs typeface="Times New Roman" pitchFamily="18" charset="0"/>
              </a:rPr>
              <a:t>From table </a:t>
            </a:r>
            <a:r>
              <a:rPr lang="en-US" sz="2800" dirty="0" smtClean="0">
                <a:latin typeface="Times New Roman" pitchFamily="18" charset="0"/>
                <a:cs typeface="Times New Roman" pitchFamily="18" charset="0"/>
              </a:rPr>
              <a:t>19.9, </a:t>
            </a:r>
            <a:r>
              <a:rPr lang="en-US" sz="2800" dirty="0">
                <a:latin typeface="Times New Roman" pitchFamily="18" charset="0"/>
                <a:cs typeface="Times New Roman" pitchFamily="18" charset="0"/>
              </a:rPr>
              <a:t>for 20mm coarse aggregate, for fineness modulus of 2.80, the dry </a:t>
            </a:r>
            <a:r>
              <a:rPr lang="en-US" sz="2800" dirty="0" err="1">
                <a:latin typeface="Times New Roman" pitchFamily="18" charset="0"/>
                <a:cs typeface="Times New Roman" pitchFamily="18" charset="0"/>
              </a:rPr>
              <a:t>rodded</a:t>
            </a:r>
            <a:r>
              <a:rPr lang="en-US" sz="2800" dirty="0">
                <a:latin typeface="Times New Roman" pitchFamily="18" charset="0"/>
                <a:cs typeface="Times New Roman" pitchFamily="18" charset="0"/>
              </a:rPr>
              <a:t> bulk volume of C.A is 0.62 per unit volume of concrete.</a:t>
            </a:r>
          </a:p>
          <a:p>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Therefore, the weight of C.A    = 0.62 * 1600</a:t>
            </a:r>
          </a:p>
          <a:p>
            <a:pPr>
              <a:buNone/>
            </a:pPr>
            <a:r>
              <a:rPr lang="en-US" sz="2800" dirty="0">
                <a:latin typeface="Times New Roman" pitchFamily="18" charset="0"/>
                <a:cs typeface="Times New Roman" pitchFamily="18" charset="0"/>
              </a:rPr>
              <a:t>				            =  992 kg/m³</a:t>
            </a: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Note: 1600 is not a constant value, so how do we get the Value 1600</a:t>
            </a:r>
          </a:p>
          <a:p>
            <a:pPr>
              <a:buNone/>
            </a:pPr>
            <a:r>
              <a:rPr lang="en-US" sz="2800" dirty="0">
                <a:latin typeface="Times New Roman" pitchFamily="18" charset="0"/>
                <a:cs typeface="Times New Roman" pitchFamily="18" charset="0"/>
              </a:rPr>
              <a:t>	Weight of Coarse aggregate (A</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weight of container and coarse aggregate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weight of Container (Kg)</a:t>
            </a:r>
          </a:p>
          <a:p>
            <a:pPr>
              <a:buNone/>
            </a:pPr>
            <a:r>
              <a:rPr lang="en-US" sz="2800" dirty="0">
                <a:latin typeface="Times New Roman" pitchFamily="18" charset="0"/>
                <a:cs typeface="Times New Roman" pitchFamily="18" charset="0"/>
              </a:rPr>
              <a:t>	Volume of Container (B)	= (</a:t>
            </a:r>
            <a:r>
              <a:rPr lang="el-GR" sz="2800" dirty="0">
                <a:latin typeface="Times New Roman" pitchFamily="18" charset="0"/>
                <a:cs typeface="Times New Roman" pitchFamily="18" charset="0"/>
              </a:rPr>
              <a:t>π</a:t>
            </a:r>
            <a:r>
              <a:rPr lang="en-US" sz="2800" dirty="0">
                <a:latin typeface="Times New Roman" pitchFamily="18" charset="0"/>
                <a:cs typeface="Times New Roman" pitchFamily="18" charset="0"/>
              </a:rPr>
              <a:t>/4D²* L)  (Cm³)</a:t>
            </a:r>
          </a:p>
          <a:p>
            <a:pPr>
              <a:buNone/>
            </a:pPr>
            <a:r>
              <a:rPr lang="en-US" sz="2800" dirty="0">
                <a:latin typeface="Times New Roman" pitchFamily="18" charset="0"/>
                <a:cs typeface="Times New Roman" pitchFamily="18" charset="0"/>
              </a:rPr>
              <a:t>	Bulk Density			= A/B = C (g/cm³)</a:t>
            </a:r>
          </a:p>
          <a:p>
            <a:pPr>
              <a:buNone/>
            </a:pPr>
            <a:r>
              <a:rPr lang="en-US" sz="2800" dirty="0">
                <a:latin typeface="Times New Roman" pitchFamily="18" charset="0"/>
                <a:cs typeface="Times New Roman" pitchFamily="18" charset="0"/>
              </a:rPr>
              <a:t>					= C (Kg/m³)</a:t>
            </a:r>
          </a:p>
          <a:p>
            <a:endParaRPr lang="da-DK" dirty="0"/>
          </a:p>
        </p:txBody>
      </p:sp>
    </p:spTree>
    <p:extLst>
      <p:ext uri="{BB962C8B-B14F-4D97-AF65-F5344CB8AC3E}">
        <p14:creationId xmlns:p14="http://schemas.microsoft.com/office/powerpoint/2010/main" val="391855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p:sp>
        <p:nvSpPr>
          <p:cNvPr id="3" name="Content Placeholder 2"/>
          <p:cNvSpPr>
            <a:spLocks noGrp="1"/>
          </p:cNvSpPr>
          <p:nvPr>
            <p:ph sz="quarter" idx="1"/>
          </p:nvPr>
        </p:nvSpPr>
        <p:spPr/>
        <p:txBody>
          <a:bodyPr>
            <a:normAutofit fontScale="92500" lnSpcReduction="20000"/>
          </a:bodyPr>
          <a:lstStyle/>
          <a:p>
            <a:r>
              <a:rPr lang="en-US" sz="2800" dirty="0">
                <a:latin typeface="Times New Roman" pitchFamily="18" charset="0"/>
                <a:cs typeface="Times New Roman" pitchFamily="18" charset="0"/>
              </a:rPr>
              <a:t>From table 11.9, the first estimate of density of fresh concrete for 20 mm maximum size of aggregate and for non-air-entrained concrete is  =2355kg/m³</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weight of all known ingredients of concrete</a:t>
            </a:r>
          </a:p>
          <a:p>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Weight of Water        = 185 kg/m³</a:t>
            </a:r>
          </a:p>
          <a:p>
            <a:pPr>
              <a:buNone/>
            </a:pPr>
            <a:r>
              <a:rPr lang="en-US" sz="2800" dirty="0">
                <a:latin typeface="Times New Roman" pitchFamily="18" charset="0"/>
                <a:cs typeface="Times New Roman" pitchFamily="18" charset="0"/>
              </a:rPr>
              <a:t>		weight of Cement     =   394 kg/m³</a:t>
            </a:r>
          </a:p>
          <a:p>
            <a:pPr>
              <a:buNone/>
            </a:pPr>
            <a:r>
              <a:rPr lang="en-US" sz="2800" dirty="0">
                <a:latin typeface="Times New Roman" pitchFamily="18" charset="0"/>
                <a:cs typeface="Times New Roman" pitchFamily="18" charset="0"/>
              </a:rPr>
              <a:t>		Weight of CA	     = 992 kg/m³</a:t>
            </a:r>
          </a:p>
          <a:p>
            <a:pPr>
              <a:buNone/>
            </a:pPr>
            <a:r>
              <a:rPr lang="en-US" sz="2800" dirty="0">
                <a:latin typeface="Times New Roman" pitchFamily="18" charset="0"/>
                <a:cs typeface="Times New Roman" pitchFamily="18" charset="0"/>
              </a:rPr>
              <a:t>		Weight of FA	     =  2355 – (185+394+992)</a:t>
            </a:r>
          </a:p>
          <a:p>
            <a:pPr>
              <a:buNone/>
            </a:pPr>
            <a:r>
              <a:rPr lang="en-US" sz="2800" dirty="0">
                <a:latin typeface="Times New Roman" pitchFamily="18" charset="0"/>
                <a:cs typeface="Times New Roman" pitchFamily="18" charset="0"/>
              </a:rPr>
              <a:t>				     = 784 kg/m³</a:t>
            </a:r>
          </a:p>
          <a:p>
            <a:pPr>
              <a:buNone/>
            </a:pPr>
            <a:r>
              <a:rPr lang="en-US" sz="2800" dirty="0">
                <a:latin typeface="Times New Roman" pitchFamily="18" charset="0"/>
                <a:cs typeface="Times New Roman" pitchFamily="18" charset="0"/>
              </a:rPr>
              <a:t>Alternatively the weight of F.A can also be found out by absolute volume method which is more correct </a:t>
            </a:r>
          </a:p>
          <a:p>
            <a:endParaRPr lang="da-DK" dirty="0"/>
          </a:p>
        </p:txBody>
      </p:sp>
    </p:spTree>
    <p:extLst>
      <p:ext uri="{BB962C8B-B14F-4D97-AF65-F5344CB8AC3E}">
        <p14:creationId xmlns:p14="http://schemas.microsoft.com/office/powerpoint/2010/main" val="251298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p>
        </p:txBody>
      </p:sp>
      <p:graphicFrame>
        <p:nvGraphicFramePr>
          <p:cNvPr id="4" name="Content Placeholder 3"/>
          <p:cNvGraphicFramePr>
            <a:graphicFrameLocks noGrp="1"/>
          </p:cNvGraphicFramePr>
          <p:nvPr>
            <p:ph idx="1"/>
          </p:nvPr>
        </p:nvGraphicFramePr>
        <p:xfrm>
          <a:off x="1428750" y="1828802"/>
          <a:ext cx="6172200" cy="4381316"/>
        </p:xfrm>
        <a:graphic>
          <a:graphicData uri="http://schemas.openxmlformats.org/drawingml/2006/table">
            <a:tbl>
              <a:tblPr firstRow="1" bandRow="1">
                <a:tableStyleId>{5C22544A-7EE6-4342-B048-85BDC9FD1C3A}</a:tableStyleId>
              </a:tblPr>
              <a:tblGrid>
                <a:gridCol w="1543050">
                  <a:extLst>
                    <a:ext uri="{9D8B030D-6E8A-4147-A177-3AD203B41FA5}">
                      <a16:colId xmlns:a16="http://schemas.microsoft.com/office/drawing/2014/main" xmlns="" val="20000"/>
                    </a:ext>
                  </a:extLst>
                </a:gridCol>
                <a:gridCol w="1543050">
                  <a:extLst>
                    <a:ext uri="{9D8B030D-6E8A-4147-A177-3AD203B41FA5}">
                      <a16:colId xmlns:a16="http://schemas.microsoft.com/office/drawing/2014/main" xmlns="" val="20001"/>
                    </a:ext>
                  </a:extLst>
                </a:gridCol>
                <a:gridCol w="1543050">
                  <a:extLst>
                    <a:ext uri="{9D8B030D-6E8A-4147-A177-3AD203B41FA5}">
                      <a16:colId xmlns:a16="http://schemas.microsoft.com/office/drawing/2014/main" xmlns="" val="20002"/>
                    </a:ext>
                  </a:extLst>
                </a:gridCol>
                <a:gridCol w="1543050">
                  <a:extLst>
                    <a:ext uri="{9D8B030D-6E8A-4147-A177-3AD203B41FA5}">
                      <a16:colId xmlns:a16="http://schemas.microsoft.com/office/drawing/2014/main" xmlns="" val="20003"/>
                    </a:ext>
                  </a:extLst>
                </a:gridCol>
              </a:tblGrid>
              <a:tr h="525967">
                <a:tc gridSpan="4">
                  <a:txBody>
                    <a:bodyPr/>
                    <a:lstStyle/>
                    <a:p>
                      <a:pPr algn="ctr"/>
                      <a:r>
                        <a:rPr lang="en-US" i="1" u="none" dirty="0"/>
                        <a:t>Tabulate the absolute volume of all the known ingredients</a:t>
                      </a:r>
                    </a:p>
                  </a:txBody>
                  <a:tcPr marL="68580" marR="68580"/>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907833">
                <a:tc>
                  <a:txBody>
                    <a:bodyPr/>
                    <a:lstStyle/>
                    <a:p>
                      <a:r>
                        <a:rPr lang="en-US" dirty="0"/>
                        <a:t>Item number</a:t>
                      </a:r>
                    </a:p>
                  </a:txBody>
                  <a:tcPr marL="68580" marR="68580"/>
                </a:tc>
                <a:tc>
                  <a:txBody>
                    <a:bodyPr/>
                    <a:lstStyle/>
                    <a:p>
                      <a:r>
                        <a:rPr lang="en-US" dirty="0"/>
                        <a:t>Ingredients </a:t>
                      </a:r>
                    </a:p>
                  </a:txBody>
                  <a:tcPr marL="68580" marR="68580"/>
                </a:tc>
                <a:tc>
                  <a:txBody>
                    <a:bodyPr/>
                    <a:lstStyle/>
                    <a:p>
                      <a:r>
                        <a:rPr lang="en-US" dirty="0"/>
                        <a:t>Weight kg/m³</a:t>
                      </a:r>
                    </a:p>
                  </a:txBody>
                  <a:tcPr marL="68580" marR="68580"/>
                </a:tc>
                <a:tc>
                  <a:txBody>
                    <a:bodyPr/>
                    <a:lstStyle/>
                    <a:p>
                      <a:r>
                        <a:rPr lang="en-US" dirty="0"/>
                        <a:t>Absolute volume cm³</a:t>
                      </a:r>
                    </a:p>
                  </a:txBody>
                  <a:tcPr marL="68580" marR="68580"/>
                </a:tc>
                <a:extLst>
                  <a:ext uri="{0D108BD9-81ED-4DB2-BD59-A6C34878D82A}">
                    <a16:rowId xmlns:a16="http://schemas.microsoft.com/office/drawing/2014/main" xmlns="" val="10001"/>
                  </a:ext>
                </a:extLst>
              </a:tr>
              <a:tr h="525967">
                <a:tc>
                  <a:txBody>
                    <a:bodyPr/>
                    <a:lstStyle/>
                    <a:p>
                      <a:r>
                        <a:rPr lang="en-US" dirty="0"/>
                        <a:t>1</a:t>
                      </a:r>
                    </a:p>
                  </a:txBody>
                  <a:tcPr marL="68580" marR="68580"/>
                </a:tc>
                <a:tc>
                  <a:txBody>
                    <a:bodyPr/>
                    <a:lstStyle/>
                    <a:p>
                      <a:r>
                        <a:rPr lang="en-US" dirty="0"/>
                        <a:t>Cement </a:t>
                      </a:r>
                    </a:p>
                  </a:txBody>
                  <a:tcPr marL="68580" marR="68580"/>
                </a:tc>
                <a:tc>
                  <a:txBody>
                    <a:bodyPr/>
                    <a:lstStyle/>
                    <a:p>
                      <a:r>
                        <a:rPr lang="en-US" b="1" dirty="0"/>
                        <a:t>394</a:t>
                      </a:r>
                      <a:r>
                        <a:rPr lang="en-US" dirty="0"/>
                        <a:t>/3.15 *10³</a:t>
                      </a:r>
                    </a:p>
                  </a:txBody>
                  <a:tcPr marL="68580" marR="68580"/>
                </a:tc>
                <a:tc>
                  <a:txBody>
                    <a:bodyPr/>
                    <a:lstStyle/>
                    <a:p>
                      <a:r>
                        <a:rPr lang="en-US" dirty="0"/>
                        <a:t>125 *10³</a:t>
                      </a:r>
                    </a:p>
                  </a:txBody>
                  <a:tcPr marL="68580" marR="68580"/>
                </a:tc>
                <a:extLst>
                  <a:ext uri="{0D108BD9-81ED-4DB2-BD59-A6C34878D82A}">
                    <a16:rowId xmlns:a16="http://schemas.microsoft.com/office/drawing/2014/main" xmlns="" val="10002"/>
                  </a:ext>
                </a:extLst>
              </a:tr>
              <a:tr h="525967">
                <a:tc>
                  <a:txBody>
                    <a:bodyPr/>
                    <a:lstStyle/>
                    <a:p>
                      <a:r>
                        <a:rPr lang="en-US" dirty="0"/>
                        <a:t>2</a:t>
                      </a:r>
                    </a:p>
                  </a:txBody>
                  <a:tcPr marL="68580" marR="68580"/>
                </a:tc>
                <a:tc>
                  <a:txBody>
                    <a:bodyPr/>
                    <a:lstStyle/>
                    <a:p>
                      <a:r>
                        <a:rPr lang="en-US" dirty="0"/>
                        <a:t>Water </a:t>
                      </a:r>
                    </a:p>
                  </a:txBody>
                  <a:tcPr marL="68580" marR="68580"/>
                </a:tc>
                <a:tc>
                  <a:txBody>
                    <a:bodyPr/>
                    <a:lstStyle/>
                    <a:p>
                      <a:r>
                        <a:rPr lang="en-US" b="1" dirty="0"/>
                        <a:t>185</a:t>
                      </a:r>
                      <a:r>
                        <a:rPr lang="en-US" dirty="0"/>
                        <a:t>/1* 10³</a:t>
                      </a:r>
                    </a:p>
                  </a:txBody>
                  <a:tcPr marL="68580" marR="68580"/>
                </a:tc>
                <a:tc>
                  <a:txBody>
                    <a:bodyPr/>
                    <a:lstStyle/>
                    <a:p>
                      <a:r>
                        <a:rPr lang="en-US" dirty="0"/>
                        <a:t>185 *10³</a:t>
                      </a:r>
                    </a:p>
                  </a:txBody>
                  <a:tcPr marL="68580" marR="68580"/>
                </a:tc>
                <a:extLst>
                  <a:ext uri="{0D108BD9-81ED-4DB2-BD59-A6C34878D82A}">
                    <a16:rowId xmlns:a16="http://schemas.microsoft.com/office/drawing/2014/main" xmlns="" val="10003"/>
                  </a:ext>
                </a:extLst>
              </a:tr>
              <a:tr h="525967">
                <a:tc>
                  <a:txBody>
                    <a:bodyPr/>
                    <a:lstStyle/>
                    <a:p>
                      <a:r>
                        <a:rPr lang="en-US" dirty="0"/>
                        <a:t>3</a:t>
                      </a:r>
                    </a:p>
                  </a:txBody>
                  <a:tcPr marL="68580" marR="68580"/>
                </a:tc>
                <a:tc>
                  <a:txBody>
                    <a:bodyPr/>
                    <a:lstStyle/>
                    <a:p>
                      <a:r>
                        <a:rPr lang="en-US" dirty="0"/>
                        <a:t>Coarse aggregate</a:t>
                      </a:r>
                    </a:p>
                  </a:txBody>
                  <a:tcPr marL="68580" marR="68580"/>
                </a:tc>
                <a:tc>
                  <a:txBody>
                    <a:bodyPr/>
                    <a:lstStyle/>
                    <a:p>
                      <a:r>
                        <a:rPr lang="en-US" b="1" dirty="0"/>
                        <a:t>992</a:t>
                      </a:r>
                      <a:r>
                        <a:rPr lang="en-US" dirty="0"/>
                        <a:t>/2.7 *10³</a:t>
                      </a:r>
                    </a:p>
                  </a:txBody>
                  <a:tcPr marL="68580" marR="68580"/>
                </a:tc>
                <a:tc>
                  <a:txBody>
                    <a:bodyPr/>
                    <a:lstStyle/>
                    <a:p>
                      <a:r>
                        <a:rPr lang="en-US" dirty="0"/>
                        <a:t>367 *10³</a:t>
                      </a:r>
                    </a:p>
                  </a:txBody>
                  <a:tcPr marL="68580" marR="68580"/>
                </a:tc>
                <a:extLst>
                  <a:ext uri="{0D108BD9-81ED-4DB2-BD59-A6C34878D82A}">
                    <a16:rowId xmlns:a16="http://schemas.microsoft.com/office/drawing/2014/main" xmlns="" val="10004"/>
                  </a:ext>
                </a:extLst>
              </a:tr>
              <a:tr h="525967">
                <a:tc>
                  <a:txBody>
                    <a:bodyPr/>
                    <a:lstStyle/>
                    <a:p>
                      <a:r>
                        <a:rPr lang="en-US" dirty="0"/>
                        <a:t>4</a:t>
                      </a:r>
                    </a:p>
                  </a:txBody>
                  <a:tcPr marL="68580" marR="68580"/>
                </a:tc>
                <a:tc>
                  <a:txBody>
                    <a:bodyPr/>
                    <a:lstStyle/>
                    <a:p>
                      <a:r>
                        <a:rPr lang="en-US" dirty="0"/>
                        <a:t>Air </a:t>
                      </a:r>
                    </a:p>
                  </a:txBody>
                  <a:tcPr marL="68580" marR="68580"/>
                </a:tc>
                <a:tc>
                  <a:txBody>
                    <a:bodyPr/>
                    <a:lstStyle/>
                    <a:p>
                      <a:r>
                        <a:rPr lang="en-US" b="1" dirty="0"/>
                        <a:t>2</a:t>
                      </a:r>
                      <a:r>
                        <a:rPr lang="en-US" dirty="0"/>
                        <a:t>/100 * 10⁶</a:t>
                      </a:r>
                    </a:p>
                  </a:txBody>
                  <a:tcPr marL="68580" marR="68580"/>
                </a:tc>
                <a:tc>
                  <a:txBody>
                    <a:bodyPr/>
                    <a:lstStyle/>
                    <a:p>
                      <a:r>
                        <a:rPr lang="en-US" dirty="0"/>
                        <a:t>20 *10³</a:t>
                      </a:r>
                    </a:p>
                  </a:txBody>
                  <a:tcPr marL="68580" marR="68580"/>
                </a:tc>
                <a:extLst>
                  <a:ext uri="{0D108BD9-81ED-4DB2-BD59-A6C34878D82A}">
                    <a16:rowId xmlns:a16="http://schemas.microsoft.com/office/drawing/2014/main" xmlns="" val="10005"/>
                  </a:ext>
                </a:extLst>
              </a:tr>
              <a:tr h="729535">
                <a:tc gridSpan="4">
                  <a:txBody>
                    <a:bodyPr/>
                    <a:lstStyle/>
                    <a:p>
                      <a:r>
                        <a:rPr lang="en-US" dirty="0"/>
                        <a:t>3.15 is cement specific gravity,  1 is water specific gravity , 2.7 is specific gravity given in the question</a:t>
                      </a:r>
                    </a:p>
                  </a:txBody>
                  <a:tcPr marL="68580" marR="68580"/>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6" name="Slide Number Placeholder 5"/>
          <p:cNvSpPr>
            <a:spLocks noGrp="1"/>
          </p:cNvSpPr>
          <p:nvPr>
            <p:ph type="sldNum" sz="quarter" idx="12"/>
          </p:nvPr>
        </p:nvSpPr>
        <p:spPr/>
        <p:txBody>
          <a:bodyPr/>
          <a:lstStyle/>
          <a:p>
            <a:fld id="{5BC956F5-8F24-4FD9-9668-1CA6A3BE8449}" type="slidenum">
              <a:rPr lang="en-US" smtClean="0"/>
              <a:pPr/>
              <a:t>26</a:t>
            </a:fld>
            <a:endParaRPr lang="en-US"/>
          </a:p>
        </p:txBody>
      </p:sp>
    </p:spTree>
    <p:extLst>
      <p:ext uri="{BB962C8B-B14F-4D97-AF65-F5344CB8AC3E}">
        <p14:creationId xmlns:p14="http://schemas.microsoft.com/office/powerpoint/2010/main" val="858996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p:sp>
        <p:nvSpPr>
          <p:cNvPr id="3" name="Content Placeholder 2"/>
          <p:cNvSpPr>
            <a:spLocks noGrp="1"/>
          </p:cNvSpPr>
          <p:nvPr>
            <p:ph sz="quarter" idx="1"/>
          </p:nvPr>
        </p:nvSpPr>
        <p:spPr/>
        <p:txBody>
          <a:bodyPr>
            <a:normAutofit lnSpcReduction="10000"/>
          </a:bodyPr>
          <a:lstStyle/>
          <a:p>
            <a:pPr algn="just">
              <a:lnSpc>
                <a:spcPct val="150000"/>
              </a:lnSpc>
            </a:pPr>
            <a:r>
              <a:rPr lang="en-US" sz="2800" dirty="0">
                <a:latin typeface="Times New Roman" pitchFamily="18" charset="0"/>
                <a:cs typeface="Times New Roman" pitchFamily="18" charset="0"/>
              </a:rPr>
              <a:t>Total absolute volume = 697 *10³ cm³</a:t>
            </a:r>
          </a:p>
          <a:p>
            <a:pPr algn="just">
              <a:lnSpc>
                <a:spcPct val="150000"/>
              </a:lnSpc>
            </a:pPr>
            <a:r>
              <a:rPr lang="en-US" sz="2800" dirty="0">
                <a:latin typeface="Times New Roman" pitchFamily="18" charset="0"/>
                <a:cs typeface="Times New Roman" pitchFamily="18" charset="0"/>
              </a:rPr>
              <a:t>Therefore absolute volume of FA</a:t>
            </a:r>
          </a:p>
          <a:p>
            <a:pPr algn="just">
              <a:lnSpc>
                <a:spcPct val="150000"/>
              </a:lnSpc>
              <a:buNone/>
            </a:pPr>
            <a:r>
              <a:rPr lang="en-US" sz="2800" dirty="0">
                <a:latin typeface="Times New Roman" pitchFamily="18" charset="0"/>
                <a:cs typeface="Times New Roman" pitchFamily="18" charset="0"/>
              </a:rPr>
              <a:t>					=    (1000 - 697) * 10³</a:t>
            </a:r>
          </a:p>
          <a:p>
            <a:pPr algn="just">
              <a:lnSpc>
                <a:spcPct val="150000"/>
              </a:lnSpc>
              <a:buNone/>
            </a:pPr>
            <a:r>
              <a:rPr lang="en-US" sz="2800" dirty="0">
                <a:latin typeface="Times New Roman" pitchFamily="18" charset="0"/>
                <a:cs typeface="Times New Roman" pitchFamily="18" charset="0"/>
              </a:rPr>
              <a:t>					=     303*10³</a:t>
            </a:r>
          </a:p>
          <a:p>
            <a:pPr algn="just">
              <a:lnSpc>
                <a:spcPct val="150000"/>
              </a:lnSpc>
              <a:buNone/>
            </a:pPr>
            <a:r>
              <a:rPr lang="en-US" sz="2800" dirty="0">
                <a:latin typeface="Times New Roman" pitchFamily="18" charset="0"/>
                <a:cs typeface="Times New Roman" pitchFamily="18" charset="0"/>
              </a:rPr>
              <a:t>	Weight of FA			=     303*2.65    </a:t>
            </a:r>
          </a:p>
          <a:p>
            <a:pPr algn="just">
              <a:lnSpc>
                <a:spcPct val="150000"/>
              </a:lnSpc>
              <a:buNone/>
            </a:pPr>
            <a:r>
              <a:rPr lang="en-US" sz="2800" dirty="0">
                <a:latin typeface="Times New Roman" pitchFamily="18" charset="0"/>
                <a:cs typeface="Times New Roman" pitchFamily="18" charset="0"/>
              </a:rPr>
              <a:t>					=     803 kg/m³</a:t>
            </a:r>
          </a:p>
          <a:p>
            <a:pPr algn="just">
              <a:lnSpc>
                <a:spcPct val="150000"/>
              </a:lnSpc>
              <a:buNone/>
            </a:pPr>
            <a:r>
              <a:rPr lang="en-US" sz="2800" dirty="0">
                <a:latin typeface="Times New Roman" pitchFamily="18" charset="0"/>
                <a:cs typeface="Times New Roman" pitchFamily="18" charset="0"/>
              </a:rPr>
              <a:t>	Adopt FA			=     803 kg/m³</a:t>
            </a:r>
          </a:p>
          <a:p>
            <a:endParaRPr lang="da-DK" dirty="0"/>
          </a:p>
        </p:txBody>
      </p:sp>
    </p:spTree>
    <p:extLst>
      <p:ext uri="{BB962C8B-B14F-4D97-AF65-F5344CB8AC3E}">
        <p14:creationId xmlns:p14="http://schemas.microsoft.com/office/powerpoint/2010/main" val="30556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p:sp>
        <p:nvSpPr>
          <p:cNvPr id="3" name="Content Placeholder 2"/>
          <p:cNvSpPr>
            <a:spLocks noGrp="1"/>
          </p:cNvSpPr>
          <p:nvPr>
            <p:ph sz="quarter" idx="1"/>
          </p:nvPr>
        </p:nvSpPr>
        <p:spPr/>
        <p:txBody>
          <a:bodyPr>
            <a:normAutofit fontScale="85000" lnSpcReduction="20000"/>
          </a:bodyPr>
          <a:lstStyle/>
          <a:p>
            <a:r>
              <a:rPr lang="en-US" sz="2800" dirty="0">
                <a:latin typeface="Times New Roman" pitchFamily="18" charset="0"/>
                <a:cs typeface="Times New Roman" pitchFamily="18" charset="0"/>
              </a:rPr>
              <a:t>Estimated quantities of material per cubic meter of concrete are</a:t>
            </a:r>
          </a:p>
          <a:p>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Cement		=	394kg</a:t>
            </a:r>
          </a:p>
          <a:p>
            <a:pPr>
              <a:buNone/>
            </a:pPr>
            <a:r>
              <a:rPr lang="en-US" sz="2800" dirty="0">
                <a:latin typeface="Times New Roman" pitchFamily="18" charset="0"/>
                <a:cs typeface="Times New Roman" pitchFamily="18" charset="0"/>
              </a:rPr>
              <a:t>	F.A			=	803kg</a:t>
            </a:r>
          </a:p>
          <a:p>
            <a:pPr>
              <a:buNone/>
            </a:pPr>
            <a:r>
              <a:rPr lang="en-US" sz="2800" dirty="0">
                <a:latin typeface="Times New Roman" pitchFamily="18" charset="0"/>
                <a:cs typeface="Times New Roman" pitchFamily="18" charset="0"/>
              </a:rPr>
              <a:t>	C.A			=	992kg</a:t>
            </a:r>
          </a:p>
          <a:p>
            <a:pPr>
              <a:buNone/>
            </a:pPr>
            <a:r>
              <a:rPr lang="en-US" sz="2800" dirty="0">
                <a:latin typeface="Times New Roman" pitchFamily="18" charset="0"/>
                <a:cs typeface="Times New Roman" pitchFamily="18" charset="0"/>
              </a:rPr>
              <a:t>	Water			=	185kg</a:t>
            </a: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Density of fresh concrete		=	2374kg/m³</a:t>
            </a:r>
          </a:p>
          <a:p>
            <a:pPr>
              <a:buNone/>
            </a:pPr>
            <a:r>
              <a:rPr lang="en-US" sz="2800" dirty="0">
                <a:latin typeface="Times New Roman" pitchFamily="18" charset="0"/>
                <a:cs typeface="Times New Roman" pitchFamily="18" charset="0"/>
              </a:rPr>
              <a:t>	First estimate of density of </a:t>
            </a:r>
          </a:p>
          <a:p>
            <a:pPr>
              <a:buNone/>
            </a:pPr>
            <a:r>
              <a:rPr lang="en-US" sz="2800" dirty="0">
                <a:latin typeface="Times New Roman" pitchFamily="18" charset="0"/>
                <a:cs typeface="Times New Roman" pitchFamily="18" charset="0"/>
              </a:rPr>
              <a:t>	fresh concrete				=	2355 for 20mm 								aggregate (11.9)</a:t>
            </a:r>
          </a:p>
          <a:p>
            <a:pPr>
              <a:buNone/>
            </a:pPr>
            <a:r>
              <a:rPr lang="en-US" sz="2800" dirty="0">
                <a:latin typeface="Times New Roman" pitchFamily="18" charset="0"/>
                <a:cs typeface="Times New Roman" pitchFamily="18" charset="0"/>
              </a:rPr>
              <a:t>				</a:t>
            </a:r>
          </a:p>
          <a:p>
            <a:endParaRPr lang="da-DK" dirty="0"/>
          </a:p>
        </p:txBody>
      </p:sp>
    </p:spTree>
    <p:extLst>
      <p:ext uri="{BB962C8B-B14F-4D97-AF65-F5344CB8AC3E}">
        <p14:creationId xmlns:p14="http://schemas.microsoft.com/office/powerpoint/2010/main" val="1876645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p>
        </p:txBody>
      </p:sp>
      <p:sp>
        <p:nvSpPr>
          <p:cNvPr id="3" name="Content Placeholder 2"/>
          <p:cNvSpPr>
            <a:spLocks noGrp="1"/>
          </p:cNvSpPr>
          <p:nvPr>
            <p:ph idx="1"/>
          </p:nvPr>
        </p:nvSpPr>
        <p:spPr/>
        <p:txBody>
          <a:bodyPr>
            <a:normAutofit/>
          </a:bodyPr>
          <a:lstStyle/>
          <a:p>
            <a:pPr>
              <a:buNone/>
            </a:pPr>
            <a:r>
              <a:rPr lang="en-US" sz="2000" dirty="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a:t>12/19/2016</a:t>
            </a:r>
          </a:p>
        </p:txBody>
      </p:sp>
      <p:graphicFrame>
        <p:nvGraphicFramePr>
          <p:cNvPr id="4" name="Table 3"/>
          <p:cNvGraphicFramePr>
            <a:graphicFrameLocks noGrp="1"/>
          </p:cNvGraphicFramePr>
          <p:nvPr/>
        </p:nvGraphicFramePr>
        <p:xfrm>
          <a:off x="1314450" y="1752600"/>
          <a:ext cx="6572252" cy="2123440"/>
        </p:xfrm>
        <a:graphic>
          <a:graphicData uri="http://schemas.openxmlformats.org/drawingml/2006/table">
            <a:tbl>
              <a:tblPr firstRow="1" bandRow="1">
                <a:tableStyleId>{5C22544A-7EE6-4342-B048-85BDC9FD1C3A}</a:tableStyleId>
              </a:tblPr>
              <a:tblGrid>
                <a:gridCol w="1643063">
                  <a:extLst>
                    <a:ext uri="{9D8B030D-6E8A-4147-A177-3AD203B41FA5}">
                      <a16:colId xmlns:a16="http://schemas.microsoft.com/office/drawing/2014/main" xmlns="" val="20000"/>
                    </a:ext>
                  </a:extLst>
                </a:gridCol>
                <a:gridCol w="1643063">
                  <a:extLst>
                    <a:ext uri="{9D8B030D-6E8A-4147-A177-3AD203B41FA5}">
                      <a16:colId xmlns:a16="http://schemas.microsoft.com/office/drawing/2014/main" xmlns="" val="20001"/>
                    </a:ext>
                  </a:extLst>
                </a:gridCol>
                <a:gridCol w="1643063">
                  <a:extLst>
                    <a:ext uri="{9D8B030D-6E8A-4147-A177-3AD203B41FA5}">
                      <a16:colId xmlns:a16="http://schemas.microsoft.com/office/drawing/2014/main" xmlns="" val="20002"/>
                    </a:ext>
                  </a:extLst>
                </a:gridCol>
                <a:gridCol w="1643063">
                  <a:extLst>
                    <a:ext uri="{9D8B030D-6E8A-4147-A177-3AD203B41FA5}">
                      <a16:colId xmlns:a16="http://schemas.microsoft.com/office/drawing/2014/main" xmlns="" val="20003"/>
                    </a:ext>
                  </a:extLst>
                </a:gridCol>
              </a:tblGrid>
              <a:tr h="370840">
                <a:tc gridSpan="4">
                  <a:txBody>
                    <a:bodyPr/>
                    <a:lstStyle/>
                    <a:p>
                      <a:pPr algn="ctr"/>
                      <a:r>
                        <a:rPr lang="en-US" dirty="0"/>
                        <a:t>Proportions </a:t>
                      </a:r>
                    </a:p>
                  </a:txBody>
                  <a:tcPr marL="68580" marR="68580"/>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t>Cement</a:t>
                      </a:r>
                    </a:p>
                  </a:txBody>
                  <a:tcPr marL="68580" marR="68580"/>
                </a:tc>
                <a:tc>
                  <a:txBody>
                    <a:bodyPr/>
                    <a:lstStyle/>
                    <a:p>
                      <a:r>
                        <a:rPr lang="en-US" dirty="0"/>
                        <a:t>Fine aggregate</a:t>
                      </a:r>
                    </a:p>
                  </a:txBody>
                  <a:tcPr marL="68580" marR="68580"/>
                </a:tc>
                <a:tc>
                  <a:txBody>
                    <a:bodyPr/>
                    <a:lstStyle/>
                    <a:p>
                      <a:r>
                        <a:rPr lang="en-US" dirty="0"/>
                        <a:t>Coarse aggregate</a:t>
                      </a:r>
                    </a:p>
                  </a:txBody>
                  <a:tcPr marL="68580" marR="68580"/>
                </a:tc>
                <a:tc>
                  <a:txBody>
                    <a:bodyPr/>
                    <a:lstStyle/>
                    <a:p>
                      <a:r>
                        <a:rPr lang="en-US" dirty="0"/>
                        <a:t>water</a:t>
                      </a:r>
                    </a:p>
                  </a:txBody>
                  <a:tcPr marL="68580" marR="68580"/>
                </a:tc>
                <a:extLst>
                  <a:ext uri="{0D108BD9-81ED-4DB2-BD59-A6C34878D82A}">
                    <a16:rowId xmlns:a16="http://schemas.microsoft.com/office/drawing/2014/main" xmlns="" val="10001"/>
                  </a:ext>
                </a:extLst>
              </a:tr>
              <a:tr h="370840">
                <a:tc>
                  <a:txBody>
                    <a:bodyPr/>
                    <a:lstStyle/>
                    <a:p>
                      <a:r>
                        <a:rPr lang="en-US" dirty="0"/>
                        <a:t>394</a:t>
                      </a:r>
                    </a:p>
                  </a:txBody>
                  <a:tcPr marL="68580" marR="68580"/>
                </a:tc>
                <a:tc>
                  <a:txBody>
                    <a:bodyPr/>
                    <a:lstStyle/>
                    <a:p>
                      <a:r>
                        <a:rPr lang="en-US" dirty="0"/>
                        <a:t>803</a:t>
                      </a:r>
                    </a:p>
                  </a:txBody>
                  <a:tcPr marL="68580" marR="68580"/>
                </a:tc>
                <a:tc>
                  <a:txBody>
                    <a:bodyPr/>
                    <a:lstStyle/>
                    <a:p>
                      <a:r>
                        <a:rPr lang="en-US" dirty="0"/>
                        <a:t>992</a:t>
                      </a:r>
                    </a:p>
                  </a:txBody>
                  <a:tcPr marL="68580" marR="68580"/>
                </a:tc>
                <a:tc>
                  <a:txBody>
                    <a:bodyPr/>
                    <a:lstStyle/>
                    <a:p>
                      <a:r>
                        <a:rPr lang="en-US" dirty="0"/>
                        <a:t>185</a:t>
                      </a:r>
                    </a:p>
                  </a:txBody>
                  <a:tcPr marL="68580" marR="68580"/>
                </a:tc>
                <a:extLst>
                  <a:ext uri="{0D108BD9-81ED-4DB2-BD59-A6C34878D82A}">
                    <a16:rowId xmlns:a16="http://schemas.microsoft.com/office/drawing/2014/main" xmlns="" val="10002"/>
                  </a:ext>
                </a:extLst>
              </a:tr>
              <a:tr h="370840">
                <a:tc>
                  <a:txBody>
                    <a:bodyPr/>
                    <a:lstStyle/>
                    <a:p>
                      <a:r>
                        <a:rPr lang="en-US" dirty="0"/>
                        <a:t>394/394</a:t>
                      </a:r>
                    </a:p>
                  </a:txBody>
                  <a:tcPr marL="68580" marR="68580"/>
                </a:tc>
                <a:tc>
                  <a:txBody>
                    <a:bodyPr/>
                    <a:lstStyle/>
                    <a:p>
                      <a:r>
                        <a:rPr lang="en-US" dirty="0"/>
                        <a:t>803/394</a:t>
                      </a:r>
                    </a:p>
                  </a:txBody>
                  <a:tcPr marL="68580" marR="68580"/>
                </a:tc>
                <a:tc>
                  <a:txBody>
                    <a:bodyPr/>
                    <a:lstStyle/>
                    <a:p>
                      <a:r>
                        <a:rPr lang="en-US" dirty="0"/>
                        <a:t>992/394</a:t>
                      </a:r>
                    </a:p>
                  </a:txBody>
                  <a:tcPr marL="68580" marR="68580"/>
                </a:tc>
                <a:tc>
                  <a:txBody>
                    <a:bodyPr/>
                    <a:lstStyle/>
                    <a:p>
                      <a:r>
                        <a:rPr lang="en-US" dirty="0"/>
                        <a:t>185/394</a:t>
                      </a:r>
                    </a:p>
                  </a:txBody>
                  <a:tcPr marL="68580" marR="68580"/>
                </a:tc>
                <a:extLst>
                  <a:ext uri="{0D108BD9-81ED-4DB2-BD59-A6C34878D82A}">
                    <a16:rowId xmlns:a16="http://schemas.microsoft.com/office/drawing/2014/main" xmlns="" val="10003"/>
                  </a:ext>
                </a:extLst>
              </a:tr>
              <a:tr h="370840">
                <a:tc>
                  <a:txBody>
                    <a:bodyPr/>
                    <a:lstStyle/>
                    <a:p>
                      <a:r>
                        <a:rPr lang="en-US" dirty="0"/>
                        <a:t>1</a:t>
                      </a:r>
                    </a:p>
                  </a:txBody>
                  <a:tcPr marL="68580" marR="68580"/>
                </a:tc>
                <a:tc>
                  <a:txBody>
                    <a:bodyPr/>
                    <a:lstStyle/>
                    <a:p>
                      <a:r>
                        <a:rPr lang="en-US" dirty="0"/>
                        <a:t>2.04</a:t>
                      </a:r>
                    </a:p>
                  </a:txBody>
                  <a:tcPr marL="68580" marR="68580"/>
                </a:tc>
                <a:tc>
                  <a:txBody>
                    <a:bodyPr/>
                    <a:lstStyle/>
                    <a:p>
                      <a:r>
                        <a:rPr lang="en-US" dirty="0"/>
                        <a:t>2.52</a:t>
                      </a:r>
                    </a:p>
                  </a:txBody>
                  <a:tcPr marL="68580" marR="68580"/>
                </a:tc>
                <a:tc>
                  <a:txBody>
                    <a:bodyPr/>
                    <a:lstStyle/>
                    <a:p>
                      <a:r>
                        <a:rPr lang="en-US" dirty="0"/>
                        <a:t>0.47</a:t>
                      </a:r>
                    </a:p>
                  </a:txBody>
                  <a:tcPr marL="68580" marR="68580"/>
                </a:tc>
                <a:extLst>
                  <a:ext uri="{0D108BD9-81ED-4DB2-BD59-A6C34878D82A}">
                    <a16:rowId xmlns:a16="http://schemas.microsoft.com/office/drawing/2014/main" xmlns="" val="10004"/>
                  </a:ext>
                </a:extLst>
              </a:tr>
            </a:tbl>
          </a:graphicData>
        </a:graphic>
      </p:graphicFrame>
      <p:graphicFrame>
        <p:nvGraphicFramePr>
          <p:cNvPr id="5" name="Table 4"/>
          <p:cNvGraphicFramePr>
            <a:graphicFrameLocks noGrp="1"/>
          </p:cNvGraphicFramePr>
          <p:nvPr/>
        </p:nvGraphicFramePr>
        <p:xfrm>
          <a:off x="1257300" y="4038600"/>
          <a:ext cx="6572252" cy="1569720"/>
        </p:xfrm>
        <a:graphic>
          <a:graphicData uri="http://schemas.openxmlformats.org/drawingml/2006/table">
            <a:tbl>
              <a:tblPr firstRow="1" bandRow="1">
                <a:tableStyleId>{5C22544A-7EE6-4342-B048-85BDC9FD1C3A}</a:tableStyleId>
              </a:tblPr>
              <a:tblGrid>
                <a:gridCol w="1643063">
                  <a:extLst>
                    <a:ext uri="{9D8B030D-6E8A-4147-A177-3AD203B41FA5}">
                      <a16:colId xmlns:a16="http://schemas.microsoft.com/office/drawing/2014/main" xmlns="" val="20000"/>
                    </a:ext>
                  </a:extLst>
                </a:gridCol>
                <a:gridCol w="1643063">
                  <a:extLst>
                    <a:ext uri="{9D8B030D-6E8A-4147-A177-3AD203B41FA5}">
                      <a16:colId xmlns:a16="http://schemas.microsoft.com/office/drawing/2014/main" xmlns="" val="20001"/>
                    </a:ext>
                  </a:extLst>
                </a:gridCol>
                <a:gridCol w="1643063">
                  <a:extLst>
                    <a:ext uri="{9D8B030D-6E8A-4147-A177-3AD203B41FA5}">
                      <a16:colId xmlns:a16="http://schemas.microsoft.com/office/drawing/2014/main" xmlns="" val="20002"/>
                    </a:ext>
                  </a:extLst>
                </a:gridCol>
                <a:gridCol w="1643063">
                  <a:extLst>
                    <a:ext uri="{9D8B030D-6E8A-4147-A177-3AD203B41FA5}">
                      <a16:colId xmlns:a16="http://schemas.microsoft.com/office/drawing/2014/main" xmlns="" val="20003"/>
                    </a:ext>
                  </a:extLst>
                </a:gridCol>
              </a:tblGrid>
              <a:tr h="523240">
                <a:tc gridSpan="4">
                  <a:txBody>
                    <a:bodyPr/>
                    <a:lstStyle/>
                    <a:p>
                      <a:pPr algn="ctr"/>
                      <a:r>
                        <a:rPr lang="en-US" dirty="0"/>
                        <a:t>Weight of material for one Bag mix in Kg = 50</a:t>
                      </a:r>
                    </a:p>
                  </a:txBody>
                  <a:tcPr marL="68580" marR="68580"/>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523240">
                <a:tc>
                  <a:txBody>
                    <a:bodyPr/>
                    <a:lstStyle/>
                    <a:p>
                      <a:r>
                        <a:rPr lang="en-US" dirty="0"/>
                        <a:t>50</a:t>
                      </a:r>
                    </a:p>
                  </a:txBody>
                  <a:tcPr marL="68580" marR="68580"/>
                </a:tc>
                <a:tc>
                  <a:txBody>
                    <a:bodyPr/>
                    <a:lstStyle/>
                    <a:p>
                      <a:r>
                        <a:rPr lang="en-US" dirty="0"/>
                        <a:t>50 * 2.04</a:t>
                      </a:r>
                    </a:p>
                  </a:txBody>
                  <a:tcPr marL="68580" marR="68580"/>
                </a:tc>
                <a:tc>
                  <a:txBody>
                    <a:bodyPr/>
                    <a:lstStyle/>
                    <a:p>
                      <a:r>
                        <a:rPr lang="en-US" dirty="0"/>
                        <a:t>50*2.52</a:t>
                      </a:r>
                    </a:p>
                  </a:txBody>
                  <a:tcPr marL="68580" marR="68580"/>
                </a:tc>
                <a:tc>
                  <a:txBody>
                    <a:bodyPr/>
                    <a:lstStyle/>
                    <a:p>
                      <a:r>
                        <a:rPr lang="en-US" dirty="0"/>
                        <a:t>50 * 0.47</a:t>
                      </a:r>
                    </a:p>
                  </a:txBody>
                  <a:tcPr marL="68580" marR="68580"/>
                </a:tc>
                <a:extLst>
                  <a:ext uri="{0D108BD9-81ED-4DB2-BD59-A6C34878D82A}">
                    <a16:rowId xmlns:a16="http://schemas.microsoft.com/office/drawing/2014/main" xmlns="" val="10001"/>
                  </a:ext>
                </a:extLst>
              </a:tr>
              <a:tr h="523240">
                <a:tc>
                  <a:txBody>
                    <a:bodyPr/>
                    <a:lstStyle/>
                    <a:p>
                      <a:r>
                        <a:rPr lang="en-US" dirty="0"/>
                        <a:t>1</a:t>
                      </a:r>
                    </a:p>
                  </a:txBody>
                  <a:tcPr marL="68580" marR="68580"/>
                </a:tc>
                <a:tc>
                  <a:txBody>
                    <a:bodyPr/>
                    <a:lstStyle/>
                    <a:p>
                      <a:r>
                        <a:rPr lang="en-US" dirty="0"/>
                        <a:t>102</a:t>
                      </a:r>
                    </a:p>
                  </a:txBody>
                  <a:tcPr marL="68580" marR="68580"/>
                </a:tc>
                <a:tc>
                  <a:txBody>
                    <a:bodyPr/>
                    <a:lstStyle/>
                    <a:p>
                      <a:r>
                        <a:rPr lang="en-US" dirty="0"/>
                        <a:t>126</a:t>
                      </a:r>
                    </a:p>
                  </a:txBody>
                  <a:tcPr marL="68580" marR="68580"/>
                </a:tc>
                <a:tc>
                  <a:txBody>
                    <a:bodyPr/>
                    <a:lstStyle/>
                    <a:p>
                      <a:r>
                        <a:rPr lang="en-US" dirty="0"/>
                        <a:t>23.5</a:t>
                      </a:r>
                    </a:p>
                  </a:txBody>
                  <a:tcPr marL="68580" marR="68580"/>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nvGraphicFramePr>
        <p:xfrm>
          <a:off x="1371600" y="5791200"/>
          <a:ext cx="6629400" cy="64008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xmlns="" val="20000"/>
                    </a:ext>
                  </a:extLst>
                </a:gridCol>
              </a:tblGrid>
              <a:tr h="370840">
                <a:tc>
                  <a:txBody>
                    <a:bodyPr/>
                    <a:lstStyle/>
                    <a:p>
                      <a:r>
                        <a:rPr lang="en-US" dirty="0"/>
                        <a:t>The above quantities are on the basis that both FA and CA are in saturated and surface Dry condition (SSD Condition)</a:t>
                      </a:r>
                    </a:p>
                  </a:txBody>
                  <a:tcPr marL="68580" marR="6858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364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en-GB" dirty="0"/>
          </a:p>
        </p:txBody>
      </p:sp>
      <p:sp>
        <p:nvSpPr>
          <p:cNvPr id="3" name="Content Placeholder 2"/>
          <p:cNvSpPr>
            <a:spLocks noGrp="1"/>
          </p:cNvSpPr>
          <p:nvPr>
            <p:ph sz="quarter" idx="1"/>
          </p:nvPr>
        </p:nvSpPr>
        <p:spPr/>
        <p:txBody>
          <a:bodyPr>
            <a:normAutofit fontScale="77500" lnSpcReduction="20000"/>
          </a:bodyPr>
          <a:lstStyle/>
          <a:p>
            <a:pPr algn="just">
              <a:lnSpc>
                <a:spcPct val="150000"/>
              </a:lnSpc>
            </a:pPr>
            <a:r>
              <a:rPr lang="en-US" sz="2800" dirty="0">
                <a:latin typeface="Times New Roman" pitchFamily="18" charset="0"/>
                <a:cs typeface="Times New Roman" pitchFamily="18" charset="0"/>
              </a:rPr>
              <a:t>Mix design can be defined as the process of selecting suitable ingredients of concrete and determining their relative proportions with the object of producing concrete of certain minimum strength and durability as economically as possible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The purpose of designing from the above definition is two </a:t>
            </a:r>
            <a:r>
              <a:rPr lang="en-US" sz="2800" dirty="0" smtClean="0">
                <a:latin typeface="Times New Roman" pitchFamily="18" charset="0"/>
                <a:cs typeface="Times New Roman" pitchFamily="18" charset="0"/>
              </a:rPr>
              <a:t>folds</a:t>
            </a:r>
            <a:endParaRPr lang="en-US" sz="2800" dirty="0">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The first object is to achieve the stipulated minimum strength and durability.</a:t>
            </a:r>
          </a:p>
          <a:p>
            <a:pPr algn="just">
              <a:lnSpc>
                <a:spcPct val="150000"/>
              </a:lnSpc>
            </a:pPr>
            <a:r>
              <a:rPr lang="en-US" sz="2800" dirty="0">
                <a:latin typeface="Times New Roman" pitchFamily="18" charset="0"/>
                <a:cs typeface="Times New Roman" pitchFamily="18" charset="0"/>
              </a:rPr>
              <a:t>The second object is to make the concrete in the most economical manner.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p:sp>
        <p:nvSpPr>
          <p:cNvPr id="3" name="Content Placeholder 2"/>
          <p:cNvSpPr>
            <a:spLocks noGrp="1"/>
          </p:cNvSpPr>
          <p:nvPr>
            <p:ph sz="quarter" idx="1"/>
          </p:nvPr>
        </p:nvSpPr>
        <p:spPr/>
        <p:txBody>
          <a:bodyPr>
            <a:normAutofit fontScale="85000" lnSpcReduction="20000"/>
          </a:bodyPr>
          <a:lstStyle/>
          <a:p>
            <a:pPr algn="just"/>
            <a:r>
              <a:rPr lang="en-US" sz="2800" dirty="0">
                <a:latin typeface="Times New Roman" pitchFamily="18" charset="0"/>
                <a:cs typeface="Times New Roman" pitchFamily="18" charset="0"/>
              </a:rPr>
              <a:t>The proportions are required to be adjusted for the field conditions. FA has a surface moisture of 2 percent</a:t>
            </a:r>
          </a:p>
          <a:p>
            <a:pPr algn="just"/>
            <a:endParaRPr lang="en-US" sz="2800" dirty="0">
              <a:latin typeface="Times New Roman" pitchFamily="18" charset="0"/>
              <a:cs typeface="Times New Roman" pitchFamily="18" charset="0"/>
            </a:endParaRPr>
          </a:p>
          <a:p>
            <a:pPr algn="just">
              <a:buNone/>
            </a:pPr>
            <a:r>
              <a:rPr lang="en-US" sz="2800" dirty="0">
                <a:latin typeface="Times New Roman" pitchFamily="18" charset="0"/>
                <a:cs typeface="Times New Roman" pitchFamily="18" charset="0"/>
              </a:rPr>
              <a:t>	Total free surface moisture in FA 	= 2/100 *803    = 16.06 kg/m³</a:t>
            </a:r>
          </a:p>
          <a:p>
            <a:pPr algn="just">
              <a:buNone/>
            </a:pPr>
            <a:r>
              <a:rPr lang="en-US" sz="2800" dirty="0">
                <a:latin typeface="Times New Roman" pitchFamily="18" charset="0"/>
                <a:cs typeface="Times New Roman" pitchFamily="18" charset="0"/>
              </a:rPr>
              <a:t>	Weight of FA in field condition		= 803 + 16.06   = 819 kg/m³</a:t>
            </a:r>
          </a:p>
          <a:p>
            <a:pPr algn="just">
              <a:buNone/>
            </a:pPr>
            <a:endParaRPr lang="en-US" sz="2800" dirty="0">
              <a:latin typeface="Times New Roman" pitchFamily="18" charset="0"/>
              <a:cs typeface="Times New Roman" pitchFamily="18" charset="0"/>
            </a:endParaRPr>
          </a:p>
          <a:p>
            <a:pPr algn="just">
              <a:buNone/>
            </a:pPr>
            <a:r>
              <a:rPr lang="en-US" sz="2800" dirty="0">
                <a:latin typeface="Times New Roman" pitchFamily="18" charset="0"/>
                <a:cs typeface="Times New Roman" pitchFamily="18" charset="0"/>
              </a:rPr>
              <a:t>	C.A absorbs 1% water</a:t>
            </a:r>
          </a:p>
          <a:p>
            <a:pPr algn="just">
              <a:buNone/>
            </a:pPr>
            <a:r>
              <a:rPr lang="en-US" sz="2800" dirty="0">
                <a:latin typeface="Times New Roman" pitchFamily="18" charset="0"/>
                <a:cs typeface="Times New Roman" pitchFamily="18" charset="0"/>
              </a:rPr>
              <a:t>	Quantity of water absorbed by CA	= 1/100*992      = 9.92 kg/m³</a:t>
            </a:r>
          </a:p>
          <a:p>
            <a:pPr algn="just">
              <a:buNone/>
            </a:pPr>
            <a:r>
              <a:rPr lang="en-US" sz="2800" dirty="0">
                <a:latin typeface="Times New Roman" pitchFamily="18" charset="0"/>
                <a:cs typeface="Times New Roman" pitchFamily="18" charset="0"/>
              </a:rPr>
              <a:t>	Weight of CA in Field Condition		= 992 – 9.92</a:t>
            </a:r>
          </a:p>
          <a:p>
            <a:pPr algn="just">
              <a:buNone/>
            </a:pPr>
            <a:r>
              <a:rPr lang="en-US" sz="2800" dirty="0">
                <a:latin typeface="Times New Roman" pitchFamily="18" charset="0"/>
                <a:cs typeface="Times New Roman" pitchFamily="18" charset="0"/>
              </a:rPr>
              <a:t>						= 982.08 kg/m³ say 982.0 kg/m³</a:t>
            </a:r>
          </a:p>
          <a:p>
            <a:endParaRPr lang="da-DK" dirty="0"/>
          </a:p>
        </p:txBody>
      </p:sp>
    </p:spTree>
    <p:extLst>
      <p:ext uri="{BB962C8B-B14F-4D97-AF65-F5344CB8AC3E}">
        <p14:creationId xmlns:p14="http://schemas.microsoft.com/office/powerpoint/2010/main" val="2060057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p:sp>
        <p:nvSpPr>
          <p:cNvPr id="3" name="Content Placeholder 2"/>
          <p:cNvSpPr>
            <a:spLocks noGrp="1"/>
          </p:cNvSpPr>
          <p:nvPr>
            <p:ph sz="quarter" idx="1"/>
          </p:nvPr>
        </p:nvSpPr>
        <p:spPr/>
        <p:txBody>
          <a:bodyPr>
            <a:normAutofit lnSpcReduction="10000"/>
          </a:bodyPr>
          <a:lstStyle/>
          <a:p>
            <a:r>
              <a:rPr lang="en-US" sz="2800" dirty="0">
                <a:latin typeface="Times New Roman" pitchFamily="18" charset="0"/>
                <a:cs typeface="Times New Roman" pitchFamily="18" charset="0"/>
              </a:rPr>
              <a:t>Now with regard to water, 16.06 kg of water is contributed by FA and 9.92 kg of water is absorbed by CA</a:t>
            </a:r>
          </a:p>
          <a:p>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Therefore 		16.06 – 9.92   =	6.14 kg</a:t>
            </a: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6.14 extra water is contributed by aggregates. This quantity of water is deducted from total water</a:t>
            </a: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i.e.,			185.00 – 6.14  =	178.86 kg/m³.</a:t>
            </a:r>
          </a:p>
          <a:p>
            <a:pPr>
              <a:buNone/>
            </a:pPr>
            <a:r>
              <a:rPr lang="en-US" sz="2800" dirty="0">
                <a:latin typeface="Times New Roman" pitchFamily="18" charset="0"/>
                <a:cs typeface="Times New Roman" pitchFamily="18" charset="0"/>
              </a:rPr>
              <a:t>						say 179 kg/m³.</a:t>
            </a:r>
          </a:p>
          <a:p>
            <a:endParaRPr lang="da-DK" dirty="0"/>
          </a:p>
        </p:txBody>
      </p:sp>
    </p:spTree>
    <p:extLst>
      <p:ext uri="{BB962C8B-B14F-4D97-AF65-F5344CB8AC3E}">
        <p14:creationId xmlns:p14="http://schemas.microsoft.com/office/powerpoint/2010/main" val="2808563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da-DK" dirty="0"/>
          </a:p>
        </p:txBody>
      </p:sp>
      <p:sp>
        <p:nvSpPr>
          <p:cNvPr id="3" name="Content Placeholder 2"/>
          <p:cNvSpPr>
            <a:spLocks noGrp="1"/>
          </p:cNvSpPr>
          <p:nvPr>
            <p:ph sz="quarter" idx="1"/>
          </p:nvPr>
        </p:nvSpPr>
        <p:spPr/>
        <p:txBody>
          <a:bodyPr>
            <a:normAutofit fontScale="92500" lnSpcReduction="10000"/>
          </a:bodyPr>
          <a:lstStyle/>
          <a:p>
            <a:r>
              <a:rPr lang="en-US" sz="2800" dirty="0">
                <a:latin typeface="Times New Roman" pitchFamily="18" charset="0"/>
                <a:cs typeface="Times New Roman" pitchFamily="18" charset="0"/>
              </a:rPr>
              <a:t>Quantities of materials to be used in field duly corrected for free surface moisture in FA and absorption characteristics of CA</a:t>
            </a: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Cement		=	394 kg/m³</a:t>
            </a:r>
          </a:p>
          <a:p>
            <a:pPr>
              <a:buNone/>
            </a:pPr>
            <a:r>
              <a:rPr lang="en-US" sz="2800" dirty="0">
                <a:latin typeface="Times New Roman" pitchFamily="18" charset="0"/>
                <a:cs typeface="Times New Roman" pitchFamily="18" charset="0"/>
              </a:rPr>
              <a:t>		F.A		=	819 kg/m³</a:t>
            </a:r>
          </a:p>
          <a:p>
            <a:pPr>
              <a:buNone/>
            </a:pPr>
            <a:r>
              <a:rPr lang="en-US" sz="2800" dirty="0">
                <a:latin typeface="Times New Roman" pitchFamily="18" charset="0"/>
                <a:cs typeface="Times New Roman" pitchFamily="18" charset="0"/>
              </a:rPr>
              <a:t>		C.A		=	982 kg/m³</a:t>
            </a:r>
          </a:p>
          <a:p>
            <a:pPr>
              <a:buNone/>
            </a:pPr>
            <a:r>
              <a:rPr lang="en-US" sz="2800" dirty="0">
                <a:latin typeface="Times New Roman" pitchFamily="18" charset="0"/>
                <a:cs typeface="Times New Roman" pitchFamily="18" charset="0"/>
              </a:rPr>
              <a:t>		Water		=	179 kg/m³</a:t>
            </a: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Field density of fresh concrete	=	2374 kg/m³.</a:t>
            </a:r>
          </a:p>
          <a:p>
            <a:endParaRPr lang="da-DK" dirty="0"/>
          </a:p>
        </p:txBody>
      </p:sp>
    </p:spTree>
    <p:extLst>
      <p:ext uri="{BB962C8B-B14F-4D97-AF65-F5344CB8AC3E}">
        <p14:creationId xmlns:p14="http://schemas.microsoft.com/office/powerpoint/2010/main" val="3870060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143000"/>
            <a:ext cx="8229600" cy="3429000"/>
          </a:xfrm>
        </p:spPr>
        <p:txBody>
          <a:bodyPr>
            <a:normAutofit/>
          </a:bodyPr>
          <a:lstStyle/>
          <a:p>
            <a:pPr algn="ctr"/>
            <a:r>
              <a:rPr lang="en-US" sz="9600" dirty="0"/>
              <a:t>THE END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en-GB" dirty="0"/>
          </a:p>
        </p:txBody>
      </p:sp>
      <p:sp>
        <p:nvSpPr>
          <p:cNvPr id="3" name="Content Placeholder 2"/>
          <p:cNvSpPr>
            <a:spLocks noGrp="1"/>
          </p:cNvSpPr>
          <p:nvPr>
            <p:ph sz="quarter" idx="1"/>
          </p:nvPr>
        </p:nvSpPr>
        <p:spPr/>
        <p:txBody>
          <a:bodyPr>
            <a:normAutofit fontScale="62500" lnSpcReduction="20000"/>
          </a:bodyPr>
          <a:lstStyle/>
          <a:p>
            <a:pPr algn="just">
              <a:lnSpc>
                <a:spcPct val="150000"/>
              </a:lnSpc>
            </a:pPr>
            <a:r>
              <a:rPr lang="en-US" sz="2800" b="1" u="sng" dirty="0">
                <a:latin typeface="Times New Roman" pitchFamily="18" charset="0"/>
                <a:cs typeface="Times New Roman" pitchFamily="18" charset="0"/>
              </a:rPr>
              <a:t>Data to be collected</a:t>
            </a:r>
            <a:r>
              <a:rPr lang="en-US" sz="2800" b="1" u="sng"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Sieve analysis of coarse and fine aggregate for determination do fineness modulus. </a:t>
            </a:r>
          </a:p>
          <a:p>
            <a:pPr algn="just">
              <a:lnSpc>
                <a:spcPct val="150000"/>
              </a:lnSpc>
            </a:pPr>
            <a:r>
              <a:rPr lang="en-US" sz="2800" dirty="0" smtClean="0">
                <a:latin typeface="Times New Roman" pitchFamily="18" charset="0"/>
                <a:cs typeface="Times New Roman" pitchFamily="18" charset="0"/>
              </a:rPr>
              <a:t>Unit weight of coarse aggregate by dry </a:t>
            </a:r>
            <a:r>
              <a:rPr lang="en-US" sz="2800" dirty="0" err="1" smtClean="0">
                <a:latin typeface="Times New Roman" pitchFamily="18" charset="0"/>
                <a:cs typeface="Times New Roman" pitchFamily="18" charset="0"/>
              </a:rPr>
              <a:t>rodded</a:t>
            </a:r>
            <a:r>
              <a:rPr lang="en-US" sz="2800" dirty="0" smtClean="0">
                <a:latin typeface="Times New Roman" pitchFamily="18" charset="0"/>
                <a:cs typeface="Times New Roman" pitchFamily="18" charset="0"/>
              </a:rPr>
              <a:t> method.  </a:t>
            </a:r>
          </a:p>
          <a:p>
            <a:pPr algn="just">
              <a:lnSpc>
                <a:spcPct val="150000"/>
              </a:lnSpc>
            </a:pPr>
            <a:r>
              <a:rPr lang="en-US" sz="2800" dirty="0" smtClean="0">
                <a:latin typeface="Times New Roman" pitchFamily="18" charset="0"/>
                <a:cs typeface="Times New Roman" pitchFamily="18" charset="0"/>
              </a:rPr>
              <a:t>Bulk specific gravities and absorptions of aggregates. Aggregates are assumed in saturated surface dry condition.</a:t>
            </a:r>
          </a:p>
          <a:p>
            <a:pPr algn="just">
              <a:lnSpc>
                <a:spcPct val="150000"/>
              </a:lnSpc>
            </a:pPr>
            <a:r>
              <a:rPr lang="en-US" sz="2800" dirty="0" smtClean="0">
                <a:latin typeface="Times New Roman" pitchFamily="18" charset="0"/>
                <a:cs typeface="Times New Roman" pitchFamily="18" charset="0"/>
              </a:rPr>
              <a:t>Mixing water requirements of concrete developed from experience and available aggregates. </a:t>
            </a:r>
          </a:p>
          <a:p>
            <a:pPr algn="just">
              <a:lnSpc>
                <a:spcPct val="150000"/>
              </a:lnSpc>
            </a:pPr>
            <a:r>
              <a:rPr lang="en-US" sz="2800" dirty="0" smtClean="0">
                <a:latin typeface="Times New Roman" pitchFamily="18" charset="0"/>
                <a:cs typeface="Times New Roman" pitchFamily="18" charset="0"/>
              </a:rPr>
              <a:t>Absorption  characteristics of coarse aggregate and fine aggregate. </a:t>
            </a:r>
          </a:p>
          <a:p>
            <a:pPr algn="just">
              <a:lnSpc>
                <a:spcPct val="150000"/>
              </a:lnSpc>
            </a:pPr>
            <a:r>
              <a:rPr lang="en-US" sz="2800" dirty="0" smtClean="0">
                <a:latin typeface="Times New Roman" pitchFamily="18" charset="0"/>
                <a:cs typeface="Times New Roman" pitchFamily="18" charset="0"/>
              </a:rPr>
              <a:t>Relationship between strength and water cement ratio. </a:t>
            </a:r>
          </a:p>
          <a:p>
            <a:pPr algn="just">
              <a:lnSpc>
                <a:spcPct val="150000"/>
              </a:lnSpc>
            </a:pPr>
            <a:r>
              <a:rPr lang="en-US" sz="2800" dirty="0" smtClean="0">
                <a:latin typeface="Times New Roman" pitchFamily="18" charset="0"/>
                <a:cs typeface="Times New Roman" pitchFamily="18" charset="0"/>
              </a:rPr>
              <a:t>Specific gravity of Portland cement or other cementations material used. </a:t>
            </a:r>
          </a:p>
          <a:p>
            <a:pPr algn="just">
              <a:lnSpc>
                <a:spcPct val="150000"/>
              </a:lnSpc>
            </a:pPr>
            <a:endParaRPr lang="en-US" sz="2800" dirty="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136" name="Ink 135"/>
              <p14:cNvContentPartPr/>
              <p14:nvPr/>
            </p14:nvContentPartPr>
            <p14:xfrm>
              <a:off x="7134540" y="2427840"/>
              <a:ext cx="25560" cy="50040"/>
            </p14:xfrm>
          </p:contentPart>
        </mc:Choice>
        <mc:Fallback xmlns="">
          <p:pic>
            <p:nvPicPr>
              <p:cNvPr id="136" name="Ink 135"/>
              <p:cNvPicPr/>
              <p:nvPr/>
            </p:nvPicPr>
            <p:blipFill>
              <a:blip r:embed="rId81"/>
              <a:stretch>
                <a:fillRect/>
              </a:stretch>
            </p:blipFill>
            <p:spPr>
              <a:xfrm>
                <a:off x="7124820" y="2418120"/>
                <a:ext cx="42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7" name="Ink 156"/>
              <p14:cNvContentPartPr/>
              <p14:nvPr/>
            </p14:nvContentPartPr>
            <p14:xfrm>
              <a:off x="5204580" y="899280"/>
              <a:ext cx="360" cy="360"/>
            </p14:xfrm>
          </p:contentPart>
        </mc:Choice>
        <mc:Fallback xmlns="">
          <p:pic>
            <p:nvPicPr>
              <p:cNvPr id="157" name="Ink 156"/>
              <p:cNvPicPr/>
              <p:nvPr/>
            </p:nvPicPr>
            <p:blipFill>
              <a:blip r:embed="rId105"/>
              <a:stretch>
                <a:fillRect/>
              </a:stretch>
            </p:blipFill>
            <p:spPr>
              <a:xfrm>
                <a:off x="5189460" y="884160"/>
                <a:ext cx="30600" cy="30600"/>
              </a:xfrm>
              <a:prstGeom prst="rect">
                <a:avLst/>
              </a:prstGeom>
            </p:spPr>
          </p:pic>
        </mc:Fallback>
      </mc:AlternateContent>
    </p:spTree>
    <p:extLst>
      <p:ext uri="{BB962C8B-B14F-4D97-AF65-F5344CB8AC3E}">
        <p14:creationId xmlns:p14="http://schemas.microsoft.com/office/powerpoint/2010/main" val="405694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Concrete Institute Method of Mix Design</a:t>
            </a:r>
            <a:endParaRPr lang="en-GB" dirty="0"/>
          </a:p>
        </p:txBody>
      </p:sp>
      <p:sp>
        <p:nvSpPr>
          <p:cNvPr id="3" name="Content Placeholder 2"/>
          <p:cNvSpPr>
            <a:spLocks noGrp="1"/>
          </p:cNvSpPr>
          <p:nvPr>
            <p:ph sz="quarter" idx="1"/>
          </p:nvPr>
        </p:nvSpPr>
        <p:spPr/>
        <p:txBody>
          <a:bodyPr>
            <a:normAutofit fontScale="70000" lnSpcReduction="20000"/>
          </a:bodyPr>
          <a:lstStyle/>
          <a:p>
            <a:pPr algn="just">
              <a:lnSpc>
                <a:spcPct val="150000"/>
              </a:lnSpc>
            </a:pPr>
            <a:r>
              <a:rPr lang="en-US" sz="2800" b="1" u="sng" dirty="0" smtClean="0">
                <a:latin typeface="Times New Roman" pitchFamily="18" charset="0"/>
                <a:cs typeface="Times New Roman" pitchFamily="18" charset="0"/>
              </a:rPr>
              <a:t>Procedure:</a:t>
            </a:r>
            <a:endParaRPr lang="en-US" sz="2800" dirty="0" smtClean="0">
              <a:latin typeface="Times New Roman" pitchFamily="18" charset="0"/>
              <a:cs typeface="Times New Roman" pitchFamily="18" charset="0"/>
            </a:endParaRPr>
          </a:p>
          <a:p>
            <a:pPr marL="514350" indent="-514350" algn="just">
              <a:lnSpc>
                <a:spcPct val="150000"/>
              </a:lnSpc>
              <a:buFont typeface="+mj-lt"/>
              <a:buAutoNum type="arabicPeriod"/>
            </a:pPr>
            <a:r>
              <a:rPr lang="en-US" sz="2800" dirty="0" smtClean="0">
                <a:latin typeface="Times New Roman" pitchFamily="18" charset="0"/>
                <a:cs typeface="Times New Roman" pitchFamily="18" charset="0"/>
              </a:rPr>
              <a:t>Choice of slump. </a:t>
            </a:r>
          </a:p>
          <a:p>
            <a:pPr marL="514350" indent="-514350" algn="just">
              <a:lnSpc>
                <a:spcPct val="150000"/>
              </a:lnSpc>
              <a:buFont typeface="+mj-lt"/>
              <a:buAutoNum type="arabicPeriod"/>
            </a:pPr>
            <a:r>
              <a:rPr lang="en-US" sz="2800" dirty="0" smtClean="0">
                <a:latin typeface="Times New Roman" pitchFamily="18" charset="0"/>
                <a:cs typeface="Times New Roman" pitchFamily="18" charset="0"/>
              </a:rPr>
              <a:t>Choice of maximum size of aggregate. </a:t>
            </a:r>
          </a:p>
          <a:p>
            <a:pPr marL="514350" indent="-514350" algn="just">
              <a:lnSpc>
                <a:spcPct val="150000"/>
              </a:lnSpc>
              <a:buFont typeface="+mj-lt"/>
              <a:buAutoNum type="arabicPeriod"/>
            </a:pPr>
            <a:r>
              <a:rPr lang="en-US" sz="2800" dirty="0" smtClean="0">
                <a:latin typeface="Times New Roman" pitchFamily="18" charset="0"/>
                <a:cs typeface="Times New Roman" pitchFamily="18" charset="0"/>
              </a:rPr>
              <a:t>Estimation of mixing water and air content. </a:t>
            </a:r>
          </a:p>
          <a:p>
            <a:pPr marL="514350" indent="-514350" algn="just">
              <a:lnSpc>
                <a:spcPct val="150000"/>
              </a:lnSpc>
              <a:buFont typeface="+mj-lt"/>
              <a:buAutoNum type="arabicPeriod"/>
            </a:pPr>
            <a:r>
              <a:rPr lang="en-US" sz="2800" dirty="0" smtClean="0">
                <a:latin typeface="Times New Roman" pitchFamily="18" charset="0"/>
                <a:cs typeface="Times New Roman" pitchFamily="18" charset="0"/>
              </a:rPr>
              <a:t>Selection of water-cement or water-</a:t>
            </a:r>
            <a:r>
              <a:rPr lang="en-US" sz="2800" dirty="0" err="1" smtClean="0">
                <a:latin typeface="Times New Roman" pitchFamily="18" charset="0"/>
                <a:cs typeface="Times New Roman" pitchFamily="18" charset="0"/>
              </a:rPr>
              <a:t>cementitious</a:t>
            </a:r>
            <a:r>
              <a:rPr lang="en-US" sz="2800" dirty="0" smtClean="0">
                <a:latin typeface="Times New Roman" pitchFamily="18" charset="0"/>
                <a:cs typeface="Times New Roman" pitchFamily="18" charset="0"/>
              </a:rPr>
              <a:t> material ratio.</a:t>
            </a:r>
          </a:p>
          <a:p>
            <a:pPr marL="514350" indent="-514350" algn="just">
              <a:lnSpc>
                <a:spcPct val="150000"/>
              </a:lnSpc>
              <a:buFont typeface="+mj-lt"/>
              <a:buAutoNum type="arabicPeriod"/>
            </a:pPr>
            <a:r>
              <a:rPr lang="en-US" sz="2800" dirty="0" smtClean="0">
                <a:latin typeface="Times New Roman" pitchFamily="18" charset="0"/>
                <a:cs typeface="Times New Roman" pitchFamily="18" charset="0"/>
              </a:rPr>
              <a:t>Calculation of cement content. </a:t>
            </a:r>
          </a:p>
          <a:p>
            <a:pPr marL="514350" indent="-514350" algn="just">
              <a:lnSpc>
                <a:spcPct val="150000"/>
              </a:lnSpc>
              <a:buFont typeface="+mj-lt"/>
              <a:buAutoNum type="arabicPeriod"/>
            </a:pPr>
            <a:r>
              <a:rPr lang="en-US" sz="2800" dirty="0" smtClean="0">
                <a:latin typeface="Times New Roman" pitchFamily="18" charset="0"/>
                <a:cs typeface="Times New Roman" pitchFamily="18" charset="0"/>
              </a:rPr>
              <a:t>Estimation of coarse aggregate content. </a:t>
            </a:r>
          </a:p>
          <a:p>
            <a:pPr marL="514350" indent="-514350" algn="just">
              <a:lnSpc>
                <a:spcPct val="150000"/>
              </a:lnSpc>
              <a:buFont typeface="+mj-lt"/>
              <a:buAutoNum type="arabicPeriod"/>
            </a:pPr>
            <a:r>
              <a:rPr lang="en-US" sz="2800" dirty="0" smtClean="0">
                <a:latin typeface="Times New Roman" pitchFamily="18" charset="0"/>
                <a:cs typeface="Times New Roman" pitchFamily="18" charset="0"/>
              </a:rPr>
              <a:t>Estimation of fine aggregate content. </a:t>
            </a:r>
          </a:p>
          <a:p>
            <a:pPr marL="514350" indent="-514350" algn="just">
              <a:lnSpc>
                <a:spcPct val="150000"/>
              </a:lnSpc>
              <a:buFont typeface="+mj-lt"/>
              <a:buAutoNum type="arabicPeriod"/>
            </a:pPr>
            <a:r>
              <a:rPr lang="en-US" sz="2800" dirty="0" smtClean="0">
                <a:latin typeface="Times New Roman" pitchFamily="18" charset="0"/>
                <a:cs typeface="Times New Roman" pitchFamily="18" charset="0"/>
              </a:rPr>
              <a:t>Adjustments for aggregate absorption. </a:t>
            </a:r>
          </a:p>
          <a:p>
            <a:pPr marL="514350" indent="-514350" algn="just">
              <a:lnSpc>
                <a:spcPct val="150000"/>
              </a:lnSpc>
              <a:buFont typeface="+mj-lt"/>
              <a:buAutoNum type="arabicPeriod"/>
            </a:pPr>
            <a:r>
              <a:rPr lang="en-US" sz="2800" dirty="0" smtClean="0">
                <a:latin typeface="Times New Roman" pitchFamily="18" charset="0"/>
                <a:cs typeface="Times New Roman" pitchFamily="18" charset="0"/>
              </a:rPr>
              <a:t>Trial batch adjustment.  </a:t>
            </a:r>
          </a:p>
        </p:txBody>
      </p:sp>
    </p:spTree>
    <p:extLst>
      <p:ext uri="{BB962C8B-B14F-4D97-AF65-F5344CB8AC3E}">
        <p14:creationId xmlns:p14="http://schemas.microsoft.com/office/powerpoint/2010/main" val="254275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Choice of slump</a:t>
            </a:r>
            <a:endParaRPr lang="da-DK" dirty="0"/>
          </a:p>
        </p:txBody>
      </p:sp>
      <p:sp>
        <p:nvSpPr>
          <p:cNvPr id="5" name="Content Placeholder 4"/>
          <p:cNvSpPr>
            <a:spLocks noGrp="1"/>
          </p:cNvSpPr>
          <p:nvPr>
            <p:ph sz="quarter" idx="1"/>
          </p:nvPr>
        </p:nvSpPr>
        <p:spPr/>
        <p:txBody>
          <a:bodyPr/>
          <a:lstStyle/>
          <a:p>
            <a:endParaRPr lang="da-DK"/>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12165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19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Choice of maximum size of aggregate </a:t>
            </a:r>
            <a:endParaRPr lang="da-DK" dirty="0"/>
          </a:p>
        </p:txBody>
      </p:sp>
      <p:sp>
        <p:nvSpPr>
          <p:cNvPr id="3" name="Content Placeholder 2"/>
          <p:cNvSpPr>
            <a:spLocks noGrp="1"/>
          </p:cNvSpPr>
          <p:nvPr>
            <p:ph sz="quarter" idx="1"/>
          </p:nvPr>
        </p:nvSpPr>
        <p:spPr/>
        <p:txBody>
          <a:bodyPr>
            <a:normAutofit lnSpcReduction="10000"/>
          </a:bodyPr>
          <a:lstStyle/>
          <a:p>
            <a:r>
              <a:rPr lang="en-US" dirty="0"/>
              <a:t>Large nominal maximum sizes of well graded </a:t>
            </a:r>
            <a:r>
              <a:rPr lang="en-US" dirty="0" smtClean="0"/>
              <a:t>aggregates have </a:t>
            </a:r>
            <a:r>
              <a:rPr lang="en-US" dirty="0"/>
              <a:t>less voids than smaller sizes. Hence, concretes with </a:t>
            </a:r>
            <a:r>
              <a:rPr lang="en-US" dirty="0" smtClean="0"/>
              <a:t>the larger-sized </a:t>
            </a:r>
            <a:r>
              <a:rPr lang="en-US" dirty="0"/>
              <a:t>aggregates require less mortar per unit </a:t>
            </a:r>
            <a:r>
              <a:rPr lang="en-US" dirty="0" smtClean="0"/>
              <a:t>volume of </a:t>
            </a:r>
            <a:r>
              <a:rPr lang="en-US" dirty="0"/>
              <a:t>concrete. Generally, the nominal maximum size of aggregate should be the largest that is economically </a:t>
            </a:r>
            <a:r>
              <a:rPr lang="en-US" dirty="0" smtClean="0"/>
              <a:t>available and </a:t>
            </a:r>
            <a:r>
              <a:rPr lang="en-US" dirty="0"/>
              <a:t>consistent with dimensions of the structure. </a:t>
            </a:r>
            <a:endParaRPr lang="en-US" dirty="0" smtClean="0"/>
          </a:p>
          <a:p>
            <a:r>
              <a:rPr lang="en-US" dirty="0" smtClean="0"/>
              <a:t>In </a:t>
            </a:r>
            <a:r>
              <a:rPr lang="en-US" dirty="0"/>
              <a:t>no </a:t>
            </a:r>
            <a:r>
              <a:rPr lang="en-US" dirty="0" smtClean="0"/>
              <a:t>event should </a:t>
            </a:r>
            <a:r>
              <a:rPr lang="en-US" dirty="0"/>
              <a:t>the nominal maximum size exceed </a:t>
            </a:r>
            <a:endParaRPr lang="en-US" dirty="0" smtClean="0"/>
          </a:p>
          <a:p>
            <a:pPr marL="514350" indent="-514350">
              <a:buFont typeface="+mj-lt"/>
              <a:buAutoNum type="arabicPeriod"/>
            </a:pPr>
            <a:r>
              <a:rPr lang="en-US" dirty="0" smtClean="0"/>
              <a:t>one-fifth </a:t>
            </a:r>
            <a:r>
              <a:rPr lang="en-US" dirty="0"/>
              <a:t>of </a:t>
            </a:r>
            <a:r>
              <a:rPr lang="en-US" dirty="0" smtClean="0"/>
              <a:t>the narrowest </a:t>
            </a:r>
            <a:r>
              <a:rPr lang="en-US" dirty="0"/>
              <a:t>dimension between sides of </a:t>
            </a:r>
            <a:r>
              <a:rPr lang="en-US" dirty="0" smtClean="0"/>
              <a:t>forms</a:t>
            </a:r>
          </a:p>
          <a:p>
            <a:pPr marL="514350" indent="-514350">
              <a:buFont typeface="+mj-lt"/>
              <a:buAutoNum type="arabicPeriod"/>
            </a:pPr>
            <a:r>
              <a:rPr lang="en-US" dirty="0" smtClean="0"/>
              <a:t>One-third the depth </a:t>
            </a:r>
            <a:r>
              <a:rPr lang="en-US" dirty="0"/>
              <a:t>of </a:t>
            </a:r>
            <a:r>
              <a:rPr lang="en-US" dirty="0" smtClean="0"/>
              <a:t>slabs.</a:t>
            </a:r>
          </a:p>
          <a:p>
            <a:pPr marL="514350" indent="-514350">
              <a:buFont typeface="+mj-lt"/>
              <a:buAutoNum type="arabicPeriod"/>
            </a:pPr>
            <a:r>
              <a:rPr lang="en-US" dirty="0" smtClean="0"/>
              <a:t> Three-fourths </a:t>
            </a:r>
            <a:r>
              <a:rPr lang="en-US" dirty="0"/>
              <a:t>of the minimum </a:t>
            </a:r>
            <a:r>
              <a:rPr lang="en-US" dirty="0" smtClean="0"/>
              <a:t>clear spacing </a:t>
            </a:r>
            <a:r>
              <a:rPr lang="en-US" dirty="0"/>
              <a:t>between individual reinforcing </a:t>
            </a:r>
            <a:r>
              <a:rPr lang="en-US" dirty="0" smtClean="0"/>
              <a:t>bars. </a:t>
            </a:r>
          </a:p>
        </p:txBody>
      </p:sp>
    </p:spTree>
    <p:extLst>
      <p:ext uri="{BB962C8B-B14F-4D97-AF65-F5344CB8AC3E}">
        <p14:creationId xmlns:p14="http://schemas.microsoft.com/office/powerpoint/2010/main" val="44830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Estimation of mixing water and air </a:t>
            </a:r>
            <a:r>
              <a:rPr lang="en-US" dirty="0"/>
              <a:t>c</a:t>
            </a:r>
            <a:r>
              <a:rPr lang="en-US" dirty="0" smtClean="0"/>
              <a:t>ontent</a:t>
            </a:r>
            <a:endParaRPr lang="da-DK" dirty="0"/>
          </a:p>
        </p:txBody>
      </p:sp>
      <p:sp>
        <p:nvSpPr>
          <p:cNvPr id="3" name="Content Placeholder 2"/>
          <p:cNvSpPr>
            <a:spLocks noGrp="1"/>
          </p:cNvSpPr>
          <p:nvPr>
            <p:ph sz="quarter" idx="1"/>
          </p:nvPr>
        </p:nvSpPr>
        <p:spPr/>
        <p:txBody>
          <a:bodyPr>
            <a:normAutofit/>
          </a:bodyPr>
          <a:lstStyle/>
          <a:p>
            <a:pPr marL="0" indent="0">
              <a:buNone/>
            </a:pPr>
            <a:r>
              <a:rPr lang="en-US" dirty="0" smtClean="0"/>
              <a:t>The quantity of water per unit volume of concrete</a:t>
            </a:r>
            <a:br>
              <a:rPr lang="en-US" dirty="0" smtClean="0"/>
            </a:br>
            <a:r>
              <a:rPr lang="en-US" dirty="0" smtClean="0"/>
              <a:t>required to produce a given slump is dependent on</a:t>
            </a:r>
          </a:p>
          <a:p>
            <a:pPr marL="514350" indent="-514350">
              <a:buFont typeface="+mj-lt"/>
              <a:buAutoNum type="arabicPeriod"/>
            </a:pPr>
            <a:r>
              <a:rPr lang="en-US" dirty="0" smtClean="0"/>
              <a:t>The nominal maximum size of aggregate.</a:t>
            </a:r>
          </a:p>
          <a:p>
            <a:pPr marL="514350" indent="-514350">
              <a:buFont typeface="+mj-lt"/>
              <a:buAutoNum type="arabicPeriod"/>
            </a:pPr>
            <a:r>
              <a:rPr lang="en-US" dirty="0" smtClean="0"/>
              <a:t>Particle shape and grading of the</a:t>
            </a:r>
            <a:br>
              <a:rPr lang="en-US" dirty="0" smtClean="0"/>
            </a:br>
            <a:r>
              <a:rPr lang="en-US" dirty="0" smtClean="0"/>
              <a:t>aggregates;</a:t>
            </a:r>
          </a:p>
          <a:p>
            <a:pPr marL="514350" indent="-514350">
              <a:buFont typeface="+mj-lt"/>
              <a:buAutoNum type="arabicPeriod"/>
            </a:pPr>
            <a:r>
              <a:rPr lang="en-US" dirty="0" smtClean="0"/>
              <a:t> the concrete temperature; </a:t>
            </a:r>
          </a:p>
          <a:p>
            <a:pPr marL="514350" indent="-514350">
              <a:buFont typeface="+mj-lt"/>
              <a:buAutoNum type="arabicPeriod"/>
            </a:pPr>
            <a:r>
              <a:rPr lang="en-US" dirty="0" smtClean="0"/>
              <a:t>the amount of entrained air </a:t>
            </a:r>
          </a:p>
          <a:p>
            <a:pPr marL="514350" indent="-514350">
              <a:buFont typeface="+mj-lt"/>
              <a:buAutoNum type="arabicPeriod"/>
            </a:pPr>
            <a:r>
              <a:rPr lang="en-US" dirty="0" smtClean="0"/>
              <a:t>Use of chemical admixtures.  </a:t>
            </a:r>
            <a:br>
              <a:rPr lang="en-US" dirty="0" smtClean="0"/>
            </a:br>
            <a:endParaRPr lang="da-DK" dirty="0"/>
          </a:p>
        </p:txBody>
      </p:sp>
    </p:spTree>
    <p:extLst>
      <p:ext uri="{BB962C8B-B14F-4D97-AF65-F5344CB8AC3E}">
        <p14:creationId xmlns:p14="http://schemas.microsoft.com/office/powerpoint/2010/main" val="276041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03649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8640961" cy="27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951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2525</TotalTime>
  <Words>1270</Words>
  <Application>Microsoft Office PowerPoint</Application>
  <PresentationFormat>On-screen Show (4:3)</PresentationFormat>
  <Paragraphs>227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Origin</vt:lpstr>
      <vt:lpstr>   Concrete Technology Lecture 9 Concrete Mix Design ACI-211 </vt:lpstr>
      <vt:lpstr>Introduction</vt:lpstr>
      <vt:lpstr>American Concrete Institute Method of Mix Design</vt:lpstr>
      <vt:lpstr>American Concrete Institute Method of Mix Design</vt:lpstr>
      <vt:lpstr>American Concrete Institute Method of Mix Design</vt:lpstr>
      <vt:lpstr>1. Choice of slump</vt:lpstr>
      <vt:lpstr>2. Choice of maximum size of aggregate </vt:lpstr>
      <vt:lpstr>3. Estimation of mixing water and air content</vt:lpstr>
      <vt:lpstr>PowerPoint Presentation</vt:lpstr>
      <vt:lpstr>4. Selection of Water-Cement Ratio</vt:lpstr>
      <vt:lpstr>PowerPoint Presentation</vt:lpstr>
      <vt:lpstr>PowerPoint Presentation</vt:lpstr>
      <vt:lpstr>PowerPoint Presentation</vt:lpstr>
      <vt:lpstr>PowerPoint Presentation</vt:lpstr>
      <vt:lpstr>5. Calculation of cement content</vt:lpstr>
      <vt:lpstr>6. Estimation of Coarse aggregate for cement </vt:lpstr>
      <vt:lpstr>PowerPoint Presentation</vt:lpstr>
      <vt:lpstr>7. Estimation of Fine Aggregate Content.</vt:lpstr>
      <vt:lpstr>PowerPoint Presentation</vt:lpstr>
      <vt:lpstr>American Concrete Institute Method of Mix Design</vt:lpstr>
      <vt:lpstr>American Concrete Institute Method of Mix Design</vt:lpstr>
      <vt:lpstr>American Concrete Institute Method of Mix Design</vt:lpstr>
      <vt:lpstr>American Concrete Institute Method of Mix Design</vt:lpstr>
      <vt:lpstr>American Concrete Institute Method of Mix Design</vt:lpstr>
      <vt:lpstr>American Concrete Institute Method of Mix Design</vt:lpstr>
      <vt:lpstr>American Concrete Institute Method of Mix Design</vt:lpstr>
      <vt:lpstr>American Concrete Institute Method of Mix Design</vt:lpstr>
      <vt:lpstr>American Concrete Institute Method of Mix Design</vt:lpstr>
      <vt:lpstr>American Concrete Institute Method of Mix Design</vt:lpstr>
      <vt:lpstr>American Concrete Institute Method of Mix Design</vt:lpstr>
      <vt:lpstr>American Concrete Institute Method of Mix Design</vt:lpstr>
      <vt:lpstr>American Concrete Institute Method of Mix Design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CONCRETE TECHNOLOGY</dc:title>
  <dc:creator>DELL 5521</dc:creator>
  <cp:lastModifiedBy>admin</cp:lastModifiedBy>
  <cp:revision>154</cp:revision>
  <dcterms:created xsi:type="dcterms:W3CDTF">2006-08-16T00:00:00Z</dcterms:created>
  <dcterms:modified xsi:type="dcterms:W3CDTF">2020-06-15T19:29:26Z</dcterms:modified>
</cp:coreProperties>
</file>