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453" r:id="rId2"/>
    <p:sldId id="281" r:id="rId3"/>
    <p:sldId id="256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454" r:id="rId19"/>
    <p:sldId id="459" r:id="rId20"/>
    <p:sldId id="486" r:id="rId21"/>
    <p:sldId id="494" r:id="rId22"/>
    <p:sldId id="491" r:id="rId23"/>
    <p:sldId id="482" r:id="rId24"/>
    <p:sldId id="483" r:id="rId25"/>
    <p:sldId id="456" r:id="rId26"/>
    <p:sldId id="487" r:id="rId27"/>
    <p:sldId id="490" r:id="rId28"/>
    <p:sldId id="488" r:id="rId29"/>
    <p:sldId id="458" r:id="rId30"/>
    <p:sldId id="460" r:id="rId31"/>
    <p:sldId id="461" r:id="rId32"/>
    <p:sldId id="462" r:id="rId33"/>
    <p:sldId id="463" r:id="rId34"/>
    <p:sldId id="465" r:id="rId35"/>
    <p:sldId id="466" r:id="rId36"/>
    <p:sldId id="468" r:id="rId37"/>
    <p:sldId id="467" r:id="rId38"/>
    <p:sldId id="469" r:id="rId39"/>
    <p:sldId id="511" r:id="rId40"/>
    <p:sldId id="51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5CAC-7EF0-4B9F-AA1E-05AC0718B2C2}" type="datetimeFigureOut">
              <a:rPr lang="en-US" smtClean="0"/>
              <a:t>21-May-18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CB349-9CC4-4646-B21B-E460DE02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CB349-9CC4-4646-B21B-E460DE02A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EA88789-4733-4EFF-A556-636466597D82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988-B895-4953-A6AE-8EEA61504A8B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46A-4ECC-41A6-ADF7-A9EBD384FE1E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8A59-FEB6-48B4-A805-5BAC6582B9CA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D54C-0DC6-48FE-9DFA-DF6E9E260E38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C61BD-50BB-4D82-A50F-6082833D6A57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7119-CDCC-4620-9452-C11D07BB4088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C36E20-8DCA-48FA-AFC2-53B9C88775F0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B2F8CBC-F056-41E8-A61A-E3636DA91A33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7D-7E4C-4EEC-BB3E-D89B0BCB8F7D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E641-04F6-48A4-9404-FC73E15BEB76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A45-C9FF-4A8B-BFD6-71899E38E2D1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BF27-AB5D-4F88-AAA7-8836962C9239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653-3F44-4D89-9B49-817462C383AF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DE8-2E56-4C34-8BBF-1369528CDEAB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448-E35F-44A3-8130-B92B48B870DA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6ED8-B3F9-4E33-9A3E-63EC337295B1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74D2F08-1053-4EA2-AFC0-6250759D1E58}" type="datetime1">
              <a:rPr lang="en-US" smtClean="0"/>
              <a:t>21-May-18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ell\Desktop\Bismillah-on-sunset-at-s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86507"/>
            <a:ext cx="9941169" cy="55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“Negative feedback is the process whereby a portion of the output voltage of an amplifier is returned to the input with a phase angle that opposes ( or subtracts from) the input signal”</a:t>
            </a:r>
          </a:p>
          <a:p>
            <a:r>
              <a:rPr lang="en-US" dirty="0" smtClean="0"/>
              <a:t>Inverting (-) input effectively makes the feedback signal 180’ out of phase with the input signal.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Op-Amps with negative Feedback.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 descr="C:\Users\dell\Desktop\opamp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1863969"/>
            <a:ext cx="8065477" cy="47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Magic  Rules of Op-amps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>
              <a:solidFill>
                <a:srgbClr val="C00000"/>
              </a:solidFill>
            </a:endParaRPr>
          </a:p>
          <a:p>
            <a:endParaRPr lang="en-US" b="1" u="sng" dirty="0">
              <a:solidFill>
                <a:srgbClr val="C00000"/>
              </a:solidFill>
            </a:endParaRPr>
          </a:p>
          <a:p>
            <a:r>
              <a:rPr lang="en-US" b="1" u="sng" dirty="0" smtClean="0">
                <a:solidFill>
                  <a:srgbClr val="C00000"/>
                </a:solidFill>
              </a:rPr>
              <a:t>  Rule #1: </a:t>
            </a:r>
          </a:p>
          <a:p>
            <a:r>
              <a:rPr lang="en-US" dirty="0" smtClean="0"/>
              <a:t> No Current flows in or out of the inputs.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Rule# 2:  </a:t>
            </a:r>
          </a:p>
          <a:p>
            <a:r>
              <a:rPr lang="en-US" dirty="0" smtClean="0"/>
              <a:t>The Op-amps tries to keep the inputs, the same voltage ( This rule does not apply on the open loop configuration of op-amps)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Lightning Bolt 5"/>
          <p:cNvSpPr/>
          <p:nvPr/>
        </p:nvSpPr>
        <p:spPr>
          <a:xfrm>
            <a:off x="342169" y="3275059"/>
            <a:ext cx="1035869" cy="356783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0" y="26383"/>
            <a:ext cx="2554640" cy="26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1.Op-amp as Buffer</a:t>
            </a:r>
            <a:endParaRPr lang="en-US" dirty="0"/>
          </a:p>
        </p:txBody>
      </p:sp>
      <p:pic>
        <p:nvPicPr>
          <p:cNvPr id="3074" name="Picture 2" descr="C:\Users\dell\Desktop\buff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2" y="2309447"/>
            <a:ext cx="6638254" cy="309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Op-amp as Non Inverting Amplifier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 descr="C:\Users\dell\Desktop\noninveting opam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8" y="2180493"/>
            <a:ext cx="6332354" cy="41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3.Op-amp as Inverting Amplifier</a:t>
            </a:r>
            <a:endParaRPr lang="en-US" dirty="0"/>
          </a:p>
        </p:txBody>
      </p:sp>
      <p:pic>
        <p:nvPicPr>
          <p:cNvPr id="1026" name="Picture 2" descr="C:\Users\dell\Desktop\opamp as inverting am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2590799"/>
            <a:ext cx="629529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9231" y="2567354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Formula:</a:t>
            </a:r>
          </a:p>
          <a:p>
            <a:endParaRPr lang="en-US" u="sng" dirty="0" smtClean="0"/>
          </a:p>
          <a:p>
            <a:r>
              <a:rPr lang="en-US" sz="2000" b="1" dirty="0" smtClean="0"/>
              <a:t>Av= -RF/ R1</a:t>
            </a:r>
            <a:endParaRPr lang="en-US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Op-amp Input &amp; Output Signals</a:t>
            </a:r>
            <a:endParaRPr lang="en-US" dirty="0"/>
          </a:p>
        </p:txBody>
      </p:sp>
      <p:pic>
        <p:nvPicPr>
          <p:cNvPr id="2050" name="Picture 2" descr="C:\Users\dell\Desktop\images (3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1538"/>
            <a:ext cx="6406356" cy="419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&amp; output signals of Inverting and Non Inverting Amplifier.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2" y="2203937"/>
            <a:ext cx="7913077" cy="368104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1.Comparators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“Op-amp are often used as comparators to compare the amplitude of one voltage with another”.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“In Comparator,  op-amp is used in open loop configuration with the input voltage on one input and a reference voltage on the other.”</a:t>
            </a:r>
          </a:p>
          <a:p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op-amp voltage comparator compares the magnitudes of two voltage inputs and determines which is the largest of the two.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Comparators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Zero Level Detector</a:t>
            </a:r>
          </a:p>
          <a:p>
            <a:r>
              <a:rPr lang="en-US" dirty="0" smtClean="0"/>
              <a:t>2. Non-zero Level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93949"/>
            <a:ext cx="8825658" cy="3283432"/>
          </a:xfrm>
        </p:spPr>
        <p:txBody>
          <a:bodyPr/>
          <a:lstStyle/>
          <a:p>
            <a:r>
              <a:rPr lang="en-US" sz="4000" dirty="0" smtClean="0"/>
              <a:t>Intro: Engr. </a:t>
            </a:r>
            <a:r>
              <a:rPr lang="en-US" sz="4000" dirty="0" err="1" smtClean="0"/>
              <a:t>Saleha</a:t>
            </a:r>
            <a:r>
              <a:rPr lang="en-US" sz="4000" dirty="0" smtClean="0"/>
              <a:t> Durrani</a:t>
            </a:r>
            <a:br>
              <a:rPr lang="en-US" sz="4000" dirty="0" smtClean="0"/>
            </a:br>
            <a:r>
              <a:rPr lang="en-US" sz="4000" dirty="0" smtClean="0"/>
              <a:t>B.Sc. Electrical Engineering  from UET </a:t>
            </a:r>
            <a:r>
              <a:rPr lang="en-US" sz="4000" dirty="0" err="1" smtClean="0"/>
              <a:t>Pesh</a:t>
            </a:r>
            <a:r>
              <a:rPr lang="en-US" sz="4000" dirty="0" smtClean="0"/>
              <a:t>.  </a:t>
            </a:r>
            <a:br>
              <a:rPr lang="en-US" sz="4000" dirty="0" smtClean="0"/>
            </a:br>
            <a:r>
              <a:rPr lang="en-US" sz="4000" dirty="0" smtClean="0"/>
              <a:t>Masters in Communications  from UET </a:t>
            </a:r>
            <a:r>
              <a:rPr lang="en-US" sz="4000" dirty="0" err="1" smtClean="0"/>
              <a:t>Pesh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Zero Level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One application of op-amp used to determine when the input voltage exceeds a certain level is called Zero level detector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         Inverting Input……………….Grounded</a:t>
            </a:r>
          </a:p>
          <a:p>
            <a:r>
              <a:rPr lang="en-US" dirty="0"/>
              <a:t> </a:t>
            </a:r>
            <a:r>
              <a:rPr lang="en-US" dirty="0" smtClean="0"/>
              <a:t>           Non inverting input……………….Input signal voltage</a:t>
            </a:r>
          </a:p>
          <a:p>
            <a:r>
              <a:rPr lang="en-US" dirty="0" smtClean="0"/>
              <a:t>  It can also be used as squaring circuit.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21" y="0"/>
            <a:ext cx="2687835" cy="3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Zero Level Detector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146" name="Picture 2" descr="C:\Users\dell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19" y="3340100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307015" y="4314092"/>
            <a:ext cx="1934308" cy="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58308" y="4536831"/>
            <a:ext cx="13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C:\Users\dell\Desktop\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58" y="4898781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ll\Desktop\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34" y="5522302"/>
            <a:ext cx="6572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ell\Desktop\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95" y="5522302"/>
            <a:ext cx="6572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6148" idx="0"/>
          </p:cNvCxnSpPr>
          <p:nvPr/>
        </p:nvCxnSpPr>
        <p:spPr>
          <a:xfrm flipV="1">
            <a:off x="2004647" y="4114800"/>
            <a:ext cx="0" cy="1407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04646" y="4114800"/>
            <a:ext cx="2801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147" idx="0"/>
          </p:cNvCxnSpPr>
          <p:nvPr/>
        </p:nvCxnSpPr>
        <p:spPr>
          <a:xfrm flipV="1">
            <a:off x="3458308" y="4536831"/>
            <a:ext cx="0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41323" y="386861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0258" y="533763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</a:t>
            </a:r>
            <a:endParaRPr lang="en-US" dirty="0"/>
          </a:p>
        </p:txBody>
      </p:sp>
      <p:pic>
        <p:nvPicPr>
          <p:cNvPr id="9218" name="Picture 2" descr="C:\Users\dell\Desktop\87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23" y="3541468"/>
            <a:ext cx="30194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 descr="C:\Users\dell\Desktop\basic-op-amp-circuit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1078524"/>
            <a:ext cx="9355015" cy="554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C:\Users\dell\Desktop\87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5" y="1430216"/>
            <a:ext cx="8030308" cy="50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Non Zero Level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Battery Reference</a:t>
            </a:r>
          </a:p>
          <a:p>
            <a:r>
              <a:rPr lang="en-US" dirty="0"/>
              <a:t>b</a:t>
            </a:r>
            <a:r>
              <a:rPr lang="en-US" dirty="0" smtClean="0"/>
              <a:t>. Voltage-Divider Reference</a:t>
            </a:r>
          </a:p>
          <a:p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 err="1" smtClean="0"/>
              <a:t>Zener</a:t>
            </a:r>
            <a:r>
              <a:rPr lang="en-US" dirty="0" smtClean="0"/>
              <a:t> Diode sets Reference Voltage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a. Battery Reference of </a:t>
            </a:r>
            <a:r>
              <a:rPr lang="en-US" dirty="0"/>
              <a:t>Non-zero </a:t>
            </a:r>
            <a:r>
              <a:rPr lang="en-US" dirty="0" smtClean="0"/>
              <a:t>Level Detector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2" descr="C:\Users\dell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19" y="3340100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307015" y="4314092"/>
            <a:ext cx="1934308" cy="23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58308" y="4536831"/>
            <a:ext cx="13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dell\Desktop\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58" y="492125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dell\Desktop\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33" y="5598013"/>
            <a:ext cx="6572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ell\Desktop\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95" y="5598013"/>
            <a:ext cx="6572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2004646" y="4114800"/>
            <a:ext cx="2801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</p:cNvCxnSpPr>
          <p:nvPr/>
        </p:nvCxnSpPr>
        <p:spPr>
          <a:xfrm flipV="1">
            <a:off x="3458308" y="4559300"/>
            <a:ext cx="0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41323" y="386861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Vout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91007" y="505945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971309" y="4114800"/>
            <a:ext cx="0" cy="422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dell\Desktop\BattSym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12" y="4511647"/>
            <a:ext cx="457994" cy="10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8194" idx="2"/>
          </p:cNvCxnSpPr>
          <p:nvPr/>
        </p:nvCxnSpPr>
        <p:spPr>
          <a:xfrm flipH="1">
            <a:off x="1971309" y="5598013"/>
            <a:ext cx="33337" cy="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8891" y="4793978"/>
            <a:ext cx="9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sz="1400" dirty="0" smtClean="0"/>
              <a:t>REF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68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Non-zero Level Detector (Battery Reference)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 level detector is modified to detect positive and negative voltages by connecting fixed reference voltage source to the inverting input and </a:t>
            </a:r>
            <a:r>
              <a:rPr lang="en-US" dirty="0"/>
              <a:t>Input signal </a:t>
            </a:r>
            <a:r>
              <a:rPr lang="en-US" dirty="0" smtClean="0"/>
              <a:t>voltage to the non inverting input.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dirty="0"/>
              <a:t>Voltage-Divider Reference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 descr="C:\Users\dell\Desktop\86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78" y="2609165"/>
            <a:ext cx="7002361" cy="41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206" y="2286000"/>
            <a:ext cx="582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Formula:</a:t>
            </a:r>
            <a:endParaRPr lang="en-US" dirty="0"/>
          </a:p>
          <a:p>
            <a:r>
              <a:rPr lang="en-US" dirty="0"/>
              <a:t>               V</a:t>
            </a:r>
            <a:r>
              <a:rPr lang="en-US" sz="1400" dirty="0"/>
              <a:t>REF</a:t>
            </a:r>
            <a:r>
              <a:rPr lang="en-US" dirty="0"/>
              <a:t>= </a:t>
            </a:r>
            <a:r>
              <a:rPr lang="en-US" dirty="0" smtClean="0"/>
              <a:t>[ </a:t>
            </a:r>
            <a:r>
              <a:rPr lang="en-US" u="sng" dirty="0" smtClean="0"/>
              <a:t> R2       </a:t>
            </a:r>
            <a:r>
              <a:rPr lang="en-US" dirty="0"/>
              <a:t>]  </a:t>
            </a:r>
            <a:r>
              <a:rPr lang="en-US" dirty="0" smtClean="0"/>
              <a:t>x (+</a:t>
            </a:r>
            <a:r>
              <a:rPr lang="en-US" dirty="0"/>
              <a:t>V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R1 + R2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47212" y="2286000"/>
            <a:ext cx="41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Voltage divider reference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0946" y="4770807"/>
            <a:ext cx="375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="1" dirty="0" smtClean="0">
                <a:solidFill>
                  <a:srgbClr val="FF0000"/>
                </a:solidFill>
              </a:rPr>
              <a:t>) Battery Reference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1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 err="1"/>
              <a:t>Zener</a:t>
            </a:r>
            <a:r>
              <a:rPr lang="en-US" dirty="0"/>
              <a:t> Diode sets Reference Voltage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 descr="C:\Users\dell\Desktop\EC37F9299171572362E77C38033C0B25_2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" y="2157047"/>
            <a:ext cx="6866487" cy="44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“Summing </a:t>
            </a:r>
            <a:r>
              <a:rPr lang="en-US" b="1" dirty="0">
                <a:solidFill>
                  <a:srgbClr val="C00000"/>
                </a:solidFill>
              </a:rPr>
              <a:t>amplifier is a </a:t>
            </a:r>
            <a:r>
              <a:rPr lang="en-US" b="1" dirty="0" smtClean="0">
                <a:solidFill>
                  <a:srgbClr val="C00000"/>
                </a:solidFill>
              </a:rPr>
              <a:t>type of </a:t>
            </a:r>
            <a:r>
              <a:rPr lang="en-US" b="1" dirty="0">
                <a:solidFill>
                  <a:srgbClr val="C00000"/>
                </a:solidFill>
              </a:rPr>
              <a:t>operational amplifier circuit which can be used to sum signals. The sum of the input signal is amplified by a certain factor and made available at the </a:t>
            </a:r>
            <a:r>
              <a:rPr lang="en-US" b="1" dirty="0" smtClean="0">
                <a:solidFill>
                  <a:srgbClr val="C00000"/>
                </a:solidFill>
              </a:rPr>
              <a:t>output.” </a:t>
            </a:r>
          </a:p>
          <a:p>
            <a:r>
              <a:rPr lang="en-US" dirty="0" smtClean="0"/>
              <a:t>Any </a:t>
            </a:r>
            <a:r>
              <a:rPr lang="en-US" dirty="0"/>
              <a:t>number of input signal can be summed using an </a:t>
            </a:r>
            <a:r>
              <a:rPr lang="en-US" dirty="0" err="1"/>
              <a:t>opamp</a:t>
            </a:r>
            <a:r>
              <a:rPr lang="en-US" dirty="0"/>
              <a:t>. The circuit shown below is a three input summing amplifier in the inverting </a:t>
            </a:r>
            <a:r>
              <a:rPr lang="en-US" dirty="0" smtClean="0"/>
              <a:t>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050" name="Picture 2" descr="C:\Users\dell\Desktop\IFD2550_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22" y="4313924"/>
            <a:ext cx="56673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555" y="2287302"/>
            <a:ext cx="8825658" cy="267764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i="1" dirty="0" smtClean="0"/>
              <a:t>Subject: Electronics II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0E6EC"/>
                </a:solidFill>
              </a:rPr>
              <a:t>Lecture #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9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 descr="C:\Users\dell\Desktop\summing am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007196"/>
            <a:ext cx="5734595" cy="35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823" y="2194560"/>
            <a:ext cx="1149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.“ Summing amplifier is an application of inverting op-amp configuration that has two or more inputs and its output voltage is proportional to the negative of the algebraic sum of its input voltages.”</a:t>
            </a:r>
          </a:p>
        </p:txBody>
      </p:sp>
    </p:spTree>
    <p:extLst>
      <p:ext uri="{BB962C8B-B14F-4D97-AF65-F5344CB8AC3E}">
        <p14:creationId xmlns:p14="http://schemas.microsoft.com/office/powerpoint/2010/main" val="18954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Infinite input impedance</a:t>
            </a:r>
          </a:p>
          <a:p>
            <a:r>
              <a:rPr lang="en-US" dirty="0" smtClean="0"/>
              <a:t>2. Virtual 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Vout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KVL:</a:t>
            </a:r>
          </a:p>
          <a:p>
            <a:r>
              <a:rPr lang="en-US" dirty="0" smtClean="0"/>
              <a:t> IT= I1 + I2…………………….eq.1</a:t>
            </a:r>
          </a:p>
          <a:p>
            <a:r>
              <a:rPr lang="en-US" dirty="0" smtClean="0"/>
              <a:t>According to Ohm’s Law  output voltage will be:</a:t>
            </a:r>
          </a:p>
          <a:p>
            <a:r>
              <a:rPr lang="en-US" dirty="0" smtClean="0"/>
              <a:t>Vout= - I</a:t>
            </a:r>
            <a:r>
              <a:rPr lang="en-US" sz="1400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Rf</a:t>
            </a:r>
            <a:r>
              <a:rPr lang="en-US" dirty="0" smtClean="0"/>
              <a:t>………………….eq.2</a:t>
            </a:r>
          </a:p>
          <a:p>
            <a:r>
              <a:rPr lang="en-US" u="sng" dirty="0" smtClean="0"/>
              <a:t>Reason</a:t>
            </a:r>
            <a:r>
              <a:rPr lang="en-US" dirty="0" smtClean="0"/>
              <a:t> (for negative sign): Summing amplifier is an inverting amplifier.</a:t>
            </a:r>
          </a:p>
          <a:p>
            <a:r>
              <a:rPr lang="en-US" dirty="0" smtClean="0"/>
              <a:t>Putting values of eq.1 in eq.2</a:t>
            </a:r>
          </a:p>
          <a:p>
            <a:r>
              <a:rPr lang="en-US" dirty="0" smtClean="0"/>
              <a:t>Vout=-(</a:t>
            </a:r>
            <a:r>
              <a:rPr lang="en-US" smtClean="0"/>
              <a:t>I1+I2) x </a:t>
            </a:r>
            <a:r>
              <a:rPr lang="en-US" dirty="0" err="1" smtClean="0"/>
              <a:t>Rf</a:t>
            </a:r>
            <a:r>
              <a:rPr lang="en-US" dirty="0" smtClean="0"/>
              <a:t>…………...eq.3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Ohm’s Law V=IR</a:t>
            </a:r>
          </a:p>
          <a:p>
            <a:r>
              <a:rPr lang="en-US" dirty="0" smtClean="0"/>
              <a:t>V</a:t>
            </a:r>
            <a:r>
              <a:rPr lang="en-US" sz="1400" dirty="0" smtClean="0"/>
              <a:t>IN1</a:t>
            </a:r>
            <a:r>
              <a:rPr lang="en-US" dirty="0" smtClean="0"/>
              <a:t>=I1 R1</a:t>
            </a:r>
          </a:p>
          <a:p>
            <a:r>
              <a:rPr lang="en-US" dirty="0" smtClean="0"/>
              <a:t>Therefore</a:t>
            </a:r>
          </a:p>
          <a:p>
            <a:r>
              <a:rPr lang="en-US" dirty="0" smtClean="0"/>
              <a:t>I1=V</a:t>
            </a:r>
            <a:r>
              <a:rPr lang="en-US" sz="1400" dirty="0" smtClean="0"/>
              <a:t>IN</a:t>
            </a:r>
            <a:r>
              <a:rPr lang="en-US" dirty="0" smtClean="0"/>
              <a:t>/R1</a:t>
            </a:r>
          </a:p>
          <a:p>
            <a:r>
              <a:rPr lang="en-US" dirty="0" smtClean="0"/>
              <a:t>I2=V</a:t>
            </a:r>
            <a:r>
              <a:rPr lang="en-US" sz="1400" dirty="0" smtClean="0"/>
              <a:t>IN</a:t>
            </a:r>
            <a:r>
              <a:rPr lang="en-US" dirty="0" smtClean="0"/>
              <a:t>/R2</a:t>
            </a:r>
            <a:endParaRPr lang="en-US" dirty="0"/>
          </a:p>
          <a:p>
            <a:r>
              <a:rPr lang="en-US" dirty="0" smtClean="0"/>
              <a:t>I3=V</a:t>
            </a:r>
            <a:r>
              <a:rPr lang="en-US" sz="1400" dirty="0" smtClean="0"/>
              <a:t>IN</a:t>
            </a:r>
            <a:r>
              <a:rPr lang="en-US" dirty="0" smtClean="0"/>
              <a:t>/R3</a:t>
            </a:r>
          </a:p>
          <a:p>
            <a:r>
              <a:rPr lang="en-US" dirty="0" smtClean="0"/>
              <a:t>Put these values in eq.3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Vout=-[ VIN1/R1+ VIN2/R2+VIN3/R3] RF………..eq.4</a:t>
            </a:r>
          </a:p>
          <a:p>
            <a:r>
              <a:rPr lang="en-US" dirty="0" smtClean="0"/>
              <a:t>If the three resistors are equal R1=R2=R3=</a:t>
            </a:r>
            <a:r>
              <a:rPr lang="en-US" dirty="0" err="1" smtClean="0"/>
              <a:t>Rf</a:t>
            </a:r>
            <a:r>
              <a:rPr lang="en-US" dirty="0" smtClean="0"/>
              <a:t>=R</a:t>
            </a:r>
          </a:p>
          <a:p>
            <a:r>
              <a:rPr lang="en-US" dirty="0"/>
              <a:t>Vout=-[ </a:t>
            </a:r>
            <a:r>
              <a:rPr lang="en-US" dirty="0" smtClean="0"/>
              <a:t>VIN1/R+ VIN2/R+VIN3/R] 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Vout=-[VIN1+ VIN2+VIN3]</a:t>
            </a:r>
            <a:r>
              <a:rPr lang="en-US" dirty="0" smtClean="0"/>
              <a:t>……………eq.5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Vout=-[VIN1+ </a:t>
            </a:r>
            <a:r>
              <a:rPr lang="en-US" b="1" dirty="0" smtClean="0"/>
              <a:t>VIN2+VIN3……….</a:t>
            </a:r>
            <a:r>
              <a:rPr lang="en-US" b="1" dirty="0" err="1" smtClean="0"/>
              <a:t>VINn</a:t>
            </a:r>
            <a:r>
              <a:rPr lang="en-US" b="1" dirty="0" smtClean="0"/>
              <a:t>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Amplifier with gain greater than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Rf</a:t>
            </a:r>
            <a:r>
              <a:rPr lang="en-US" dirty="0" smtClean="0"/>
              <a:t> is greater than input resisters the amplifier has a gain of </a:t>
            </a:r>
            <a:r>
              <a:rPr lang="en-US" dirty="0" err="1" smtClean="0"/>
              <a:t>Rf</a:t>
            </a:r>
            <a:r>
              <a:rPr lang="en-US" dirty="0" smtClean="0"/>
              <a:t>/R, where R is the value of each equal value input resistor.</a:t>
            </a:r>
          </a:p>
          <a:p>
            <a:r>
              <a:rPr lang="en-US" b="1" dirty="0" smtClean="0"/>
              <a:t>Vout= -(</a:t>
            </a:r>
            <a:r>
              <a:rPr lang="en-US" b="1" dirty="0" err="1" smtClean="0"/>
              <a:t>Rf</a:t>
            </a:r>
            <a:r>
              <a:rPr lang="en-US" b="1" dirty="0" smtClean="0"/>
              <a:t>/R)* [Vin1+ Vin2+……….</a:t>
            </a:r>
            <a:r>
              <a:rPr lang="en-US" b="1" dirty="0" err="1" smtClean="0"/>
              <a:t>VinN</a:t>
            </a:r>
            <a:r>
              <a:rPr lang="en-US" b="1" dirty="0" smtClean="0"/>
              <a:t>]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# 13.6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Determine output voltage for summing amplifier.Vin1=0.2V,  Vin2=0.5V, R1=R2=1k ohms, </a:t>
            </a:r>
            <a:r>
              <a:rPr lang="en-US" sz="2000" dirty="0" err="1" smtClean="0"/>
              <a:t>Rf</a:t>
            </a:r>
            <a:r>
              <a:rPr lang="en-US" sz="2000" dirty="0" smtClean="0"/>
              <a:t>=10k Ohms.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999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2" descr="C:\Users\dell\Desktop\IFD2550_F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84" y="3678970"/>
            <a:ext cx="56673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415" y="2368062"/>
            <a:ext cx="58029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DATA: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Given:</a:t>
            </a:r>
          </a:p>
          <a:p>
            <a:r>
              <a:rPr lang="en-US" dirty="0" smtClean="0"/>
              <a:t>Vin1=0.2V</a:t>
            </a:r>
          </a:p>
          <a:p>
            <a:r>
              <a:rPr lang="en-US" dirty="0" smtClean="0"/>
              <a:t>Vin2=0.5V</a:t>
            </a:r>
          </a:p>
          <a:p>
            <a:r>
              <a:rPr lang="en-US" dirty="0" smtClean="0"/>
              <a:t>R1=R2= 1k Ohms</a:t>
            </a:r>
          </a:p>
          <a:p>
            <a:r>
              <a:rPr lang="en-US" dirty="0" err="1" smtClean="0"/>
              <a:t>Rf</a:t>
            </a:r>
            <a:r>
              <a:rPr lang="en-US" dirty="0" smtClean="0"/>
              <a:t>= 10k Ohms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Required</a:t>
            </a:r>
            <a:r>
              <a:rPr lang="en-US" dirty="0" smtClean="0"/>
              <a:t>: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out</a:t>
            </a:r>
            <a:r>
              <a:rPr lang="en-US" dirty="0" smtClean="0"/>
              <a:t>=?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</a:p>
          <a:p>
            <a:r>
              <a:rPr lang="en-US" dirty="0" smtClean="0"/>
              <a:t>Formula: Vout= -( </a:t>
            </a:r>
            <a:r>
              <a:rPr lang="en-US" dirty="0" err="1" smtClean="0"/>
              <a:t>Rf</a:t>
            </a:r>
            <a:r>
              <a:rPr lang="en-US" dirty="0" smtClean="0"/>
              <a:t>/R) * (Vin1+ Vin2)</a:t>
            </a:r>
          </a:p>
          <a:p>
            <a:r>
              <a:rPr lang="en-US" dirty="0" smtClean="0"/>
              <a:t>                         =-(10k/1k)* (0.2+0.5)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= -7V Answer</a:t>
            </a:r>
          </a:p>
          <a:p>
            <a:r>
              <a:rPr lang="en-US" dirty="0" smtClean="0"/>
              <a:t>……………………………………………………………………………………………….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# 1.</a:t>
            </a:r>
          </a:p>
          <a:p>
            <a:r>
              <a:rPr lang="en-US" dirty="0" smtClean="0"/>
              <a:t>Briefly explain Class A, B &amp; C amplifiers.</a:t>
            </a:r>
          </a:p>
          <a:p>
            <a:endParaRPr lang="en-US" dirty="0" smtClean="0"/>
          </a:p>
          <a:p>
            <a:r>
              <a:rPr lang="en-US" smtClean="0"/>
              <a:t>Question # 2.</a:t>
            </a:r>
          </a:p>
          <a:p>
            <a:r>
              <a:rPr lang="en-US" smtClean="0"/>
              <a:t> </a:t>
            </a:r>
            <a:r>
              <a:rPr lang="en-US" dirty="0" smtClean="0"/>
              <a:t>Draw the tree diagram of various Input Modes of Operational Amplifiers (with definitions)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.Input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ways of specifying the input impedance are</a:t>
            </a:r>
          </a:p>
          <a:p>
            <a:r>
              <a:rPr lang="en-US" dirty="0" smtClean="0"/>
              <a:t>1. Differential input impedance</a:t>
            </a:r>
          </a:p>
          <a:p>
            <a:r>
              <a:rPr lang="en-US" dirty="0" smtClean="0"/>
              <a:t>2. Common mode </a:t>
            </a:r>
            <a:r>
              <a:rPr lang="en-US" dirty="0"/>
              <a:t>input impedance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7" y="3094892"/>
            <a:ext cx="5000686" cy="3871303"/>
          </a:xfrm>
          <a:prstGeom prst="rect">
            <a:avLst/>
          </a:prstGeom>
        </p:spPr>
      </p:pic>
      <p:pic>
        <p:nvPicPr>
          <p:cNvPr id="1026" name="Picture 2" descr="C:\Users\dell\Desktop\9cpqyno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60" y="4389803"/>
            <a:ext cx="865310" cy="12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053754" y="4525108"/>
            <a:ext cx="246184" cy="46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053754" y="5498123"/>
            <a:ext cx="246184" cy="82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Q1. Draw the buffer circuit</a:t>
            </a:r>
          </a:p>
          <a:p>
            <a:r>
              <a:rPr lang="en-US" dirty="0" smtClean="0"/>
              <a:t>Q2. Write the “</a:t>
            </a:r>
            <a:r>
              <a:rPr lang="en-US" dirty="0" err="1" smtClean="0"/>
              <a:t>Majic</a:t>
            </a:r>
            <a:r>
              <a:rPr lang="en-US" dirty="0" smtClean="0"/>
              <a:t> Rules of Op-Amps.”</a:t>
            </a:r>
          </a:p>
          <a:p>
            <a:r>
              <a:rPr lang="en-US" dirty="0" smtClean="0"/>
              <a:t>Q3. What are the two </a:t>
            </a:r>
            <a:r>
              <a:rPr lang="en-US" dirty="0"/>
              <a:t>basic ways </a:t>
            </a:r>
            <a:r>
              <a:rPr lang="en-US"/>
              <a:t>of </a:t>
            </a:r>
            <a:r>
              <a:rPr lang="en-US" smtClean="0"/>
              <a:t>specifying</a:t>
            </a:r>
          </a:p>
          <a:p>
            <a:r>
              <a:rPr lang="en-US" smtClean="0"/>
              <a:t> </a:t>
            </a:r>
            <a:r>
              <a:rPr lang="en-US" dirty="0"/>
              <a:t>the input </a:t>
            </a:r>
            <a:r>
              <a:rPr lang="en-US" dirty="0" smtClean="0"/>
              <a:t>impedance with </a:t>
            </a:r>
            <a:r>
              <a:rPr lang="en-US" smtClean="0"/>
              <a:t>circuit diagram.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Impedance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dirty="0"/>
              <a:t>Differential input impedance: </a:t>
            </a: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It </a:t>
            </a:r>
            <a:r>
              <a:rPr lang="en-US" b="1" dirty="0">
                <a:solidFill>
                  <a:srgbClr val="C00000"/>
                </a:solidFill>
              </a:rPr>
              <a:t>is the total  resistance between inverting and non inverting inputs.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/>
              <a:t>is measured by determining the change in bias current for a given change in differential input voltage.</a:t>
            </a:r>
          </a:p>
          <a:p>
            <a:r>
              <a:rPr lang="en-US" b="1" dirty="0"/>
              <a:t>2. Common mode input impedance</a:t>
            </a:r>
            <a:r>
              <a:rPr lang="en-US" b="1" dirty="0" smtClean="0"/>
              <a:t>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It is the resistance between each input &amp;  ground.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While </a:t>
            </a:r>
            <a:r>
              <a:rPr lang="en-US" dirty="0"/>
              <a:t>it is measured by determining the change in bias current for a given change in common mode input voltage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427893"/>
            <a:ext cx="10351477" cy="5849815"/>
          </a:xfrm>
          <a:prstGeom prst="rect">
            <a:avLst/>
          </a:prstGeom>
        </p:spPr>
      </p:pic>
      <p:pic>
        <p:nvPicPr>
          <p:cNvPr id="2051" name="Picture 3" descr="C:\Users\dell\Desktop\9cpqyno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30" y="3352801"/>
            <a:ext cx="654294" cy="12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ell\Desktop\9cpqyno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30" y="2473570"/>
            <a:ext cx="654294" cy="12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466492" y="2625969"/>
            <a:ext cx="633046" cy="3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66492" y="4185138"/>
            <a:ext cx="633046" cy="2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9538" y="3458308"/>
            <a:ext cx="550986" cy="11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50524" y="3470031"/>
            <a:ext cx="0" cy="398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56738" y="3868615"/>
            <a:ext cx="211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51" idx="3"/>
          </p:cNvCxnSpPr>
          <p:nvPr/>
        </p:nvCxnSpPr>
        <p:spPr>
          <a:xfrm>
            <a:off x="5650524" y="3958371"/>
            <a:ext cx="117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62246" y="39583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50524" y="3958371"/>
            <a:ext cx="117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.Input Offset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“It is the difference of the input bias currents, expressed as an absolute value”.</a:t>
            </a:r>
          </a:p>
          <a:p>
            <a:r>
              <a:rPr lang="en-US" dirty="0" smtClean="0"/>
              <a:t>Formula: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Ios</a:t>
            </a:r>
            <a:r>
              <a:rPr lang="en-US" dirty="0" smtClean="0"/>
              <a:t>=</a:t>
            </a:r>
            <a:r>
              <a:rPr lang="en-US" sz="3200" dirty="0" smtClean="0">
                <a:solidFill>
                  <a:srgbClr val="0070C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en-US" sz="1400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-I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Output Impedance </a:t>
            </a:r>
            <a:r>
              <a:rPr lang="en-US" dirty="0" err="1" smtClean="0"/>
              <a:t>Zout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 descr="C:\Users\dell\Desktop\download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32" y="2520462"/>
            <a:ext cx="5990492" cy="40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ll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09" y="4413374"/>
            <a:ext cx="619858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9981467" y="4583723"/>
            <a:ext cx="663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361609" y="4583723"/>
            <a:ext cx="0" cy="410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90892" y="4994031"/>
            <a:ext cx="339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275884" y="5076093"/>
            <a:ext cx="1699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60876" y="507609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2708" y="2309446"/>
            <a:ext cx="5111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“It is the resistance viewed from the output terminal of the op-amp.”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Slew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maximum rate of change of the output voltage in response to a step input voltage is the slew rate of an op-amp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5260</TotalTime>
  <Words>997</Words>
  <Application>Microsoft Office PowerPoint</Application>
  <PresentationFormat>Widescreen</PresentationFormat>
  <Paragraphs>214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Wingdings 3</vt:lpstr>
      <vt:lpstr>Ion Boardroom</vt:lpstr>
      <vt:lpstr>PowerPoint Presentation</vt:lpstr>
      <vt:lpstr>Intro: Engr. Saleha Durrani B.Sc. Electrical Engineering  from UET Pesh.   Masters in Communications  from UET Pesh.</vt:lpstr>
      <vt:lpstr>Subject: Electronics II   Lecture # 9.</vt:lpstr>
      <vt:lpstr>5.Input Impedance</vt:lpstr>
      <vt:lpstr>Input Impedance</vt:lpstr>
      <vt:lpstr>PowerPoint Presentation</vt:lpstr>
      <vt:lpstr>6.Input Offset Current</vt:lpstr>
      <vt:lpstr>7. Output Impedance Zout</vt:lpstr>
      <vt:lpstr>9. Slew Rate</vt:lpstr>
      <vt:lpstr>Negative Feedback</vt:lpstr>
      <vt:lpstr>Op-Amps with negative Feedback.</vt:lpstr>
      <vt:lpstr>                 Magic  Rules of Op-amps</vt:lpstr>
      <vt:lpstr>1.Op-amp as Buffer</vt:lpstr>
      <vt:lpstr>2. Op-amp as Non Inverting Amplifier</vt:lpstr>
      <vt:lpstr>3.Op-amp as Inverting Amplifier</vt:lpstr>
      <vt:lpstr>Op-amp Input &amp; Output Signals</vt:lpstr>
      <vt:lpstr>Input &amp; output signals of Inverting and Non Inverting Amplifier.</vt:lpstr>
      <vt:lpstr>1.Comparators</vt:lpstr>
      <vt:lpstr>Types of Comparators</vt:lpstr>
      <vt:lpstr>1. Zero Level Detector</vt:lpstr>
      <vt:lpstr> Zero Level Detector</vt:lpstr>
      <vt:lpstr>PowerPoint Presentation</vt:lpstr>
      <vt:lpstr>PowerPoint Presentation</vt:lpstr>
      <vt:lpstr>2. Non Zero Level Detectors</vt:lpstr>
      <vt:lpstr> a. Battery Reference of Non-zero Level Detector </vt:lpstr>
      <vt:lpstr>Non-zero Level Detector (Battery Reference) </vt:lpstr>
      <vt:lpstr> b. Voltage-Divider Reference </vt:lpstr>
      <vt:lpstr>c. Zener Diode sets Reference Voltage </vt:lpstr>
      <vt:lpstr>Summing Amplifiers</vt:lpstr>
      <vt:lpstr>PowerPoint Presentation</vt:lpstr>
      <vt:lpstr>Important Concepts</vt:lpstr>
      <vt:lpstr>Derivation of Vout Formula</vt:lpstr>
      <vt:lpstr>PowerPoint Presentation</vt:lpstr>
      <vt:lpstr>PowerPoint Presentation</vt:lpstr>
      <vt:lpstr>Summing Amplifier with gain greater than unity</vt:lpstr>
      <vt:lpstr>Problem # 13.6</vt:lpstr>
      <vt:lpstr>PowerPoint Presentation</vt:lpstr>
      <vt:lpstr>PowerPoint Presentation</vt:lpstr>
      <vt:lpstr>Assignment  </vt:lpstr>
      <vt:lpstr>Quiz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Durrani</dc:creator>
  <cp:lastModifiedBy>E-SHOP</cp:lastModifiedBy>
  <cp:revision>249</cp:revision>
  <dcterms:created xsi:type="dcterms:W3CDTF">2016-02-18T06:47:03Z</dcterms:created>
  <dcterms:modified xsi:type="dcterms:W3CDTF">2018-05-21T08:51:54Z</dcterms:modified>
</cp:coreProperties>
</file>