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60" r:id="rId4"/>
    <p:sldId id="271" r:id="rId5"/>
    <p:sldId id="272" r:id="rId6"/>
    <p:sldId id="273" r:id="rId7"/>
    <p:sldId id="274" r:id="rId8"/>
    <p:sldId id="279" r:id="rId9"/>
    <p:sldId id="281" r:id="rId10"/>
    <p:sldId id="280" r:id="rId11"/>
    <p:sldId id="282" r:id="rId12"/>
    <p:sldId id="283" r:id="rId13"/>
    <p:sldId id="289" r:id="rId14"/>
    <p:sldId id="290" r:id="rId15"/>
    <p:sldId id="291" r:id="rId16"/>
    <p:sldId id="296" r:id="rId17"/>
    <p:sldId id="292" r:id="rId18"/>
    <p:sldId id="293" r:id="rId19"/>
    <p:sldId id="294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89" autoAdjust="0"/>
  </p:normalViewPr>
  <p:slideViewPr>
    <p:cSldViewPr>
      <p:cViewPr varScale="1">
        <p:scale>
          <a:sx n="82" d="100"/>
          <a:sy n="82" d="100"/>
        </p:scale>
        <p:origin x="-1008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E54CA-896C-4216-BB8D-28E886211561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CF8DE-9111-4F4E-A046-D174CD4ED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CF8DE-9111-4F4E-A046-D174CD4ED6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CF8DE-9111-4F4E-A046-D174CD4ED62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7217" y="241503"/>
            <a:ext cx="8049564" cy="7886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120DE-05C1-4E36-92E0-AC69FAF034A8}" type="datetime1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 u="heavy">
                <a:solidFill>
                  <a:srgbClr val="46465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2D2CA-6656-42A9-B7C3-9B9F00CD2E23}" type="datetime1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 u="heavy">
                <a:solidFill>
                  <a:srgbClr val="46465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endParaRPr spc="-5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B68C7-201B-4037-9850-7A52F7AB69D1}" type="datetime1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46831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539750" y="981075"/>
            <a:ext cx="7056755" cy="0"/>
          </a:xfrm>
          <a:custGeom>
            <a:avLst/>
            <a:gdLst/>
            <a:ahLst/>
            <a:cxnLst/>
            <a:rect l="l" t="t" r="r" b="b"/>
            <a:pathLst>
              <a:path w="7056755">
                <a:moveTo>
                  <a:pt x="0" y="0"/>
                </a:moveTo>
                <a:lnTo>
                  <a:pt x="7056501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g object 18"/>
          <p:cNvSpPr/>
          <p:nvPr/>
        </p:nvSpPr>
        <p:spPr>
          <a:xfrm>
            <a:off x="0" y="1668462"/>
            <a:ext cx="7552055" cy="897255"/>
          </a:xfrm>
          <a:custGeom>
            <a:avLst/>
            <a:gdLst/>
            <a:ahLst/>
            <a:cxnLst/>
            <a:rect l="l" t="t" r="r" b="b"/>
            <a:pathLst>
              <a:path w="7552055" h="897255">
                <a:moveTo>
                  <a:pt x="7551801" y="0"/>
                </a:moveTo>
                <a:lnTo>
                  <a:pt x="0" y="0"/>
                </a:lnTo>
                <a:lnTo>
                  <a:pt x="0" y="896937"/>
                </a:lnTo>
                <a:lnTo>
                  <a:pt x="7551801" y="896937"/>
                </a:lnTo>
                <a:lnTo>
                  <a:pt x="75518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 u="heavy">
                <a:solidFill>
                  <a:srgbClr val="46465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endParaRPr spc="-5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E3D1F-9FE7-4382-AFF7-BA5451F54EA1}" type="datetime1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endParaRPr spc="-5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65FFE-EC77-425E-8564-9678051E3EEB}" type="datetime1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468312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7217" y="241503"/>
            <a:ext cx="7348220" cy="7886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 u="heavy">
                <a:solidFill>
                  <a:srgbClr val="46465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9051" y="1521078"/>
            <a:ext cx="7765897" cy="1550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978023" y="6399501"/>
            <a:ext cx="3188335" cy="3194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6F6CA-F7C9-477A-9C9A-1E45B2B15875}" type="datetime1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50" y="981075"/>
            <a:ext cx="7056755" cy="0"/>
          </a:xfrm>
          <a:custGeom>
            <a:avLst/>
            <a:gdLst/>
            <a:ahLst/>
            <a:cxnLst/>
            <a:rect l="l" t="t" r="r" b="b"/>
            <a:pathLst>
              <a:path w="7056755">
                <a:moveTo>
                  <a:pt x="0" y="0"/>
                </a:moveTo>
                <a:lnTo>
                  <a:pt x="7056501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0" y="1668462"/>
            <a:ext cx="7552055" cy="897255"/>
          </a:xfrm>
          <a:custGeom>
            <a:avLst/>
            <a:gdLst/>
            <a:ahLst/>
            <a:cxnLst/>
            <a:rect l="l" t="t" r="r" b="b"/>
            <a:pathLst>
              <a:path w="7552055" h="897255">
                <a:moveTo>
                  <a:pt x="7551801" y="0"/>
                </a:moveTo>
                <a:lnTo>
                  <a:pt x="0" y="0"/>
                </a:lnTo>
                <a:lnTo>
                  <a:pt x="0" y="896937"/>
                </a:lnTo>
                <a:lnTo>
                  <a:pt x="7551801" y="896937"/>
                </a:lnTo>
                <a:lnTo>
                  <a:pt x="75518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05000" y="2133600"/>
            <a:ext cx="5995670" cy="12753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4100" dirty="0" smtClean="0">
                <a:latin typeface="Georgia"/>
                <a:cs typeface="Georgia"/>
              </a:rPr>
              <a:t>Analog to Digital Conversion</a:t>
            </a:r>
            <a:endParaRPr sz="4100" dirty="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32585" y="3454984"/>
            <a:ext cx="6504305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2400" dirty="0" smtClean="0">
                <a:latin typeface="Arial"/>
                <a:cs typeface="Arial"/>
              </a:rPr>
              <a:t>Lecture 9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2400" dirty="0" smtClean="0">
                <a:latin typeface="Arial"/>
                <a:cs typeface="Arial"/>
              </a:rPr>
              <a:t>Signals &amp; Systems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217" y="246075"/>
            <a:ext cx="7061834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048500" algn="l"/>
              </a:tabLst>
            </a:pPr>
            <a:r>
              <a:rPr sz="4600" spc="-5" dirty="0"/>
              <a:t>The </a:t>
            </a:r>
            <a:r>
              <a:rPr sz="4600" spc="-145" dirty="0"/>
              <a:t>Sampling</a:t>
            </a:r>
            <a:r>
              <a:rPr sz="4600" spc="-85" dirty="0"/>
              <a:t> </a:t>
            </a:r>
            <a:r>
              <a:rPr sz="4600" spc="-20" dirty="0"/>
              <a:t>Theorem	</a:t>
            </a:r>
            <a:endParaRPr sz="4600" dirty="0"/>
          </a:p>
        </p:txBody>
      </p:sp>
      <p:grpSp>
        <p:nvGrpSpPr>
          <p:cNvPr id="3" name="object 3"/>
          <p:cNvGrpSpPr/>
          <p:nvPr/>
        </p:nvGrpSpPr>
        <p:grpSpPr>
          <a:xfrm>
            <a:off x="542544" y="2576718"/>
            <a:ext cx="8221980" cy="1348105"/>
            <a:chOff x="542544" y="2576718"/>
            <a:chExt cx="8221980" cy="1348105"/>
          </a:xfrm>
        </p:grpSpPr>
        <p:sp>
          <p:nvSpPr>
            <p:cNvPr id="4" name="object 4"/>
            <p:cNvSpPr/>
            <p:nvPr/>
          </p:nvSpPr>
          <p:spPr>
            <a:xfrm>
              <a:off x="725746" y="2576718"/>
              <a:ext cx="522127" cy="22799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1427843" y="2576718"/>
              <a:ext cx="1324648" cy="2781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542544" y="2744724"/>
              <a:ext cx="1196340" cy="5699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1568196" y="2744724"/>
              <a:ext cx="839724" cy="5699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2950635" y="2576718"/>
              <a:ext cx="1203621" cy="23255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2237232" y="2744724"/>
              <a:ext cx="688848" cy="56997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2753867" y="2744724"/>
              <a:ext cx="1545335" cy="56997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4352698" y="2576718"/>
              <a:ext cx="1308816" cy="22799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4126991" y="2744724"/>
              <a:ext cx="1635252" cy="56997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5855494" y="2576718"/>
              <a:ext cx="604499" cy="22799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5590032" y="2744724"/>
              <a:ext cx="949452" cy="569976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6630923" y="2626876"/>
              <a:ext cx="182879" cy="177832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6367272" y="2744724"/>
              <a:ext cx="537972" cy="569976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7012054" y="2576718"/>
              <a:ext cx="1596897" cy="23255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6733032" y="2744724"/>
              <a:ext cx="545592" cy="569976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7106412" y="2744724"/>
              <a:ext cx="1013459" cy="569976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7949184" y="2744724"/>
              <a:ext cx="815340" cy="569976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542544" y="3049524"/>
              <a:ext cx="1400556" cy="569976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1744980" y="3049524"/>
              <a:ext cx="1767840" cy="569976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3" name="object 23"/>
            <p:cNvSpPr/>
            <p:nvPr/>
          </p:nvSpPr>
          <p:spPr>
            <a:xfrm>
              <a:off x="3314700" y="3049524"/>
              <a:ext cx="2081783" cy="569976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4" name="object 24"/>
            <p:cNvSpPr/>
            <p:nvPr/>
          </p:nvSpPr>
          <p:spPr>
            <a:xfrm>
              <a:off x="5198364" y="3049524"/>
              <a:ext cx="1197864" cy="569976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5" name="object 25"/>
            <p:cNvSpPr/>
            <p:nvPr/>
          </p:nvSpPr>
          <p:spPr>
            <a:xfrm>
              <a:off x="6198108" y="3049524"/>
              <a:ext cx="865632" cy="569976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6" name="object 26"/>
            <p:cNvSpPr/>
            <p:nvPr/>
          </p:nvSpPr>
          <p:spPr>
            <a:xfrm>
              <a:off x="6722364" y="3049524"/>
              <a:ext cx="463296" cy="569976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7" name="object 27"/>
            <p:cNvSpPr/>
            <p:nvPr/>
          </p:nvSpPr>
          <p:spPr>
            <a:xfrm>
              <a:off x="6844284" y="3049524"/>
              <a:ext cx="888492" cy="569976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8" name="object 28"/>
            <p:cNvSpPr/>
            <p:nvPr/>
          </p:nvSpPr>
          <p:spPr>
            <a:xfrm>
              <a:off x="7534655" y="3049524"/>
              <a:ext cx="621792" cy="569976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9" name="object 29"/>
            <p:cNvSpPr/>
            <p:nvPr/>
          </p:nvSpPr>
          <p:spPr>
            <a:xfrm>
              <a:off x="7958327" y="3049524"/>
              <a:ext cx="806196" cy="569976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0" name="object 30"/>
            <p:cNvSpPr/>
            <p:nvPr/>
          </p:nvSpPr>
          <p:spPr>
            <a:xfrm>
              <a:off x="542544" y="3354324"/>
              <a:ext cx="1644395" cy="569976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1" name="object 31"/>
            <p:cNvSpPr/>
            <p:nvPr/>
          </p:nvSpPr>
          <p:spPr>
            <a:xfrm>
              <a:off x="1929383" y="3354324"/>
              <a:ext cx="923544" cy="569976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2" name="object 32"/>
            <p:cNvSpPr/>
            <p:nvPr/>
          </p:nvSpPr>
          <p:spPr>
            <a:xfrm>
              <a:off x="2511551" y="3354324"/>
              <a:ext cx="432815" cy="569976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690168" y="1228725"/>
            <a:ext cx="7909559" cy="2526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985" algn="just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Frequently this is called the </a:t>
            </a:r>
            <a:r>
              <a:rPr sz="2000" spc="-10" dirty="0">
                <a:latin typeface="Verdana"/>
                <a:cs typeface="Verdana"/>
              </a:rPr>
              <a:t>Shannon </a:t>
            </a:r>
            <a:r>
              <a:rPr sz="2000" spc="-5" dirty="0">
                <a:latin typeface="Verdana"/>
                <a:cs typeface="Verdana"/>
              </a:rPr>
              <a:t>sampling theorem, or  the Nyquist sampling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theorem.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00" dirty="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b="1" i="1" dirty="0">
                <a:latin typeface="Verdana"/>
                <a:cs typeface="Verdana"/>
              </a:rPr>
              <a:t>The </a:t>
            </a:r>
            <a:r>
              <a:rPr sz="2000" b="1" i="1" spc="-5" dirty="0">
                <a:latin typeface="Verdana"/>
                <a:cs typeface="Verdana"/>
              </a:rPr>
              <a:t>sampling theorem </a:t>
            </a:r>
            <a:r>
              <a:rPr sz="2000" b="1" i="1" dirty="0">
                <a:latin typeface="Verdana"/>
                <a:cs typeface="Verdana"/>
              </a:rPr>
              <a:t>indicates that a </a:t>
            </a:r>
            <a:r>
              <a:rPr sz="2000" b="1" i="1" spc="-5" dirty="0">
                <a:latin typeface="Verdana"/>
                <a:cs typeface="Verdana"/>
              </a:rPr>
              <a:t>continuous  signal can </a:t>
            </a:r>
            <a:r>
              <a:rPr sz="2000" b="1" i="1" dirty="0">
                <a:latin typeface="Verdana"/>
                <a:cs typeface="Verdana"/>
              </a:rPr>
              <a:t>be </a:t>
            </a:r>
            <a:r>
              <a:rPr sz="2000" b="1" i="1" spc="-5" dirty="0">
                <a:latin typeface="Verdana"/>
                <a:cs typeface="Verdana"/>
              </a:rPr>
              <a:t>properly sampled, only </a:t>
            </a:r>
            <a:r>
              <a:rPr sz="2000" b="1" i="1" spc="5" dirty="0">
                <a:latin typeface="Verdana"/>
                <a:cs typeface="Verdana"/>
              </a:rPr>
              <a:t>if </a:t>
            </a:r>
            <a:r>
              <a:rPr sz="2000" b="1" i="1" spc="-5" dirty="0">
                <a:latin typeface="Verdana"/>
                <a:cs typeface="Verdana"/>
              </a:rPr>
              <a:t>it does </a:t>
            </a:r>
            <a:r>
              <a:rPr sz="2000" b="1" i="1" dirty="0">
                <a:latin typeface="Verdana"/>
                <a:cs typeface="Verdana"/>
              </a:rPr>
              <a:t>not  </a:t>
            </a:r>
            <a:r>
              <a:rPr sz="2000" b="1" i="1" spc="-5" dirty="0">
                <a:latin typeface="Verdana"/>
                <a:cs typeface="Verdana"/>
              </a:rPr>
              <a:t>contain frequency components </a:t>
            </a:r>
            <a:r>
              <a:rPr sz="2000" b="1" i="1" dirty="0">
                <a:latin typeface="Verdana"/>
                <a:cs typeface="Verdana"/>
              </a:rPr>
              <a:t>above </a:t>
            </a:r>
            <a:r>
              <a:rPr sz="2000" b="1" i="1" spc="-5" dirty="0">
                <a:latin typeface="Verdana"/>
                <a:cs typeface="Verdana"/>
              </a:rPr>
              <a:t>one-half of </a:t>
            </a:r>
            <a:r>
              <a:rPr sz="2000" b="1" i="1" dirty="0">
                <a:latin typeface="Verdana"/>
                <a:cs typeface="Verdana"/>
              </a:rPr>
              <a:t>the  </a:t>
            </a:r>
            <a:r>
              <a:rPr sz="2000" b="1" i="1" spc="-5" dirty="0">
                <a:latin typeface="Verdana"/>
                <a:cs typeface="Verdana"/>
              </a:rPr>
              <a:t>sampling</a:t>
            </a:r>
            <a:r>
              <a:rPr sz="2000" b="1" i="1" spc="-20" dirty="0">
                <a:latin typeface="Verdana"/>
                <a:cs typeface="Verdana"/>
              </a:rPr>
              <a:t> </a:t>
            </a:r>
            <a:r>
              <a:rPr sz="2000" b="1" i="1" dirty="0">
                <a:latin typeface="Verdana"/>
                <a:cs typeface="Verdana"/>
              </a:rPr>
              <a:t>rate.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168" y="4684014"/>
            <a:ext cx="7766050" cy="1906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The figure shows how frequencies are changed during  aliasing.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 dirty="0">
              <a:latin typeface="Verdana"/>
              <a:cs typeface="Verdana"/>
            </a:endParaRPr>
          </a:p>
          <a:p>
            <a:pPr marL="12700" marR="6350" algn="just">
              <a:lnSpc>
                <a:spcPct val="108500"/>
              </a:lnSpc>
              <a:spcBef>
                <a:spcPts val="5"/>
              </a:spcBef>
            </a:pPr>
            <a:r>
              <a:rPr sz="2000" dirty="0">
                <a:latin typeface="Verdana"/>
                <a:cs typeface="Verdana"/>
              </a:rPr>
              <a:t>The </a:t>
            </a:r>
            <a:r>
              <a:rPr sz="2000" spc="-10" dirty="0">
                <a:latin typeface="Verdana"/>
                <a:cs typeface="Verdana"/>
              </a:rPr>
              <a:t>key point </a:t>
            </a:r>
            <a:r>
              <a:rPr sz="2000" dirty="0">
                <a:latin typeface="Verdana"/>
                <a:cs typeface="Verdana"/>
              </a:rPr>
              <a:t>to </a:t>
            </a:r>
            <a:r>
              <a:rPr sz="2000" spc="-10" dirty="0">
                <a:latin typeface="Verdana"/>
                <a:cs typeface="Verdana"/>
              </a:rPr>
              <a:t>remember </a:t>
            </a:r>
            <a:r>
              <a:rPr sz="2000" spc="-5" dirty="0">
                <a:latin typeface="Verdana"/>
                <a:cs typeface="Verdana"/>
              </a:rPr>
              <a:t>is that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digital signal cannot  contain frequencies </a:t>
            </a:r>
            <a:r>
              <a:rPr sz="2000" spc="-10" dirty="0">
                <a:latin typeface="Verdana"/>
                <a:cs typeface="Verdana"/>
              </a:rPr>
              <a:t>above </a:t>
            </a:r>
            <a:r>
              <a:rPr sz="2000" spc="-5" dirty="0">
                <a:latin typeface="Verdana"/>
                <a:cs typeface="Verdana"/>
              </a:rPr>
              <a:t>one-half the sampling </a:t>
            </a:r>
            <a:r>
              <a:rPr sz="2000" spc="-15" dirty="0">
                <a:latin typeface="Verdana"/>
                <a:cs typeface="Verdana"/>
              </a:rPr>
              <a:t>rate </a:t>
            </a:r>
            <a:r>
              <a:rPr sz="2000" spc="-30" dirty="0">
                <a:latin typeface="Verdana"/>
                <a:cs typeface="Verdana"/>
              </a:rPr>
              <a:t>(i.e.,  </a:t>
            </a:r>
            <a:r>
              <a:rPr sz="2000" spc="-5" dirty="0">
                <a:latin typeface="Verdana"/>
                <a:cs typeface="Verdana"/>
              </a:rPr>
              <a:t>the </a:t>
            </a:r>
            <a:r>
              <a:rPr sz="2000" spc="-5" dirty="0" err="1" smtClean="0">
                <a:latin typeface="Verdana"/>
                <a:cs typeface="Verdana"/>
              </a:rPr>
              <a:t>Nyquist</a:t>
            </a:r>
            <a:r>
              <a:rPr lang="en-US" sz="2000" spc="-5" dirty="0" smtClean="0">
                <a:latin typeface="Verdana"/>
                <a:cs typeface="Verdana"/>
              </a:rPr>
              <a:t> frequency rate.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7217" y="246075"/>
            <a:ext cx="7061834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048500" algn="l"/>
              </a:tabLst>
            </a:pPr>
            <a:r>
              <a:rPr sz="4600" spc="-5" dirty="0"/>
              <a:t>The </a:t>
            </a:r>
            <a:r>
              <a:rPr sz="4600" spc="-145" dirty="0"/>
              <a:t>Sampling</a:t>
            </a:r>
            <a:r>
              <a:rPr sz="4600" spc="-85" dirty="0"/>
              <a:t> </a:t>
            </a:r>
            <a:r>
              <a:rPr sz="4600" spc="-20" dirty="0"/>
              <a:t>Theorem	</a:t>
            </a:r>
            <a:endParaRPr sz="4600"/>
          </a:p>
        </p:txBody>
      </p:sp>
      <p:sp>
        <p:nvSpPr>
          <p:cNvPr id="4" name="object 4"/>
          <p:cNvSpPr/>
          <p:nvPr/>
        </p:nvSpPr>
        <p:spPr>
          <a:xfrm>
            <a:off x="2570501" y="1085658"/>
            <a:ext cx="4002337" cy="35067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217" y="246075"/>
            <a:ext cx="7061834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048500" algn="l"/>
              </a:tabLst>
            </a:pPr>
            <a:r>
              <a:rPr sz="4600" spc="-5" dirty="0"/>
              <a:t>The </a:t>
            </a:r>
            <a:r>
              <a:rPr sz="4600" spc="-145" dirty="0"/>
              <a:t>Sampling</a:t>
            </a:r>
            <a:r>
              <a:rPr sz="4600" spc="-85" dirty="0"/>
              <a:t> </a:t>
            </a:r>
            <a:r>
              <a:rPr sz="4600" spc="-20" dirty="0"/>
              <a:t>Theorem	</a:t>
            </a:r>
            <a:endParaRPr sz="4600" dirty="0"/>
          </a:p>
        </p:txBody>
      </p:sp>
      <p:sp>
        <p:nvSpPr>
          <p:cNvPr id="3" name="object 3"/>
          <p:cNvSpPr txBox="1"/>
          <p:nvPr/>
        </p:nvSpPr>
        <p:spPr>
          <a:xfrm>
            <a:off x="690168" y="1243076"/>
            <a:ext cx="7766050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The last Figure shows the </a:t>
            </a:r>
            <a:r>
              <a:rPr sz="2000" spc="-10" dirty="0">
                <a:latin typeface="Verdana"/>
                <a:cs typeface="Verdana"/>
              </a:rPr>
              <a:t>conversion </a:t>
            </a:r>
            <a:r>
              <a:rPr sz="2000" spc="-5" dirty="0">
                <a:latin typeface="Verdana"/>
                <a:cs typeface="Verdana"/>
              </a:rPr>
              <a:t>of analog frequency  into </a:t>
            </a:r>
            <a:r>
              <a:rPr sz="2000" spc="-10" dirty="0">
                <a:latin typeface="Verdana"/>
                <a:cs typeface="Verdana"/>
              </a:rPr>
              <a:t>digital </a:t>
            </a:r>
            <a:r>
              <a:rPr sz="2000" spc="-5" dirty="0">
                <a:latin typeface="Verdana"/>
                <a:cs typeface="Verdana"/>
              </a:rPr>
              <a:t>frequency during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sampling.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 dirty="0">
              <a:latin typeface="Verdana"/>
              <a:cs typeface="Verdana"/>
            </a:endParaRPr>
          </a:p>
          <a:p>
            <a:pPr marL="12700" marR="6350" algn="just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Continuous signals with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frequency less than one-half of  the sampling </a:t>
            </a:r>
            <a:r>
              <a:rPr sz="2000" spc="-10" dirty="0">
                <a:latin typeface="Verdana"/>
                <a:cs typeface="Verdana"/>
              </a:rPr>
              <a:t>rate </a:t>
            </a:r>
            <a:r>
              <a:rPr sz="2000" spc="-5" dirty="0">
                <a:latin typeface="Verdana"/>
                <a:cs typeface="Verdana"/>
              </a:rPr>
              <a:t>are directly </a:t>
            </a:r>
            <a:r>
              <a:rPr sz="2000" spc="-10" dirty="0">
                <a:latin typeface="Verdana"/>
                <a:cs typeface="Verdana"/>
              </a:rPr>
              <a:t>converted </a:t>
            </a:r>
            <a:r>
              <a:rPr sz="2000" spc="-5" dirty="0">
                <a:latin typeface="Verdana"/>
                <a:cs typeface="Verdana"/>
              </a:rPr>
              <a:t>into the  corresponding </a:t>
            </a:r>
            <a:r>
              <a:rPr sz="2000" spc="-10" dirty="0">
                <a:latin typeface="Verdana"/>
                <a:cs typeface="Verdana"/>
              </a:rPr>
              <a:t>digital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25" dirty="0">
                <a:latin typeface="Verdana"/>
                <a:cs typeface="Verdana"/>
              </a:rPr>
              <a:t>frequency.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 dirty="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Verdana"/>
                <a:cs typeface="Verdana"/>
              </a:rPr>
              <a:t>Above one-half of the sampling </a:t>
            </a:r>
            <a:r>
              <a:rPr sz="2000" spc="-10" dirty="0">
                <a:latin typeface="Verdana"/>
                <a:cs typeface="Verdana"/>
              </a:rPr>
              <a:t>rate, </a:t>
            </a:r>
            <a:r>
              <a:rPr sz="2000" spc="-5" dirty="0">
                <a:latin typeface="Verdana"/>
                <a:cs typeface="Verdana"/>
              </a:rPr>
              <a:t>aliasing </a:t>
            </a:r>
            <a:r>
              <a:rPr sz="2000" spc="-10" dirty="0">
                <a:latin typeface="Verdana"/>
                <a:cs typeface="Verdana"/>
              </a:rPr>
              <a:t>takes place,  </a:t>
            </a:r>
            <a:r>
              <a:rPr sz="2000" spc="-5" dirty="0">
                <a:latin typeface="Verdana"/>
                <a:cs typeface="Verdana"/>
              </a:rPr>
              <a:t>resulting in the frequency being misrepresented in the  </a:t>
            </a:r>
            <a:r>
              <a:rPr sz="2000" spc="-10" dirty="0">
                <a:latin typeface="Verdana"/>
                <a:cs typeface="Verdana"/>
              </a:rPr>
              <a:t>digital</a:t>
            </a:r>
            <a:r>
              <a:rPr sz="2000" spc="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data.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 dirty="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Verdana"/>
                <a:cs typeface="Verdana"/>
              </a:rPr>
              <a:t>Aliasing always </a:t>
            </a:r>
            <a:r>
              <a:rPr sz="2000" spc="-10" dirty="0">
                <a:latin typeface="Verdana"/>
                <a:cs typeface="Verdana"/>
              </a:rPr>
              <a:t>changes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higher frequency into 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29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lower</a:t>
            </a:r>
            <a:endParaRPr sz="2000" dirty="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frequency </a:t>
            </a:r>
            <a:r>
              <a:rPr sz="2000" spc="-5" dirty="0">
                <a:latin typeface="Verdana"/>
                <a:cs typeface="Verdana"/>
              </a:rPr>
              <a:t>between </a:t>
            </a:r>
            <a:r>
              <a:rPr sz="2000" dirty="0">
                <a:latin typeface="Verdana"/>
                <a:cs typeface="Verdana"/>
              </a:rPr>
              <a:t>0 and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0.5.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 dirty="0">
              <a:latin typeface="Verdana"/>
              <a:cs typeface="Verdana"/>
            </a:endParaRPr>
          </a:p>
          <a:p>
            <a:pPr marL="12700" marR="6350" algn="just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In addition, aliasing </a:t>
            </a:r>
            <a:r>
              <a:rPr sz="2000" spc="-10" dirty="0">
                <a:latin typeface="Verdana"/>
                <a:cs typeface="Verdana"/>
              </a:rPr>
              <a:t>may </a:t>
            </a:r>
            <a:r>
              <a:rPr sz="2000" spc="-5" dirty="0">
                <a:latin typeface="Verdana"/>
                <a:cs typeface="Verdana"/>
              </a:rPr>
              <a:t>also change the phase of the  signal by 180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degrees.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217" y="246075"/>
            <a:ext cx="7061834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048500" algn="l"/>
              </a:tabLst>
            </a:pPr>
            <a:r>
              <a:rPr sz="4600" spc="-5" dirty="0"/>
              <a:t>The </a:t>
            </a:r>
            <a:r>
              <a:rPr sz="4600" spc="-145" dirty="0"/>
              <a:t>Sampling</a:t>
            </a:r>
            <a:r>
              <a:rPr sz="4600" spc="-85" dirty="0"/>
              <a:t> </a:t>
            </a:r>
            <a:r>
              <a:rPr sz="4600" spc="-20" dirty="0"/>
              <a:t>Theorem	</a:t>
            </a:r>
            <a:endParaRPr sz="4600" dirty="0"/>
          </a:p>
        </p:txBody>
      </p:sp>
      <p:sp>
        <p:nvSpPr>
          <p:cNvPr id="3" name="object 3"/>
          <p:cNvSpPr txBox="1"/>
          <p:nvPr/>
        </p:nvSpPr>
        <p:spPr>
          <a:xfrm>
            <a:off x="690168" y="1243076"/>
            <a:ext cx="7764780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Sampling has </a:t>
            </a:r>
            <a:r>
              <a:rPr sz="2000" spc="-10" dirty="0">
                <a:latin typeface="Verdana"/>
                <a:cs typeface="Verdana"/>
              </a:rPr>
              <a:t>generated </a:t>
            </a:r>
            <a:r>
              <a:rPr sz="2000" dirty="0">
                <a:latin typeface="Verdana"/>
                <a:cs typeface="Verdana"/>
              </a:rPr>
              <a:t>new </a:t>
            </a:r>
            <a:r>
              <a:rPr sz="2000" spc="-5" dirty="0">
                <a:latin typeface="Verdana"/>
                <a:cs typeface="Verdana"/>
              </a:rPr>
              <a:t>frequencies. </a:t>
            </a:r>
            <a:r>
              <a:rPr sz="2000" spc="-10" dirty="0">
                <a:latin typeface="Verdana"/>
                <a:cs typeface="Verdana"/>
              </a:rPr>
              <a:t>Is </a:t>
            </a:r>
            <a:r>
              <a:rPr sz="2000" spc="-5" dirty="0">
                <a:latin typeface="Verdana"/>
                <a:cs typeface="Verdana"/>
              </a:rPr>
              <a:t>this proper  sampling?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 dirty="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The answer is </a:t>
            </a:r>
            <a:r>
              <a:rPr sz="2000" spc="-10" dirty="0">
                <a:latin typeface="Verdana"/>
                <a:cs typeface="Verdana"/>
              </a:rPr>
              <a:t>yes, </a:t>
            </a:r>
            <a:r>
              <a:rPr sz="2000" spc="-5" dirty="0">
                <a:latin typeface="Verdana"/>
                <a:cs typeface="Verdana"/>
              </a:rPr>
              <a:t>because the sampling signal can </a:t>
            </a:r>
            <a:r>
              <a:rPr sz="2000" spc="-15" dirty="0">
                <a:latin typeface="Verdana"/>
                <a:cs typeface="Verdana"/>
              </a:rPr>
              <a:t>be  </a:t>
            </a:r>
            <a:r>
              <a:rPr sz="2000" spc="-10" dirty="0">
                <a:latin typeface="Verdana"/>
                <a:cs typeface="Verdana"/>
              </a:rPr>
              <a:t>transformed </a:t>
            </a:r>
            <a:r>
              <a:rPr sz="2000" spc="-5" dirty="0">
                <a:latin typeface="Verdana"/>
                <a:cs typeface="Verdana"/>
              </a:rPr>
              <a:t>back into the original signal by eliminating </a:t>
            </a:r>
            <a:r>
              <a:rPr sz="2000" dirty="0">
                <a:latin typeface="Verdana"/>
                <a:cs typeface="Verdana"/>
              </a:rPr>
              <a:t>all  </a:t>
            </a:r>
            <a:r>
              <a:rPr sz="2000" spc="-5" dirty="0">
                <a:latin typeface="Verdana"/>
                <a:cs typeface="Verdana"/>
              </a:rPr>
              <a:t>frequencies above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½fs.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217" y="246075"/>
            <a:ext cx="7061834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048500" algn="l"/>
              </a:tabLst>
            </a:pPr>
            <a:r>
              <a:rPr sz="4600" spc="-5" dirty="0"/>
              <a:t>The </a:t>
            </a:r>
            <a:r>
              <a:rPr sz="4600" spc="-145" dirty="0"/>
              <a:t>Sampling</a:t>
            </a:r>
            <a:r>
              <a:rPr sz="4600" spc="-85" dirty="0"/>
              <a:t> </a:t>
            </a:r>
            <a:r>
              <a:rPr sz="4600" spc="-20" dirty="0"/>
              <a:t>Theorem	</a:t>
            </a:r>
            <a:endParaRPr sz="4600" dirty="0"/>
          </a:p>
        </p:txBody>
      </p:sp>
      <p:sp>
        <p:nvSpPr>
          <p:cNvPr id="3" name="object 3"/>
          <p:cNvSpPr txBox="1"/>
          <p:nvPr/>
        </p:nvSpPr>
        <p:spPr>
          <a:xfrm>
            <a:off x="690168" y="1243076"/>
            <a:ext cx="7406640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524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Example </a:t>
            </a:r>
            <a:r>
              <a:rPr sz="200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improper sampling, resulting </a:t>
            </a:r>
            <a:r>
              <a:rPr sz="2000" dirty="0">
                <a:latin typeface="Verdana"/>
                <a:cs typeface="Verdana"/>
              </a:rPr>
              <a:t>from </a:t>
            </a:r>
            <a:r>
              <a:rPr sz="2000" spc="-5" dirty="0">
                <a:latin typeface="Verdana"/>
                <a:cs typeface="Verdana"/>
              </a:rPr>
              <a:t>too low </a:t>
            </a:r>
            <a:r>
              <a:rPr sz="2000" dirty="0">
                <a:latin typeface="Verdana"/>
                <a:cs typeface="Verdana"/>
              </a:rPr>
              <a:t>of  </a:t>
            </a:r>
            <a:r>
              <a:rPr sz="2000" spc="-5" dirty="0">
                <a:latin typeface="Verdana"/>
                <a:cs typeface="Verdana"/>
              </a:rPr>
              <a:t>sampling </a:t>
            </a:r>
            <a:r>
              <a:rPr sz="2000" spc="-10" dirty="0">
                <a:latin typeface="Verdana"/>
                <a:cs typeface="Verdana"/>
              </a:rPr>
              <a:t>rate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 dirty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The analog signal still </a:t>
            </a:r>
            <a:r>
              <a:rPr sz="2000" dirty="0">
                <a:latin typeface="Verdana"/>
                <a:cs typeface="Verdana"/>
              </a:rPr>
              <a:t>contains </a:t>
            </a:r>
            <a:r>
              <a:rPr sz="2000" spc="-5" dirty="0">
                <a:latin typeface="Verdana"/>
                <a:cs typeface="Verdana"/>
              </a:rPr>
              <a:t>frequencies </a:t>
            </a:r>
            <a:r>
              <a:rPr sz="2000" dirty="0">
                <a:latin typeface="Verdana"/>
                <a:cs typeface="Verdana"/>
              </a:rPr>
              <a:t>up </a:t>
            </a:r>
            <a:r>
              <a:rPr sz="2000" spc="-5" dirty="0">
                <a:latin typeface="Verdana"/>
                <a:cs typeface="Verdana"/>
              </a:rPr>
              <a:t>to </a:t>
            </a:r>
            <a:r>
              <a:rPr sz="2000" dirty="0">
                <a:latin typeface="Verdana"/>
                <a:cs typeface="Verdana"/>
              </a:rPr>
              <a:t>3.3 kHz,  </a:t>
            </a:r>
            <a:r>
              <a:rPr sz="2000" spc="-5" dirty="0">
                <a:latin typeface="Verdana"/>
                <a:cs typeface="Verdana"/>
              </a:rPr>
              <a:t>but the sampling </a:t>
            </a:r>
            <a:r>
              <a:rPr sz="2000" spc="-10" dirty="0">
                <a:latin typeface="Verdana"/>
                <a:cs typeface="Verdana"/>
              </a:rPr>
              <a:t>rate </a:t>
            </a:r>
            <a:r>
              <a:rPr sz="2000" dirty="0">
                <a:latin typeface="Verdana"/>
                <a:cs typeface="Verdana"/>
              </a:rPr>
              <a:t>has </a:t>
            </a:r>
            <a:r>
              <a:rPr sz="2000" spc="-5" dirty="0">
                <a:latin typeface="Verdana"/>
                <a:cs typeface="Verdana"/>
              </a:rPr>
              <a:t>been lowered to </a:t>
            </a:r>
            <a:r>
              <a:rPr sz="2000" dirty="0">
                <a:latin typeface="Verdana"/>
                <a:cs typeface="Verdana"/>
              </a:rPr>
              <a:t>5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kHz.</a:t>
            </a:r>
          </a:p>
        </p:txBody>
      </p:sp>
      <p:sp>
        <p:nvSpPr>
          <p:cNvPr id="4" name="object 4"/>
          <p:cNvSpPr/>
          <p:nvPr/>
        </p:nvSpPr>
        <p:spPr>
          <a:xfrm>
            <a:off x="605903" y="3470275"/>
            <a:ext cx="7917841" cy="2838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217" y="246075"/>
            <a:ext cx="7061834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048500" algn="l"/>
              </a:tabLst>
            </a:pPr>
            <a:r>
              <a:rPr sz="4600" spc="-5" dirty="0"/>
              <a:t>The </a:t>
            </a:r>
            <a:r>
              <a:rPr sz="4600" spc="-145" dirty="0"/>
              <a:t>Sampling</a:t>
            </a:r>
            <a:r>
              <a:rPr sz="4600" spc="-85" dirty="0"/>
              <a:t> </a:t>
            </a:r>
            <a:r>
              <a:rPr sz="4600" spc="-20" dirty="0"/>
              <a:t>Theorem	</a:t>
            </a:r>
            <a:endParaRPr sz="4600" dirty="0"/>
          </a:p>
        </p:txBody>
      </p:sp>
      <p:sp>
        <p:nvSpPr>
          <p:cNvPr id="3" name="object 3"/>
          <p:cNvSpPr txBox="1"/>
          <p:nvPr/>
        </p:nvSpPr>
        <p:spPr>
          <a:xfrm>
            <a:off x="690168" y="1243076"/>
            <a:ext cx="6821805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768475" algn="l"/>
                <a:tab pos="3432810" algn="l"/>
                <a:tab pos="3835400" algn="l"/>
                <a:tab pos="4582160" algn="l"/>
                <a:tab pos="5253990" algn="l"/>
                <a:tab pos="5866765" algn="l"/>
              </a:tabLst>
            </a:pPr>
            <a:r>
              <a:rPr sz="2000" spc="-5" dirty="0">
                <a:latin typeface="Verdana"/>
                <a:cs typeface="Verdana"/>
              </a:rPr>
              <a:t>Since there is </a:t>
            </a:r>
            <a:r>
              <a:rPr sz="2000" dirty="0">
                <a:latin typeface="Verdana"/>
                <a:cs typeface="Verdana"/>
              </a:rPr>
              <a:t>no </a:t>
            </a:r>
            <a:r>
              <a:rPr sz="2000" spc="-15" dirty="0">
                <a:latin typeface="Verdana"/>
                <a:cs typeface="Verdana"/>
              </a:rPr>
              <a:t>way </a:t>
            </a:r>
            <a:r>
              <a:rPr sz="2000" dirty="0">
                <a:latin typeface="Verdana"/>
                <a:cs typeface="Verdana"/>
              </a:rPr>
              <a:t>to </a:t>
            </a:r>
            <a:r>
              <a:rPr sz="2000" spc="-10" dirty="0">
                <a:latin typeface="Verdana"/>
                <a:cs typeface="Verdana"/>
              </a:rPr>
              <a:t>separate </a:t>
            </a:r>
            <a:r>
              <a:rPr sz="2000" spc="-5" dirty="0">
                <a:latin typeface="Verdana"/>
                <a:cs typeface="Verdana"/>
              </a:rPr>
              <a:t>the overlapping  </a:t>
            </a:r>
            <a:r>
              <a:rPr sz="2000" dirty="0">
                <a:latin typeface="Verdana"/>
                <a:cs typeface="Verdana"/>
              </a:rPr>
              <a:t>fr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spc="-15" dirty="0">
                <a:latin typeface="Verdana"/>
                <a:cs typeface="Verdana"/>
              </a:rPr>
              <a:t>q</a:t>
            </a:r>
            <a:r>
              <a:rPr sz="2000" dirty="0">
                <a:latin typeface="Verdana"/>
                <a:cs typeface="Verdana"/>
              </a:rPr>
              <a:t>ue</a:t>
            </a:r>
            <a:r>
              <a:rPr sz="2000" spc="-15" dirty="0">
                <a:latin typeface="Verdana"/>
                <a:cs typeface="Verdana"/>
              </a:rPr>
              <a:t>n</a:t>
            </a:r>
            <a:r>
              <a:rPr sz="2000" dirty="0">
                <a:latin typeface="Verdana"/>
                <a:cs typeface="Verdana"/>
              </a:rPr>
              <a:t>c</a:t>
            </a:r>
            <a:r>
              <a:rPr sz="2000" spc="-10" dirty="0">
                <a:latin typeface="Verdana"/>
                <a:cs typeface="Verdana"/>
              </a:rPr>
              <a:t>ie</a:t>
            </a:r>
            <a:r>
              <a:rPr sz="2000" dirty="0">
                <a:latin typeface="Verdana"/>
                <a:cs typeface="Verdana"/>
              </a:rPr>
              <a:t>s,	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nf</a:t>
            </a:r>
            <a:r>
              <a:rPr sz="2000" spc="-20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r</a:t>
            </a:r>
            <a:r>
              <a:rPr sz="2000" spc="-10" dirty="0">
                <a:latin typeface="Verdana"/>
                <a:cs typeface="Verdana"/>
              </a:rPr>
              <a:t>m</a:t>
            </a:r>
            <a:r>
              <a:rPr sz="2000" dirty="0">
                <a:latin typeface="Verdana"/>
                <a:cs typeface="Verdana"/>
              </a:rPr>
              <a:t>at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on	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s	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os</a:t>
            </a:r>
            <a:r>
              <a:rPr sz="2000" spc="-15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,	and	</a:t>
            </a:r>
            <a:r>
              <a:rPr sz="2000" spc="-15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he	o</a:t>
            </a:r>
            <a:r>
              <a:rPr sz="2000" spc="-20" dirty="0">
                <a:latin typeface="Verdana"/>
                <a:cs typeface="Verdana"/>
              </a:rPr>
              <a:t>r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spc="5" dirty="0">
                <a:latin typeface="Verdana"/>
                <a:cs typeface="Verdana"/>
              </a:rPr>
              <a:t>g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nal  cannot be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reconstructed.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86293" y="1547876"/>
            <a:ext cx="7689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s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gnal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0168" y="2462530"/>
            <a:ext cx="7766050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This </a:t>
            </a:r>
            <a:r>
              <a:rPr sz="2000" spc="-10" dirty="0">
                <a:latin typeface="Verdana"/>
                <a:cs typeface="Verdana"/>
              </a:rPr>
              <a:t>overlap </a:t>
            </a:r>
            <a:r>
              <a:rPr sz="2000" spc="-5" dirty="0">
                <a:latin typeface="Verdana"/>
                <a:cs typeface="Verdana"/>
              </a:rPr>
              <a:t>occurs when the analog signal contains  frequencies greater </a:t>
            </a:r>
            <a:r>
              <a:rPr sz="2000" spc="-10" dirty="0">
                <a:latin typeface="Verdana"/>
                <a:cs typeface="Verdana"/>
              </a:rPr>
              <a:t>than </a:t>
            </a:r>
            <a:r>
              <a:rPr sz="2000" spc="-5" dirty="0">
                <a:latin typeface="Verdana"/>
                <a:cs typeface="Verdana"/>
              </a:rPr>
              <a:t>one-half the sampling </a:t>
            </a:r>
            <a:r>
              <a:rPr sz="2000" spc="-15" dirty="0">
                <a:latin typeface="Verdana"/>
                <a:cs typeface="Verdana"/>
              </a:rPr>
              <a:t>rate, </a:t>
            </a:r>
            <a:r>
              <a:rPr sz="2000" spc="-5" dirty="0">
                <a:latin typeface="Verdana"/>
                <a:cs typeface="Verdana"/>
              </a:rPr>
              <a:t>that is,  </a:t>
            </a:r>
            <a:r>
              <a:rPr sz="2000" dirty="0">
                <a:latin typeface="Verdana"/>
                <a:cs typeface="Verdana"/>
              </a:rPr>
              <a:t>we </a:t>
            </a:r>
            <a:r>
              <a:rPr sz="2000" spc="-5" dirty="0">
                <a:latin typeface="Verdana"/>
                <a:cs typeface="Verdana"/>
              </a:rPr>
              <a:t>have </a:t>
            </a:r>
            <a:r>
              <a:rPr sz="2000" spc="-10" dirty="0">
                <a:latin typeface="Verdana"/>
                <a:cs typeface="Verdana"/>
              </a:rPr>
              <a:t>proven </a:t>
            </a:r>
            <a:r>
              <a:rPr sz="2000" spc="-5" dirty="0">
                <a:latin typeface="Verdana"/>
                <a:cs typeface="Verdana"/>
              </a:rPr>
              <a:t>the sampling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theorem.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2313" y="1714881"/>
            <a:ext cx="4069079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none" spc="245" dirty="0">
                <a:latin typeface="Georgia"/>
                <a:cs typeface="Georgia"/>
              </a:rPr>
              <a:t>Quantization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6" y="980897"/>
            <a:ext cx="641985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The next </a:t>
            </a:r>
            <a:r>
              <a:rPr sz="2000" spc="-5" dirty="0">
                <a:latin typeface="Verdana"/>
                <a:cs typeface="Verdana"/>
              </a:rPr>
              <a:t>figure is </a:t>
            </a:r>
            <a:r>
              <a:rPr sz="2000" dirty="0">
                <a:latin typeface="Verdana"/>
                <a:cs typeface="Verdana"/>
              </a:rPr>
              <a:t>an </a:t>
            </a:r>
            <a:r>
              <a:rPr sz="2000" spc="-5" dirty="0">
                <a:latin typeface="Verdana"/>
                <a:cs typeface="Verdana"/>
              </a:rPr>
              <a:t>analog signal </a:t>
            </a:r>
            <a:r>
              <a:rPr sz="2000" dirty="0">
                <a:latin typeface="Verdana"/>
                <a:cs typeface="Verdana"/>
              </a:rPr>
              <a:t>to be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digitized.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286257"/>
            <a:ext cx="7530465" cy="650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17130" algn="l"/>
              </a:tabLst>
            </a:pPr>
            <a:r>
              <a:rPr sz="4100" u="none" spc="204" dirty="0">
                <a:latin typeface="Georgia"/>
                <a:cs typeface="Georgia"/>
              </a:rPr>
              <a:t>Ex</a:t>
            </a:r>
            <a:r>
              <a:rPr sz="4100" spc="204" dirty="0">
                <a:latin typeface="Georgia"/>
                <a:cs typeface="Georgia"/>
              </a:rPr>
              <a:t>ample	</a:t>
            </a:r>
            <a:endParaRPr sz="4100" dirty="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30301" y="1730858"/>
            <a:ext cx="4002502" cy="29037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47217" y="5044185"/>
            <a:ext cx="8339455" cy="12362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This signal is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voltage that </a:t>
            </a:r>
            <a:r>
              <a:rPr sz="2000" spc="-10" dirty="0">
                <a:latin typeface="Verdana"/>
                <a:cs typeface="Verdana"/>
              </a:rPr>
              <a:t>varies over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time.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 dirty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2000" spc="-50" dirty="0">
                <a:latin typeface="Verdana"/>
                <a:cs typeface="Verdana"/>
              </a:rPr>
              <a:t>We </a:t>
            </a:r>
            <a:r>
              <a:rPr sz="2000" spc="-5" dirty="0">
                <a:latin typeface="Verdana"/>
                <a:cs typeface="Verdana"/>
              </a:rPr>
              <a:t>will </a:t>
            </a:r>
            <a:r>
              <a:rPr sz="2000" dirty="0">
                <a:latin typeface="Verdana"/>
                <a:cs typeface="Verdana"/>
              </a:rPr>
              <a:t>assume </a:t>
            </a:r>
            <a:r>
              <a:rPr sz="2000" spc="-5" dirty="0">
                <a:latin typeface="Verdana"/>
                <a:cs typeface="Verdana"/>
              </a:rPr>
              <a:t>that </a:t>
            </a:r>
            <a:r>
              <a:rPr sz="2000" spc="-1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voltage can </a:t>
            </a:r>
            <a:r>
              <a:rPr sz="2000" spc="-15" dirty="0">
                <a:latin typeface="Verdana"/>
                <a:cs typeface="Verdana"/>
              </a:rPr>
              <a:t>vary </a:t>
            </a:r>
            <a:r>
              <a:rPr sz="2000" spc="-10" dirty="0">
                <a:latin typeface="Verdana"/>
                <a:cs typeface="Verdana"/>
              </a:rPr>
              <a:t>from </a:t>
            </a:r>
            <a:r>
              <a:rPr sz="2000" dirty="0">
                <a:latin typeface="Verdana"/>
                <a:cs typeface="Verdana"/>
              </a:rPr>
              <a:t>0 to 4.095 </a:t>
            </a:r>
            <a:r>
              <a:rPr sz="2000" spc="-5" dirty="0" smtClean="0">
                <a:latin typeface="Verdana"/>
                <a:cs typeface="Verdana"/>
              </a:rPr>
              <a:t>volts</a:t>
            </a:r>
            <a:r>
              <a:rPr lang="en-US" sz="2000" spc="-5" dirty="0" smtClean="0">
                <a:latin typeface="Verdana"/>
                <a:cs typeface="Verdana"/>
              </a:rPr>
              <a:t> that will be produced by a 12-bit digitizer.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05245" y="1521158"/>
            <a:ext cx="5103604" cy="3824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286257"/>
            <a:ext cx="7530465" cy="650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17130" algn="l"/>
              </a:tabLst>
            </a:pPr>
            <a:r>
              <a:rPr sz="4100" u="none" spc="200" dirty="0">
                <a:latin typeface="Georgia"/>
                <a:cs typeface="Georgia"/>
              </a:rPr>
              <a:t>Qu</a:t>
            </a:r>
            <a:r>
              <a:rPr sz="4100" spc="200" dirty="0">
                <a:latin typeface="Georgia"/>
                <a:cs typeface="Georgia"/>
              </a:rPr>
              <a:t>antization	</a:t>
            </a:r>
            <a:endParaRPr sz="410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22019" y="1144600"/>
            <a:ext cx="23348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Sampled </a:t>
            </a:r>
            <a:r>
              <a:rPr sz="1800" spc="-10" dirty="0">
                <a:latin typeface="Arial"/>
                <a:cs typeface="Arial"/>
              </a:rPr>
              <a:t>analog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signal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35829" y="1217803"/>
            <a:ext cx="1560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Digitized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signal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0641" y="5327091"/>
            <a:ext cx="80752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In most cases, </a:t>
            </a:r>
            <a:r>
              <a:rPr sz="2400" i="1" spc="-5" dirty="0">
                <a:latin typeface="Arial"/>
                <a:cs typeface="Arial"/>
              </a:rPr>
              <a:t>quantization results in nothing </a:t>
            </a:r>
            <a:r>
              <a:rPr sz="2400" i="1" spc="-10" dirty="0">
                <a:latin typeface="Arial"/>
                <a:cs typeface="Arial"/>
              </a:rPr>
              <a:t>more </a:t>
            </a:r>
            <a:r>
              <a:rPr sz="2400" i="1" spc="-5" dirty="0">
                <a:latin typeface="Arial"/>
                <a:cs typeface="Arial"/>
              </a:rPr>
              <a:t>than </a:t>
            </a:r>
            <a:r>
              <a:rPr sz="2400" i="1" dirty="0">
                <a:latin typeface="Arial"/>
                <a:cs typeface="Arial"/>
              </a:rPr>
              <a:t>the  </a:t>
            </a:r>
            <a:r>
              <a:rPr sz="2400" i="1" spc="-5" dirty="0">
                <a:latin typeface="Arial"/>
                <a:cs typeface="Arial"/>
              </a:rPr>
              <a:t>addition </a:t>
            </a:r>
            <a:r>
              <a:rPr sz="2400" i="1" dirty="0">
                <a:latin typeface="Arial"/>
                <a:cs typeface="Arial"/>
              </a:rPr>
              <a:t>of a </a:t>
            </a:r>
            <a:r>
              <a:rPr sz="2400" i="1" spc="-5" dirty="0">
                <a:latin typeface="Arial"/>
                <a:cs typeface="Arial"/>
              </a:rPr>
              <a:t>specific amount </a:t>
            </a:r>
            <a:r>
              <a:rPr sz="2400" i="1" dirty="0">
                <a:latin typeface="Arial"/>
                <a:cs typeface="Arial"/>
              </a:rPr>
              <a:t>of </a:t>
            </a:r>
            <a:r>
              <a:rPr sz="2400" i="1" spc="-5" dirty="0">
                <a:latin typeface="Arial"/>
                <a:cs typeface="Arial"/>
              </a:rPr>
              <a:t>random noise </a:t>
            </a:r>
            <a:r>
              <a:rPr sz="2400" i="1" dirty="0">
                <a:latin typeface="Arial"/>
                <a:cs typeface="Arial"/>
              </a:rPr>
              <a:t>to the</a:t>
            </a:r>
            <a:r>
              <a:rPr sz="2400" i="1" spc="80" dirty="0">
                <a:latin typeface="Arial"/>
                <a:cs typeface="Arial"/>
              </a:rPr>
              <a:t> </a:t>
            </a:r>
            <a:r>
              <a:rPr sz="2400" i="1" spc="-5" dirty="0">
                <a:latin typeface="Arial"/>
                <a:cs typeface="Arial"/>
              </a:rPr>
              <a:t>signal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217" y="0"/>
            <a:ext cx="7908290" cy="2089150"/>
          </a:xfrm>
          <a:prstGeom prst="rect">
            <a:avLst/>
          </a:prstGeom>
        </p:spPr>
        <p:txBody>
          <a:bodyPr vert="horz" wrap="square" lIns="0" tIns="3244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55"/>
              </a:spcBef>
              <a:tabLst>
                <a:tab pos="7048500" algn="l"/>
              </a:tabLst>
            </a:pPr>
            <a:r>
              <a:rPr sz="4600" spc="-40" dirty="0"/>
              <a:t>Quantization	</a:t>
            </a:r>
            <a:endParaRPr sz="4600" dirty="0"/>
          </a:p>
          <a:p>
            <a:pPr marL="426720" marR="5080" indent="-342900" algn="just">
              <a:lnSpc>
                <a:spcPct val="100000"/>
              </a:lnSpc>
              <a:spcBef>
                <a:spcPts val="1070"/>
              </a:spcBef>
            </a:pPr>
            <a:r>
              <a:rPr lang="en-US" sz="2000" u="none" spc="-5" dirty="0" smtClean="0">
                <a:solidFill>
                  <a:srgbClr val="000000"/>
                </a:solidFill>
                <a:latin typeface="Verdana"/>
                <a:cs typeface="Verdana"/>
              </a:rPr>
              <a:t>    </a:t>
            </a:r>
            <a:r>
              <a:rPr sz="2000" u="none" spc="-5" dirty="0" smtClean="0">
                <a:solidFill>
                  <a:srgbClr val="000000"/>
                </a:solidFill>
                <a:latin typeface="Verdana"/>
                <a:cs typeface="Verdana"/>
              </a:rPr>
              <a:t>Digitizing </a:t>
            </a:r>
            <a:r>
              <a:rPr sz="2000" u="none" spc="-10" dirty="0">
                <a:solidFill>
                  <a:srgbClr val="000000"/>
                </a:solidFill>
                <a:latin typeface="Verdana"/>
                <a:cs typeface="Verdana"/>
              </a:rPr>
              <a:t>this </a:t>
            </a:r>
            <a:r>
              <a:rPr sz="2000" u="none" dirty="0">
                <a:solidFill>
                  <a:srgbClr val="000000"/>
                </a:solidFill>
                <a:latin typeface="Verdana"/>
                <a:cs typeface="Verdana"/>
              </a:rPr>
              <a:t>same </a:t>
            </a:r>
            <a:r>
              <a:rPr sz="2000" u="none" spc="-5" dirty="0" smtClean="0">
                <a:solidFill>
                  <a:srgbClr val="000000"/>
                </a:solidFill>
                <a:latin typeface="Verdana"/>
                <a:cs typeface="Verdana"/>
              </a:rPr>
              <a:t>signal </a:t>
            </a:r>
            <a:r>
              <a:rPr sz="2000" u="none" spc="-5" dirty="0">
                <a:solidFill>
                  <a:srgbClr val="000000"/>
                </a:solidFill>
                <a:latin typeface="Verdana"/>
                <a:cs typeface="Verdana"/>
              </a:rPr>
              <a:t>would produce virtually  </a:t>
            </a:r>
            <a:r>
              <a:rPr sz="2000" u="none" dirty="0">
                <a:solidFill>
                  <a:srgbClr val="000000"/>
                </a:solidFill>
                <a:latin typeface="Verdana"/>
                <a:cs typeface="Verdana"/>
              </a:rPr>
              <a:t>no </a:t>
            </a:r>
            <a:r>
              <a:rPr sz="2000" u="none" spc="-5" dirty="0">
                <a:solidFill>
                  <a:srgbClr val="000000"/>
                </a:solidFill>
                <a:latin typeface="Verdana"/>
                <a:cs typeface="Verdana"/>
              </a:rPr>
              <a:t>increase in the noise, </a:t>
            </a:r>
            <a:r>
              <a:rPr sz="2000" u="none" dirty="0">
                <a:solidFill>
                  <a:srgbClr val="000000"/>
                </a:solidFill>
                <a:latin typeface="Verdana"/>
                <a:cs typeface="Verdana"/>
              </a:rPr>
              <a:t>and </a:t>
            </a:r>
            <a:r>
              <a:rPr sz="2000" u="none" spc="-5" dirty="0">
                <a:solidFill>
                  <a:srgbClr val="000000"/>
                </a:solidFill>
                <a:latin typeface="Verdana"/>
                <a:cs typeface="Verdana"/>
              </a:rPr>
              <a:t>nothing would be lost due </a:t>
            </a:r>
            <a:r>
              <a:rPr sz="2000" u="none" spc="-10" dirty="0">
                <a:solidFill>
                  <a:srgbClr val="000000"/>
                </a:solidFill>
                <a:latin typeface="Verdana"/>
                <a:cs typeface="Verdana"/>
              </a:rPr>
              <a:t>to  </a:t>
            </a:r>
            <a:r>
              <a:rPr sz="2000" u="none" spc="-5" dirty="0">
                <a:solidFill>
                  <a:srgbClr val="000000"/>
                </a:solidFill>
                <a:latin typeface="Verdana"/>
                <a:cs typeface="Verdana"/>
              </a:rPr>
              <a:t>quantization.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540" y="2302256"/>
            <a:ext cx="7614920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56591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When faced </a:t>
            </a:r>
            <a:r>
              <a:rPr sz="2000" spc="-5" dirty="0">
                <a:latin typeface="Verdana"/>
                <a:cs typeface="Verdana"/>
              </a:rPr>
              <a:t>with the decision of </a:t>
            </a:r>
            <a:r>
              <a:rPr sz="2000" dirty="0">
                <a:latin typeface="Verdana"/>
                <a:cs typeface="Verdana"/>
              </a:rPr>
              <a:t>how </a:t>
            </a:r>
            <a:r>
              <a:rPr sz="2000" spc="-5" dirty="0">
                <a:latin typeface="Verdana"/>
                <a:cs typeface="Verdana"/>
              </a:rPr>
              <a:t>many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bits  </a:t>
            </a:r>
            <a:r>
              <a:rPr sz="2000" spc="-5" dirty="0">
                <a:latin typeface="Verdana"/>
                <a:cs typeface="Verdana"/>
              </a:rPr>
              <a:t>are needed in </a:t>
            </a:r>
            <a:r>
              <a:rPr sz="2000" dirty="0">
                <a:latin typeface="Verdana"/>
                <a:cs typeface="Verdana"/>
              </a:rPr>
              <a:t>a system, ask two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questions:</a:t>
            </a:r>
            <a:endParaRPr sz="2000" dirty="0">
              <a:latin typeface="Verdana"/>
              <a:cs typeface="Verdana"/>
            </a:endParaRPr>
          </a:p>
          <a:p>
            <a:pPr marL="12700" marR="5080">
              <a:lnSpc>
                <a:spcPts val="4800"/>
              </a:lnSpc>
              <a:spcBef>
                <a:spcPts val="560"/>
              </a:spcBef>
            </a:pPr>
            <a:r>
              <a:rPr sz="2000" spc="-5" dirty="0">
                <a:latin typeface="Verdana"/>
                <a:cs typeface="Verdana"/>
              </a:rPr>
              <a:t>(1)How </a:t>
            </a:r>
            <a:r>
              <a:rPr sz="2000" dirty="0">
                <a:latin typeface="Verdana"/>
                <a:cs typeface="Verdana"/>
              </a:rPr>
              <a:t>much noise </a:t>
            </a:r>
            <a:r>
              <a:rPr sz="2000" spc="-5" dirty="0">
                <a:latin typeface="Verdana"/>
                <a:cs typeface="Verdana"/>
              </a:rPr>
              <a:t>is already present in the analog signal?  (1)How </a:t>
            </a:r>
            <a:r>
              <a:rPr sz="2000" dirty="0">
                <a:latin typeface="Verdana"/>
                <a:cs typeface="Verdana"/>
              </a:rPr>
              <a:t>much noise can </a:t>
            </a:r>
            <a:r>
              <a:rPr sz="2000" spc="-5" dirty="0">
                <a:latin typeface="Verdana"/>
                <a:cs typeface="Verdana"/>
              </a:rPr>
              <a:t>be </a:t>
            </a:r>
            <a:r>
              <a:rPr sz="2000" spc="-10" dirty="0">
                <a:latin typeface="Verdana"/>
                <a:cs typeface="Verdana"/>
              </a:rPr>
              <a:t>tolerated </a:t>
            </a:r>
            <a:r>
              <a:rPr sz="2000" spc="-5" dirty="0">
                <a:latin typeface="Verdana"/>
                <a:cs typeface="Verdana"/>
              </a:rPr>
              <a:t>in the </a:t>
            </a:r>
            <a:r>
              <a:rPr sz="2000" spc="-10" dirty="0">
                <a:latin typeface="Verdana"/>
                <a:cs typeface="Verdana"/>
              </a:rPr>
              <a:t>digital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signal?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6" y="1155953"/>
            <a:ext cx="7579995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Most </a:t>
            </a:r>
            <a:r>
              <a:rPr sz="2000" spc="-10" dirty="0">
                <a:latin typeface="Verdana"/>
                <a:cs typeface="Verdana"/>
              </a:rPr>
              <a:t>of the </a:t>
            </a:r>
            <a:r>
              <a:rPr sz="2000" spc="-5" dirty="0">
                <a:latin typeface="Verdana"/>
                <a:cs typeface="Verdana"/>
              </a:rPr>
              <a:t>signals directly encountered in science </a:t>
            </a:r>
            <a:r>
              <a:rPr sz="2000" dirty="0">
                <a:latin typeface="Verdana"/>
                <a:cs typeface="Verdana"/>
              </a:rPr>
              <a:t>and  </a:t>
            </a:r>
            <a:r>
              <a:rPr sz="2000" spc="-5" dirty="0">
                <a:latin typeface="Verdana"/>
                <a:cs typeface="Verdana"/>
              </a:rPr>
              <a:t>engineering are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 smtClean="0">
                <a:latin typeface="Verdana"/>
                <a:cs typeface="Verdana"/>
              </a:rPr>
              <a:t>continuous</a:t>
            </a:r>
            <a:r>
              <a:rPr lang="en-US" sz="2000" dirty="0" smtClean="0">
                <a:latin typeface="Verdana"/>
                <a:cs typeface="Verdana"/>
              </a:rPr>
              <a:t>.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 dirty="0">
              <a:latin typeface="Verdana"/>
              <a:cs typeface="Verdana"/>
            </a:endParaRPr>
          </a:p>
          <a:p>
            <a:pPr marL="12700" marR="5715" algn="just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Verdana"/>
                <a:cs typeface="Verdana"/>
              </a:rPr>
              <a:t>Analog-to-Digital </a:t>
            </a:r>
            <a:r>
              <a:rPr sz="2000" spc="-10" dirty="0">
                <a:latin typeface="Verdana"/>
                <a:cs typeface="Verdana"/>
              </a:rPr>
              <a:t>Conversion </a:t>
            </a:r>
            <a:r>
              <a:rPr sz="2000" spc="-5" dirty="0">
                <a:latin typeface="Verdana"/>
                <a:cs typeface="Verdana"/>
              </a:rPr>
              <a:t>(ADC) </a:t>
            </a:r>
            <a:r>
              <a:rPr lang="en-US" sz="2000" spc="-5" dirty="0" smtClean="0">
                <a:latin typeface="Verdana"/>
                <a:cs typeface="Verdana"/>
              </a:rPr>
              <a:t>is</a:t>
            </a:r>
            <a:r>
              <a:rPr sz="2000" spc="-5" dirty="0" smtClean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the </a:t>
            </a:r>
            <a:r>
              <a:rPr sz="2000" spc="-10" dirty="0" smtClean="0">
                <a:latin typeface="Verdana"/>
                <a:cs typeface="Verdana"/>
              </a:rPr>
              <a:t>process</a:t>
            </a:r>
            <a:r>
              <a:rPr lang="en-US" sz="2000" spc="-10" dirty="0" smtClean="0">
                <a:latin typeface="Verdana"/>
                <a:cs typeface="Verdana"/>
              </a:rPr>
              <a:t> </a:t>
            </a:r>
            <a:r>
              <a:rPr sz="2000" spc="-5" dirty="0" smtClean="0">
                <a:latin typeface="Verdana"/>
                <a:cs typeface="Verdana"/>
              </a:rPr>
              <a:t>that </a:t>
            </a:r>
            <a:r>
              <a:rPr sz="2000" spc="-5" dirty="0">
                <a:latin typeface="Verdana"/>
                <a:cs typeface="Verdana"/>
              </a:rPr>
              <a:t>allow digital  computers </a:t>
            </a:r>
            <a:r>
              <a:rPr sz="2000" dirty="0">
                <a:latin typeface="Verdana"/>
                <a:cs typeface="Verdana"/>
              </a:rPr>
              <a:t>to </a:t>
            </a:r>
            <a:r>
              <a:rPr sz="2000" spc="-5" dirty="0">
                <a:latin typeface="Verdana"/>
                <a:cs typeface="Verdana"/>
              </a:rPr>
              <a:t>interact with these </a:t>
            </a:r>
            <a:r>
              <a:rPr sz="2000" spc="-10" dirty="0">
                <a:latin typeface="Verdana"/>
                <a:cs typeface="Verdana"/>
              </a:rPr>
              <a:t>everyday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signals.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286257"/>
            <a:ext cx="7530465" cy="650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17130" algn="l"/>
              </a:tabLst>
            </a:pPr>
            <a:r>
              <a:rPr sz="4100" u="none" spc="155" dirty="0">
                <a:latin typeface="Georgia"/>
                <a:cs typeface="Georgia"/>
              </a:rPr>
              <a:t>In</a:t>
            </a:r>
            <a:r>
              <a:rPr sz="4100" spc="155" dirty="0">
                <a:latin typeface="Georgia"/>
                <a:cs typeface="Georgia"/>
              </a:rPr>
              <a:t>troduction	</a:t>
            </a:r>
            <a:endParaRPr sz="4100" dirty="0">
              <a:latin typeface="Georgia"/>
              <a:cs typeface="Georg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6" y="1535430"/>
            <a:ext cx="7980680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Digital information is different </a:t>
            </a:r>
            <a:r>
              <a:rPr sz="2000" dirty="0">
                <a:latin typeface="Verdana"/>
                <a:cs typeface="Verdana"/>
              </a:rPr>
              <a:t>from </a:t>
            </a:r>
            <a:r>
              <a:rPr sz="2000" spc="-10" dirty="0">
                <a:latin typeface="Verdana"/>
                <a:cs typeface="Verdana"/>
              </a:rPr>
              <a:t>its </a:t>
            </a:r>
            <a:r>
              <a:rPr sz="2000" spc="-5" dirty="0">
                <a:latin typeface="Verdana"/>
                <a:cs typeface="Verdana"/>
              </a:rPr>
              <a:t>continuous counterpart  in </a:t>
            </a:r>
            <a:r>
              <a:rPr sz="2000" dirty="0">
                <a:latin typeface="Verdana"/>
                <a:cs typeface="Verdana"/>
              </a:rPr>
              <a:t>two </a:t>
            </a:r>
            <a:r>
              <a:rPr sz="2000" spc="-5" dirty="0">
                <a:latin typeface="Verdana"/>
                <a:cs typeface="Verdana"/>
              </a:rPr>
              <a:t>important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respects: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latin typeface="Verdana"/>
                <a:cs typeface="Verdana"/>
              </a:rPr>
              <a:t>It </a:t>
            </a:r>
            <a:r>
              <a:rPr sz="2000" b="1" spc="-5" dirty="0">
                <a:latin typeface="Verdana"/>
                <a:cs typeface="Verdana"/>
              </a:rPr>
              <a:t>is sampled, </a:t>
            </a:r>
            <a:r>
              <a:rPr sz="2000" b="1" dirty="0">
                <a:latin typeface="Verdana"/>
                <a:cs typeface="Verdana"/>
              </a:rPr>
              <a:t>and it is</a:t>
            </a:r>
            <a:r>
              <a:rPr sz="2000" b="1" spc="-20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quantized.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 dirty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Both of these restrict </a:t>
            </a:r>
            <a:r>
              <a:rPr sz="2000" dirty="0">
                <a:latin typeface="Verdana"/>
                <a:cs typeface="Verdana"/>
              </a:rPr>
              <a:t>how </a:t>
            </a:r>
            <a:r>
              <a:rPr sz="2000" spc="-5" dirty="0">
                <a:latin typeface="Verdana"/>
                <a:cs typeface="Verdana"/>
              </a:rPr>
              <a:t>much information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digital </a:t>
            </a:r>
            <a:r>
              <a:rPr sz="2000" dirty="0">
                <a:latin typeface="Verdana"/>
                <a:cs typeface="Verdana"/>
              </a:rPr>
              <a:t>signal  can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contain.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286257"/>
            <a:ext cx="7530465" cy="650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17130" algn="l"/>
              </a:tabLst>
            </a:pPr>
            <a:r>
              <a:rPr sz="4100" u="none" spc="155" dirty="0">
                <a:latin typeface="Georgia"/>
                <a:cs typeface="Georgia"/>
              </a:rPr>
              <a:t>In</a:t>
            </a:r>
            <a:r>
              <a:rPr sz="4100" spc="155" dirty="0">
                <a:latin typeface="Georgia"/>
                <a:cs typeface="Georgia"/>
              </a:rPr>
              <a:t>troduction	</a:t>
            </a:r>
            <a:endParaRPr sz="4100" dirty="0">
              <a:latin typeface="Georgia"/>
              <a:cs typeface="Georg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501" y="1170813"/>
            <a:ext cx="648144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u="none" spc="170" dirty="0">
                <a:latin typeface="Georgia"/>
                <a:cs typeface="Georgia"/>
              </a:rPr>
              <a:t>The </a:t>
            </a:r>
            <a:r>
              <a:rPr sz="4500" u="none" spc="220" dirty="0">
                <a:latin typeface="Georgia"/>
                <a:cs typeface="Georgia"/>
              </a:rPr>
              <a:t>Sampling</a:t>
            </a:r>
            <a:r>
              <a:rPr sz="4500" u="none" spc="484" dirty="0">
                <a:latin typeface="Georgia"/>
                <a:cs typeface="Georgia"/>
              </a:rPr>
              <a:t> </a:t>
            </a:r>
            <a:r>
              <a:rPr sz="4500" u="none" spc="160" dirty="0">
                <a:latin typeface="Georgia"/>
                <a:cs typeface="Georgia"/>
              </a:rPr>
              <a:t>Theorem</a:t>
            </a:r>
            <a:endParaRPr sz="4500" dirty="0">
              <a:latin typeface="Georgia"/>
              <a:cs typeface="Georgi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6" y="1155953"/>
            <a:ext cx="7910830" cy="2769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The definition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b="1" spc="-5" dirty="0">
                <a:latin typeface="Verdana"/>
                <a:cs typeface="Verdana"/>
              </a:rPr>
              <a:t>proper sampling </a:t>
            </a:r>
            <a:r>
              <a:rPr sz="2000" spc="-5" dirty="0">
                <a:latin typeface="Verdana"/>
                <a:cs typeface="Verdana"/>
              </a:rPr>
              <a:t>is quite simple. </a:t>
            </a:r>
            <a:r>
              <a:rPr sz="2000" dirty="0">
                <a:latin typeface="Verdana"/>
                <a:cs typeface="Verdana"/>
              </a:rPr>
              <a:t>Suppose  </a:t>
            </a:r>
            <a:r>
              <a:rPr sz="2000" spc="-5" dirty="0">
                <a:latin typeface="Verdana"/>
                <a:cs typeface="Verdana"/>
              </a:rPr>
              <a:t>you sample </a:t>
            </a:r>
            <a:r>
              <a:rPr sz="2000" dirty="0">
                <a:latin typeface="Verdana"/>
                <a:cs typeface="Verdana"/>
              </a:rPr>
              <a:t>a continuous </a:t>
            </a:r>
            <a:r>
              <a:rPr sz="2000" spc="-5" dirty="0">
                <a:latin typeface="Verdana"/>
                <a:cs typeface="Verdana"/>
              </a:rPr>
              <a:t>signal in </a:t>
            </a:r>
            <a:r>
              <a:rPr sz="2000" dirty="0">
                <a:latin typeface="Verdana"/>
                <a:cs typeface="Verdana"/>
              </a:rPr>
              <a:t>some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spc="-45" dirty="0">
                <a:latin typeface="Verdana"/>
                <a:cs typeface="Verdana"/>
              </a:rPr>
              <a:t>manner.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 dirty="0">
              <a:latin typeface="Verdana"/>
              <a:cs typeface="Verdana"/>
            </a:endParaRPr>
          </a:p>
          <a:p>
            <a:pPr marL="12700" marR="6350" algn="just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Verdana"/>
                <a:cs typeface="Verdana"/>
              </a:rPr>
              <a:t>If you can exactly reconstruct the analog signal </a:t>
            </a:r>
            <a:r>
              <a:rPr sz="2000" dirty="0">
                <a:latin typeface="Verdana"/>
                <a:cs typeface="Verdana"/>
              </a:rPr>
              <a:t>from </a:t>
            </a:r>
            <a:r>
              <a:rPr sz="2000" spc="-5" dirty="0">
                <a:latin typeface="Verdana"/>
                <a:cs typeface="Verdana"/>
              </a:rPr>
              <a:t>the  samples, you </a:t>
            </a:r>
            <a:r>
              <a:rPr sz="2000" dirty="0">
                <a:latin typeface="Verdana"/>
                <a:cs typeface="Verdana"/>
              </a:rPr>
              <a:t>must </a:t>
            </a:r>
            <a:r>
              <a:rPr sz="2000" spc="-5" dirty="0">
                <a:latin typeface="Verdana"/>
                <a:cs typeface="Verdana"/>
              </a:rPr>
              <a:t>have done </a:t>
            </a:r>
            <a:r>
              <a:rPr sz="2000" b="1" dirty="0">
                <a:latin typeface="Verdana"/>
                <a:cs typeface="Verdana"/>
              </a:rPr>
              <a:t>the </a:t>
            </a:r>
            <a:r>
              <a:rPr sz="2000" b="1" spc="-5" dirty="0">
                <a:latin typeface="Verdana"/>
                <a:cs typeface="Verdana"/>
              </a:rPr>
              <a:t>sampling</a:t>
            </a:r>
            <a:r>
              <a:rPr sz="2000" b="1" spc="-95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properly</a:t>
            </a:r>
            <a:r>
              <a:rPr sz="2000" dirty="0">
                <a:latin typeface="Verdana"/>
                <a:cs typeface="Verdana"/>
              </a:rPr>
              <a:t>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 dirty="0">
              <a:latin typeface="Verdana"/>
              <a:cs typeface="Verdana"/>
            </a:endParaRPr>
          </a:p>
          <a:p>
            <a:pPr marL="12700" marR="7620" algn="just">
              <a:lnSpc>
                <a:spcPct val="100000"/>
              </a:lnSpc>
            </a:pPr>
            <a:r>
              <a:rPr sz="2000" spc="-10" dirty="0">
                <a:latin typeface="Verdana"/>
                <a:cs typeface="Verdana"/>
              </a:rPr>
              <a:t>Even </a:t>
            </a:r>
            <a:r>
              <a:rPr sz="2000" spc="-5" dirty="0">
                <a:latin typeface="Verdana"/>
                <a:cs typeface="Verdana"/>
              </a:rPr>
              <a:t>if the sampled data appears confusing or incomplete,  the </a:t>
            </a:r>
            <a:r>
              <a:rPr sz="2000" spc="-10" dirty="0">
                <a:latin typeface="Verdana"/>
                <a:cs typeface="Verdana"/>
              </a:rPr>
              <a:t>key </a:t>
            </a:r>
            <a:r>
              <a:rPr sz="2000" spc="-5" dirty="0">
                <a:latin typeface="Verdana"/>
                <a:cs typeface="Verdana"/>
              </a:rPr>
              <a:t>information has been captured if </a:t>
            </a:r>
            <a:r>
              <a:rPr sz="2000" spc="-10" dirty="0">
                <a:latin typeface="Verdana"/>
                <a:cs typeface="Verdana"/>
              </a:rPr>
              <a:t>you </a:t>
            </a:r>
            <a:r>
              <a:rPr sz="2000" spc="-5" dirty="0">
                <a:latin typeface="Verdana"/>
                <a:cs typeface="Verdana"/>
              </a:rPr>
              <a:t>can reverse the  process.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7217" y="246075"/>
            <a:ext cx="7061834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048500" algn="l"/>
              </a:tabLst>
            </a:pPr>
            <a:r>
              <a:rPr sz="4600" spc="-5" dirty="0"/>
              <a:t>Proper</a:t>
            </a:r>
            <a:r>
              <a:rPr sz="4600" spc="-60" dirty="0"/>
              <a:t> </a:t>
            </a:r>
            <a:r>
              <a:rPr sz="4600" spc="-145" dirty="0"/>
              <a:t>Sampling	</a:t>
            </a:r>
            <a:endParaRPr sz="4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168" y="2272030"/>
            <a:ext cx="7765415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continuous signal is sampled properly </a:t>
            </a:r>
            <a:r>
              <a:rPr sz="2000" dirty="0">
                <a:latin typeface="Verdana"/>
                <a:cs typeface="Verdana"/>
              </a:rPr>
              <a:t>if </a:t>
            </a:r>
            <a:r>
              <a:rPr sz="2000" spc="-5" dirty="0">
                <a:latin typeface="Verdana"/>
                <a:cs typeface="Verdana"/>
              </a:rPr>
              <a:t>the </a:t>
            </a:r>
            <a:r>
              <a:rPr sz="2000" spc="-10" dirty="0">
                <a:latin typeface="Verdana"/>
                <a:cs typeface="Verdana"/>
              </a:rPr>
              <a:t>samples  </a:t>
            </a:r>
            <a:r>
              <a:rPr sz="2000" spc="-5" dirty="0">
                <a:latin typeface="Verdana"/>
                <a:cs typeface="Verdana"/>
              </a:rPr>
              <a:t>contain all the information needed </a:t>
            </a:r>
            <a:r>
              <a:rPr sz="2000" dirty="0">
                <a:latin typeface="Verdana"/>
                <a:cs typeface="Verdana"/>
              </a:rPr>
              <a:t>to </a:t>
            </a:r>
            <a:r>
              <a:rPr sz="2000" spc="-10" dirty="0" smtClean="0">
                <a:latin typeface="Verdana"/>
                <a:cs typeface="Verdana"/>
              </a:rPr>
              <a:t>recreate </a:t>
            </a:r>
            <a:r>
              <a:rPr sz="2000" spc="-5" dirty="0">
                <a:latin typeface="Verdana"/>
                <a:cs typeface="Verdana"/>
              </a:rPr>
              <a:t>the original  </a:t>
            </a:r>
            <a:r>
              <a:rPr sz="2000" spc="-10" dirty="0">
                <a:latin typeface="Verdana"/>
                <a:cs typeface="Verdana"/>
              </a:rPr>
              <a:t>waveform.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217" y="246075"/>
            <a:ext cx="7061834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048500" algn="l"/>
              </a:tabLst>
            </a:pPr>
            <a:r>
              <a:rPr sz="4600" u="heavy" spc="-5" dirty="0">
                <a:solidFill>
                  <a:srgbClr val="464652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Proper</a:t>
            </a:r>
            <a:r>
              <a:rPr sz="4600" u="heavy" spc="-60" dirty="0">
                <a:solidFill>
                  <a:srgbClr val="464652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600" u="heavy" spc="-145" dirty="0">
                <a:solidFill>
                  <a:srgbClr val="464652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Sampling	</a:t>
            </a:r>
            <a:endParaRPr sz="4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43276" y="1020904"/>
            <a:ext cx="3433187" cy="25985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7217" y="246075"/>
            <a:ext cx="7061834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048500" algn="l"/>
              </a:tabLst>
            </a:pPr>
            <a:r>
              <a:rPr sz="4600" spc="-75" dirty="0" smtClean="0"/>
              <a:t>Example</a:t>
            </a:r>
            <a:r>
              <a:rPr sz="4600" spc="-180" dirty="0"/>
              <a:t>	</a:t>
            </a:r>
            <a:endParaRPr sz="4600" dirty="0"/>
          </a:p>
        </p:txBody>
      </p:sp>
      <p:sp>
        <p:nvSpPr>
          <p:cNvPr id="4" name="object 4"/>
          <p:cNvSpPr txBox="1"/>
          <p:nvPr/>
        </p:nvSpPr>
        <p:spPr>
          <a:xfrm>
            <a:off x="545693" y="3747008"/>
            <a:ext cx="8271509" cy="276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The continious </a:t>
            </a:r>
            <a:r>
              <a:rPr sz="2000" spc="-10" dirty="0">
                <a:latin typeface="Verdana"/>
                <a:cs typeface="Verdana"/>
              </a:rPr>
              <a:t>line represents </a:t>
            </a:r>
            <a:r>
              <a:rPr sz="2000" spc="-5" dirty="0">
                <a:latin typeface="Verdana"/>
                <a:cs typeface="Verdana"/>
              </a:rPr>
              <a:t>the analog signal entering </a:t>
            </a:r>
            <a:r>
              <a:rPr sz="2000" spc="-10" dirty="0">
                <a:latin typeface="Verdana"/>
                <a:cs typeface="Verdana"/>
              </a:rPr>
              <a:t>the  </a:t>
            </a:r>
            <a:r>
              <a:rPr sz="2000" spc="-5" dirty="0">
                <a:latin typeface="Verdana"/>
                <a:cs typeface="Verdana"/>
              </a:rPr>
              <a:t>ADC, while </a:t>
            </a:r>
            <a:r>
              <a:rPr sz="200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square markers </a:t>
            </a:r>
            <a:r>
              <a:rPr sz="2000" dirty="0">
                <a:latin typeface="Verdana"/>
                <a:cs typeface="Verdana"/>
              </a:rPr>
              <a:t>are </a:t>
            </a:r>
            <a:r>
              <a:rPr sz="2000" spc="-5" dirty="0">
                <a:latin typeface="Verdana"/>
                <a:cs typeface="Verdana"/>
              </a:rPr>
              <a:t>the digital signal leaving </a:t>
            </a:r>
            <a:r>
              <a:rPr sz="2000" spc="-15" dirty="0">
                <a:latin typeface="Verdana"/>
                <a:cs typeface="Verdana"/>
              </a:rPr>
              <a:t>the  </a:t>
            </a:r>
            <a:r>
              <a:rPr sz="2000" dirty="0">
                <a:latin typeface="Verdana"/>
                <a:cs typeface="Verdana"/>
              </a:rPr>
              <a:t>ADC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 dirty="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The analog signal is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constant </a:t>
            </a:r>
            <a:r>
              <a:rPr sz="2000" dirty="0">
                <a:latin typeface="Verdana"/>
                <a:cs typeface="Verdana"/>
              </a:rPr>
              <a:t>DC </a:t>
            </a:r>
            <a:r>
              <a:rPr sz="2000" spc="-10" dirty="0">
                <a:latin typeface="Verdana"/>
                <a:cs typeface="Verdana"/>
              </a:rPr>
              <a:t>value,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10" dirty="0">
                <a:latin typeface="Verdana"/>
                <a:cs typeface="Verdana"/>
              </a:rPr>
              <a:t>cosine </a:t>
            </a:r>
            <a:r>
              <a:rPr sz="2000" spc="-15" dirty="0">
                <a:latin typeface="Verdana"/>
                <a:cs typeface="Verdana"/>
              </a:rPr>
              <a:t>wave </a:t>
            </a:r>
            <a:r>
              <a:rPr sz="2000" spc="-5" dirty="0">
                <a:latin typeface="Verdana"/>
                <a:cs typeface="Verdana"/>
              </a:rPr>
              <a:t>of zero  frequency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 dirty="0">
              <a:latin typeface="Verdana"/>
              <a:cs typeface="Verdana"/>
            </a:endParaRPr>
          </a:p>
          <a:p>
            <a:pPr marL="12700" marR="10160" algn="just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Verdana"/>
                <a:cs typeface="Verdana"/>
              </a:rPr>
              <a:t>All of the information </a:t>
            </a:r>
            <a:r>
              <a:rPr sz="2000" spc="-10" dirty="0">
                <a:latin typeface="Verdana"/>
                <a:cs typeface="Verdana"/>
              </a:rPr>
              <a:t>needed </a:t>
            </a:r>
            <a:r>
              <a:rPr sz="2000" dirty="0">
                <a:latin typeface="Verdana"/>
                <a:cs typeface="Verdana"/>
              </a:rPr>
              <a:t>to </a:t>
            </a:r>
            <a:r>
              <a:rPr sz="2000" spc="-5" dirty="0">
                <a:latin typeface="Verdana"/>
                <a:cs typeface="Verdana"/>
              </a:rPr>
              <a:t>reconstruct </a:t>
            </a:r>
            <a:r>
              <a:rPr sz="2000" spc="-1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analog signal </a:t>
            </a:r>
            <a:r>
              <a:rPr sz="2000" spc="-10" dirty="0">
                <a:latin typeface="Verdana"/>
                <a:cs typeface="Verdana"/>
              </a:rPr>
              <a:t>is  </a:t>
            </a:r>
            <a:r>
              <a:rPr sz="2000" dirty="0">
                <a:latin typeface="Verdana"/>
                <a:cs typeface="Verdana"/>
              </a:rPr>
              <a:t>contained </a:t>
            </a:r>
            <a:r>
              <a:rPr sz="2000" spc="-5" dirty="0">
                <a:latin typeface="Verdana"/>
                <a:cs typeface="Verdana"/>
              </a:rPr>
              <a:t>in the </a:t>
            </a:r>
            <a:r>
              <a:rPr sz="2000" spc="-10" dirty="0">
                <a:latin typeface="Verdana"/>
                <a:cs typeface="Verdana"/>
              </a:rPr>
              <a:t>digital </a:t>
            </a:r>
            <a:r>
              <a:rPr sz="2000" spc="-5" dirty="0">
                <a:latin typeface="Verdana"/>
                <a:cs typeface="Verdana"/>
              </a:rPr>
              <a:t>data. This is </a:t>
            </a:r>
            <a:r>
              <a:rPr sz="2000" b="1" spc="-5" dirty="0">
                <a:latin typeface="Verdana"/>
                <a:cs typeface="Verdana"/>
              </a:rPr>
              <a:t>proper</a:t>
            </a:r>
            <a:r>
              <a:rPr sz="2000" b="1" spc="-20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sampling</a:t>
            </a:r>
            <a:r>
              <a:rPr sz="2000" dirty="0">
                <a:latin typeface="Verdana"/>
                <a:cs typeface="Verdana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9668" y="4129785"/>
            <a:ext cx="8124190" cy="2465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50545" algn="l"/>
                <a:tab pos="1432560" algn="l"/>
                <a:tab pos="2663190" algn="l"/>
                <a:tab pos="3911600" algn="l"/>
                <a:tab pos="5321300" algn="l"/>
                <a:tab pos="5920105" algn="l"/>
                <a:tab pos="6811645" algn="l"/>
                <a:tab pos="7479665" algn="l"/>
              </a:tabLst>
            </a:pPr>
            <a:r>
              <a:rPr sz="2000" dirty="0">
                <a:latin typeface="Verdana"/>
                <a:cs typeface="Verdana"/>
              </a:rPr>
              <a:t>Do	</a:t>
            </a:r>
            <a:r>
              <a:rPr sz="2000" spc="-5" dirty="0">
                <a:latin typeface="Verdana"/>
                <a:cs typeface="Verdana"/>
              </a:rPr>
              <a:t>th</a:t>
            </a:r>
            <a:r>
              <a:rPr sz="2000" spc="-15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se	</a:t>
            </a:r>
            <a:r>
              <a:rPr sz="2000" spc="-15" dirty="0">
                <a:latin typeface="Verdana"/>
                <a:cs typeface="Verdana"/>
              </a:rPr>
              <a:t>s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10" dirty="0">
                <a:latin typeface="Verdana"/>
                <a:cs typeface="Verdana"/>
              </a:rPr>
              <a:t>m</a:t>
            </a:r>
            <a:r>
              <a:rPr sz="2000" spc="-5" dirty="0">
                <a:latin typeface="Verdana"/>
                <a:cs typeface="Verdana"/>
              </a:rPr>
              <a:t>p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s	</a:t>
            </a:r>
            <a:r>
              <a:rPr sz="2000" spc="-5" dirty="0">
                <a:latin typeface="Verdana"/>
                <a:cs typeface="Verdana"/>
              </a:rPr>
              <a:t>prope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y	r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spc="-5" dirty="0">
                <a:latin typeface="Verdana"/>
                <a:cs typeface="Verdana"/>
              </a:rPr>
              <a:t>pr</a:t>
            </a:r>
            <a:r>
              <a:rPr sz="2000" spc="-15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s</a:t>
            </a:r>
            <a:r>
              <a:rPr sz="2000" spc="-10" dirty="0">
                <a:latin typeface="Verdana"/>
                <a:cs typeface="Verdana"/>
              </a:rPr>
              <a:t>en</a:t>
            </a:r>
            <a:r>
              <a:rPr sz="2000" dirty="0">
                <a:latin typeface="Verdana"/>
                <a:cs typeface="Verdana"/>
              </a:rPr>
              <a:t>t	</a:t>
            </a:r>
            <a:r>
              <a:rPr sz="2000" spc="-15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he	</a:t>
            </a:r>
            <a:r>
              <a:rPr sz="2000" spc="-5" dirty="0">
                <a:latin typeface="Verdana"/>
                <a:cs typeface="Verdana"/>
              </a:rPr>
              <a:t>dat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?	</a:t>
            </a:r>
            <a:r>
              <a:rPr sz="2000" b="1" spc="-20" dirty="0">
                <a:latin typeface="Verdana"/>
                <a:cs typeface="Verdana"/>
              </a:rPr>
              <a:t>N</a:t>
            </a:r>
            <a:r>
              <a:rPr sz="2000" b="1" dirty="0">
                <a:latin typeface="Verdana"/>
                <a:cs typeface="Verdana"/>
              </a:rPr>
              <a:t>o,	th</a:t>
            </a:r>
            <a:r>
              <a:rPr sz="2000" b="1" spc="-15" dirty="0">
                <a:latin typeface="Verdana"/>
                <a:cs typeface="Verdana"/>
              </a:rPr>
              <a:t>e</a:t>
            </a:r>
            <a:r>
              <a:rPr sz="2000" b="1" dirty="0">
                <a:latin typeface="Verdana"/>
                <a:cs typeface="Verdana"/>
              </a:rPr>
              <a:t>y  </a:t>
            </a:r>
            <a:r>
              <a:rPr sz="2000" b="1" spc="-5" dirty="0">
                <a:latin typeface="Verdana"/>
                <a:cs typeface="Verdana"/>
              </a:rPr>
              <a:t>don't!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 dirty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647700" algn="l"/>
                <a:tab pos="1856105" algn="l"/>
                <a:tab pos="3242310" algn="l"/>
                <a:tab pos="3560445" algn="l"/>
                <a:tab pos="4803140" algn="l"/>
                <a:tab pos="5482590" algn="l"/>
                <a:tab pos="6303010" algn="l"/>
                <a:tab pos="7068184" algn="l"/>
                <a:tab pos="7646034" algn="l"/>
              </a:tabLst>
            </a:pPr>
            <a:r>
              <a:rPr sz="2000" spc="-5" dirty="0">
                <a:latin typeface="Verdana"/>
                <a:cs typeface="Verdana"/>
              </a:rPr>
              <a:t>Th</a:t>
            </a:r>
            <a:r>
              <a:rPr sz="2000" dirty="0">
                <a:latin typeface="Verdana"/>
                <a:cs typeface="Verdana"/>
              </a:rPr>
              <a:t>e	sa</a:t>
            </a:r>
            <a:r>
              <a:rPr sz="2000" spc="-10" dirty="0">
                <a:latin typeface="Verdana"/>
                <a:cs typeface="Verdana"/>
              </a:rPr>
              <a:t>m</a:t>
            </a:r>
            <a:r>
              <a:rPr sz="2000" spc="-5" dirty="0">
                <a:latin typeface="Verdana"/>
                <a:cs typeface="Verdana"/>
              </a:rPr>
              <a:t>p</a:t>
            </a:r>
            <a:r>
              <a:rPr sz="2000" spc="-15" dirty="0">
                <a:latin typeface="Verdana"/>
                <a:cs typeface="Verdana"/>
              </a:rPr>
              <a:t>l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s	r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spc="-5" dirty="0">
                <a:latin typeface="Verdana"/>
                <a:cs typeface="Verdana"/>
              </a:rPr>
              <a:t>pr</a:t>
            </a:r>
            <a:r>
              <a:rPr sz="2000" spc="-15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s</a:t>
            </a:r>
            <a:r>
              <a:rPr sz="2000" spc="-20" dirty="0">
                <a:latin typeface="Verdana"/>
                <a:cs typeface="Verdana"/>
              </a:rPr>
              <a:t>e</a:t>
            </a:r>
            <a:r>
              <a:rPr sz="2000" spc="-10" dirty="0">
                <a:latin typeface="Verdana"/>
                <a:cs typeface="Verdana"/>
              </a:rPr>
              <a:t>n</a:t>
            </a:r>
            <a:r>
              <a:rPr sz="2000" dirty="0">
                <a:latin typeface="Verdana"/>
                <a:cs typeface="Verdana"/>
              </a:rPr>
              <a:t>t	a	</a:t>
            </a:r>
            <a:r>
              <a:rPr sz="2000" spc="-5" dirty="0">
                <a:latin typeface="Verdana"/>
                <a:cs typeface="Verdana"/>
              </a:rPr>
              <a:t>d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ff</a:t>
            </a:r>
            <a:r>
              <a:rPr sz="2000" spc="-15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r</a:t>
            </a:r>
            <a:r>
              <a:rPr sz="2000" spc="-10" dirty="0">
                <a:latin typeface="Verdana"/>
                <a:cs typeface="Verdana"/>
              </a:rPr>
              <a:t>en</a:t>
            </a:r>
            <a:r>
              <a:rPr sz="2000" dirty="0">
                <a:latin typeface="Verdana"/>
                <a:cs typeface="Verdana"/>
              </a:rPr>
              <a:t>t	s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ne	</a:t>
            </a:r>
            <a:r>
              <a:rPr sz="2000" spc="-35" dirty="0">
                <a:latin typeface="Verdana"/>
                <a:cs typeface="Verdana"/>
              </a:rPr>
              <a:t>w</a:t>
            </a:r>
            <a:r>
              <a:rPr sz="2000" spc="-20" dirty="0">
                <a:latin typeface="Verdana"/>
                <a:cs typeface="Verdana"/>
              </a:rPr>
              <a:t>a</a:t>
            </a:r>
            <a:r>
              <a:rPr sz="2000" spc="-25" dirty="0">
                <a:latin typeface="Verdana"/>
                <a:cs typeface="Verdana"/>
              </a:rPr>
              <a:t>v</a:t>
            </a:r>
            <a:r>
              <a:rPr sz="2000" dirty="0">
                <a:latin typeface="Verdana"/>
                <a:cs typeface="Verdana"/>
              </a:rPr>
              <a:t>e	from	</a:t>
            </a:r>
            <a:r>
              <a:rPr sz="2000" spc="-15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he	</a:t>
            </a:r>
            <a:r>
              <a:rPr sz="2000" spc="-20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ne  contained </a:t>
            </a:r>
            <a:r>
              <a:rPr sz="2000" spc="-5" dirty="0">
                <a:latin typeface="Verdana"/>
                <a:cs typeface="Verdana"/>
              </a:rPr>
              <a:t>in the analog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signal.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 dirty="0">
              <a:latin typeface="Verdana"/>
              <a:cs typeface="Verdana"/>
            </a:endParaRPr>
          </a:p>
          <a:p>
            <a:pPr marL="12700" marR="5715">
              <a:lnSpc>
                <a:spcPct val="100000"/>
              </a:lnSpc>
              <a:tabLst>
                <a:tab pos="746760" algn="l"/>
                <a:tab pos="2617470" algn="l"/>
                <a:tab pos="3071495" algn="l"/>
                <a:tab pos="4453890" algn="l"/>
                <a:tab pos="5819775" algn="l"/>
                <a:tab pos="7294880" algn="l"/>
              </a:tabLst>
            </a:pPr>
            <a:r>
              <a:rPr sz="2000" spc="-5" dirty="0">
                <a:latin typeface="Verdana"/>
                <a:cs typeface="Verdana"/>
              </a:rPr>
              <a:t>Thi</a:t>
            </a:r>
            <a:r>
              <a:rPr sz="2000" dirty="0">
                <a:latin typeface="Verdana"/>
                <a:cs typeface="Verdana"/>
              </a:rPr>
              <a:t>s	</a:t>
            </a:r>
            <a:r>
              <a:rPr sz="2000" spc="-15" dirty="0">
                <a:latin typeface="Verdana"/>
                <a:cs typeface="Verdana"/>
              </a:rPr>
              <a:t>p</a:t>
            </a:r>
            <a:r>
              <a:rPr sz="2000" dirty="0">
                <a:latin typeface="Verdana"/>
                <a:cs typeface="Verdana"/>
              </a:rPr>
              <a:t>h</a:t>
            </a:r>
            <a:r>
              <a:rPr sz="2000" spc="-15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n</a:t>
            </a:r>
            <a:r>
              <a:rPr sz="2000" spc="-15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m</a:t>
            </a:r>
            <a:r>
              <a:rPr sz="2000" spc="-15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non	</a:t>
            </a:r>
            <a:r>
              <a:rPr sz="2000" spc="-20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f	s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nus</a:t>
            </a:r>
            <a:r>
              <a:rPr sz="2000" spc="-10" dirty="0">
                <a:latin typeface="Verdana"/>
                <a:cs typeface="Verdana"/>
              </a:rPr>
              <a:t>o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d</a:t>
            </a:r>
            <a:r>
              <a:rPr sz="2000" dirty="0">
                <a:latin typeface="Verdana"/>
                <a:cs typeface="Verdana"/>
              </a:rPr>
              <a:t>s	</a:t>
            </a:r>
            <a:r>
              <a:rPr sz="2000" spc="-15" dirty="0">
                <a:latin typeface="Verdana"/>
                <a:cs typeface="Verdana"/>
              </a:rPr>
              <a:t>c</a:t>
            </a:r>
            <a:r>
              <a:rPr sz="2000" dirty="0">
                <a:latin typeface="Verdana"/>
                <a:cs typeface="Verdana"/>
              </a:rPr>
              <a:t>h</a:t>
            </a:r>
            <a:r>
              <a:rPr sz="2000" spc="-15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ng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ng	f</a:t>
            </a:r>
            <a:r>
              <a:rPr sz="2000" spc="-15" dirty="0">
                <a:latin typeface="Verdana"/>
                <a:cs typeface="Verdana"/>
              </a:rPr>
              <a:t>r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spc="-5" dirty="0">
                <a:latin typeface="Verdana"/>
                <a:cs typeface="Verdana"/>
              </a:rPr>
              <a:t>qu</a:t>
            </a:r>
            <a:r>
              <a:rPr sz="2000" spc="-2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ncy	</a:t>
            </a:r>
            <a:r>
              <a:rPr sz="2000" spc="-15" dirty="0">
                <a:latin typeface="Verdana"/>
                <a:cs typeface="Verdana"/>
              </a:rPr>
              <a:t>d</a:t>
            </a:r>
            <a:r>
              <a:rPr sz="2000" dirty="0">
                <a:latin typeface="Verdana"/>
                <a:cs typeface="Verdana"/>
              </a:rPr>
              <a:t>ur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ng  </a:t>
            </a:r>
            <a:r>
              <a:rPr sz="2000" spc="-5" dirty="0">
                <a:latin typeface="Verdana"/>
                <a:cs typeface="Verdana"/>
              </a:rPr>
              <a:t>sampling is called </a:t>
            </a:r>
            <a:r>
              <a:rPr lang="en-US" sz="2000" b="1" spc="-280" dirty="0" smtClean="0">
                <a:latin typeface="Verdana"/>
                <a:cs typeface="Verdana"/>
              </a:rPr>
              <a:t>aliasing</a:t>
            </a:r>
            <a:endParaRPr sz="1500" baseline="2777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7217" y="246075"/>
            <a:ext cx="7061834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048500" algn="l"/>
              </a:tabLst>
            </a:pPr>
            <a:r>
              <a:rPr sz="4600" spc="-75" dirty="0"/>
              <a:t>Example</a:t>
            </a:r>
            <a:r>
              <a:rPr sz="4600" spc="-70" dirty="0"/>
              <a:t> </a:t>
            </a:r>
            <a:r>
              <a:rPr lang="en-US" sz="4600" spc="-70" dirty="0" smtClean="0"/>
              <a:t>(continued) </a:t>
            </a:r>
            <a:r>
              <a:rPr sz="4600" spc="-180" dirty="0"/>
              <a:t>	</a:t>
            </a:r>
            <a:endParaRPr sz="4600" dirty="0"/>
          </a:p>
        </p:txBody>
      </p:sp>
      <p:sp>
        <p:nvSpPr>
          <p:cNvPr id="4" name="object 4"/>
          <p:cNvSpPr/>
          <p:nvPr/>
        </p:nvSpPr>
        <p:spPr>
          <a:xfrm>
            <a:off x="2582032" y="1052575"/>
            <a:ext cx="3941068" cy="29463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217" y="246075"/>
            <a:ext cx="7061834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048500" algn="l"/>
              </a:tabLst>
            </a:pPr>
            <a:r>
              <a:rPr sz="4600" spc="-5" dirty="0"/>
              <a:t>The </a:t>
            </a:r>
            <a:r>
              <a:rPr sz="4600" spc="-145" dirty="0"/>
              <a:t>Sampling</a:t>
            </a:r>
            <a:r>
              <a:rPr sz="4600" spc="-85" dirty="0"/>
              <a:t> </a:t>
            </a:r>
            <a:r>
              <a:rPr sz="4600" spc="-20" dirty="0"/>
              <a:t>Theorem	</a:t>
            </a:r>
            <a:endParaRPr sz="4600" dirty="0"/>
          </a:p>
        </p:txBody>
      </p:sp>
      <p:sp>
        <p:nvSpPr>
          <p:cNvPr id="3" name="object 3"/>
          <p:cNvSpPr txBox="1"/>
          <p:nvPr/>
        </p:nvSpPr>
        <p:spPr>
          <a:xfrm>
            <a:off x="547217" y="1387601"/>
            <a:ext cx="7981950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105"/>
              </a:spcBef>
            </a:pPr>
            <a:r>
              <a:rPr sz="2000" spc="-15" dirty="0">
                <a:latin typeface="Verdana"/>
                <a:cs typeface="Verdana"/>
              </a:rPr>
              <a:t>For </a:t>
            </a:r>
            <a:r>
              <a:rPr sz="2000" spc="-10" dirty="0">
                <a:latin typeface="Verdana"/>
                <a:cs typeface="Verdana"/>
              </a:rPr>
              <a:t>instance,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sampling </a:t>
            </a:r>
            <a:r>
              <a:rPr sz="2000" spc="-10" dirty="0">
                <a:latin typeface="Verdana"/>
                <a:cs typeface="Verdana"/>
              </a:rPr>
              <a:t>rate of </a:t>
            </a:r>
            <a:r>
              <a:rPr sz="2000" spc="-5" dirty="0">
                <a:latin typeface="Verdana"/>
                <a:cs typeface="Verdana"/>
              </a:rPr>
              <a:t>200 samples/second requires  the analog signal </a:t>
            </a:r>
            <a:r>
              <a:rPr sz="2000" dirty="0">
                <a:latin typeface="Verdana"/>
                <a:cs typeface="Verdana"/>
              </a:rPr>
              <a:t>to </a:t>
            </a:r>
            <a:r>
              <a:rPr sz="2000" spc="-10" dirty="0">
                <a:latin typeface="Verdana"/>
                <a:cs typeface="Verdana"/>
              </a:rPr>
              <a:t>be </a:t>
            </a:r>
            <a:r>
              <a:rPr sz="2000" spc="-5" dirty="0">
                <a:latin typeface="Verdana"/>
                <a:cs typeface="Verdana"/>
              </a:rPr>
              <a:t>composed of frequencies below 100  cycles/second.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 dirty="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If frequencies </a:t>
            </a:r>
            <a:r>
              <a:rPr sz="2000" spc="-10" dirty="0">
                <a:latin typeface="Verdana"/>
                <a:cs typeface="Verdana"/>
              </a:rPr>
              <a:t>above this </a:t>
            </a:r>
            <a:r>
              <a:rPr sz="2000" spc="-5" dirty="0">
                <a:latin typeface="Verdana"/>
                <a:cs typeface="Verdana"/>
              </a:rPr>
              <a:t>limit are present in the signal, they  will be aliased </a:t>
            </a:r>
            <a:r>
              <a:rPr sz="2000" dirty="0">
                <a:latin typeface="Verdana"/>
                <a:cs typeface="Verdana"/>
              </a:rPr>
              <a:t>to </a:t>
            </a:r>
            <a:r>
              <a:rPr sz="2000" spc="-5" dirty="0">
                <a:latin typeface="Verdana"/>
                <a:cs typeface="Verdana"/>
              </a:rPr>
              <a:t>frequencies </a:t>
            </a:r>
            <a:r>
              <a:rPr sz="2000" spc="-10" dirty="0">
                <a:latin typeface="Verdana"/>
                <a:cs typeface="Verdana"/>
              </a:rPr>
              <a:t>between </a:t>
            </a:r>
            <a:r>
              <a:rPr sz="2000" dirty="0">
                <a:latin typeface="Verdana"/>
                <a:cs typeface="Verdana"/>
              </a:rPr>
              <a:t>0 </a:t>
            </a:r>
            <a:r>
              <a:rPr sz="2000" spc="-5" dirty="0">
                <a:latin typeface="Verdana"/>
                <a:cs typeface="Verdana"/>
              </a:rPr>
              <a:t>and </a:t>
            </a:r>
            <a:r>
              <a:rPr sz="2000" dirty="0">
                <a:latin typeface="Verdana"/>
                <a:cs typeface="Verdana"/>
              </a:rPr>
              <a:t>100  </a:t>
            </a:r>
            <a:r>
              <a:rPr sz="2000" spc="-5" dirty="0">
                <a:latin typeface="Verdana"/>
                <a:cs typeface="Verdana"/>
              </a:rPr>
              <a:t>cycles/second.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712</Words>
  <Application>Microsoft Office PowerPoint</Application>
  <PresentationFormat>On-screen Show (4:3)</PresentationFormat>
  <Paragraphs>104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Analog to Digital Conversion</vt:lpstr>
      <vt:lpstr>Introduction </vt:lpstr>
      <vt:lpstr>Introduction </vt:lpstr>
      <vt:lpstr>The Sampling Theorem</vt:lpstr>
      <vt:lpstr>Proper Sampling </vt:lpstr>
      <vt:lpstr>Slide 6</vt:lpstr>
      <vt:lpstr>Example </vt:lpstr>
      <vt:lpstr>Example (continued)  </vt:lpstr>
      <vt:lpstr>The Sampling Theorem </vt:lpstr>
      <vt:lpstr>The Sampling Theorem </vt:lpstr>
      <vt:lpstr>The Sampling Theorem </vt:lpstr>
      <vt:lpstr>The Sampling Theorem </vt:lpstr>
      <vt:lpstr>The Sampling Theorem </vt:lpstr>
      <vt:lpstr>The Sampling Theorem </vt:lpstr>
      <vt:lpstr>The Sampling Theorem </vt:lpstr>
      <vt:lpstr>Quantization</vt:lpstr>
      <vt:lpstr>Example </vt:lpstr>
      <vt:lpstr>Quantization </vt:lpstr>
      <vt:lpstr>Quantization      Digitizing this same signal would produce virtually  no increase in the noise, and nothing would be lost due to  quantization.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Quantization &amp; sampling</dc:title>
  <cp:lastModifiedBy>Administrator</cp:lastModifiedBy>
  <cp:revision>26</cp:revision>
  <dcterms:created xsi:type="dcterms:W3CDTF">2020-04-24T10:46:38Z</dcterms:created>
  <dcterms:modified xsi:type="dcterms:W3CDTF">2020-05-02T06:36:49Z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2015-09-04T00:00:00Z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2020-04-24T00:00:00Z</vt:filetime>
  </property>
</Properties>
</file>