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9"/>
  </p:notesMasterIdLst>
  <p:sldIdLst>
    <p:sldId id="281" r:id="rId2"/>
    <p:sldId id="391" r:id="rId3"/>
    <p:sldId id="315" r:id="rId4"/>
    <p:sldId id="402" r:id="rId5"/>
    <p:sldId id="408" r:id="rId6"/>
    <p:sldId id="409" r:id="rId7"/>
    <p:sldId id="410" r:id="rId8"/>
    <p:sldId id="411" r:id="rId9"/>
    <p:sldId id="412" r:id="rId10"/>
    <p:sldId id="413" r:id="rId11"/>
    <p:sldId id="414" r:id="rId12"/>
    <p:sldId id="415" r:id="rId13"/>
    <p:sldId id="416" r:id="rId14"/>
    <p:sldId id="407" r:id="rId15"/>
    <p:sldId id="404" r:id="rId16"/>
    <p:sldId id="405" r:id="rId17"/>
    <p:sldId id="406" r:id="rId18"/>
    <p:sldId id="373" r:id="rId19"/>
    <p:sldId id="385" r:id="rId20"/>
    <p:sldId id="384" r:id="rId21"/>
    <p:sldId id="388" r:id="rId22"/>
    <p:sldId id="389" r:id="rId23"/>
    <p:sldId id="386" r:id="rId24"/>
    <p:sldId id="387" r:id="rId25"/>
    <p:sldId id="390" r:id="rId26"/>
    <p:sldId id="392" r:id="rId27"/>
    <p:sldId id="400" r:id="rId28"/>
    <p:sldId id="393" r:id="rId29"/>
    <p:sldId id="401" r:id="rId30"/>
    <p:sldId id="397" r:id="rId31"/>
    <p:sldId id="398" r:id="rId32"/>
    <p:sldId id="371" r:id="rId33"/>
    <p:sldId id="399" r:id="rId34"/>
    <p:sldId id="394" r:id="rId35"/>
    <p:sldId id="395" r:id="rId36"/>
    <p:sldId id="396" r:id="rId37"/>
    <p:sldId id="41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432" autoAdjust="0"/>
  </p:normalViewPr>
  <p:slideViewPr>
    <p:cSldViewPr>
      <p:cViewPr>
        <p:scale>
          <a:sx n="80" d="100"/>
          <a:sy n="80" d="100"/>
        </p:scale>
        <p:origin x="-1526"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8F98C-23D9-4319-913D-6210EEB03D27}" type="datetimeFigureOut">
              <a:rPr lang="en-US" smtClean="0"/>
              <a:pPr/>
              <a:t>5/20/2020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E9F20E-F751-4312-BB34-CB36E5AF790D}" type="slidenum">
              <a:rPr lang="en-US" smtClean="0"/>
              <a:pPr/>
              <a:t>‹#›</a:t>
            </a:fld>
            <a:endParaRPr lang="en-US"/>
          </a:p>
        </p:txBody>
      </p:sp>
    </p:spTree>
    <p:extLst>
      <p:ext uri="{BB962C8B-B14F-4D97-AF65-F5344CB8AC3E}">
        <p14:creationId xmlns:p14="http://schemas.microsoft.com/office/powerpoint/2010/main" val="279951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5/20/2020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5/20/2020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idx="4294967295"/>
          </p:nvPr>
        </p:nvSpPr>
        <p:spPr>
          <a:xfrm>
            <a:off x="0" y="762000"/>
            <a:ext cx="9144000" cy="1231106"/>
          </a:xfrm>
          <a:prstGeom prst="rect">
            <a:avLst/>
          </a:prstGeom>
        </p:spPr>
        <p:txBody>
          <a:bodyPr vert="horz" wrap="square" lIns="0" tIns="0" rIns="0" bIns="0" rtlCol="0">
            <a:spAutoFit/>
          </a:bodyPr>
          <a:lstStyle/>
          <a:p>
            <a:pPr marL="12700" marR="5080" algn="ctr">
              <a:lnSpc>
                <a:spcPct val="100000"/>
              </a:lnSpc>
            </a:pPr>
            <a:r>
              <a:rPr lang="en-US" sz="4000" dirty="0" smtClean="0">
                <a:latin typeface="Arial"/>
                <a:cs typeface="Arial"/>
              </a:rPr>
              <a:t>   Concrete Technology</a:t>
            </a:r>
            <a:br>
              <a:rPr lang="en-US" sz="4000" dirty="0" smtClean="0">
                <a:latin typeface="Arial"/>
                <a:cs typeface="Arial"/>
              </a:rPr>
            </a:br>
            <a:r>
              <a:rPr lang="en-US" sz="4000" dirty="0" smtClean="0">
                <a:latin typeface="Arial"/>
                <a:cs typeface="Arial"/>
              </a:rPr>
              <a:t>Lecture 8</a:t>
            </a:r>
            <a:endParaRPr sz="4000" dirty="0">
              <a:latin typeface="Arial"/>
              <a:cs typeface="Arial"/>
            </a:endParaRPr>
          </a:p>
        </p:txBody>
      </p:sp>
      <p:sp>
        <p:nvSpPr>
          <p:cNvPr id="3" name="object 3"/>
          <p:cNvSpPr txBox="1"/>
          <p:nvPr/>
        </p:nvSpPr>
        <p:spPr>
          <a:xfrm>
            <a:off x="0" y="2209800"/>
            <a:ext cx="9144000" cy="615553"/>
          </a:xfrm>
          <a:prstGeom prst="rect">
            <a:avLst/>
          </a:prstGeom>
        </p:spPr>
        <p:txBody>
          <a:bodyPr vert="horz" wrap="square" lIns="0" tIns="0" rIns="0" bIns="0" rtlCol="0">
            <a:spAutoFit/>
          </a:bodyPr>
          <a:lstStyle/>
          <a:p>
            <a:pPr marL="12700" algn="ctr">
              <a:lnSpc>
                <a:spcPct val="100000"/>
              </a:lnSpc>
              <a:spcBef>
                <a:spcPts val="480"/>
              </a:spcBef>
            </a:pPr>
            <a:r>
              <a:rPr lang="en-US" sz="4000" b="1" spc="-260" dirty="0" smtClean="0">
                <a:latin typeface="Calibri"/>
                <a:cs typeface="Calibri"/>
              </a:rPr>
              <a:t>Hardened Concrete</a:t>
            </a:r>
            <a:endParaRPr sz="4000" dirty="0">
              <a:latin typeface="Calibri"/>
              <a:cs typeface="Calibri"/>
            </a:endParaRPr>
          </a:p>
        </p:txBody>
      </p:sp>
      <p:sp>
        <p:nvSpPr>
          <p:cNvPr id="4" name="object 4"/>
          <p:cNvSpPr/>
          <p:nvPr/>
        </p:nvSpPr>
        <p:spPr>
          <a:xfrm>
            <a:off x="3429000" y="3429000"/>
            <a:ext cx="2590800" cy="2534920"/>
          </a:xfrm>
          <a:prstGeom prst="rect">
            <a:avLst/>
          </a:prstGeom>
          <a:blipFill>
            <a:blip r:embed="rId2" cstate="print"/>
            <a:stretch>
              <a:fillRect/>
            </a:stretch>
          </a:blipFill>
        </p:spPr>
        <p:txBody>
          <a:bodyPr wrap="square" lIns="0" tIns="0" rIns="0" bIns="0" rtlCol="0"/>
          <a:lstStyle/>
          <a:p>
            <a:pPr algn="ct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Strength</a:t>
            </a:r>
            <a:endParaRPr lang="da-DK" dirty="0"/>
          </a:p>
        </p:txBody>
      </p:sp>
      <p:sp>
        <p:nvSpPr>
          <p:cNvPr id="3" name="Content Placeholder 2"/>
          <p:cNvSpPr>
            <a:spLocks noGrp="1"/>
          </p:cNvSpPr>
          <p:nvPr>
            <p:ph sz="quarter" idx="1"/>
          </p:nvPr>
        </p:nvSpPr>
        <p:spPr/>
        <p:txBody>
          <a:bodyPr>
            <a:normAutofit fontScale="85000" lnSpcReduction="20000"/>
          </a:bodyPr>
          <a:lstStyle/>
          <a:p>
            <a:r>
              <a:rPr lang="en-US" dirty="0">
                <a:solidFill>
                  <a:srgbClr val="FF0000"/>
                </a:solidFill>
              </a:rPr>
              <a:t>Factors Influencing the strength of concrete</a:t>
            </a:r>
            <a:r>
              <a:rPr lang="en-US" dirty="0" smtClean="0">
                <a:solidFill>
                  <a:srgbClr val="FF0000"/>
                </a:solidFill>
              </a:rPr>
              <a:t>:</a:t>
            </a:r>
          </a:p>
          <a:p>
            <a:r>
              <a:rPr lang="en-US" dirty="0" smtClean="0"/>
              <a:t>(c) Aggregate:</a:t>
            </a:r>
          </a:p>
          <a:p>
            <a:pPr marL="355600" marR="352425" indent="-342900">
              <a:lnSpc>
                <a:spcPct val="70000"/>
              </a:lnSpc>
            </a:pPr>
            <a:r>
              <a:rPr lang="en-US" sz="2800" spc="60" dirty="0">
                <a:latin typeface="Calibri"/>
                <a:cs typeface="Calibri"/>
              </a:rPr>
              <a:t>Bond </a:t>
            </a:r>
            <a:r>
              <a:rPr lang="en-US" sz="2800" spc="-20" dirty="0">
                <a:latin typeface="Calibri"/>
                <a:cs typeface="Calibri"/>
              </a:rPr>
              <a:t>strength </a:t>
            </a:r>
            <a:r>
              <a:rPr lang="en-US" sz="2800" spc="-10" dirty="0">
                <a:latin typeface="Calibri"/>
                <a:cs typeface="Calibri"/>
              </a:rPr>
              <a:t>between </a:t>
            </a:r>
            <a:r>
              <a:rPr lang="en-US" sz="2800" spc="-20" dirty="0">
                <a:latin typeface="Calibri"/>
                <a:cs typeface="Calibri"/>
              </a:rPr>
              <a:t>aggregate </a:t>
            </a:r>
            <a:r>
              <a:rPr lang="en-US" sz="2800" spc="-10" dirty="0">
                <a:latin typeface="Calibri"/>
                <a:cs typeface="Calibri"/>
              </a:rPr>
              <a:t>influence by  </a:t>
            </a:r>
            <a:r>
              <a:rPr lang="en-US" sz="2800" spc="-15" dirty="0">
                <a:solidFill>
                  <a:srgbClr val="FF0000"/>
                </a:solidFill>
                <a:latin typeface="Calibri"/>
                <a:cs typeface="Calibri"/>
              </a:rPr>
              <a:t>surface </a:t>
            </a:r>
            <a:r>
              <a:rPr lang="en-US" sz="2800" spc="-20" dirty="0">
                <a:solidFill>
                  <a:srgbClr val="FF0000"/>
                </a:solidFill>
                <a:latin typeface="Calibri"/>
                <a:cs typeface="Calibri"/>
              </a:rPr>
              <a:t>texture</a:t>
            </a:r>
            <a:r>
              <a:rPr lang="en-US" sz="2800" spc="-20" dirty="0">
                <a:latin typeface="Calibri"/>
                <a:cs typeface="Calibri"/>
              </a:rPr>
              <a:t>, </a:t>
            </a:r>
            <a:r>
              <a:rPr lang="en-US" sz="2800" spc="-5" dirty="0">
                <a:solidFill>
                  <a:srgbClr val="FF0000"/>
                </a:solidFill>
                <a:latin typeface="Calibri"/>
                <a:cs typeface="Calibri"/>
              </a:rPr>
              <a:t>shape </a:t>
            </a:r>
            <a:r>
              <a:rPr lang="en-US" sz="2800" dirty="0">
                <a:latin typeface="Calibri"/>
                <a:cs typeface="Calibri"/>
              </a:rPr>
              <a:t>and</a:t>
            </a:r>
            <a:r>
              <a:rPr lang="en-US" sz="2800" spc="-50" dirty="0">
                <a:latin typeface="Calibri"/>
                <a:cs typeface="Calibri"/>
              </a:rPr>
              <a:t> </a:t>
            </a:r>
            <a:r>
              <a:rPr lang="en-US" sz="2800" spc="-5" dirty="0">
                <a:latin typeface="Calibri"/>
                <a:cs typeface="Calibri"/>
              </a:rPr>
              <a:t>cleanliness.</a:t>
            </a:r>
            <a:endParaRPr lang="en-US" sz="2800" dirty="0">
              <a:latin typeface="Calibri"/>
              <a:cs typeface="Calibri"/>
            </a:endParaRPr>
          </a:p>
          <a:p>
            <a:pPr marL="355600" marR="144145" indent="-342900">
              <a:lnSpc>
                <a:spcPct val="90000"/>
              </a:lnSpc>
              <a:spcBef>
                <a:spcPts val="1775"/>
              </a:spcBef>
            </a:pPr>
            <a:r>
              <a:rPr lang="en-US" sz="2800" spc="-5" dirty="0" smtClean="0">
                <a:latin typeface="Calibri"/>
                <a:cs typeface="Calibri"/>
              </a:rPr>
              <a:t>The </a:t>
            </a:r>
            <a:r>
              <a:rPr lang="en-US" sz="2800" spc="-10" dirty="0">
                <a:latin typeface="Calibri"/>
                <a:cs typeface="Calibri"/>
              </a:rPr>
              <a:t>compressive </a:t>
            </a:r>
            <a:r>
              <a:rPr lang="en-US" sz="2800" spc="-20" dirty="0">
                <a:solidFill>
                  <a:srgbClr val="FF0000"/>
                </a:solidFill>
                <a:latin typeface="Calibri"/>
                <a:cs typeface="Calibri"/>
              </a:rPr>
              <a:t>strength </a:t>
            </a:r>
            <a:r>
              <a:rPr lang="en-US" sz="2800" spc="-5" dirty="0">
                <a:latin typeface="Calibri"/>
                <a:cs typeface="Calibri"/>
              </a:rPr>
              <a:t>of </a:t>
            </a:r>
            <a:r>
              <a:rPr lang="en-US" sz="2800" spc="-15" dirty="0">
                <a:latin typeface="Calibri"/>
                <a:cs typeface="Calibri"/>
              </a:rPr>
              <a:t>concrete tends </a:t>
            </a:r>
            <a:r>
              <a:rPr lang="en-US" sz="2800" spc="-10" dirty="0">
                <a:latin typeface="Calibri"/>
                <a:cs typeface="Calibri"/>
              </a:rPr>
              <a:t>to  </a:t>
            </a:r>
            <a:r>
              <a:rPr lang="en-US" sz="2800" spc="-10" dirty="0">
                <a:solidFill>
                  <a:srgbClr val="FF0000"/>
                </a:solidFill>
                <a:latin typeface="Calibri"/>
                <a:cs typeface="Calibri"/>
              </a:rPr>
              <a:t>increase </a:t>
            </a:r>
            <a:r>
              <a:rPr lang="en-US" sz="2800" dirty="0">
                <a:latin typeface="Calibri"/>
                <a:cs typeface="Calibri"/>
              </a:rPr>
              <a:t>with the </a:t>
            </a:r>
            <a:r>
              <a:rPr lang="en-US" sz="2800" spc="-10" dirty="0">
                <a:solidFill>
                  <a:srgbClr val="FF0000"/>
                </a:solidFill>
                <a:latin typeface="Calibri"/>
                <a:cs typeface="Calibri"/>
              </a:rPr>
              <a:t>decrease </a:t>
            </a:r>
            <a:r>
              <a:rPr lang="en-US" sz="2800" dirty="0">
                <a:solidFill>
                  <a:srgbClr val="FF0000"/>
                </a:solidFill>
                <a:latin typeface="Calibri"/>
                <a:cs typeface="Calibri"/>
              </a:rPr>
              <a:t>in the </a:t>
            </a:r>
            <a:r>
              <a:rPr lang="en-US" sz="2800" spc="-25" dirty="0">
                <a:solidFill>
                  <a:srgbClr val="FF0000"/>
                </a:solidFill>
                <a:latin typeface="Calibri"/>
                <a:cs typeface="Calibri"/>
              </a:rPr>
              <a:t>size </a:t>
            </a:r>
            <a:r>
              <a:rPr lang="en-US" sz="2800" spc="-5" dirty="0">
                <a:solidFill>
                  <a:srgbClr val="FF0000"/>
                </a:solidFill>
                <a:latin typeface="Calibri"/>
                <a:cs typeface="Calibri"/>
              </a:rPr>
              <a:t>of </a:t>
            </a:r>
            <a:r>
              <a:rPr lang="en-US" sz="2800" spc="-15" dirty="0">
                <a:solidFill>
                  <a:srgbClr val="FF0000"/>
                </a:solidFill>
                <a:latin typeface="Calibri"/>
                <a:cs typeface="Calibri"/>
              </a:rPr>
              <a:t>coarse  aggregate</a:t>
            </a:r>
            <a:r>
              <a:rPr lang="en-US" sz="2800" spc="-15" dirty="0">
                <a:latin typeface="Calibri"/>
                <a:cs typeface="Calibri"/>
              </a:rPr>
              <a:t>. </a:t>
            </a:r>
            <a:r>
              <a:rPr lang="en-US" sz="2800" spc="-10" dirty="0">
                <a:latin typeface="Calibri"/>
                <a:cs typeface="Calibri"/>
              </a:rPr>
              <a:t>This </a:t>
            </a:r>
            <a:r>
              <a:rPr lang="en-US" sz="2800" spc="-5" dirty="0">
                <a:latin typeface="Calibri"/>
                <a:cs typeface="Calibri"/>
              </a:rPr>
              <a:t>due </a:t>
            </a:r>
            <a:r>
              <a:rPr lang="en-US" sz="2800" spc="-10" dirty="0">
                <a:latin typeface="Calibri"/>
                <a:cs typeface="Calibri"/>
              </a:rPr>
              <a:t>to </a:t>
            </a:r>
            <a:r>
              <a:rPr lang="en-US" sz="2800" dirty="0">
                <a:latin typeface="Calibri"/>
                <a:cs typeface="Calibri"/>
              </a:rPr>
              <a:t>the </a:t>
            </a:r>
            <a:r>
              <a:rPr lang="en-US" sz="2800" spc="-15" dirty="0">
                <a:latin typeface="Calibri"/>
                <a:cs typeface="Calibri"/>
              </a:rPr>
              <a:t>facts </a:t>
            </a:r>
            <a:r>
              <a:rPr lang="en-US" sz="2800" spc="-10" dirty="0">
                <a:latin typeface="Calibri"/>
                <a:cs typeface="Calibri"/>
              </a:rPr>
              <a:t>that </a:t>
            </a:r>
            <a:r>
              <a:rPr lang="en-US" sz="2800" spc="-5" dirty="0">
                <a:latin typeface="Calibri"/>
                <a:cs typeface="Calibri"/>
              </a:rPr>
              <a:t>smaller </a:t>
            </a:r>
            <a:r>
              <a:rPr lang="en-US" sz="2800" spc="-20" dirty="0">
                <a:latin typeface="Calibri"/>
                <a:cs typeface="Calibri"/>
              </a:rPr>
              <a:t>size  </a:t>
            </a:r>
            <a:r>
              <a:rPr lang="en-US" sz="2800" spc="-15" dirty="0">
                <a:latin typeface="Calibri"/>
                <a:cs typeface="Calibri"/>
              </a:rPr>
              <a:t>aggregates provide larger surface area </a:t>
            </a:r>
            <a:r>
              <a:rPr lang="en-US" sz="2800" spc="-30" dirty="0">
                <a:latin typeface="Calibri"/>
                <a:cs typeface="Calibri"/>
              </a:rPr>
              <a:t>for  </a:t>
            </a:r>
            <a:r>
              <a:rPr lang="en-US" sz="2800" spc="-10" dirty="0">
                <a:latin typeface="Calibri"/>
                <a:cs typeface="Calibri"/>
              </a:rPr>
              <a:t>bonding </a:t>
            </a:r>
            <a:r>
              <a:rPr lang="en-US" sz="2800" dirty="0">
                <a:latin typeface="Calibri"/>
                <a:cs typeface="Calibri"/>
              </a:rPr>
              <a:t>with the </a:t>
            </a:r>
            <a:r>
              <a:rPr lang="en-US" sz="2800" spc="-10" dirty="0">
                <a:latin typeface="Calibri"/>
                <a:cs typeface="Calibri"/>
              </a:rPr>
              <a:t>mortar</a:t>
            </a:r>
            <a:r>
              <a:rPr lang="en-US" sz="2800" spc="-45" dirty="0">
                <a:latin typeface="Calibri"/>
                <a:cs typeface="Calibri"/>
              </a:rPr>
              <a:t> </a:t>
            </a:r>
            <a:r>
              <a:rPr lang="en-US" sz="2800" spc="-5" dirty="0">
                <a:latin typeface="Calibri"/>
                <a:cs typeface="Calibri"/>
              </a:rPr>
              <a:t>matrix</a:t>
            </a:r>
            <a:r>
              <a:rPr lang="en-US" sz="2800" spc="-5" dirty="0" smtClean="0">
                <a:latin typeface="Calibri"/>
                <a:cs typeface="Calibri"/>
              </a:rPr>
              <a:t>. Also, larger size aggregate introduce heterogeneity in concrete which is undesirable. Moreover, a weaker transition zone is expected due to internal bleeding.</a:t>
            </a:r>
            <a:endParaRPr lang="en-US" sz="2800" dirty="0">
              <a:latin typeface="Calibri"/>
              <a:cs typeface="Calibri"/>
            </a:endParaRPr>
          </a:p>
          <a:p>
            <a:pPr>
              <a:lnSpc>
                <a:spcPct val="100000"/>
              </a:lnSpc>
              <a:spcBef>
                <a:spcPts val="20"/>
              </a:spcBef>
            </a:pPr>
            <a:endParaRPr lang="en-US" sz="2400" dirty="0">
              <a:latin typeface="Times New Roman"/>
              <a:cs typeface="Times New Roman"/>
            </a:endParaRPr>
          </a:p>
          <a:p>
            <a:pPr marL="355600" marR="5080" indent="-342900">
              <a:lnSpc>
                <a:spcPct val="90000"/>
              </a:lnSpc>
            </a:pPr>
            <a:r>
              <a:rPr lang="en-US" sz="2800" spc="15" dirty="0" smtClean="0">
                <a:solidFill>
                  <a:srgbClr val="FF0000"/>
                </a:solidFill>
                <a:latin typeface="Calibri"/>
                <a:cs typeface="Calibri"/>
              </a:rPr>
              <a:t>Aggregate </a:t>
            </a:r>
            <a:r>
              <a:rPr lang="en-US" sz="2800" spc="-15" dirty="0">
                <a:solidFill>
                  <a:srgbClr val="FF0000"/>
                </a:solidFill>
                <a:latin typeface="Calibri"/>
                <a:cs typeface="Calibri"/>
              </a:rPr>
              <a:t>surface roughness </a:t>
            </a:r>
            <a:r>
              <a:rPr lang="en-US" sz="2800" spc="-5" dirty="0">
                <a:latin typeface="Calibri"/>
                <a:cs typeface="Calibri"/>
              </a:rPr>
              <a:t>has </a:t>
            </a:r>
            <a:r>
              <a:rPr lang="en-US" sz="2800" dirty="0">
                <a:latin typeface="Calibri"/>
                <a:cs typeface="Calibri"/>
              </a:rPr>
              <a:t>a </a:t>
            </a:r>
            <a:r>
              <a:rPr lang="en-US" sz="2800" spc="-15" dirty="0">
                <a:latin typeface="Calibri"/>
                <a:cs typeface="Calibri"/>
              </a:rPr>
              <a:t>considerable  </a:t>
            </a:r>
            <a:r>
              <a:rPr lang="en-US" sz="2800" spc="-20" dirty="0">
                <a:latin typeface="Calibri"/>
                <a:cs typeface="Calibri"/>
              </a:rPr>
              <a:t>affect </a:t>
            </a:r>
            <a:r>
              <a:rPr lang="en-US" sz="2800" spc="-5" dirty="0">
                <a:latin typeface="Calibri"/>
                <a:cs typeface="Calibri"/>
              </a:rPr>
              <a:t>on bond </a:t>
            </a:r>
            <a:r>
              <a:rPr lang="en-US" sz="2800" spc="-20" dirty="0">
                <a:latin typeface="Calibri"/>
                <a:cs typeface="Calibri"/>
              </a:rPr>
              <a:t>strength </a:t>
            </a:r>
            <a:r>
              <a:rPr lang="en-US" sz="2800" spc="-15" dirty="0">
                <a:latin typeface="Calibri"/>
                <a:cs typeface="Calibri"/>
              </a:rPr>
              <a:t>(greater </a:t>
            </a:r>
            <a:r>
              <a:rPr lang="en-US" sz="2800" dirty="0">
                <a:latin typeface="Calibri"/>
                <a:cs typeface="Calibri"/>
              </a:rPr>
              <a:t>the </a:t>
            </a:r>
            <a:r>
              <a:rPr lang="en-US" sz="2800" spc="-15" dirty="0">
                <a:latin typeface="Calibri"/>
                <a:cs typeface="Calibri"/>
              </a:rPr>
              <a:t>roughness,  </a:t>
            </a:r>
            <a:r>
              <a:rPr lang="en-US" sz="2800" spc="-5" dirty="0">
                <a:solidFill>
                  <a:srgbClr val="FF0000"/>
                </a:solidFill>
                <a:latin typeface="Calibri"/>
                <a:cs typeface="Calibri"/>
              </a:rPr>
              <a:t>higher </a:t>
            </a:r>
            <a:r>
              <a:rPr lang="en-US" sz="2800" dirty="0">
                <a:solidFill>
                  <a:srgbClr val="FF0000"/>
                </a:solidFill>
                <a:latin typeface="Calibri"/>
                <a:cs typeface="Calibri"/>
              </a:rPr>
              <a:t>is the </a:t>
            </a:r>
            <a:r>
              <a:rPr lang="en-US" sz="2800" spc="-5" dirty="0">
                <a:solidFill>
                  <a:srgbClr val="FF0000"/>
                </a:solidFill>
                <a:latin typeface="Calibri"/>
                <a:cs typeface="Calibri"/>
              </a:rPr>
              <a:t>bond </a:t>
            </a:r>
            <a:r>
              <a:rPr lang="en-US" sz="2800" spc="-15" dirty="0">
                <a:solidFill>
                  <a:srgbClr val="FF0000"/>
                </a:solidFill>
                <a:latin typeface="Calibri"/>
                <a:cs typeface="Calibri"/>
              </a:rPr>
              <a:t>strength</a:t>
            </a:r>
            <a:r>
              <a:rPr lang="en-US" sz="2800" spc="-15" dirty="0">
                <a:latin typeface="Calibri"/>
                <a:cs typeface="Calibri"/>
              </a:rPr>
              <a:t>) </a:t>
            </a:r>
            <a:r>
              <a:rPr lang="en-US" sz="2800" spc="-5" dirty="0">
                <a:latin typeface="Calibri"/>
                <a:cs typeface="Calibri"/>
              </a:rPr>
              <a:t>due </a:t>
            </a:r>
            <a:r>
              <a:rPr lang="en-US" sz="2800" spc="-10" dirty="0">
                <a:latin typeface="Calibri"/>
                <a:cs typeface="Calibri"/>
              </a:rPr>
              <a:t>to </a:t>
            </a:r>
            <a:r>
              <a:rPr lang="en-US" sz="2800" spc="-15" dirty="0">
                <a:latin typeface="Calibri"/>
                <a:cs typeface="Calibri"/>
              </a:rPr>
              <a:t>improvement  </a:t>
            </a:r>
            <a:r>
              <a:rPr lang="en-US" sz="2800" dirty="0">
                <a:latin typeface="Calibri"/>
                <a:cs typeface="Calibri"/>
              </a:rPr>
              <a:t>in </a:t>
            </a:r>
            <a:r>
              <a:rPr lang="en-US" sz="2800" spc="-5" dirty="0">
                <a:latin typeface="Calibri"/>
                <a:cs typeface="Calibri"/>
              </a:rPr>
              <a:t>mechanical</a:t>
            </a:r>
            <a:r>
              <a:rPr lang="en-US" sz="2800" spc="-75" dirty="0">
                <a:latin typeface="Calibri"/>
                <a:cs typeface="Calibri"/>
              </a:rPr>
              <a:t> </a:t>
            </a:r>
            <a:r>
              <a:rPr lang="en-US" sz="2800" spc="-10" dirty="0">
                <a:latin typeface="Calibri"/>
                <a:cs typeface="Calibri"/>
              </a:rPr>
              <a:t>interlocking</a:t>
            </a:r>
            <a:r>
              <a:rPr lang="en-US" sz="2800" spc="-10" dirty="0" smtClean="0">
                <a:latin typeface="Calibri"/>
                <a:cs typeface="Calibri"/>
              </a:rPr>
              <a:t>.</a:t>
            </a:r>
          </a:p>
          <a:p>
            <a:pPr marL="355600" marR="5080" indent="-342900">
              <a:lnSpc>
                <a:spcPct val="90000"/>
              </a:lnSpc>
            </a:pPr>
            <a:r>
              <a:rPr lang="en-US" sz="2800" spc="-10" dirty="0" smtClean="0">
                <a:latin typeface="Calibri"/>
                <a:cs typeface="Calibri"/>
              </a:rPr>
              <a:t>The strength of transition zone also depends upon the W/C.</a:t>
            </a:r>
            <a:endParaRPr lang="en-US" sz="2800" dirty="0">
              <a:latin typeface="Calibri"/>
              <a:cs typeface="Calibri"/>
            </a:endParaRPr>
          </a:p>
          <a:p>
            <a:endParaRPr lang="en-US" dirty="0">
              <a:solidFill>
                <a:srgbClr val="FF0000"/>
              </a:solidFill>
            </a:endParaRPr>
          </a:p>
          <a:p>
            <a:endParaRPr lang="da-DK" dirty="0"/>
          </a:p>
        </p:txBody>
      </p:sp>
    </p:spTree>
    <p:extLst>
      <p:ext uri="{BB962C8B-B14F-4D97-AF65-F5344CB8AC3E}">
        <p14:creationId xmlns:p14="http://schemas.microsoft.com/office/powerpoint/2010/main" val="312424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Strength </a:t>
            </a:r>
            <a:endParaRPr lang="da-DK" dirty="0"/>
          </a:p>
        </p:txBody>
      </p:sp>
      <p:sp>
        <p:nvSpPr>
          <p:cNvPr id="4" name="object 2"/>
          <p:cNvSpPr txBox="1">
            <a:spLocks noGrp="1"/>
          </p:cNvSpPr>
          <p:nvPr>
            <p:ph sz="quarter" idx="1"/>
          </p:nvPr>
        </p:nvSpPr>
        <p:spPr>
          <a:xfrm>
            <a:off x="457200" y="1219200"/>
            <a:ext cx="8229600" cy="2118529"/>
          </a:xfrm>
          <a:prstGeom prst="rect">
            <a:avLst/>
          </a:prstGeom>
        </p:spPr>
        <p:txBody>
          <a:bodyPr vert="horz" wrap="square" lIns="0" tIns="0" rIns="0" bIns="0" rtlCol="0">
            <a:spAutoFit/>
          </a:bodyPr>
          <a:lstStyle/>
          <a:p>
            <a:pPr marL="12700"/>
            <a:r>
              <a:rPr lang="en-US" sz="2400" dirty="0">
                <a:solidFill>
                  <a:srgbClr val="FF0000"/>
                </a:solidFill>
              </a:rPr>
              <a:t>Factors Influencing the strength of concrete</a:t>
            </a:r>
            <a:r>
              <a:rPr lang="en-US" sz="2400" dirty="0" smtClean="0">
                <a:solidFill>
                  <a:srgbClr val="FF0000"/>
                </a:solidFill>
              </a:rPr>
              <a:t>:</a:t>
            </a:r>
            <a:endParaRPr lang="en-US" sz="2400" b="1" dirty="0" smtClean="0">
              <a:solidFill>
                <a:srgbClr val="000000"/>
              </a:solidFill>
              <a:latin typeface="Calibri"/>
              <a:cs typeface="Calibri"/>
            </a:endParaRPr>
          </a:p>
          <a:p>
            <a:pPr marL="12700">
              <a:lnSpc>
                <a:spcPct val="100000"/>
              </a:lnSpc>
            </a:pPr>
            <a:r>
              <a:rPr sz="2400" dirty="0" smtClean="0">
                <a:solidFill>
                  <a:srgbClr val="000000"/>
                </a:solidFill>
                <a:latin typeface="Calibri"/>
                <a:cs typeface="Calibri"/>
              </a:rPr>
              <a:t>d</a:t>
            </a:r>
            <a:r>
              <a:rPr sz="2400" dirty="0">
                <a:solidFill>
                  <a:srgbClr val="000000"/>
                </a:solidFill>
                <a:latin typeface="Calibri"/>
                <a:cs typeface="Calibri"/>
              </a:rPr>
              <a:t>)</a:t>
            </a:r>
            <a:r>
              <a:rPr sz="2400" spc="-85" dirty="0">
                <a:solidFill>
                  <a:srgbClr val="000000"/>
                </a:solidFill>
                <a:latin typeface="Calibri"/>
                <a:cs typeface="Calibri"/>
              </a:rPr>
              <a:t> </a:t>
            </a:r>
            <a:r>
              <a:rPr sz="2400" spc="-5" dirty="0">
                <a:solidFill>
                  <a:srgbClr val="000000"/>
                </a:solidFill>
                <a:latin typeface="Calibri"/>
                <a:cs typeface="Calibri"/>
              </a:rPr>
              <a:t>Admixture</a:t>
            </a:r>
            <a:endParaRPr sz="2400" dirty="0">
              <a:latin typeface="Calibri"/>
              <a:cs typeface="Calibri"/>
            </a:endParaRPr>
          </a:p>
          <a:p>
            <a:pPr marL="355600" marR="5080" indent="-343535">
              <a:lnSpc>
                <a:spcPct val="100000"/>
              </a:lnSpc>
              <a:spcBef>
                <a:spcPts val="795"/>
              </a:spcBef>
            </a:pPr>
            <a:r>
              <a:rPr spc="-15" dirty="0">
                <a:solidFill>
                  <a:srgbClr val="000000"/>
                </a:solidFill>
                <a:latin typeface="Wingdings"/>
                <a:cs typeface="Wingdings"/>
              </a:rPr>
              <a:t></a:t>
            </a:r>
            <a:r>
              <a:rPr spc="-15" dirty="0">
                <a:solidFill>
                  <a:srgbClr val="000000"/>
                </a:solidFill>
              </a:rPr>
              <a:t>Effect </a:t>
            </a:r>
            <a:r>
              <a:rPr dirty="0">
                <a:solidFill>
                  <a:srgbClr val="000000"/>
                </a:solidFill>
              </a:rPr>
              <a:t>of </a:t>
            </a:r>
            <a:r>
              <a:rPr spc="-5" dirty="0">
                <a:solidFill>
                  <a:srgbClr val="000000"/>
                </a:solidFill>
              </a:rPr>
              <a:t>particular admixture (eg. </a:t>
            </a:r>
            <a:r>
              <a:rPr spc="-35" dirty="0">
                <a:solidFill>
                  <a:srgbClr val="000000"/>
                </a:solidFill>
              </a:rPr>
              <a:t>accelerator,  </a:t>
            </a:r>
            <a:r>
              <a:rPr spc="-50" dirty="0">
                <a:solidFill>
                  <a:srgbClr val="000000"/>
                </a:solidFill>
              </a:rPr>
              <a:t>retarder, </a:t>
            </a:r>
            <a:r>
              <a:rPr spc="-15" dirty="0">
                <a:solidFill>
                  <a:srgbClr val="000000"/>
                </a:solidFill>
              </a:rPr>
              <a:t>plasticizer etc.) </a:t>
            </a:r>
            <a:r>
              <a:rPr spc="-5" dirty="0">
                <a:solidFill>
                  <a:srgbClr val="000000"/>
                </a:solidFill>
              </a:rPr>
              <a:t>depend on </a:t>
            </a:r>
            <a:r>
              <a:rPr dirty="0">
                <a:solidFill>
                  <a:srgbClr val="000000"/>
                </a:solidFill>
              </a:rPr>
              <a:t>the  </a:t>
            </a:r>
            <a:r>
              <a:rPr spc="-10" dirty="0">
                <a:solidFill>
                  <a:srgbClr val="000000"/>
                </a:solidFill>
              </a:rPr>
              <a:t>precise </a:t>
            </a:r>
            <a:r>
              <a:rPr spc="-15" dirty="0">
                <a:solidFill>
                  <a:srgbClr val="000000"/>
                </a:solidFill>
              </a:rPr>
              <a:t>nature </a:t>
            </a:r>
            <a:r>
              <a:rPr spc="-5" dirty="0">
                <a:solidFill>
                  <a:srgbClr val="000000"/>
                </a:solidFill>
              </a:rPr>
              <a:t>of </a:t>
            </a:r>
            <a:r>
              <a:rPr dirty="0">
                <a:solidFill>
                  <a:srgbClr val="000000"/>
                </a:solidFill>
              </a:rPr>
              <a:t>the </a:t>
            </a:r>
            <a:r>
              <a:rPr spc="-5" dirty="0">
                <a:solidFill>
                  <a:srgbClr val="000000"/>
                </a:solidFill>
              </a:rPr>
              <a:t>admixtures</a:t>
            </a:r>
            <a:r>
              <a:rPr spc="5" dirty="0">
                <a:solidFill>
                  <a:srgbClr val="000000"/>
                </a:solidFill>
              </a:rPr>
              <a:t> </a:t>
            </a:r>
            <a:r>
              <a:rPr spc="-5" dirty="0">
                <a:solidFill>
                  <a:srgbClr val="000000"/>
                </a:solidFill>
              </a:rPr>
              <a:t>themselves.</a:t>
            </a:r>
          </a:p>
        </p:txBody>
      </p:sp>
    </p:spTree>
    <p:extLst>
      <p:ext uri="{BB962C8B-B14F-4D97-AF65-F5344CB8AC3E}">
        <p14:creationId xmlns:p14="http://schemas.microsoft.com/office/powerpoint/2010/main" val="109021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Strength </a:t>
            </a:r>
            <a:endParaRPr lang="da-DK" dirty="0"/>
          </a:p>
        </p:txBody>
      </p:sp>
      <p:sp>
        <p:nvSpPr>
          <p:cNvPr id="3" name="Content Placeholder 2"/>
          <p:cNvSpPr>
            <a:spLocks noGrp="1"/>
          </p:cNvSpPr>
          <p:nvPr>
            <p:ph sz="quarter" idx="1"/>
          </p:nvPr>
        </p:nvSpPr>
        <p:spPr/>
        <p:txBody>
          <a:bodyPr/>
          <a:lstStyle/>
          <a:p>
            <a:r>
              <a:rPr lang="en-US" dirty="0">
                <a:solidFill>
                  <a:srgbClr val="FF0000"/>
                </a:solidFill>
              </a:rPr>
              <a:t>Factors Influencing the strength of concrete:</a:t>
            </a:r>
          </a:p>
          <a:p>
            <a:r>
              <a:rPr lang="en-US" sz="2400" b="1" dirty="0" smtClean="0"/>
              <a:t>2. Degree of compaction:</a:t>
            </a:r>
          </a:p>
          <a:p>
            <a:pPr marL="46355">
              <a:lnSpc>
                <a:spcPct val="100000"/>
              </a:lnSpc>
            </a:pPr>
            <a:r>
              <a:rPr lang="en-US" sz="2400" spc="15" dirty="0">
                <a:solidFill>
                  <a:srgbClr val="FF0000"/>
                </a:solidFill>
                <a:latin typeface="Wingdings"/>
                <a:cs typeface="Wingdings"/>
              </a:rPr>
              <a:t></a:t>
            </a:r>
            <a:r>
              <a:rPr lang="en-US" sz="2400" spc="15" dirty="0">
                <a:solidFill>
                  <a:srgbClr val="FF0000"/>
                </a:solidFill>
              </a:rPr>
              <a:t>Proper </a:t>
            </a:r>
            <a:r>
              <a:rPr lang="en-US" sz="2400" spc="-5" dirty="0">
                <a:solidFill>
                  <a:srgbClr val="FF0000"/>
                </a:solidFill>
              </a:rPr>
              <a:t>compaction </a:t>
            </a:r>
            <a:r>
              <a:rPr lang="en-US" sz="2400" spc="-5" dirty="0"/>
              <a:t>increase</a:t>
            </a:r>
            <a:r>
              <a:rPr lang="en-US" sz="2400" spc="-125" dirty="0"/>
              <a:t> </a:t>
            </a:r>
            <a:r>
              <a:rPr lang="en-US" sz="2400" spc="-15" dirty="0"/>
              <a:t>strength.</a:t>
            </a:r>
          </a:p>
          <a:p>
            <a:pPr marL="389255" marR="591820" indent="-343535">
              <a:lnSpc>
                <a:spcPct val="100000"/>
              </a:lnSpc>
              <a:spcBef>
                <a:spcPts val="770"/>
              </a:spcBef>
            </a:pPr>
            <a:r>
              <a:rPr lang="en-US" sz="2400" spc="30" dirty="0">
                <a:latin typeface="Wingdings"/>
                <a:cs typeface="Wingdings"/>
              </a:rPr>
              <a:t></a:t>
            </a:r>
            <a:r>
              <a:rPr lang="en-US" sz="2400" spc="30" dirty="0"/>
              <a:t>When </a:t>
            </a:r>
            <a:r>
              <a:rPr lang="en-US" sz="2400" spc="-5" dirty="0"/>
              <a:t>the </a:t>
            </a:r>
            <a:r>
              <a:rPr lang="en-US" sz="2400" spc="-15" dirty="0"/>
              <a:t>concrete </a:t>
            </a:r>
            <a:r>
              <a:rPr lang="en-US" sz="2400" spc="-5" dirty="0"/>
              <a:t>compacts, </a:t>
            </a:r>
            <a:r>
              <a:rPr lang="en-US" sz="2400" dirty="0"/>
              <a:t>it </a:t>
            </a:r>
            <a:r>
              <a:rPr lang="en-US" sz="2400" spc="-5" dirty="0"/>
              <a:t>has </a:t>
            </a:r>
            <a:r>
              <a:rPr lang="en-US" sz="2400" dirty="0"/>
              <a:t>a </a:t>
            </a:r>
            <a:r>
              <a:rPr lang="en-US" sz="2400" spc="-10" dirty="0"/>
              <a:t>very  </a:t>
            </a:r>
            <a:r>
              <a:rPr lang="en-US" sz="2400" spc="-5" dirty="0">
                <a:solidFill>
                  <a:srgbClr val="FF0000"/>
                </a:solidFill>
              </a:rPr>
              <a:t>low </a:t>
            </a:r>
            <a:r>
              <a:rPr lang="en-US" sz="2400" spc="-35" dirty="0">
                <a:solidFill>
                  <a:srgbClr val="FF0000"/>
                </a:solidFill>
              </a:rPr>
              <a:t>porosity</a:t>
            </a:r>
            <a:r>
              <a:rPr lang="en-US" sz="2400" spc="-35" dirty="0"/>
              <a:t>, </a:t>
            </a:r>
            <a:r>
              <a:rPr lang="en-US" sz="2400" dirty="0"/>
              <a:t>thus </a:t>
            </a:r>
            <a:r>
              <a:rPr lang="en-US" sz="2400" spc="-10" dirty="0"/>
              <a:t>result </a:t>
            </a:r>
            <a:r>
              <a:rPr lang="en-US" sz="2400" dirty="0"/>
              <a:t>in a </a:t>
            </a:r>
            <a:r>
              <a:rPr lang="en-US" sz="2400" spc="-10" dirty="0"/>
              <a:t>very </a:t>
            </a:r>
            <a:r>
              <a:rPr lang="en-US" sz="2400" spc="-5" dirty="0"/>
              <a:t>high  </a:t>
            </a:r>
            <a:r>
              <a:rPr lang="en-US" sz="2400" spc="-15" dirty="0"/>
              <a:t>strength.</a:t>
            </a:r>
          </a:p>
          <a:p>
            <a:pPr marL="389255" marR="5080" indent="-343535">
              <a:lnSpc>
                <a:spcPct val="100000"/>
              </a:lnSpc>
              <a:spcBef>
                <a:spcPts val="770"/>
              </a:spcBef>
            </a:pPr>
            <a:r>
              <a:rPr lang="en-US" sz="2400" spc="35" dirty="0">
                <a:latin typeface="Wingdings"/>
                <a:cs typeface="Wingdings"/>
              </a:rPr>
              <a:t></a:t>
            </a:r>
            <a:r>
              <a:rPr lang="en-US" sz="2400" spc="35" dirty="0"/>
              <a:t>The </a:t>
            </a:r>
            <a:r>
              <a:rPr lang="en-US" sz="2400" spc="-5" dirty="0"/>
              <a:t>increase </a:t>
            </a:r>
            <a:r>
              <a:rPr lang="en-US" sz="2400" dirty="0"/>
              <a:t>in the </a:t>
            </a:r>
            <a:r>
              <a:rPr lang="en-US" sz="2400" spc="-20" dirty="0"/>
              <a:t>strength </a:t>
            </a:r>
            <a:r>
              <a:rPr lang="en-US" sz="2400" spc="-5" dirty="0"/>
              <a:t>of </a:t>
            </a:r>
            <a:r>
              <a:rPr lang="en-US" sz="2400" spc="-20" dirty="0"/>
              <a:t>concrete </a:t>
            </a:r>
            <a:r>
              <a:rPr lang="en-US" sz="2400" dirty="0"/>
              <a:t>is  </a:t>
            </a:r>
            <a:r>
              <a:rPr lang="en-US" sz="2400" spc="-10" dirty="0"/>
              <a:t>probably influenced by </a:t>
            </a:r>
            <a:r>
              <a:rPr lang="en-US" sz="2400" dirty="0"/>
              <a:t>the </a:t>
            </a:r>
            <a:r>
              <a:rPr lang="en-US" sz="2400" spc="-5" dirty="0"/>
              <a:t>volume of </a:t>
            </a:r>
            <a:r>
              <a:rPr lang="en-US" sz="2400" spc="-10" dirty="0"/>
              <a:t>voids </a:t>
            </a:r>
            <a:r>
              <a:rPr lang="en-US" sz="2400" dirty="0"/>
              <a:t>in  </a:t>
            </a:r>
            <a:r>
              <a:rPr lang="en-US" sz="2400" spc="-20" dirty="0"/>
              <a:t>concrete </a:t>
            </a:r>
            <a:r>
              <a:rPr lang="en-US" sz="2400" spc="-5" dirty="0"/>
              <a:t>i.e. </a:t>
            </a:r>
            <a:r>
              <a:rPr lang="en-US" sz="2400" spc="-10" dirty="0">
                <a:solidFill>
                  <a:srgbClr val="FF0000"/>
                </a:solidFill>
              </a:rPr>
              <a:t>entrapped </a:t>
            </a:r>
            <a:r>
              <a:rPr lang="en-US" sz="2400" spc="-70" dirty="0">
                <a:solidFill>
                  <a:srgbClr val="FF0000"/>
                </a:solidFill>
              </a:rPr>
              <a:t>air, </a:t>
            </a:r>
            <a:r>
              <a:rPr lang="en-US" sz="2400" spc="-5" dirty="0">
                <a:solidFill>
                  <a:srgbClr val="FF0000"/>
                </a:solidFill>
              </a:rPr>
              <a:t>capillary </a:t>
            </a:r>
            <a:r>
              <a:rPr lang="en-US" sz="2400" spc="-10" dirty="0">
                <a:solidFill>
                  <a:srgbClr val="FF0000"/>
                </a:solidFill>
              </a:rPr>
              <a:t>pores, gel  pores </a:t>
            </a:r>
            <a:r>
              <a:rPr lang="en-US" sz="2400" spc="-5" dirty="0">
                <a:solidFill>
                  <a:srgbClr val="FF0000"/>
                </a:solidFill>
              </a:rPr>
              <a:t>or </a:t>
            </a:r>
            <a:r>
              <a:rPr lang="en-US" sz="2400" spc="-10" dirty="0">
                <a:solidFill>
                  <a:srgbClr val="FF0000"/>
                </a:solidFill>
              </a:rPr>
              <a:t>entrained</a:t>
            </a:r>
            <a:r>
              <a:rPr lang="en-US" sz="2400" spc="-70" dirty="0">
                <a:solidFill>
                  <a:srgbClr val="FF0000"/>
                </a:solidFill>
              </a:rPr>
              <a:t> </a:t>
            </a:r>
            <a:r>
              <a:rPr lang="en-US" sz="2400" spc="-85" dirty="0">
                <a:solidFill>
                  <a:srgbClr val="FF0000"/>
                </a:solidFill>
              </a:rPr>
              <a:t>air.</a:t>
            </a:r>
          </a:p>
          <a:p>
            <a:endParaRPr lang="da-DK" sz="2400" b="1" dirty="0"/>
          </a:p>
        </p:txBody>
      </p:sp>
    </p:spTree>
    <p:extLst>
      <p:ext uri="{BB962C8B-B14F-4D97-AF65-F5344CB8AC3E}">
        <p14:creationId xmlns:p14="http://schemas.microsoft.com/office/powerpoint/2010/main" val="243705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Strength </a:t>
            </a:r>
            <a:endParaRPr lang="da-DK" dirty="0"/>
          </a:p>
        </p:txBody>
      </p:sp>
      <p:sp>
        <p:nvSpPr>
          <p:cNvPr id="3" name="Content Placeholder 2"/>
          <p:cNvSpPr>
            <a:spLocks noGrp="1"/>
          </p:cNvSpPr>
          <p:nvPr>
            <p:ph sz="quarter" idx="1"/>
          </p:nvPr>
        </p:nvSpPr>
        <p:spPr/>
        <p:txBody>
          <a:bodyPr/>
          <a:lstStyle/>
          <a:p>
            <a:r>
              <a:rPr lang="en-US" dirty="0">
                <a:solidFill>
                  <a:srgbClr val="FF0000"/>
                </a:solidFill>
              </a:rPr>
              <a:t>Factors Influencing the strength of concrete:</a:t>
            </a:r>
          </a:p>
          <a:p>
            <a:r>
              <a:rPr lang="en-US" sz="2400" b="1" dirty="0"/>
              <a:t>3</a:t>
            </a:r>
            <a:r>
              <a:rPr lang="en-US" sz="2400" b="1" dirty="0" smtClean="0"/>
              <a:t>. Influence of curing:</a:t>
            </a:r>
          </a:p>
          <a:p>
            <a:pPr marL="355600" marR="5080" indent="-343535">
              <a:lnSpc>
                <a:spcPct val="100000"/>
              </a:lnSpc>
            </a:pPr>
            <a:r>
              <a:rPr lang="en-US" sz="2400" spc="15" dirty="0">
                <a:latin typeface="Wingdings"/>
                <a:cs typeface="Wingdings"/>
              </a:rPr>
              <a:t></a:t>
            </a:r>
            <a:r>
              <a:rPr lang="en-US" sz="2400" spc="15" dirty="0">
                <a:latin typeface="Calibri"/>
                <a:cs typeface="Calibri"/>
              </a:rPr>
              <a:t>Curing </a:t>
            </a:r>
            <a:r>
              <a:rPr lang="en-US" sz="2400" dirty="0">
                <a:latin typeface="Calibri"/>
                <a:cs typeface="Calibri"/>
              </a:rPr>
              <a:t>is </a:t>
            </a:r>
            <a:r>
              <a:rPr lang="en-US" sz="2400" spc="-5" dirty="0">
                <a:latin typeface="Calibri"/>
                <a:cs typeface="Calibri"/>
              </a:rPr>
              <a:t>used </a:t>
            </a:r>
            <a:r>
              <a:rPr lang="en-US" sz="2400" spc="-25" dirty="0">
                <a:latin typeface="Calibri"/>
                <a:cs typeface="Calibri"/>
              </a:rPr>
              <a:t>for </a:t>
            </a:r>
            <a:r>
              <a:rPr lang="en-US" sz="2400" spc="-10" dirty="0">
                <a:solidFill>
                  <a:srgbClr val="FF0000"/>
                </a:solidFill>
                <a:latin typeface="Calibri"/>
                <a:cs typeface="Calibri"/>
              </a:rPr>
              <a:t>promoting </a:t>
            </a:r>
            <a:r>
              <a:rPr lang="en-US" sz="2400" dirty="0">
                <a:solidFill>
                  <a:srgbClr val="FF0000"/>
                </a:solidFill>
                <a:latin typeface="Calibri"/>
                <a:cs typeface="Calibri"/>
              </a:rPr>
              <a:t>the </a:t>
            </a:r>
            <a:r>
              <a:rPr lang="en-US" sz="2400" spc="-25" dirty="0">
                <a:solidFill>
                  <a:srgbClr val="FF0000"/>
                </a:solidFill>
                <a:latin typeface="Calibri"/>
                <a:cs typeface="Calibri"/>
              </a:rPr>
              <a:t>hydration </a:t>
            </a:r>
            <a:r>
              <a:rPr lang="en-US" sz="2400" spc="-5" dirty="0">
                <a:latin typeface="Calibri"/>
                <a:cs typeface="Calibri"/>
              </a:rPr>
              <a:t>of  cement and </a:t>
            </a:r>
            <a:r>
              <a:rPr lang="en-US" sz="2400" spc="-15" dirty="0">
                <a:latin typeface="Calibri"/>
                <a:cs typeface="Calibri"/>
              </a:rPr>
              <a:t>consists </a:t>
            </a:r>
            <a:r>
              <a:rPr lang="en-US" sz="2400" dirty="0">
                <a:latin typeface="Calibri"/>
                <a:cs typeface="Calibri"/>
              </a:rPr>
              <a:t>of a </a:t>
            </a:r>
            <a:r>
              <a:rPr lang="en-US" sz="2400" spc="-15" dirty="0">
                <a:latin typeface="Calibri"/>
                <a:cs typeface="Calibri"/>
              </a:rPr>
              <a:t>control </a:t>
            </a:r>
            <a:r>
              <a:rPr lang="en-US" sz="2400" spc="-5" dirty="0">
                <a:latin typeface="Calibri"/>
                <a:cs typeface="Calibri"/>
              </a:rPr>
              <a:t>of  </a:t>
            </a:r>
            <a:r>
              <a:rPr lang="en-US" sz="2400" spc="-20" dirty="0">
                <a:latin typeface="Calibri"/>
                <a:cs typeface="Calibri"/>
              </a:rPr>
              <a:t>temperature </a:t>
            </a:r>
            <a:r>
              <a:rPr lang="en-US" sz="2400" dirty="0">
                <a:latin typeface="Calibri"/>
                <a:cs typeface="Calibri"/>
              </a:rPr>
              <a:t>and </a:t>
            </a:r>
            <a:r>
              <a:rPr lang="en-US" sz="2400" spc="-10" dirty="0">
                <a:latin typeface="Calibri"/>
                <a:cs typeface="Calibri"/>
              </a:rPr>
              <a:t>moisture movement </a:t>
            </a:r>
            <a:r>
              <a:rPr lang="en-US" sz="2400" spc="-15" dirty="0">
                <a:latin typeface="Calibri"/>
                <a:cs typeface="Calibri"/>
              </a:rPr>
              <a:t>from  </a:t>
            </a:r>
            <a:r>
              <a:rPr lang="en-US" sz="2400" dirty="0">
                <a:latin typeface="Calibri"/>
                <a:cs typeface="Calibri"/>
              </a:rPr>
              <a:t>and </a:t>
            </a:r>
            <a:r>
              <a:rPr lang="en-US" sz="2400" spc="-20" dirty="0">
                <a:latin typeface="Calibri"/>
                <a:cs typeface="Calibri"/>
              </a:rPr>
              <a:t>into </a:t>
            </a:r>
            <a:r>
              <a:rPr lang="en-US" sz="2400" dirty="0">
                <a:latin typeface="Calibri"/>
                <a:cs typeface="Calibri"/>
              </a:rPr>
              <a:t>the</a:t>
            </a:r>
            <a:r>
              <a:rPr lang="en-US" sz="2400" spc="-35" dirty="0">
                <a:latin typeface="Calibri"/>
                <a:cs typeface="Calibri"/>
              </a:rPr>
              <a:t> </a:t>
            </a:r>
            <a:r>
              <a:rPr lang="en-US" sz="2400" spc="-15" dirty="0">
                <a:latin typeface="Calibri"/>
                <a:cs typeface="Calibri"/>
              </a:rPr>
              <a:t>concrete.</a:t>
            </a:r>
            <a:endParaRPr lang="en-US" sz="2400" dirty="0">
              <a:latin typeface="Calibri"/>
              <a:cs typeface="Calibri"/>
            </a:endParaRPr>
          </a:p>
          <a:p>
            <a:pPr marL="12700">
              <a:lnSpc>
                <a:spcPct val="100000"/>
              </a:lnSpc>
              <a:spcBef>
                <a:spcPts val="765"/>
              </a:spcBef>
            </a:pPr>
            <a:r>
              <a:rPr lang="en-US" sz="2400" spc="35" dirty="0">
                <a:latin typeface="Wingdings"/>
                <a:cs typeface="Wingdings"/>
              </a:rPr>
              <a:t></a:t>
            </a:r>
            <a:r>
              <a:rPr lang="en-US" sz="2400" spc="35" dirty="0">
                <a:latin typeface="Calibri"/>
                <a:cs typeface="Calibri"/>
              </a:rPr>
              <a:t>The </a:t>
            </a:r>
            <a:r>
              <a:rPr lang="en-US" sz="2400" spc="-5" dirty="0">
                <a:solidFill>
                  <a:srgbClr val="FF0000"/>
                </a:solidFill>
                <a:latin typeface="Calibri"/>
                <a:cs typeface="Calibri"/>
              </a:rPr>
              <a:t>longer period of </a:t>
            </a:r>
            <a:r>
              <a:rPr lang="en-US" sz="2400" spc="5" dirty="0">
                <a:solidFill>
                  <a:srgbClr val="FF0000"/>
                </a:solidFill>
                <a:latin typeface="Calibri"/>
                <a:cs typeface="Calibri"/>
              </a:rPr>
              <a:t>curing</a:t>
            </a:r>
            <a:r>
              <a:rPr lang="en-US" sz="2400" spc="5" dirty="0">
                <a:latin typeface="Calibri"/>
                <a:cs typeface="Calibri"/>
              </a:rPr>
              <a:t>, </a:t>
            </a:r>
            <a:r>
              <a:rPr lang="en-US" sz="2400" dirty="0">
                <a:latin typeface="Calibri"/>
                <a:cs typeface="Calibri"/>
              </a:rPr>
              <a:t>the </a:t>
            </a:r>
            <a:r>
              <a:rPr lang="en-US" sz="2400" spc="-15" dirty="0">
                <a:solidFill>
                  <a:srgbClr val="FF0000"/>
                </a:solidFill>
                <a:latin typeface="Calibri"/>
                <a:cs typeface="Calibri"/>
              </a:rPr>
              <a:t>greater</a:t>
            </a:r>
            <a:r>
              <a:rPr lang="en-US" sz="2400" spc="-80" dirty="0">
                <a:solidFill>
                  <a:srgbClr val="FF0000"/>
                </a:solidFill>
                <a:latin typeface="Calibri"/>
                <a:cs typeface="Calibri"/>
              </a:rPr>
              <a:t> </a:t>
            </a:r>
            <a:r>
              <a:rPr lang="en-US" sz="2400" spc="-5" dirty="0">
                <a:solidFill>
                  <a:srgbClr val="FF0000"/>
                </a:solidFill>
                <a:latin typeface="Calibri"/>
                <a:cs typeface="Calibri"/>
              </a:rPr>
              <a:t>its</a:t>
            </a:r>
            <a:endParaRPr lang="en-US" sz="2400" dirty="0">
              <a:latin typeface="Calibri"/>
              <a:cs typeface="Calibri"/>
            </a:endParaRPr>
          </a:p>
          <a:p>
            <a:pPr marL="355600">
              <a:lnSpc>
                <a:spcPct val="100000"/>
              </a:lnSpc>
            </a:pPr>
            <a:r>
              <a:rPr lang="en-US" sz="2400" spc="-5" dirty="0">
                <a:solidFill>
                  <a:srgbClr val="FF0000"/>
                </a:solidFill>
                <a:latin typeface="Calibri"/>
                <a:cs typeface="Calibri"/>
              </a:rPr>
              <a:t>final</a:t>
            </a:r>
            <a:r>
              <a:rPr lang="en-US" sz="2400" spc="-70" dirty="0">
                <a:solidFill>
                  <a:srgbClr val="FF0000"/>
                </a:solidFill>
                <a:latin typeface="Calibri"/>
                <a:cs typeface="Calibri"/>
              </a:rPr>
              <a:t> </a:t>
            </a:r>
            <a:r>
              <a:rPr lang="en-US" sz="2400" spc="-15" dirty="0">
                <a:solidFill>
                  <a:srgbClr val="FF0000"/>
                </a:solidFill>
                <a:latin typeface="Calibri"/>
                <a:cs typeface="Calibri"/>
              </a:rPr>
              <a:t>strength.</a:t>
            </a:r>
            <a:endParaRPr lang="en-US" sz="2400" dirty="0">
              <a:latin typeface="Calibri"/>
              <a:cs typeface="Calibri"/>
            </a:endParaRPr>
          </a:p>
          <a:p>
            <a:pPr marL="355600" indent="-342900">
              <a:lnSpc>
                <a:spcPct val="100000"/>
              </a:lnSpc>
              <a:spcBef>
                <a:spcPts val="770"/>
              </a:spcBef>
              <a:buFont typeface="Arial"/>
              <a:buChar char="•"/>
              <a:tabLst>
                <a:tab pos="355600" algn="l"/>
                <a:tab pos="356235" algn="l"/>
              </a:tabLst>
            </a:pPr>
            <a:r>
              <a:rPr lang="en-US" sz="2400" spc="-10" dirty="0">
                <a:latin typeface="Calibri"/>
                <a:cs typeface="Calibri"/>
              </a:rPr>
              <a:t>Early-age: </a:t>
            </a:r>
            <a:r>
              <a:rPr lang="en-US" sz="2400" spc="-5" dirty="0">
                <a:latin typeface="Calibri"/>
                <a:cs typeface="Calibri"/>
              </a:rPr>
              <a:t>ages less </a:t>
            </a:r>
            <a:r>
              <a:rPr lang="en-US" sz="2400" dirty="0">
                <a:latin typeface="Calibri"/>
                <a:cs typeface="Calibri"/>
              </a:rPr>
              <a:t>than</a:t>
            </a:r>
            <a:r>
              <a:rPr lang="en-US" sz="2400" spc="-35" dirty="0">
                <a:latin typeface="Calibri"/>
                <a:cs typeface="Calibri"/>
              </a:rPr>
              <a:t> </a:t>
            </a:r>
            <a:r>
              <a:rPr lang="en-US" sz="2400" spc="-20" dirty="0">
                <a:latin typeface="Calibri"/>
                <a:cs typeface="Calibri"/>
              </a:rPr>
              <a:t>7days</a:t>
            </a:r>
            <a:endParaRPr lang="en-US" sz="2400" dirty="0">
              <a:latin typeface="Calibri"/>
              <a:cs typeface="Calibri"/>
            </a:endParaRPr>
          </a:p>
          <a:p>
            <a:pPr marL="355600" indent="-342900">
              <a:lnSpc>
                <a:spcPct val="100000"/>
              </a:lnSpc>
              <a:spcBef>
                <a:spcPts val="765"/>
              </a:spcBef>
              <a:buFont typeface="Arial"/>
              <a:buChar char="•"/>
              <a:tabLst>
                <a:tab pos="355600" algn="l"/>
                <a:tab pos="356235" algn="l"/>
              </a:tabLst>
            </a:pPr>
            <a:r>
              <a:rPr lang="en-US" sz="2400" spc="-10" dirty="0">
                <a:latin typeface="Calibri"/>
                <a:cs typeface="Calibri"/>
              </a:rPr>
              <a:t>Later-age: </a:t>
            </a:r>
            <a:r>
              <a:rPr lang="en-US" sz="2400" spc="-5" dirty="0">
                <a:latin typeface="Calibri"/>
                <a:cs typeface="Calibri"/>
              </a:rPr>
              <a:t>ages </a:t>
            </a:r>
            <a:r>
              <a:rPr lang="en-US" sz="2400" spc="-15" dirty="0">
                <a:latin typeface="Calibri"/>
                <a:cs typeface="Calibri"/>
              </a:rPr>
              <a:t>exceeding</a:t>
            </a:r>
            <a:r>
              <a:rPr lang="en-US" sz="2400" spc="-75" dirty="0">
                <a:latin typeface="Calibri"/>
                <a:cs typeface="Calibri"/>
              </a:rPr>
              <a:t> </a:t>
            </a:r>
            <a:r>
              <a:rPr lang="en-US" sz="2400" spc="-15" dirty="0">
                <a:latin typeface="Calibri"/>
                <a:cs typeface="Calibri"/>
              </a:rPr>
              <a:t>28days.</a:t>
            </a:r>
            <a:endParaRPr lang="en-US" sz="2400" dirty="0">
              <a:latin typeface="Calibri"/>
              <a:cs typeface="Calibri"/>
            </a:endParaRPr>
          </a:p>
          <a:p>
            <a:endParaRPr lang="en-US" sz="2400" b="1" dirty="0" smtClean="0"/>
          </a:p>
          <a:p>
            <a:pPr marL="46355">
              <a:lnSpc>
                <a:spcPct val="100000"/>
              </a:lnSpc>
            </a:pPr>
            <a:endParaRPr lang="da-DK" sz="2400" b="1" dirty="0"/>
          </a:p>
        </p:txBody>
      </p:sp>
    </p:spTree>
    <p:extLst>
      <p:ext uri="{BB962C8B-B14F-4D97-AF65-F5344CB8AC3E}">
        <p14:creationId xmlns:p14="http://schemas.microsoft.com/office/powerpoint/2010/main" val="244584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Strength</a:t>
            </a:r>
            <a:endParaRPr lang="da-DK"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40" t="19999" r="13281" b="11806"/>
          <a:stretch/>
        </p:blipFill>
        <p:spPr bwMode="auto">
          <a:xfrm>
            <a:off x="0" y="2057400"/>
            <a:ext cx="9153526"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1371600"/>
            <a:ext cx="8467726" cy="646331"/>
          </a:xfrm>
          <a:prstGeom prst="rect">
            <a:avLst/>
          </a:prstGeom>
          <a:noFill/>
        </p:spPr>
        <p:txBody>
          <a:bodyPr wrap="square" rtlCol="0">
            <a:spAutoFit/>
          </a:bodyPr>
          <a:lstStyle/>
          <a:p>
            <a:r>
              <a:rPr lang="en-US" dirty="0" smtClean="0"/>
              <a:t>Typical relation between the fatigue strength and no. of cycles for mild steel and concrete.</a:t>
            </a:r>
            <a:endParaRPr lang="da-DK" dirty="0"/>
          </a:p>
        </p:txBody>
      </p:sp>
    </p:spTree>
    <p:extLst>
      <p:ext uri="{BB962C8B-B14F-4D97-AF65-F5344CB8AC3E}">
        <p14:creationId xmlns:p14="http://schemas.microsoft.com/office/powerpoint/2010/main" val="2851802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Strength </a:t>
            </a:r>
            <a:endParaRPr lang="da-DK" dirty="0"/>
          </a:p>
        </p:txBody>
      </p:sp>
      <p:sp>
        <p:nvSpPr>
          <p:cNvPr id="3" name="Content Placeholder 2"/>
          <p:cNvSpPr>
            <a:spLocks noGrp="1"/>
          </p:cNvSpPr>
          <p:nvPr>
            <p:ph sz="quarter" idx="1"/>
          </p:nvPr>
        </p:nvSpPr>
        <p:spPr/>
        <p:txBody>
          <a:bodyPr/>
          <a:lstStyle/>
          <a:p>
            <a:pPr marL="0" indent="0">
              <a:buNone/>
            </a:pPr>
            <a:r>
              <a:rPr lang="en-US" dirty="0" smtClean="0">
                <a:solidFill>
                  <a:srgbClr val="FF0000"/>
                </a:solidFill>
              </a:rPr>
              <a:t>Impact strength:</a:t>
            </a:r>
          </a:p>
          <a:p>
            <a:pPr>
              <a:buFont typeface="Wingdings" pitchFamily="2" charset="2"/>
              <a:buChar char="Ø"/>
            </a:pPr>
            <a:r>
              <a:rPr lang="en-US" dirty="0" smtClean="0"/>
              <a:t>Impact strength is important in case piles are driven in ground. Or in case impact load is expected to be exerted on a structure.</a:t>
            </a:r>
          </a:p>
          <a:p>
            <a:pPr>
              <a:buFont typeface="Wingdings" pitchFamily="2" charset="2"/>
              <a:buChar char="Ø"/>
            </a:pPr>
            <a:r>
              <a:rPr lang="en-US" dirty="0" smtClean="0"/>
              <a:t>Impact strength depends upon coarse aggregate quality and the storage condition of aggregate (moist or dry). Angular and rough result in concrete with higher impact strength. Additionally, Aggregate with lower E has better impact strength.</a:t>
            </a:r>
          </a:p>
          <a:p>
            <a:pPr>
              <a:buFont typeface="Wingdings" pitchFamily="2" charset="2"/>
              <a:buChar char="Ø"/>
            </a:pPr>
            <a:r>
              <a:rPr lang="en-US" dirty="0" smtClean="0"/>
              <a:t>Dry stored aggregate gives higher impact strength. </a:t>
            </a:r>
          </a:p>
        </p:txBody>
      </p:sp>
    </p:spTree>
    <p:extLst>
      <p:ext uri="{BB962C8B-B14F-4D97-AF65-F5344CB8AC3E}">
        <p14:creationId xmlns:p14="http://schemas.microsoft.com/office/powerpoint/2010/main" val="2143430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59" t="20498" r="31385" b="7173"/>
          <a:stretch/>
        </p:blipFill>
        <p:spPr bwMode="auto">
          <a:xfrm>
            <a:off x="1143000" y="-32272"/>
            <a:ext cx="6043613" cy="687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6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Strength</a:t>
            </a:r>
            <a:endParaRPr lang="da-DK" dirty="0"/>
          </a:p>
        </p:txBody>
      </p:sp>
      <p:sp>
        <p:nvSpPr>
          <p:cNvPr id="3" name="Content Placeholder 2"/>
          <p:cNvSpPr>
            <a:spLocks noGrp="1"/>
          </p:cNvSpPr>
          <p:nvPr>
            <p:ph sz="quarter" idx="1"/>
          </p:nvPr>
        </p:nvSpPr>
        <p:spPr/>
        <p:txBody>
          <a:bodyPr>
            <a:normAutofit fontScale="85000" lnSpcReduction="10000"/>
          </a:bodyPr>
          <a:lstStyle/>
          <a:p>
            <a:pPr marL="0" indent="0">
              <a:buNone/>
            </a:pPr>
            <a:r>
              <a:rPr lang="en-US" dirty="0" smtClean="0">
                <a:solidFill>
                  <a:srgbClr val="FF0000"/>
                </a:solidFill>
              </a:rPr>
              <a:t>Resistance to Abrasion:</a:t>
            </a:r>
          </a:p>
          <a:p>
            <a:r>
              <a:rPr lang="en-US" dirty="0" smtClean="0"/>
              <a:t>Sliding and scraping of concrete surface can cause </a:t>
            </a:r>
            <a:r>
              <a:rPr lang="en-US" i="1" dirty="0" smtClean="0"/>
              <a:t>attrition, </a:t>
            </a:r>
            <a:r>
              <a:rPr lang="en-US" dirty="0" smtClean="0"/>
              <a:t>and in hydraulic structures, action of water can cause </a:t>
            </a:r>
            <a:r>
              <a:rPr lang="en-US" i="1" dirty="0" smtClean="0"/>
              <a:t>erosion</a:t>
            </a:r>
            <a:r>
              <a:rPr lang="en-US" dirty="0" smtClean="0"/>
              <a:t> of concrete. Damage of concrete due to abrasion depends upon cause of wear.</a:t>
            </a:r>
          </a:p>
          <a:p>
            <a:r>
              <a:rPr lang="en-US" dirty="0" smtClean="0"/>
              <a:t>Light weight concrete is unsuitable for surface exposed to wear. </a:t>
            </a:r>
          </a:p>
          <a:p>
            <a:r>
              <a:rPr lang="en-US" dirty="0" smtClean="0"/>
              <a:t>For improving wear resistance, delayed finishing is recommended. Moreover, prolonged moist curing is essential. </a:t>
            </a:r>
          </a:p>
          <a:p>
            <a:pPr marL="0" indent="0">
              <a:buNone/>
            </a:pPr>
            <a:r>
              <a:rPr lang="en-US" dirty="0" smtClean="0">
                <a:solidFill>
                  <a:srgbClr val="FF0000"/>
                </a:solidFill>
              </a:rPr>
              <a:t>Bond to reinforcement:</a:t>
            </a:r>
          </a:p>
          <a:p>
            <a:r>
              <a:rPr lang="en-US" dirty="0" smtClean="0"/>
              <a:t> Strength of bond depends upon the friction between steel and concrete.</a:t>
            </a:r>
          </a:p>
          <a:p>
            <a:r>
              <a:rPr lang="en-US" dirty="0" smtClean="0"/>
              <a:t>The bond strength increase with increase in compressive strength of concrete. </a:t>
            </a:r>
          </a:p>
          <a:p>
            <a:r>
              <a:rPr lang="en-US" dirty="0" smtClean="0"/>
              <a:t>Deformed (ribbed) bars should be used to increase friction between reinforcement and concrete. </a:t>
            </a:r>
          </a:p>
        </p:txBody>
      </p:sp>
    </p:spTree>
    <p:extLst>
      <p:ext uri="{BB962C8B-B14F-4D97-AF65-F5344CB8AC3E}">
        <p14:creationId xmlns:p14="http://schemas.microsoft.com/office/powerpoint/2010/main" val="254175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Deformation under load </a:t>
            </a:r>
            <a:endParaRPr lang="da-DK"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506730" indent="-417195">
                  <a:lnSpc>
                    <a:spcPts val="3240"/>
                  </a:lnSpc>
                  <a:buSzPct val="86666"/>
                  <a:buFont typeface="Wingdings"/>
                  <a:buChar char=""/>
                  <a:tabLst>
                    <a:tab pos="506730" algn="l"/>
                    <a:tab pos="507365" algn="l"/>
                  </a:tabLst>
                </a:pPr>
                <a:r>
                  <a:rPr lang="en-US" sz="2400" dirty="0" smtClean="0"/>
                  <a:t>It is a </a:t>
                </a:r>
                <a:r>
                  <a:rPr lang="en-US" sz="2400" spc="-15" dirty="0"/>
                  <a:t>stress </a:t>
                </a:r>
                <a:r>
                  <a:rPr lang="en-US" sz="2400" spc="-20" dirty="0"/>
                  <a:t>strain </a:t>
                </a:r>
                <a:r>
                  <a:rPr lang="en-US" sz="2400" spc="-10" dirty="0"/>
                  <a:t>relationship under</a:t>
                </a:r>
                <a:r>
                  <a:rPr lang="en-US" sz="2400" spc="-25" dirty="0"/>
                  <a:t> </a:t>
                </a:r>
                <a:r>
                  <a:rPr lang="en-US" sz="2400" spc="-5" dirty="0" smtClean="0"/>
                  <a:t>normal</a:t>
                </a:r>
                <a:r>
                  <a:rPr lang="en-US" sz="2400" dirty="0"/>
                  <a:t> </a:t>
                </a:r>
                <a:r>
                  <a:rPr lang="en-US" sz="2400" spc="-5" dirty="0" smtClean="0"/>
                  <a:t>loading </a:t>
                </a:r>
                <a:r>
                  <a:rPr lang="en-US" sz="2400" dirty="0"/>
                  <a:t>and </a:t>
                </a:r>
                <a:r>
                  <a:rPr lang="en-US" sz="2400" spc="-5" dirty="0"/>
                  <a:t>under </a:t>
                </a:r>
                <a:r>
                  <a:rPr lang="en-US" sz="2400" spc="-10" dirty="0"/>
                  <a:t>sustained</a:t>
                </a:r>
                <a:r>
                  <a:rPr lang="en-US" sz="2400" spc="-80" dirty="0"/>
                  <a:t> </a:t>
                </a:r>
                <a:r>
                  <a:rPr lang="en-US" sz="2400" spc="-5" dirty="0"/>
                  <a:t>loading</a:t>
                </a:r>
                <a:r>
                  <a:rPr lang="en-US" sz="2400" spc="-5" dirty="0" smtClean="0"/>
                  <a:t>. </a:t>
                </a:r>
                <a:endParaRPr lang="en-US" sz="2400" dirty="0"/>
              </a:p>
              <a:p>
                <a:pPr marL="432434" marR="160020" indent="-342900">
                  <a:lnSpc>
                    <a:spcPct val="80000"/>
                  </a:lnSpc>
                  <a:spcBef>
                    <a:spcPts val="2039"/>
                  </a:spcBef>
                </a:pPr>
                <a:r>
                  <a:rPr lang="en-US" sz="2400" spc="45" dirty="0" smtClean="0"/>
                  <a:t>Under </a:t>
                </a:r>
                <a:r>
                  <a:rPr lang="en-US" sz="2400" spc="-5" dirty="0"/>
                  <a:t>normal loading: </a:t>
                </a:r>
                <a:r>
                  <a:rPr lang="en-US" sz="2400" dirty="0"/>
                  <a:t>the </a:t>
                </a:r>
                <a:r>
                  <a:rPr lang="en-US" sz="2400" spc="-20" dirty="0">
                    <a:solidFill>
                      <a:srgbClr val="FF0000"/>
                    </a:solidFill>
                  </a:rPr>
                  <a:t>first </a:t>
                </a:r>
                <a:r>
                  <a:rPr lang="en-US" sz="2400" spc="-25" dirty="0">
                    <a:solidFill>
                      <a:srgbClr val="FF0000"/>
                    </a:solidFill>
                  </a:rPr>
                  <a:t>effect </a:t>
                </a:r>
                <a:r>
                  <a:rPr lang="en-US" sz="2400" spc="-5" dirty="0">
                    <a:solidFill>
                      <a:srgbClr val="FF0000"/>
                    </a:solidFill>
                  </a:rPr>
                  <a:t>of applying  </a:t>
                </a:r>
                <a:r>
                  <a:rPr lang="en-US" sz="2400" dirty="0">
                    <a:solidFill>
                      <a:srgbClr val="FF0000"/>
                    </a:solidFill>
                  </a:rPr>
                  <a:t>a </a:t>
                </a:r>
                <a:r>
                  <a:rPr lang="en-US" sz="2400" spc="-5" dirty="0">
                    <a:solidFill>
                      <a:srgbClr val="FF0000"/>
                    </a:solidFill>
                  </a:rPr>
                  <a:t>load </a:t>
                </a:r>
                <a:r>
                  <a:rPr lang="en-US" sz="2400" spc="-15" dirty="0"/>
                  <a:t>to </a:t>
                </a:r>
                <a:r>
                  <a:rPr lang="en-US" sz="2400" spc="-20" dirty="0"/>
                  <a:t>concrete </a:t>
                </a:r>
                <a:r>
                  <a:rPr lang="en-US" sz="2400" dirty="0"/>
                  <a:t>is </a:t>
                </a:r>
                <a:r>
                  <a:rPr lang="en-US" sz="2400" spc="-15" dirty="0"/>
                  <a:t>to produce </a:t>
                </a:r>
                <a:r>
                  <a:rPr lang="en-US" sz="2400" dirty="0"/>
                  <a:t>an </a:t>
                </a:r>
                <a:r>
                  <a:rPr lang="en-US" sz="2400" spc="-10" dirty="0">
                    <a:solidFill>
                      <a:srgbClr val="FF0000"/>
                    </a:solidFill>
                  </a:rPr>
                  <a:t>elastic  </a:t>
                </a:r>
                <a:r>
                  <a:rPr lang="en-US" sz="2400" spc="-15" dirty="0">
                    <a:solidFill>
                      <a:srgbClr val="FF0000"/>
                    </a:solidFill>
                  </a:rPr>
                  <a:t>deformation </a:t>
                </a:r>
                <a:r>
                  <a:rPr lang="en-US" sz="2400" spc="-5" dirty="0"/>
                  <a:t>i.e. </a:t>
                </a:r>
                <a:r>
                  <a:rPr lang="en-US" sz="2400" dirty="0"/>
                  <a:t>as the </a:t>
                </a:r>
                <a:r>
                  <a:rPr lang="en-US" sz="2400" spc="-10" dirty="0"/>
                  <a:t>load increases  </a:t>
                </a:r>
                <a:r>
                  <a:rPr lang="en-US" sz="2400" spc="-15" dirty="0"/>
                  <a:t>deformation</a:t>
                </a:r>
                <a:r>
                  <a:rPr lang="en-US" sz="2400" spc="-85" dirty="0"/>
                  <a:t> </a:t>
                </a:r>
                <a:r>
                  <a:rPr lang="en-US" sz="2400" spc="-5" dirty="0"/>
                  <a:t>increases</a:t>
                </a:r>
                <a:r>
                  <a:rPr lang="en-US" sz="2400" spc="-5" dirty="0" smtClean="0"/>
                  <a:t>. </a:t>
                </a:r>
              </a:p>
              <a:p>
                <a:pPr marL="432434" marR="160020" indent="-342900">
                  <a:lnSpc>
                    <a:spcPct val="80000"/>
                  </a:lnSpc>
                  <a:spcBef>
                    <a:spcPts val="2039"/>
                  </a:spcBef>
                </a:pPr>
                <a:r>
                  <a:rPr lang="en-US" sz="2400" spc="-5" dirty="0" smtClean="0"/>
                  <a:t>The relationship between stress and strain is known as modulus of Elasticity.</a:t>
                </a:r>
                <a:r>
                  <a:rPr lang="en-US" sz="2400" spc="-5" dirty="0"/>
                  <a:t>  </a:t>
                </a:r>
                <a:r>
                  <a:rPr lang="en-US" sz="2400" spc="-5" dirty="0" smtClean="0"/>
                  <a:t>The relationship between Modulus of elasticity and compressive strength can be given by </a:t>
                </a:r>
                <a:br>
                  <a:rPr lang="en-US" sz="2400" spc="-5" dirty="0" smtClean="0"/>
                </a:br>
                <a:r>
                  <a:rPr lang="en-US" sz="2400" spc="-5" dirty="0" smtClean="0"/>
                  <a:t>             </a:t>
                </a:r>
                <a:r>
                  <a:rPr lang="en-US" sz="2400" spc="-5" dirty="0" err="1" smtClean="0"/>
                  <a:t>Ec</a:t>
                </a:r>
                <a:r>
                  <a:rPr lang="en-US" sz="2400" spc="-5" dirty="0" smtClean="0"/>
                  <a:t>=5000</a:t>
                </a:r>
                <a14:m>
                  <m:oMath xmlns:m="http://schemas.openxmlformats.org/officeDocument/2006/math">
                    <m:rad>
                      <m:radPr>
                        <m:degHide m:val="on"/>
                        <m:ctrlPr>
                          <a:rPr lang="en-US" sz="2400" b="0" i="1" spc="-5" smtClean="0">
                            <a:latin typeface="Cambria Math"/>
                            <a:ea typeface="Cambria Math"/>
                          </a:rPr>
                        </m:ctrlPr>
                      </m:radPr>
                      <m:deg/>
                      <m:e>
                        <m:r>
                          <a:rPr lang="en-US" sz="2400" b="0" i="1" spc="-5" smtClean="0">
                            <a:latin typeface="Cambria Math"/>
                            <a:ea typeface="Cambria Math"/>
                          </a:rPr>
                          <m:t>𝑓</m:t>
                        </m:r>
                        <m:sSup>
                          <m:sSupPr>
                            <m:ctrlPr>
                              <a:rPr lang="en-US" sz="2400" b="0" i="1" spc="-5" smtClean="0">
                                <a:latin typeface="Cambria Math"/>
                                <a:ea typeface="Cambria Math"/>
                              </a:rPr>
                            </m:ctrlPr>
                          </m:sSupPr>
                          <m:e>
                            <m:r>
                              <a:rPr lang="en-US" sz="2400" b="0" i="1" spc="-5" smtClean="0">
                                <a:latin typeface="Cambria Math"/>
                                <a:ea typeface="Cambria Math"/>
                              </a:rPr>
                              <m:t>𝑐</m:t>
                            </m:r>
                          </m:e>
                          <m:sup>
                            <m:r>
                              <a:rPr lang="en-US" sz="2400" b="0" i="1" spc="-5" smtClean="0">
                                <a:latin typeface="Cambria Math"/>
                                <a:ea typeface="Cambria Math"/>
                              </a:rPr>
                              <m:t>′</m:t>
                            </m:r>
                          </m:sup>
                        </m:sSup>
                      </m:e>
                    </m:rad>
                    <m:r>
                      <a:rPr lang="en-US" sz="2400" b="0" i="1" spc="-5" smtClean="0">
                        <a:latin typeface="Cambria Math"/>
                        <a:ea typeface="Cambria Math"/>
                      </a:rPr>
                      <m:t> </m:t>
                    </m:r>
                  </m:oMath>
                </a14:m>
                <a:r>
                  <a:rPr lang="en-US" sz="2400" spc="-5" dirty="0" smtClean="0"/>
                  <a:t>                     (</a:t>
                </a:r>
                <a:r>
                  <a:rPr lang="en-US" sz="2400" spc="-5" dirty="0" err="1" smtClean="0"/>
                  <a:t>Ec</a:t>
                </a:r>
                <a:r>
                  <a:rPr lang="en-US" sz="2400" spc="-5" dirty="0" smtClean="0"/>
                  <a:t> and fc’ in N/mm²)</a:t>
                </a:r>
              </a:p>
              <a:p>
                <a:pPr marL="432434" marR="160020" indent="-342900">
                  <a:lnSpc>
                    <a:spcPct val="80000"/>
                  </a:lnSpc>
                  <a:spcBef>
                    <a:spcPts val="2039"/>
                  </a:spcBef>
                </a:pPr>
                <a:r>
                  <a:rPr lang="en-US" sz="2400" spc="-5" dirty="0" smtClean="0"/>
                  <a:t>Modulus of elasticity of concrete also depends upon the aggregate. </a:t>
                </a:r>
                <a:r>
                  <a:rPr lang="en-US" sz="2400" spc="-5" dirty="0" err="1" smtClean="0"/>
                  <a:t>Ec</a:t>
                </a:r>
                <a:r>
                  <a:rPr lang="en-US" sz="2400" spc="-5" dirty="0" smtClean="0"/>
                  <a:t> for light weight aggregate is about 40% to 80% to that of normal aggregate. </a:t>
                </a:r>
              </a:p>
              <a:p>
                <a:pPr marL="89534" marR="160020" indent="0">
                  <a:lnSpc>
                    <a:spcPct val="80000"/>
                  </a:lnSpc>
                  <a:spcBef>
                    <a:spcPts val="2039"/>
                  </a:spcBef>
                  <a:buNone/>
                </a:pPr>
                <a:endParaRPr lang="en-US" sz="2400" dirty="0">
                  <a:latin typeface="Wingdings"/>
                  <a:cs typeface="Wingdings"/>
                </a:endParaRPr>
              </a:p>
              <a:p>
                <a:pPr marL="0" indent="0">
                  <a:buNone/>
                </a:pPr>
                <a:endParaRPr lang="en-US" sz="2400" b="1" dirty="0" smtClean="0"/>
              </a:p>
              <a:p>
                <a:pPr marL="46355">
                  <a:lnSpc>
                    <a:spcPct val="100000"/>
                  </a:lnSpc>
                </a:pPr>
                <a:endParaRPr lang="da-DK" sz="2400"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1111" t="-741" b="-26049"/>
                </a:stretch>
              </a:blipFill>
            </p:spPr>
            <p:txBody>
              <a:bodyPr/>
              <a:lstStyle/>
              <a:p>
                <a:r>
                  <a:rPr lang="da-DK">
                    <a:noFill/>
                  </a:rPr>
                  <a:t> </a:t>
                </a:r>
              </a:p>
            </p:txBody>
          </p:sp>
        </mc:Fallback>
      </mc:AlternateContent>
    </p:spTree>
    <p:extLst>
      <p:ext uri="{BB962C8B-B14F-4D97-AF65-F5344CB8AC3E}">
        <p14:creationId xmlns:p14="http://schemas.microsoft.com/office/powerpoint/2010/main" val="1573672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Strain Relationship of Concrete</a:t>
            </a:r>
            <a:endParaRPr lang="da-DK"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35" t="24444" r="23359" b="9861"/>
          <a:stretch/>
        </p:blipFill>
        <p:spPr bwMode="auto">
          <a:xfrm>
            <a:off x="685800" y="1212136"/>
            <a:ext cx="7676182" cy="551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03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da-DK" dirty="0"/>
          </a:p>
        </p:txBody>
      </p:sp>
      <p:sp>
        <p:nvSpPr>
          <p:cNvPr id="3" name="Content Placeholder 2"/>
          <p:cNvSpPr>
            <a:spLocks noGrp="1"/>
          </p:cNvSpPr>
          <p:nvPr>
            <p:ph sz="quarter" idx="1"/>
          </p:nvPr>
        </p:nvSpPr>
        <p:spPr/>
        <p:txBody>
          <a:bodyPr/>
          <a:lstStyle/>
          <a:p>
            <a:pPr marL="0" indent="0">
              <a:buNone/>
            </a:pPr>
            <a:r>
              <a:rPr lang="en-US" dirty="0" smtClean="0"/>
              <a:t>1. Strength </a:t>
            </a:r>
          </a:p>
          <a:p>
            <a:pPr marL="0" indent="0">
              <a:buNone/>
            </a:pPr>
            <a:r>
              <a:rPr lang="en-US" dirty="0" smtClean="0"/>
              <a:t>2. Deformation under load </a:t>
            </a:r>
          </a:p>
          <a:p>
            <a:pPr marL="0" indent="0">
              <a:buNone/>
            </a:pPr>
            <a:r>
              <a:rPr lang="en-US" dirty="0" smtClean="0"/>
              <a:t>3. Deformation independent of load </a:t>
            </a:r>
          </a:p>
          <a:p>
            <a:pPr marL="0" indent="0">
              <a:buNone/>
            </a:pPr>
            <a:r>
              <a:rPr lang="en-US" dirty="0" smtClean="0"/>
              <a:t>4. Permeability </a:t>
            </a:r>
          </a:p>
          <a:p>
            <a:pPr marL="0" indent="0">
              <a:buNone/>
            </a:pPr>
            <a:r>
              <a:rPr lang="en-US" dirty="0" smtClean="0"/>
              <a:t>5. </a:t>
            </a:r>
            <a:r>
              <a:rPr lang="en-US" smtClean="0"/>
              <a:t>Durability </a:t>
            </a:r>
            <a:endParaRPr lang="en-US" dirty="0" smtClean="0"/>
          </a:p>
          <a:p>
            <a:pPr marL="0" indent="0">
              <a:buNone/>
            </a:pPr>
            <a:endParaRPr lang="da-DK" dirty="0"/>
          </a:p>
        </p:txBody>
      </p:sp>
    </p:spTree>
    <p:extLst>
      <p:ext uri="{BB962C8B-B14F-4D97-AF65-F5344CB8AC3E}">
        <p14:creationId xmlns:p14="http://schemas.microsoft.com/office/powerpoint/2010/main" val="238964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Deformation under load </a:t>
            </a:r>
            <a:endParaRPr lang="da-DK"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solidFill>
                  <a:srgbClr val="FF0000"/>
                </a:solidFill>
              </a:rPr>
              <a:t>Creep:</a:t>
            </a:r>
          </a:p>
          <a:p>
            <a:pPr>
              <a:buFont typeface="Wingdings" pitchFamily="2" charset="2"/>
              <a:buChar char="Ø"/>
            </a:pPr>
            <a:r>
              <a:rPr lang="en-US" sz="2800" spc="45" dirty="0" smtClean="0"/>
              <a:t> The increase in strain of concrete with in passage of time under sustained stress is known as creep. </a:t>
            </a:r>
          </a:p>
          <a:p>
            <a:pPr>
              <a:buFont typeface="Wingdings" pitchFamily="2" charset="2"/>
              <a:buChar char="Ø"/>
            </a:pPr>
            <a:r>
              <a:rPr lang="en-US" sz="2800" spc="45" dirty="0" smtClean="0"/>
              <a:t>All materials exhibit the phenomenon of creep, but in concrete its considerably more. </a:t>
            </a:r>
          </a:p>
          <a:p>
            <a:pPr>
              <a:buFont typeface="Wingdings" pitchFamily="2" charset="2"/>
              <a:buChar char="Ø"/>
            </a:pPr>
            <a:r>
              <a:rPr lang="en-US" sz="2800" spc="45" dirty="0" smtClean="0"/>
              <a:t>The deformation of material under design stress is termed elastic and the subsequent increase in deformation under sustained design stress in creep. </a:t>
            </a:r>
          </a:p>
          <a:p>
            <a:pPr>
              <a:buFont typeface="Wingdings" pitchFamily="2" charset="2"/>
              <a:buChar char="Ø"/>
            </a:pPr>
            <a:r>
              <a:rPr lang="en-US" sz="2800" spc="45" dirty="0" smtClean="0"/>
              <a:t>If a loaded concrete specimen is retrained in such a way that strain over time remains constant, creep will manifest itself in the form of progressive decrease in stress over time.  This is term as relaxation. </a:t>
            </a:r>
          </a:p>
          <a:p>
            <a:pPr>
              <a:buFont typeface="Wingdings" pitchFamily="2" charset="2"/>
              <a:buChar char="Ø"/>
            </a:pPr>
            <a:r>
              <a:rPr lang="en-US" sz="2800" spc="45" dirty="0" smtClean="0"/>
              <a:t>Creep is not a completely reversible phenomenon. </a:t>
            </a:r>
          </a:p>
          <a:p>
            <a:pPr>
              <a:buFont typeface="Wingdings" pitchFamily="2" charset="2"/>
              <a:buChar char="Ø"/>
            </a:pPr>
            <a:endParaRPr lang="en-US" sz="2800" spc="45" dirty="0" smtClean="0"/>
          </a:p>
          <a:p>
            <a:pPr>
              <a:buFont typeface="Wingdings" pitchFamily="2" charset="2"/>
              <a:buChar char="Ø"/>
            </a:pPr>
            <a:endParaRPr lang="en-US" sz="2800" spc="45" dirty="0" smtClean="0"/>
          </a:p>
          <a:p>
            <a:pPr>
              <a:buFont typeface="Wingdings" pitchFamily="2" charset="2"/>
              <a:buChar char="Ø"/>
            </a:pPr>
            <a:endParaRPr lang="en-US" sz="2800" dirty="0">
              <a:latin typeface="Wingdings"/>
              <a:cs typeface="Wingdings"/>
            </a:endParaRPr>
          </a:p>
          <a:p>
            <a:pPr>
              <a:buFont typeface="Wingdings" pitchFamily="2" charset="2"/>
              <a:buChar char="Ø"/>
            </a:pPr>
            <a:endParaRPr lang="en-US" dirty="0" smtClean="0"/>
          </a:p>
          <a:p>
            <a:pPr marL="0" indent="0">
              <a:buNone/>
            </a:pPr>
            <a:endParaRPr lang="da-DK" dirty="0"/>
          </a:p>
        </p:txBody>
      </p:sp>
    </p:spTree>
    <p:extLst>
      <p:ext uri="{BB962C8B-B14F-4D97-AF65-F5344CB8AC3E}">
        <p14:creationId xmlns:p14="http://schemas.microsoft.com/office/powerpoint/2010/main" val="368496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Deformation under load </a:t>
            </a:r>
            <a:endParaRPr lang="da-DK"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solidFill>
                  <a:srgbClr val="FF0000"/>
                </a:solidFill>
              </a:rPr>
              <a:t>Factors affecting Creep:</a:t>
            </a:r>
          </a:p>
          <a:p>
            <a:pPr>
              <a:buFont typeface="Wingdings" pitchFamily="2" charset="2"/>
              <a:buChar char="Ø"/>
            </a:pPr>
            <a:r>
              <a:rPr lang="en-US" sz="2800" spc="45" dirty="0" smtClean="0"/>
              <a:t>Stiffer the aggregate lower the creep. More the content of aggregate per unit volume of concrete, lower the creep. </a:t>
            </a:r>
          </a:p>
          <a:p>
            <a:pPr>
              <a:buFont typeface="Wingdings" pitchFamily="2" charset="2"/>
              <a:buChar char="Ø"/>
            </a:pPr>
            <a:r>
              <a:rPr lang="en-US" sz="2800" spc="45" dirty="0" smtClean="0"/>
              <a:t>Decrease in W/C causes decrease in creep. In other words strength and creep and inversely proportional. </a:t>
            </a:r>
          </a:p>
          <a:p>
            <a:pPr>
              <a:buFont typeface="Wingdings" pitchFamily="2" charset="2"/>
              <a:buChar char="Ø"/>
            </a:pPr>
            <a:r>
              <a:rPr lang="en-US" sz="2800" spc="45" dirty="0" smtClean="0"/>
              <a:t>Creep is smaller when concrete is cured at high temperature because strength is higher than when cured and loaded at high temperature. </a:t>
            </a:r>
          </a:p>
          <a:p>
            <a:pPr>
              <a:buFont typeface="Wingdings" pitchFamily="2" charset="2"/>
              <a:buChar char="Ø"/>
            </a:pPr>
            <a:r>
              <a:rPr lang="en-US" sz="2800" spc="45" dirty="0" smtClean="0"/>
              <a:t>Creep also depends upon the applied stress. The relationship is directly proportional. </a:t>
            </a:r>
          </a:p>
          <a:p>
            <a:pPr>
              <a:buFont typeface="Wingdings" pitchFamily="2" charset="2"/>
              <a:buChar char="Ø"/>
            </a:pPr>
            <a:r>
              <a:rPr lang="en-US" sz="2800" spc="45" dirty="0" smtClean="0"/>
              <a:t>Creep also depends on the type of cement. High alumina cement experiences less creep as compared to Ordinary Portland Cement. </a:t>
            </a:r>
          </a:p>
          <a:p>
            <a:pPr>
              <a:buFont typeface="Wingdings" pitchFamily="2" charset="2"/>
              <a:buChar char="Ø"/>
            </a:pPr>
            <a:endParaRPr lang="en-US" sz="2800" spc="45" dirty="0" smtClean="0"/>
          </a:p>
          <a:p>
            <a:pPr>
              <a:buFont typeface="Wingdings" pitchFamily="2" charset="2"/>
              <a:buChar char="Ø"/>
            </a:pPr>
            <a:endParaRPr lang="en-US" sz="2800" dirty="0">
              <a:latin typeface="Wingdings"/>
              <a:cs typeface="Wingdings"/>
            </a:endParaRPr>
          </a:p>
          <a:p>
            <a:pPr>
              <a:buFont typeface="Wingdings" pitchFamily="2" charset="2"/>
              <a:buChar char="Ø"/>
            </a:pPr>
            <a:endParaRPr lang="en-US" dirty="0" smtClean="0"/>
          </a:p>
          <a:p>
            <a:pPr marL="0" indent="0">
              <a:buNone/>
            </a:pPr>
            <a:endParaRPr lang="da-DK" dirty="0"/>
          </a:p>
        </p:txBody>
      </p:sp>
    </p:spTree>
    <p:extLst>
      <p:ext uri="{BB962C8B-B14F-4D97-AF65-F5344CB8AC3E}">
        <p14:creationId xmlns:p14="http://schemas.microsoft.com/office/powerpoint/2010/main" val="70389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Deformation under load </a:t>
            </a:r>
            <a:endParaRPr lang="da-DK" dirty="0"/>
          </a:p>
        </p:txBody>
      </p:sp>
      <p:sp>
        <p:nvSpPr>
          <p:cNvPr id="3" name="Content Placeholder 2"/>
          <p:cNvSpPr>
            <a:spLocks noGrp="1"/>
          </p:cNvSpPr>
          <p:nvPr>
            <p:ph sz="quarter" idx="1"/>
          </p:nvPr>
        </p:nvSpPr>
        <p:spPr/>
        <p:txBody>
          <a:bodyPr>
            <a:normAutofit fontScale="85000" lnSpcReduction="10000"/>
          </a:bodyPr>
          <a:lstStyle/>
          <a:p>
            <a:pPr marL="0" indent="0">
              <a:buNone/>
            </a:pPr>
            <a:r>
              <a:rPr lang="en-US" dirty="0" smtClean="0">
                <a:solidFill>
                  <a:srgbClr val="FF0000"/>
                </a:solidFill>
              </a:rPr>
              <a:t>Magnitude of Creep:</a:t>
            </a:r>
          </a:p>
          <a:p>
            <a:pPr>
              <a:buFont typeface="Wingdings" pitchFamily="2" charset="2"/>
              <a:buChar char="Ø"/>
            </a:pPr>
            <a:r>
              <a:rPr lang="en-US" sz="2800" spc="45" dirty="0" smtClean="0"/>
              <a:t> Creep beyond 20 years is insignificant. </a:t>
            </a:r>
          </a:p>
          <a:p>
            <a:pPr>
              <a:buFont typeface="Wingdings" pitchFamily="2" charset="2"/>
              <a:buChar char="Ø"/>
            </a:pPr>
            <a:r>
              <a:rPr lang="en-US" sz="2800" spc="45" dirty="0" smtClean="0"/>
              <a:t>About 25% creep occurs in first 2 weeks. 50% creep occurs I first 3 month and 75% creep occurs within a year. </a:t>
            </a:r>
          </a:p>
          <a:p>
            <a:pPr marL="0" indent="0">
              <a:buNone/>
            </a:pPr>
            <a:r>
              <a:rPr lang="en-US" sz="2800" spc="45" dirty="0" smtClean="0">
                <a:solidFill>
                  <a:srgbClr val="FF0000"/>
                </a:solidFill>
              </a:rPr>
              <a:t>Effects of creep: </a:t>
            </a:r>
          </a:p>
          <a:p>
            <a:r>
              <a:rPr lang="en-US" sz="2800" spc="45" dirty="0" smtClean="0"/>
              <a:t>Creep causes deflection of reinforced concrete members and sometimes causes bucking of slender columns. </a:t>
            </a:r>
          </a:p>
          <a:p>
            <a:r>
              <a:rPr lang="en-US" sz="2800" spc="45" dirty="0" smtClean="0"/>
              <a:t>In mass concrete, creep can causes cracks.</a:t>
            </a:r>
          </a:p>
          <a:p>
            <a:r>
              <a:rPr lang="en-US" sz="2800" spc="45" dirty="0" smtClean="0"/>
              <a:t>Loss of pre-stress in pre-stressed concrete. </a:t>
            </a:r>
          </a:p>
          <a:p>
            <a:r>
              <a:rPr lang="en-US" sz="2800" spc="45" dirty="0" smtClean="0"/>
              <a:t>In Statically indeterminate structures the creep may relieve (by relaxation) the stress concentration induced by shrinkage,  temperature changes etc. </a:t>
            </a:r>
          </a:p>
          <a:p>
            <a:pPr>
              <a:buFont typeface="Wingdings" pitchFamily="2" charset="2"/>
              <a:buChar char="Ø"/>
            </a:pPr>
            <a:endParaRPr lang="en-US" sz="2800" spc="45" dirty="0" smtClean="0"/>
          </a:p>
          <a:p>
            <a:pPr>
              <a:buFont typeface="Wingdings" pitchFamily="2" charset="2"/>
              <a:buChar char="Ø"/>
            </a:pPr>
            <a:endParaRPr lang="en-US" sz="2800" dirty="0">
              <a:latin typeface="Wingdings"/>
              <a:cs typeface="Wingdings"/>
            </a:endParaRPr>
          </a:p>
          <a:p>
            <a:pPr>
              <a:buFont typeface="Wingdings" pitchFamily="2" charset="2"/>
              <a:buChar char="Ø"/>
            </a:pPr>
            <a:endParaRPr lang="en-US" dirty="0" smtClean="0"/>
          </a:p>
          <a:p>
            <a:pPr marL="0" indent="0">
              <a:buNone/>
            </a:pPr>
            <a:endParaRPr lang="da-DK" dirty="0"/>
          </a:p>
        </p:txBody>
      </p:sp>
    </p:spTree>
    <p:extLst>
      <p:ext uri="{BB962C8B-B14F-4D97-AF65-F5344CB8AC3E}">
        <p14:creationId xmlns:p14="http://schemas.microsoft.com/office/powerpoint/2010/main" val="70389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Creep</a:t>
            </a:r>
            <a:endParaRPr lang="da-DK"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09" t="20278" r="22969" b="6944"/>
          <a:stretch/>
        </p:blipFill>
        <p:spPr bwMode="auto">
          <a:xfrm>
            <a:off x="1219200" y="1524000"/>
            <a:ext cx="6391276"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3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Strain Relaxation</a:t>
            </a:r>
            <a:endParaRPr lang="da-DK"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44" t="20140" r="22969" b="9305"/>
          <a:stretch/>
        </p:blipFill>
        <p:spPr bwMode="auto">
          <a:xfrm>
            <a:off x="762000" y="1143000"/>
            <a:ext cx="68135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040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Deformation independent of Load  </a:t>
            </a:r>
            <a:endParaRPr lang="da-DK"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solidFill>
                  <a:srgbClr val="FF0000"/>
                </a:solidFill>
              </a:rPr>
              <a:t>Shrinkage and Swelling:</a:t>
            </a:r>
          </a:p>
          <a:p>
            <a:pPr>
              <a:buFont typeface="Wingdings" pitchFamily="2" charset="2"/>
              <a:buChar char="Ø"/>
            </a:pPr>
            <a:r>
              <a:rPr lang="en-US" sz="2800" spc="45" dirty="0" smtClean="0"/>
              <a:t> Shrinkage is caused by evaporation of water, or by hydration of cement, and also by carbonation.  This results in reduction of volume i.e. volumetric strain and is measure in mm/mm. </a:t>
            </a:r>
          </a:p>
          <a:p>
            <a:pPr>
              <a:buFont typeface="Wingdings" pitchFamily="2" charset="2"/>
              <a:buChar char="Ø"/>
            </a:pPr>
            <a:r>
              <a:rPr lang="en-US" sz="2800" spc="45" dirty="0" smtClean="0"/>
              <a:t>The volumetric contraction of cement is called </a:t>
            </a:r>
            <a:r>
              <a:rPr lang="en-US" sz="2800" i="1" spc="45" dirty="0" smtClean="0"/>
              <a:t>plastic shrinkage </a:t>
            </a:r>
            <a:r>
              <a:rPr lang="en-US" sz="2800" spc="45" dirty="0" smtClean="0"/>
              <a:t>and results in 1% reduction per unit volume of cement paste. This results in tensile stress on surface of concrete, inducing cracks. </a:t>
            </a:r>
          </a:p>
          <a:p>
            <a:pPr>
              <a:buFont typeface="Wingdings" pitchFamily="2" charset="2"/>
              <a:buChar char="Ø"/>
            </a:pPr>
            <a:r>
              <a:rPr lang="en-US" sz="2800" spc="45" dirty="0" smtClean="0"/>
              <a:t>Plastic shrinkage increases with increase in temperature. Similarly, plastic shrinkage increases with increase in evaporation. Plastic shrinkage also increases with increase of cement content in mix. </a:t>
            </a:r>
          </a:p>
          <a:p>
            <a:pPr>
              <a:buFont typeface="Wingdings" pitchFamily="2" charset="2"/>
              <a:buChar char="Ø"/>
            </a:pPr>
            <a:r>
              <a:rPr lang="en-US" sz="2800" spc="45" dirty="0" smtClean="0"/>
              <a:t>If there is continuous supply of water during hydration, the concrete expands due absorption of water by cement gel. This process is known as </a:t>
            </a:r>
            <a:r>
              <a:rPr lang="en-US" sz="2800" i="1" spc="45" dirty="0" smtClean="0"/>
              <a:t>swelling. </a:t>
            </a:r>
            <a:r>
              <a:rPr lang="en-US" sz="2800" spc="45" dirty="0" smtClean="0"/>
              <a:t>Swelling is more prominent in light weight aggregate. </a:t>
            </a:r>
            <a:r>
              <a:rPr lang="en-US" sz="2800" i="1" spc="45" dirty="0" smtClean="0"/>
              <a:t> </a:t>
            </a:r>
          </a:p>
          <a:p>
            <a:pPr>
              <a:buFont typeface="Wingdings" pitchFamily="2" charset="2"/>
              <a:buChar char="Ø"/>
            </a:pPr>
            <a:endParaRPr lang="en-US" sz="2800" spc="45" dirty="0" smtClean="0"/>
          </a:p>
          <a:p>
            <a:pPr marL="0" indent="0">
              <a:buNone/>
            </a:pPr>
            <a:endParaRPr lang="en-US" sz="2800" spc="45" dirty="0" smtClean="0"/>
          </a:p>
          <a:p>
            <a:pPr>
              <a:buFont typeface="Wingdings" pitchFamily="2" charset="2"/>
              <a:buChar char="Ø"/>
            </a:pPr>
            <a:endParaRPr lang="en-US" sz="2800" spc="45" dirty="0" smtClean="0"/>
          </a:p>
          <a:p>
            <a:pPr>
              <a:buFont typeface="Wingdings" pitchFamily="2" charset="2"/>
              <a:buChar char="Ø"/>
            </a:pPr>
            <a:endParaRPr lang="en-US" sz="2800" dirty="0">
              <a:latin typeface="Wingdings"/>
              <a:cs typeface="Wingdings"/>
            </a:endParaRPr>
          </a:p>
          <a:p>
            <a:pPr>
              <a:buFont typeface="Wingdings" pitchFamily="2" charset="2"/>
              <a:buChar char="Ø"/>
            </a:pPr>
            <a:endParaRPr lang="en-US" dirty="0" smtClean="0"/>
          </a:p>
          <a:p>
            <a:pPr marL="0" indent="0">
              <a:buNone/>
            </a:pPr>
            <a:endParaRPr lang="da-DK" dirty="0"/>
          </a:p>
        </p:txBody>
      </p:sp>
    </p:spTree>
    <p:extLst>
      <p:ext uri="{BB962C8B-B14F-4D97-AF65-F5344CB8AC3E}">
        <p14:creationId xmlns:p14="http://schemas.microsoft.com/office/powerpoint/2010/main" val="4037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Deformation independent of Load  </a:t>
            </a:r>
            <a:endParaRPr lang="da-DK" dirty="0"/>
          </a:p>
        </p:txBody>
      </p:sp>
      <p:sp>
        <p:nvSpPr>
          <p:cNvPr id="3" name="Content Placeholder 2"/>
          <p:cNvSpPr>
            <a:spLocks noGrp="1"/>
          </p:cNvSpPr>
          <p:nvPr>
            <p:ph sz="quarter" idx="1"/>
          </p:nvPr>
        </p:nvSpPr>
        <p:spPr/>
        <p:txBody>
          <a:bodyPr>
            <a:normAutofit/>
          </a:bodyPr>
          <a:lstStyle/>
          <a:p>
            <a:pPr marL="0" indent="0">
              <a:buNone/>
            </a:pPr>
            <a:r>
              <a:rPr lang="en-US" dirty="0" smtClean="0">
                <a:solidFill>
                  <a:srgbClr val="FF0000"/>
                </a:solidFill>
              </a:rPr>
              <a:t>Shrinkage and Swelling:</a:t>
            </a:r>
          </a:p>
          <a:p>
            <a:pPr>
              <a:buFont typeface="Wingdings" pitchFamily="2" charset="2"/>
              <a:buChar char="Ø"/>
            </a:pPr>
            <a:r>
              <a:rPr lang="en-US" sz="2800" spc="45" dirty="0" smtClean="0"/>
              <a:t> Withdrawal of water from hardened concrete causes </a:t>
            </a:r>
            <a:r>
              <a:rPr lang="en-US" sz="2800" i="1" spc="45" dirty="0" smtClean="0"/>
              <a:t>drying shrinkage</a:t>
            </a:r>
            <a:r>
              <a:rPr lang="en-US" sz="2800" spc="45" dirty="0" smtClean="0"/>
              <a:t>. </a:t>
            </a:r>
          </a:p>
          <a:p>
            <a:pPr>
              <a:buFont typeface="Wingdings" pitchFamily="2" charset="2"/>
              <a:buChar char="Ø"/>
            </a:pPr>
            <a:r>
              <a:rPr lang="en-US" sz="2800" spc="45" dirty="0" smtClean="0"/>
              <a:t>A part of drying shrinkage is reversible through </a:t>
            </a:r>
            <a:r>
              <a:rPr lang="en-US" sz="2800" i="1" spc="45" dirty="0" smtClean="0"/>
              <a:t>moisture movement (40 to 70%)</a:t>
            </a:r>
          </a:p>
          <a:p>
            <a:pPr>
              <a:buFont typeface="Wingdings" pitchFamily="2" charset="2"/>
              <a:buChar char="Ø"/>
            </a:pPr>
            <a:endParaRPr lang="en-US" sz="2800" i="1" spc="45" dirty="0" smtClean="0"/>
          </a:p>
          <a:p>
            <a:pPr>
              <a:buFont typeface="Wingdings" pitchFamily="2" charset="2"/>
              <a:buChar char="Ø"/>
            </a:pPr>
            <a:endParaRPr lang="en-US" sz="2800" i="1" spc="45" dirty="0" smtClean="0"/>
          </a:p>
          <a:p>
            <a:pPr>
              <a:buFont typeface="Wingdings" pitchFamily="2" charset="2"/>
              <a:buChar char="Ø"/>
            </a:pPr>
            <a:endParaRPr lang="en-US" sz="2800" i="1" spc="45" dirty="0" smtClean="0"/>
          </a:p>
          <a:p>
            <a:pPr>
              <a:buFont typeface="Wingdings" pitchFamily="2" charset="2"/>
              <a:buChar char="Ø"/>
            </a:pPr>
            <a:endParaRPr lang="en-US" sz="2800" spc="45" dirty="0" smtClean="0"/>
          </a:p>
          <a:p>
            <a:pPr marL="0" indent="0">
              <a:buNone/>
            </a:pPr>
            <a:endParaRPr lang="en-US" sz="2800" spc="45" dirty="0" smtClean="0"/>
          </a:p>
          <a:p>
            <a:pPr>
              <a:buFont typeface="Wingdings" pitchFamily="2" charset="2"/>
              <a:buChar char="Ø"/>
            </a:pPr>
            <a:endParaRPr lang="en-US" sz="2800" spc="45" dirty="0" smtClean="0"/>
          </a:p>
          <a:p>
            <a:pPr>
              <a:buFont typeface="Wingdings" pitchFamily="2" charset="2"/>
              <a:buChar char="Ø"/>
            </a:pPr>
            <a:endParaRPr lang="en-US" sz="2800" dirty="0">
              <a:latin typeface="Wingdings"/>
              <a:cs typeface="Wingdings"/>
            </a:endParaRPr>
          </a:p>
          <a:p>
            <a:pPr>
              <a:buFont typeface="Wingdings" pitchFamily="2" charset="2"/>
              <a:buChar char="Ø"/>
            </a:pPr>
            <a:endParaRPr lang="en-US" dirty="0" smtClean="0"/>
          </a:p>
          <a:p>
            <a:pPr marL="0" indent="0">
              <a:buNone/>
            </a:pPr>
            <a:endParaRPr lang="da-DK"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34" t="41806" r="25547" b="8750"/>
          <a:stretch/>
        </p:blipFill>
        <p:spPr bwMode="auto">
          <a:xfrm>
            <a:off x="2209800" y="3505200"/>
            <a:ext cx="5695951"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27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0530" y="517525"/>
            <a:ext cx="7790180" cy="1311275"/>
          </a:xfrm>
          <a:prstGeom prst="rect">
            <a:avLst/>
          </a:prstGeom>
        </p:spPr>
        <p:txBody>
          <a:bodyPr vert="horz" wrap="square" lIns="0" tIns="0" rIns="0" bIns="0" rtlCol="0">
            <a:spAutoFit/>
          </a:bodyPr>
          <a:lstStyle/>
          <a:p>
            <a:pPr marL="12700" marR="5080" algn="ctr">
              <a:lnSpc>
                <a:spcPct val="100000"/>
              </a:lnSpc>
            </a:pPr>
            <a:r>
              <a:rPr sz="2800" spc="-10" dirty="0"/>
              <a:t>Plastic cracking </a:t>
            </a:r>
            <a:r>
              <a:rPr sz="2800" spc="-10" dirty="0">
                <a:solidFill>
                  <a:srgbClr val="000000"/>
                </a:solidFill>
              </a:rPr>
              <a:t>(Plastic </a:t>
            </a:r>
            <a:r>
              <a:rPr sz="2800" spc="-15" dirty="0">
                <a:solidFill>
                  <a:srgbClr val="000000"/>
                </a:solidFill>
              </a:rPr>
              <a:t>Shrinkage </a:t>
            </a:r>
            <a:r>
              <a:rPr sz="2800" spc="-10" dirty="0">
                <a:solidFill>
                  <a:srgbClr val="000000"/>
                </a:solidFill>
              </a:rPr>
              <a:t>Cracking) </a:t>
            </a:r>
            <a:r>
              <a:rPr sz="2800" spc="-5" dirty="0">
                <a:solidFill>
                  <a:srgbClr val="000000"/>
                </a:solidFill>
              </a:rPr>
              <a:t>is </a:t>
            </a:r>
            <a:r>
              <a:rPr sz="2800" spc="-10" dirty="0">
                <a:solidFill>
                  <a:srgbClr val="000000"/>
                </a:solidFill>
              </a:rPr>
              <a:t>cracking  that </a:t>
            </a:r>
            <a:r>
              <a:rPr sz="2800" spc="-15" dirty="0">
                <a:solidFill>
                  <a:srgbClr val="000000"/>
                </a:solidFill>
              </a:rPr>
              <a:t>occurs </a:t>
            </a:r>
            <a:r>
              <a:rPr sz="2800" spc="-5" dirty="0">
                <a:solidFill>
                  <a:srgbClr val="000000"/>
                </a:solidFill>
              </a:rPr>
              <a:t>in the </a:t>
            </a:r>
            <a:r>
              <a:rPr sz="2800" spc="-15" dirty="0">
                <a:solidFill>
                  <a:srgbClr val="000000"/>
                </a:solidFill>
              </a:rPr>
              <a:t>surface </a:t>
            </a:r>
            <a:r>
              <a:rPr sz="2800" spc="-5" dirty="0">
                <a:solidFill>
                  <a:srgbClr val="000000"/>
                </a:solidFill>
              </a:rPr>
              <a:t>of the </a:t>
            </a:r>
            <a:r>
              <a:rPr sz="2800" spc="-15" dirty="0">
                <a:solidFill>
                  <a:srgbClr val="000000"/>
                </a:solidFill>
              </a:rPr>
              <a:t>fresh concrete </a:t>
            </a:r>
            <a:r>
              <a:rPr sz="2800" spc="-10" dirty="0">
                <a:solidFill>
                  <a:srgbClr val="000000"/>
                </a:solidFill>
              </a:rPr>
              <a:t>soon  after </a:t>
            </a:r>
            <a:r>
              <a:rPr sz="2800" spc="-5" dirty="0">
                <a:solidFill>
                  <a:srgbClr val="000000"/>
                </a:solidFill>
              </a:rPr>
              <a:t>it </a:t>
            </a:r>
            <a:r>
              <a:rPr sz="2800" spc="-10" dirty="0">
                <a:solidFill>
                  <a:srgbClr val="000000"/>
                </a:solidFill>
              </a:rPr>
              <a:t>is </a:t>
            </a:r>
            <a:r>
              <a:rPr sz="2800" spc="-5" dirty="0">
                <a:solidFill>
                  <a:srgbClr val="000000"/>
                </a:solidFill>
              </a:rPr>
              <a:t>placed and while it </a:t>
            </a:r>
            <a:r>
              <a:rPr sz="2800" spc="-10" dirty="0">
                <a:solidFill>
                  <a:srgbClr val="000000"/>
                </a:solidFill>
              </a:rPr>
              <a:t>is </a:t>
            </a:r>
            <a:r>
              <a:rPr sz="2800" spc="-15" dirty="0">
                <a:solidFill>
                  <a:srgbClr val="000000"/>
                </a:solidFill>
              </a:rPr>
              <a:t>still</a:t>
            </a:r>
            <a:r>
              <a:rPr sz="2800" spc="65" dirty="0">
                <a:solidFill>
                  <a:srgbClr val="000000"/>
                </a:solidFill>
              </a:rPr>
              <a:t> </a:t>
            </a:r>
            <a:r>
              <a:rPr sz="2800" spc="-10" dirty="0">
                <a:solidFill>
                  <a:srgbClr val="000000"/>
                </a:solidFill>
              </a:rPr>
              <a:t>plastic.</a:t>
            </a:r>
            <a:endParaRPr sz="2800" dirty="0"/>
          </a:p>
        </p:txBody>
      </p:sp>
      <p:sp>
        <p:nvSpPr>
          <p:cNvPr id="3" name="object 3"/>
          <p:cNvSpPr/>
          <p:nvPr/>
        </p:nvSpPr>
        <p:spPr>
          <a:xfrm>
            <a:off x="409193" y="2057400"/>
            <a:ext cx="3962400" cy="418490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390143" y="5954395"/>
            <a:ext cx="3971925" cy="0"/>
          </a:xfrm>
          <a:custGeom>
            <a:avLst/>
            <a:gdLst/>
            <a:ahLst/>
            <a:cxnLst/>
            <a:rect l="l" t="t" r="r" b="b"/>
            <a:pathLst>
              <a:path w="3971925">
                <a:moveTo>
                  <a:pt x="0" y="0"/>
                </a:moveTo>
                <a:lnTo>
                  <a:pt x="3971544" y="0"/>
                </a:lnTo>
              </a:path>
            </a:pathLst>
          </a:custGeom>
          <a:ln w="3809">
            <a:solidFill>
              <a:srgbClr val="000000"/>
            </a:solidFill>
          </a:ln>
        </p:spPr>
        <p:txBody>
          <a:bodyPr wrap="square" lIns="0" tIns="0" rIns="0" bIns="0" rtlCol="0"/>
          <a:lstStyle/>
          <a:p>
            <a:endParaRPr>
              <a:solidFill>
                <a:prstClr val="black"/>
              </a:solidFill>
            </a:endParaRPr>
          </a:p>
        </p:txBody>
      </p:sp>
      <p:sp>
        <p:nvSpPr>
          <p:cNvPr id="5" name="object 5"/>
          <p:cNvSpPr/>
          <p:nvPr/>
        </p:nvSpPr>
        <p:spPr>
          <a:xfrm>
            <a:off x="391972" y="1765300"/>
            <a:ext cx="0" cy="4187190"/>
          </a:xfrm>
          <a:custGeom>
            <a:avLst/>
            <a:gdLst/>
            <a:ahLst/>
            <a:cxnLst/>
            <a:rect l="l" t="t" r="r" b="b"/>
            <a:pathLst>
              <a:path h="4187190">
                <a:moveTo>
                  <a:pt x="0" y="0"/>
                </a:moveTo>
                <a:lnTo>
                  <a:pt x="0" y="4187190"/>
                </a:lnTo>
              </a:path>
            </a:pathLst>
          </a:custGeom>
          <a:ln w="3657">
            <a:solidFill>
              <a:srgbClr val="000000"/>
            </a:solidFill>
          </a:ln>
        </p:spPr>
        <p:txBody>
          <a:bodyPr wrap="square" lIns="0" tIns="0" rIns="0" bIns="0" rtlCol="0"/>
          <a:lstStyle/>
          <a:p>
            <a:endParaRPr>
              <a:solidFill>
                <a:prstClr val="black"/>
              </a:solidFill>
            </a:endParaRPr>
          </a:p>
        </p:txBody>
      </p:sp>
      <p:sp>
        <p:nvSpPr>
          <p:cNvPr id="8" name="object 8"/>
          <p:cNvSpPr/>
          <p:nvPr/>
        </p:nvSpPr>
        <p:spPr>
          <a:xfrm>
            <a:off x="395020" y="5950584"/>
            <a:ext cx="3962400" cy="0"/>
          </a:xfrm>
          <a:custGeom>
            <a:avLst/>
            <a:gdLst/>
            <a:ahLst/>
            <a:cxnLst/>
            <a:rect l="l" t="t" r="r" b="b"/>
            <a:pathLst>
              <a:path w="3962400">
                <a:moveTo>
                  <a:pt x="0" y="0"/>
                </a:moveTo>
                <a:lnTo>
                  <a:pt x="3961841" y="0"/>
                </a:lnTo>
              </a:path>
            </a:pathLst>
          </a:custGeom>
          <a:ln w="3175">
            <a:solidFill>
              <a:srgbClr val="000000"/>
            </a:solidFill>
          </a:ln>
        </p:spPr>
        <p:txBody>
          <a:bodyPr wrap="square" lIns="0" tIns="0" rIns="0" bIns="0" rtlCol="0"/>
          <a:lstStyle/>
          <a:p>
            <a:endParaRPr>
              <a:solidFill>
                <a:prstClr val="black"/>
              </a:solidFill>
            </a:endParaRPr>
          </a:p>
        </p:txBody>
      </p:sp>
      <p:sp>
        <p:nvSpPr>
          <p:cNvPr id="11" name="object 11"/>
          <p:cNvSpPr/>
          <p:nvPr/>
        </p:nvSpPr>
        <p:spPr>
          <a:xfrm>
            <a:off x="4356227" y="1767839"/>
            <a:ext cx="0" cy="4182110"/>
          </a:xfrm>
          <a:custGeom>
            <a:avLst/>
            <a:gdLst/>
            <a:ahLst/>
            <a:cxnLst/>
            <a:rect l="l" t="t" r="r" b="b"/>
            <a:pathLst>
              <a:path h="4182110">
                <a:moveTo>
                  <a:pt x="0" y="0"/>
                </a:moveTo>
                <a:lnTo>
                  <a:pt x="0" y="4181856"/>
                </a:lnTo>
              </a:path>
            </a:pathLst>
          </a:custGeom>
          <a:ln w="3175">
            <a:solidFill>
              <a:srgbClr val="000000"/>
            </a:solidFill>
          </a:ln>
        </p:spPr>
        <p:txBody>
          <a:bodyPr wrap="square" lIns="0" tIns="0" rIns="0" bIns="0" rtlCol="0"/>
          <a:lstStyle/>
          <a:p>
            <a:endParaRPr>
              <a:solidFill>
                <a:prstClr val="black"/>
              </a:solidFill>
            </a:endParaRPr>
          </a:p>
        </p:txBody>
      </p:sp>
      <p:sp>
        <p:nvSpPr>
          <p:cNvPr id="12" name="object 12"/>
          <p:cNvSpPr/>
          <p:nvPr/>
        </p:nvSpPr>
        <p:spPr>
          <a:xfrm>
            <a:off x="4575620" y="1981200"/>
            <a:ext cx="4248911" cy="420471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5" name="object 15"/>
          <p:cNvSpPr txBox="1"/>
          <p:nvPr/>
        </p:nvSpPr>
        <p:spPr>
          <a:xfrm>
            <a:off x="8652764" y="41782"/>
            <a:ext cx="343535" cy="298450"/>
          </a:xfrm>
          <a:prstGeom prst="rect">
            <a:avLst/>
          </a:prstGeom>
        </p:spPr>
        <p:txBody>
          <a:bodyPr vert="horz" wrap="square" lIns="0" tIns="0" rIns="0" bIns="0" rtlCol="0">
            <a:spAutoFit/>
          </a:bodyPr>
          <a:lstStyle/>
          <a:p>
            <a:pPr marL="12700"/>
            <a:r>
              <a:rPr spc="-10" dirty="0">
                <a:solidFill>
                  <a:srgbClr val="FFFFFF"/>
                </a:solidFill>
                <a:cs typeface="Calibri"/>
              </a:rPr>
              <a:t>W8</a:t>
            </a:r>
            <a:endParaRPr>
              <a:solidFill>
                <a:prstClr val="black"/>
              </a:solidFill>
              <a:cs typeface="Calibri"/>
            </a:endParaRPr>
          </a:p>
        </p:txBody>
      </p:sp>
    </p:spTree>
    <p:extLst>
      <p:ext uri="{BB962C8B-B14F-4D97-AF65-F5344CB8AC3E}">
        <p14:creationId xmlns:p14="http://schemas.microsoft.com/office/powerpoint/2010/main" val="2123057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Deformation independent of Load  </a:t>
            </a:r>
            <a:endParaRPr lang="da-DK"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solidFill>
                  <a:srgbClr val="FF0000"/>
                </a:solidFill>
              </a:rPr>
              <a:t>Magnitude of Shrinkage:</a:t>
            </a:r>
          </a:p>
          <a:p>
            <a:pPr>
              <a:buFont typeface="Wingdings" pitchFamily="2" charset="2"/>
              <a:buChar char="Ø"/>
            </a:pPr>
            <a:r>
              <a:rPr lang="en-US" dirty="0" smtClean="0"/>
              <a:t>14 to 34% of 20 year drying shrinkage occurs in 2 weeks. 40 to 80% of 20 </a:t>
            </a:r>
            <a:r>
              <a:rPr lang="en-US" dirty="0" err="1" smtClean="0"/>
              <a:t>yr</a:t>
            </a:r>
            <a:r>
              <a:rPr lang="en-US" dirty="0" smtClean="0"/>
              <a:t> drying shrinkage occurs in 3 months and 65 to 85 % of 20 </a:t>
            </a:r>
            <a:r>
              <a:rPr lang="en-US" dirty="0" err="1" smtClean="0"/>
              <a:t>yr</a:t>
            </a:r>
            <a:r>
              <a:rPr lang="en-US" dirty="0" smtClean="0"/>
              <a:t> drying shrinkage occurs within a year. </a:t>
            </a:r>
          </a:p>
          <a:p>
            <a:pPr marL="0" indent="0">
              <a:buNone/>
            </a:pPr>
            <a:endParaRPr lang="en-US" dirty="0">
              <a:solidFill>
                <a:srgbClr val="FF0000"/>
              </a:solidFill>
            </a:endParaRPr>
          </a:p>
          <a:p>
            <a:pPr marL="0" indent="0">
              <a:buNone/>
            </a:pPr>
            <a:r>
              <a:rPr lang="en-US" dirty="0" smtClean="0">
                <a:solidFill>
                  <a:srgbClr val="FF0000"/>
                </a:solidFill>
              </a:rPr>
              <a:t>Factors affecting Shrinkage:</a:t>
            </a:r>
          </a:p>
          <a:p>
            <a:pPr>
              <a:buFont typeface="Wingdings" pitchFamily="2" charset="2"/>
              <a:buChar char="Ø"/>
            </a:pPr>
            <a:r>
              <a:rPr lang="en-US" sz="2800" spc="45" dirty="0" smtClean="0"/>
              <a:t> The presence of aggregate restrains the amount of shrinkage caused in cement paste e.g. increase in aggregate from 71 to 74% reduces shrinkage by 20%.</a:t>
            </a:r>
          </a:p>
          <a:p>
            <a:pPr>
              <a:buFont typeface="Wingdings" pitchFamily="2" charset="2"/>
              <a:buChar char="Ø"/>
            </a:pPr>
            <a:r>
              <a:rPr lang="en-US" sz="2800" spc="45" dirty="0" smtClean="0"/>
              <a:t>Light weight aggregate exhibits higher shrinkage than light weight aggregate. </a:t>
            </a:r>
          </a:p>
          <a:p>
            <a:pPr>
              <a:buFont typeface="Wingdings" pitchFamily="2" charset="2"/>
              <a:buChar char="Ø"/>
            </a:pPr>
            <a:r>
              <a:rPr lang="en-US" sz="2800" spc="45" dirty="0" smtClean="0"/>
              <a:t>Higher W/C results in higher shrinkage. </a:t>
            </a:r>
          </a:p>
          <a:p>
            <a:pPr>
              <a:buFont typeface="Wingdings" pitchFamily="2" charset="2"/>
              <a:buChar char="Ø"/>
            </a:pPr>
            <a:endParaRPr lang="en-US" sz="2800" spc="45" dirty="0" smtClean="0"/>
          </a:p>
          <a:p>
            <a:pPr>
              <a:buFont typeface="Wingdings" pitchFamily="2" charset="2"/>
              <a:buChar char="Ø"/>
            </a:pPr>
            <a:endParaRPr lang="en-US" sz="2800" spc="45" dirty="0" smtClean="0"/>
          </a:p>
          <a:p>
            <a:pPr marL="0" indent="0">
              <a:buNone/>
            </a:pPr>
            <a:endParaRPr lang="en-US" sz="2800" spc="45" dirty="0" smtClean="0"/>
          </a:p>
          <a:p>
            <a:pPr>
              <a:buFont typeface="Wingdings" pitchFamily="2" charset="2"/>
              <a:buChar char="Ø"/>
            </a:pPr>
            <a:endParaRPr lang="en-US" sz="2800" spc="45" dirty="0" smtClean="0"/>
          </a:p>
          <a:p>
            <a:pPr>
              <a:buFont typeface="Wingdings" pitchFamily="2" charset="2"/>
              <a:buChar char="Ø"/>
            </a:pPr>
            <a:endParaRPr lang="en-US" sz="2800" dirty="0">
              <a:latin typeface="Wingdings"/>
              <a:cs typeface="Wingdings"/>
            </a:endParaRPr>
          </a:p>
          <a:p>
            <a:pPr>
              <a:buFont typeface="Wingdings" pitchFamily="2" charset="2"/>
              <a:buChar char="Ø"/>
            </a:pPr>
            <a:endParaRPr lang="en-US" dirty="0" smtClean="0"/>
          </a:p>
          <a:p>
            <a:pPr marL="0" indent="0">
              <a:buNone/>
            </a:pPr>
            <a:endParaRPr lang="da-DK" dirty="0"/>
          </a:p>
        </p:txBody>
      </p:sp>
    </p:spTree>
    <p:extLst>
      <p:ext uri="{BB962C8B-B14F-4D97-AF65-F5344CB8AC3E}">
        <p14:creationId xmlns:p14="http://schemas.microsoft.com/office/powerpoint/2010/main" val="460520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353821"/>
            <a:ext cx="8072119" cy="492443"/>
          </a:xfrm>
        </p:spPr>
        <p:txBody>
          <a:bodyPr>
            <a:normAutofit fontScale="90000"/>
          </a:bodyPr>
          <a:lstStyle/>
          <a:p>
            <a:r>
              <a:rPr lang="en-US" dirty="0" smtClean="0">
                <a:solidFill>
                  <a:schemeClr val="tx1"/>
                </a:solidFill>
              </a:rPr>
              <a:t>3. Deformation independent of loading</a:t>
            </a:r>
            <a:endParaRPr lang="da-DK" dirty="0">
              <a:solidFill>
                <a:schemeClr val="tx1"/>
              </a:solidFill>
            </a:endParaRPr>
          </a:p>
        </p:txBody>
      </p:sp>
      <p:sp>
        <p:nvSpPr>
          <p:cNvPr id="3" name="Content Placeholder 2"/>
          <p:cNvSpPr>
            <a:spLocks noGrp="1"/>
          </p:cNvSpPr>
          <p:nvPr>
            <p:ph sz="quarter" idx="1"/>
          </p:nvPr>
        </p:nvSpPr>
        <p:spPr>
          <a:xfrm>
            <a:off x="501853" y="1179829"/>
            <a:ext cx="8140293" cy="5810822"/>
          </a:xfrm>
        </p:spPr>
        <p:txBody>
          <a:bodyPr/>
          <a:lstStyle/>
          <a:p>
            <a:r>
              <a:rPr lang="en-US" dirty="0" smtClean="0">
                <a:solidFill>
                  <a:srgbClr val="FF0000"/>
                </a:solidFill>
              </a:rPr>
              <a:t>Factors affecting shrinkage:</a:t>
            </a:r>
          </a:p>
          <a:p>
            <a:pPr marL="469900" marR="5080" indent="-457200">
              <a:lnSpc>
                <a:spcPct val="80000"/>
              </a:lnSpc>
              <a:buAutoNum type="arabicPeriod"/>
              <a:tabLst>
                <a:tab pos="469265" algn="l"/>
                <a:tab pos="469900" algn="l"/>
              </a:tabLst>
            </a:pPr>
            <a:r>
              <a:rPr lang="en-US" sz="2200" b="1" i="1" spc="-5" dirty="0"/>
              <a:t>Aggregate </a:t>
            </a:r>
            <a:r>
              <a:rPr lang="en-US" sz="2200" spc="-15" dirty="0"/>
              <a:t>-Concrete </a:t>
            </a:r>
            <a:r>
              <a:rPr lang="en-US" sz="2200" dirty="0"/>
              <a:t>with </a:t>
            </a:r>
            <a:r>
              <a:rPr lang="en-US" sz="2200" spc="-5" dirty="0">
                <a:solidFill>
                  <a:srgbClr val="FF0000"/>
                </a:solidFill>
              </a:rPr>
              <a:t>higher </a:t>
            </a:r>
            <a:r>
              <a:rPr lang="en-US" sz="2200" spc="-15" dirty="0">
                <a:solidFill>
                  <a:srgbClr val="FF0000"/>
                </a:solidFill>
              </a:rPr>
              <a:t>aggregate  </a:t>
            </a:r>
            <a:r>
              <a:rPr lang="en-US" sz="2200" spc="-15" dirty="0"/>
              <a:t>content </a:t>
            </a:r>
            <a:r>
              <a:rPr lang="en-US" sz="2200" spc="-10" dirty="0"/>
              <a:t>exhibits </a:t>
            </a:r>
            <a:r>
              <a:rPr lang="en-US" sz="2200" spc="-5" dirty="0">
                <a:solidFill>
                  <a:srgbClr val="FF0000"/>
                </a:solidFill>
              </a:rPr>
              <a:t>smaller </a:t>
            </a:r>
            <a:r>
              <a:rPr lang="en-US" sz="2200" spc="-10" dirty="0">
                <a:solidFill>
                  <a:srgbClr val="FF0000"/>
                </a:solidFill>
              </a:rPr>
              <a:t>shrinkage</a:t>
            </a:r>
            <a:r>
              <a:rPr lang="en-US" sz="2200" spc="-10" dirty="0"/>
              <a:t>. </a:t>
            </a:r>
          </a:p>
          <a:p>
            <a:pPr marL="469900" marR="5080" indent="-457200">
              <a:lnSpc>
                <a:spcPct val="80000"/>
              </a:lnSpc>
              <a:buAutoNum type="arabicPeriod"/>
              <a:tabLst>
                <a:tab pos="469265" algn="l"/>
                <a:tab pos="469900" algn="l"/>
              </a:tabLst>
            </a:pPr>
            <a:r>
              <a:rPr lang="en-US" sz="2200" b="1" i="1" spc="-20" dirty="0"/>
              <a:t>Water-cement </a:t>
            </a:r>
            <a:r>
              <a:rPr lang="en-US" sz="2200" b="1" i="1" spc="-5" dirty="0"/>
              <a:t>ratio </a:t>
            </a:r>
            <a:r>
              <a:rPr lang="en-US" sz="2200" i="1" dirty="0"/>
              <a:t>- </a:t>
            </a:r>
            <a:r>
              <a:rPr lang="en-US" sz="2200" spc="-5" dirty="0"/>
              <a:t>The </a:t>
            </a:r>
            <a:r>
              <a:rPr lang="en-US" sz="2200" spc="-5" dirty="0">
                <a:solidFill>
                  <a:srgbClr val="FF0000"/>
                </a:solidFill>
              </a:rPr>
              <a:t>higher </a:t>
            </a:r>
            <a:r>
              <a:rPr lang="en-US" sz="2200" dirty="0">
                <a:solidFill>
                  <a:srgbClr val="FF0000"/>
                </a:solidFill>
              </a:rPr>
              <a:t>the W/C </a:t>
            </a:r>
            <a:r>
              <a:rPr lang="en-US" sz="2200" spc="-20" dirty="0">
                <a:solidFill>
                  <a:srgbClr val="FF0000"/>
                </a:solidFill>
              </a:rPr>
              <a:t>ratio  </a:t>
            </a:r>
            <a:r>
              <a:rPr lang="en-US" sz="2200" dirty="0">
                <a:solidFill>
                  <a:srgbClr val="FF0000"/>
                </a:solidFill>
              </a:rPr>
              <a:t>is, the </a:t>
            </a:r>
            <a:r>
              <a:rPr lang="en-US" sz="2200" spc="-5" dirty="0">
                <a:solidFill>
                  <a:srgbClr val="FF0000"/>
                </a:solidFill>
              </a:rPr>
              <a:t>higher </a:t>
            </a:r>
            <a:r>
              <a:rPr lang="en-US" sz="2200" dirty="0">
                <a:solidFill>
                  <a:srgbClr val="FF0000"/>
                </a:solidFill>
              </a:rPr>
              <a:t>the </a:t>
            </a:r>
            <a:r>
              <a:rPr lang="en-US" sz="2200" spc="-15" dirty="0">
                <a:solidFill>
                  <a:srgbClr val="FF0000"/>
                </a:solidFill>
              </a:rPr>
              <a:t>shrinkage</a:t>
            </a:r>
            <a:r>
              <a:rPr lang="en-US" sz="2200" spc="-15" dirty="0"/>
              <a:t>. </a:t>
            </a:r>
            <a:r>
              <a:rPr lang="en-US" sz="2200" dirty="0"/>
              <a:t>As W/C </a:t>
            </a:r>
            <a:r>
              <a:rPr lang="en-US" sz="2200" spc="-5" dirty="0"/>
              <a:t>increases,  </a:t>
            </a:r>
            <a:r>
              <a:rPr lang="en-US" sz="2200" spc="-20" dirty="0"/>
              <a:t>paste </a:t>
            </a:r>
            <a:r>
              <a:rPr lang="en-US" sz="2200" spc="-15" dirty="0"/>
              <a:t>strength </a:t>
            </a:r>
            <a:r>
              <a:rPr lang="en-US" sz="2200" dirty="0"/>
              <a:t>and </a:t>
            </a:r>
            <a:r>
              <a:rPr lang="en-US" sz="2200" spc="-10" dirty="0"/>
              <a:t>stiffness </a:t>
            </a:r>
            <a:r>
              <a:rPr lang="en-US" sz="2200" spc="-5" dirty="0"/>
              <a:t>decrease; </a:t>
            </a:r>
            <a:r>
              <a:rPr lang="en-US" sz="2200" dirty="0"/>
              <a:t>and as  </a:t>
            </a:r>
            <a:r>
              <a:rPr lang="en-US" sz="2200" spc="-20" dirty="0"/>
              <a:t>water content </a:t>
            </a:r>
            <a:r>
              <a:rPr lang="en-US" sz="2200" spc="-5" dirty="0"/>
              <a:t>increases, </a:t>
            </a:r>
            <a:r>
              <a:rPr lang="en-US" sz="2200" spc="-15" dirty="0"/>
              <a:t>shrinkage </a:t>
            </a:r>
            <a:r>
              <a:rPr lang="en-US" sz="2200" spc="-10" dirty="0"/>
              <a:t>potential  </a:t>
            </a:r>
            <a:r>
              <a:rPr lang="en-US" sz="2200" spc="-5" dirty="0"/>
              <a:t>increases</a:t>
            </a:r>
            <a:r>
              <a:rPr lang="en-US" sz="2200" spc="-5" dirty="0" smtClean="0"/>
              <a:t>.</a:t>
            </a:r>
          </a:p>
          <a:p>
            <a:pPr marL="469900" marR="5080" indent="-457200">
              <a:lnSpc>
                <a:spcPct val="80000"/>
              </a:lnSpc>
              <a:buAutoNum type="arabicPeriod"/>
              <a:tabLst>
                <a:tab pos="469265" algn="l"/>
                <a:tab pos="469900" algn="l"/>
              </a:tabLst>
            </a:pPr>
            <a:r>
              <a:rPr lang="en-US" sz="2200" b="1" i="1" dirty="0" smtClean="0">
                <a:solidFill>
                  <a:srgbClr val="000000"/>
                </a:solidFill>
              </a:rPr>
              <a:t> </a:t>
            </a:r>
            <a:r>
              <a:rPr lang="en-US" sz="2200" b="1" i="1" spc="-5" dirty="0">
                <a:solidFill>
                  <a:srgbClr val="000000"/>
                </a:solidFill>
              </a:rPr>
              <a:t>Member </a:t>
            </a:r>
            <a:r>
              <a:rPr lang="en-US" sz="2200" b="1" i="1" spc="-15" dirty="0">
                <a:solidFill>
                  <a:srgbClr val="000000"/>
                </a:solidFill>
              </a:rPr>
              <a:t>size </a:t>
            </a:r>
            <a:r>
              <a:rPr lang="en-US" sz="2200" dirty="0">
                <a:solidFill>
                  <a:srgbClr val="000000"/>
                </a:solidFill>
              </a:rPr>
              <a:t>- </a:t>
            </a:r>
            <a:r>
              <a:rPr lang="en-US" sz="2200" spc="-10" dirty="0"/>
              <a:t>Shrinkage </a:t>
            </a:r>
            <a:r>
              <a:rPr lang="en-US" sz="2200" spc="-5" dirty="0"/>
              <a:t>decrease </a:t>
            </a:r>
            <a:r>
              <a:rPr lang="en-US" sz="2200" dirty="0">
                <a:solidFill>
                  <a:srgbClr val="000000"/>
                </a:solidFill>
              </a:rPr>
              <a:t>with an  </a:t>
            </a:r>
            <a:r>
              <a:rPr lang="en-US" sz="2200" spc="-5" dirty="0"/>
              <a:t>increase </a:t>
            </a:r>
            <a:r>
              <a:rPr lang="en-US" sz="2200" dirty="0"/>
              <a:t>in the </a:t>
            </a:r>
            <a:r>
              <a:rPr lang="en-US" sz="2200" spc="-5" dirty="0"/>
              <a:t>volume of the </a:t>
            </a:r>
            <a:r>
              <a:rPr lang="en-US" sz="2200" spc="-15" dirty="0"/>
              <a:t>concrete </a:t>
            </a:r>
            <a:r>
              <a:rPr lang="en-US" sz="2200" spc="-45" dirty="0"/>
              <a:t>member</a:t>
            </a:r>
            <a:r>
              <a:rPr lang="en-US" sz="2200" spc="-45" dirty="0">
                <a:solidFill>
                  <a:srgbClr val="000000"/>
                </a:solidFill>
              </a:rPr>
              <a:t>.  However, </a:t>
            </a:r>
            <a:r>
              <a:rPr lang="en-US" sz="2200" dirty="0">
                <a:solidFill>
                  <a:srgbClr val="000000"/>
                </a:solidFill>
              </a:rPr>
              <a:t>the </a:t>
            </a:r>
            <a:r>
              <a:rPr lang="en-US" sz="2200" spc="-15" dirty="0">
                <a:solidFill>
                  <a:srgbClr val="000000"/>
                </a:solidFill>
              </a:rPr>
              <a:t>duration </a:t>
            </a:r>
            <a:r>
              <a:rPr lang="en-US" sz="2200" dirty="0">
                <a:solidFill>
                  <a:srgbClr val="000000"/>
                </a:solidFill>
              </a:rPr>
              <a:t>of </a:t>
            </a:r>
            <a:r>
              <a:rPr lang="en-US" sz="2200" spc="-15" dirty="0">
                <a:solidFill>
                  <a:srgbClr val="000000"/>
                </a:solidFill>
              </a:rPr>
              <a:t>shrinkage </a:t>
            </a:r>
            <a:r>
              <a:rPr lang="en-US" sz="2200" dirty="0">
                <a:solidFill>
                  <a:srgbClr val="000000"/>
                </a:solidFill>
              </a:rPr>
              <a:t>is </a:t>
            </a:r>
            <a:r>
              <a:rPr lang="en-US" sz="2200" spc="-5" dirty="0">
                <a:solidFill>
                  <a:srgbClr val="000000"/>
                </a:solidFill>
              </a:rPr>
              <a:t>longer </a:t>
            </a:r>
            <a:r>
              <a:rPr lang="en-US" sz="2200" spc="-35" dirty="0">
                <a:solidFill>
                  <a:srgbClr val="000000"/>
                </a:solidFill>
              </a:rPr>
              <a:t>for  </a:t>
            </a:r>
            <a:r>
              <a:rPr lang="en-US" sz="2200" spc="-15" dirty="0">
                <a:solidFill>
                  <a:srgbClr val="000000"/>
                </a:solidFill>
              </a:rPr>
              <a:t>larger </a:t>
            </a:r>
            <a:r>
              <a:rPr lang="en-US" sz="2200" spc="-10" dirty="0">
                <a:solidFill>
                  <a:srgbClr val="000000"/>
                </a:solidFill>
              </a:rPr>
              <a:t>members </a:t>
            </a:r>
            <a:r>
              <a:rPr lang="en-US" sz="2200" spc="-5" dirty="0">
                <a:solidFill>
                  <a:srgbClr val="000000"/>
                </a:solidFill>
              </a:rPr>
              <a:t>since </a:t>
            </a:r>
            <a:r>
              <a:rPr lang="en-US" sz="2200" spc="-10" dirty="0">
                <a:solidFill>
                  <a:srgbClr val="000000"/>
                </a:solidFill>
              </a:rPr>
              <a:t>more </a:t>
            </a:r>
            <a:r>
              <a:rPr lang="en-US" sz="2200" spc="-5" dirty="0">
                <a:solidFill>
                  <a:srgbClr val="000000"/>
                </a:solidFill>
              </a:rPr>
              <a:t>time </a:t>
            </a:r>
            <a:r>
              <a:rPr lang="en-US" sz="2200" dirty="0">
                <a:solidFill>
                  <a:srgbClr val="000000"/>
                </a:solidFill>
              </a:rPr>
              <a:t>is </a:t>
            </a:r>
            <a:r>
              <a:rPr lang="en-US" sz="2200" spc="-5" dirty="0">
                <a:solidFill>
                  <a:srgbClr val="000000"/>
                </a:solidFill>
              </a:rPr>
              <a:t>needed </a:t>
            </a:r>
            <a:r>
              <a:rPr lang="en-US" sz="2200" spc="-30" dirty="0">
                <a:solidFill>
                  <a:srgbClr val="000000"/>
                </a:solidFill>
              </a:rPr>
              <a:t>for  </a:t>
            </a:r>
            <a:r>
              <a:rPr lang="en-US" sz="2200" spc="-15" dirty="0">
                <a:solidFill>
                  <a:srgbClr val="000000"/>
                </a:solidFill>
              </a:rPr>
              <a:t>shrinkage </a:t>
            </a:r>
            <a:r>
              <a:rPr lang="en-US" sz="2200" spc="-25" dirty="0">
                <a:solidFill>
                  <a:srgbClr val="000000"/>
                </a:solidFill>
              </a:rPr>
              <a:t>effects to </a:t>
            </a:r>
            <a:r>
              <a:rPr lang="en-US" sz="2200" spc="-10" dirty="0">
                <a:solidFill>
                  <a:srgbClr val="000000"/>
                </a:solidFill>
              </a:rPr>
              <a:t>reach </a:t>
            </a:r>
            <a:r>
              <a:rPr lang="en-US" sz="2200" dirty="0">
                <a:solidFill>
                  <a:srgbClr val="000000"/>
                </a:solidFill>
              </a:rPr>
              <a:t>the </a:t>
            </a:r>
            <a:r>
              <a:rPr lang="en-US" sz="2200" spc="-10" dirty="0">
                <a:solidFill>
                  <a:srgbClr val="000000"/>
                </a:solidFill>
              </a:rPr>
              <a:t>interior</a:t>
            </a:r>
            <a:r>
              <a:rPr lang="en-US" sz="2200" spc="40" dirty="0">
                <a:solidFill>
                  <a:srgbClr val="000000"/>
                </a:solidFill>
              </a:rPr>
              <a:t> </a:t>
            </a:r>
            <a:r>
              <a:rPr lang="en-US" sz="2200" spc="-5" dirty="0">
                <a:solidFill>
                  <a:srgbClr val="000000"/>
                </a:solidFill>
              </a:rPr>
              <a:t>regions</a:t>
            </a:r>
            <a:r>
              <a:rPr lang="en-US" sz="2200" spc="-5" dirty="0" smtClean="0">
                <a:solidFill>
                  <a:srgbClr val="000000"/>
                </a:solidFill>
              </a:rPr>
              <a:t>.</a:t>
            </a:r>
          </a:p>
          <a:p>
            <a:pPr marL="469900" marR="5080" indent="-457200">
              <a:lnSpc>
                <a:spcPct val="80000"/>
              </a:lnSpc>
              <a:buFontTx/>
              <a:buAutoNum type="arabicPeriod"/>
              <a:tabLst>
                <a:tab pos="469265" algn="l"/>
                <a:tab pos="469900" algn="l"/>
              </a:tabLst>
            </a:pPr>
            <a:r>
              <a:rPr lang="en-US" sz="2200" b="1" i="1" spc="-5" dirty="0" smtClean="0"/>
              <a:t>Medium </a:t>
            </a:r>
            <a:r>
              <a:rPr lang="en-US" sz="2200" b="1" i="1" spc="-5" dirty="0"/>
              <a:t>ambient conditions </a:t>
            </a:r>
            <a:r>
              <a:rPr lang="en-US" sz="2200" i="1" dirty="0"/>
              <a:t>- </a:t>
            </a:r>
            <a:r>
              <a:rPr lang="en-US" sz="2200" spc="-5" dirty="0"/>
              <a:t>The </a:t>
            </a:r>
            <a:r>
              <a:rPr lang="en-US" sz="2200" spc="-30" dirty="0"/>
              <a:t>rate </a:t>
            </a:r>
            <a:r>
              <a:rPr lang="en-US" sz="2200" spc="-5" dirty="0"/>
              <a:t>of  </a:t>
            </a:r>
            <a:r>
              <a:rPr lang="en-US" sz="2200" spc="-15" dirty="0">
                <a:solidFill>
                  <a:srgbClr val="FF0000"/>
                </a:solidFill>
              </a:rPr>
              <a:t>shrinkage </a:t>
            </a:r>
            <a:r>
              <a:rPr lang="en-US" sz="2200" dirty="0">
                <a:solidFill>
                  <a:srgbClr val="FF0000"/>
                </a:solidFill>
              </a:rPr>
              <a:t>is </a:t>
            </a:r>
            <a:r>
              <a:rPr lang="en-US" sz="2200" spc="-10" dirty="0">
                <a:solidFill>
                  <a:srgbClr val="FF0000"/>
                </a:solidFill>
              </a:rPr>
              <a:t>lower </a:t>
            </a:r>
            <a:r>
              <a:rPr lang="en-US" sz="2200" spc="-15" dirty="0"/>
              <a:t>at </a:t>
            </a:r>
            <a:r>
              <a:rPr lang="en-US" sz="2200" spc="-5" dirty="0">
                <a:solidFill>
                  <a:srgbClr val="FF0000"/>
                </a:solidFill>
              </a:rPr>
              <a:t>higher </a:t>
            </a:r>
            <a:r>
              <a:rPr lang="en-US" sz="2200" spc="-10" dirty="0">
                <a:solidFill>
                  <a:srgbClr val="FF0000"/>
                </a:solidFill>
              </a:rPr>
              <a:t>values </a:t>
            </a:r>
            <a:r>
              <a:rPr lang="en-US" sz="2200" dirty="0">
                <a:solidFill>
                  <a:srgbClr val="FF0000"/>
                </a:solidFill>
              </a:rPr>
              <a:t>of </a:t>
            </a:r>
            <a:r>
              <a:rPr lang="en-US" sz="2200" spc="-15" dirty="0">
                <a:solidFill>
                  <a:srgbClr val="FF0000"/>
                </a:solidFill>
              </a:rPr>
              <a:t>relative  </a:t>
            </a:r>
            <a:r>
              <a:rPr lang="en-US" sz="2200" spc="-30" dirty="0">
                <a:solidFill>
                  <a:srgbClr val="FF0000"/>
                </a:solidFill>
              </a:rPr>
              <a:t>humidity</a:t>
            </a:r>
            <a:r>
              <a:rPr lang="en-US" sz="2200" spc="-30" dirty="0"/>
              <a:t>. </a:t>
            </a:r>
            <a:r>
              <a:rPr lang="en-US" sz="2200" spc="-15" dirty="0"/>
              <a:t>Shrinkage </a:t>
            </a:r>
            <a:r>
              <a:rPr lang="en-US" sz="2200" spc="-5" dirty="0"/>
              <a:t>becomes </a:t>
            </a:r>
            <a:r>
              <a:rPr lang="en-US" sz="2200" spc="-20" dirty="0">
                <a:solidFill>
                  <a:srgbClr val="FF0000"/>
                </a:solidFill>
              </a:rPr>
              <a:t>stabilized </a:t>
            </a:r>
            <a:r>
              <a:rPr lang="en-US" sz="2200" spc="-15" dirty="0"/>
              <a:t>at </a:t>
            </a:r>
            <a:r>
              <a:rPr lang="en-US" sz="2200" spc="-5" dirty="0">
                <a:solidFill>
                  <a:srgbClr val="FF0000"/>
                </a:solidFill>
              </a:rPr>
              <a:t>low  </a:t>
            </a:r>
            <a:r>
              <a:rPr lang="en-US" sz="2200" spc="-15" dirty="0">
                <a:solidFill>
                  <a:srgbClr val="FF0000"/>
                </a:solidFill>
              </a:rPr>
              <a:t>temperatures</a:t>
            </a:r>
            <a:r>
              <a:rPr lang="en-US" sz="2200" spc="-15" dirty="0" smtClean="0"/>
              <a:t>.</a:t>
            </a:r>
          </a:p>
          <a:p>
            <a:pPr marL="469900" marR="5080" indent="-457200">
              <a:lnSpc>
                <a:spcPct val="80000"/>
              </a:lnSpc>
              <a:buFontTx/>
              <a:buAutoNum type="arabicPeriod"/>
              <a:tabLst>
                <a:tab pos="469265" algn="l"/>
                <a:tab pos="469900" algn="l"/>
              </a:tabLst>
            </a:pPr>
            <a:r>
              <a:rPr lang="en-US" sz="2200" b="1" i="1" dirty="0" smtClean="0"/>
              <a:t> </a:t>
            </a:r>
            <a:r>
              <a:rPr lang="en-US" sz="2200" b="1" i="1" dirty="0"/>
              <a:t>Admixtures </a:t>
            </a:r>
            <a:r>
              <a:rPr lang="en-US" sz="2200" i="1" dirty="0"/>
              <a:t>- </a:t>
            </a:r>
            <a:r>
              <a:rPr lang="en-US" sz="2200" spc="-30" dirty="0" smtClean="0">
                <a:solidFill>
                  <a:srgbClr val="FF0000"/>
                </a:solidFill>
              </a:rPr>
              <a:t>Effect </a:t>
            </a:r>
            <a:r>
              <a:rPr lang="en-US" sz="2200" spc="-10" dirty="0">
                <a:solidFill>
                  <a:srgbClr val="FF0000"/>
                </a:solidFill>
              </a:rPr>
              <a:t>varies </a:t>
            </a:r>
            <a:r>
              <a:rPr lang="en-US" sz="2200" spc="-15" dirty="0"/>
              <a:t>from </a:t>
            </a:r>
            <a:r>
              <a:rPr lang="en-US" sz="2200" spc="-5" dirty="0"/>
              <a:t>admixture </a:t>
            </a:r>
            <a:r>
              <a:rPr lang="en-US" sz="2200" spc="-20" dirty="0"/>
              <a:t>to  </a:t>
            </a:r>
            <a:r>
              <a:rPr lang="en-US" sz="2200" spc="-5" dirty="0"/>
              <a:t>admixture. </a:t>
            </a:r>
            <a:r>
              <a:rPr lang="en-US" sz="2200" spc="-25" dirty="0"/>
              <a:t>Any </a:t>
            </a:r>
            <a:r>
              <a:rPr lang="en-US" sz="2200" spc="-10" dirty="0"/>
              <a:t>material </a:t>
            </a:r>
            <a:r>
              <a:rPr lang="en-US" sz="2200" dirty="0"/>
              <a:t>which </a:t>
            </a:r>
            <a:r>
              <a:rPr lang="en-US" sz="2200" spc="-15" dirty="0"/>
              <a:t>substantially  </a:t>
            </a:r>
            <a:r>
              <a:rPr lang="en-US" sz="2200" spc="-5" dirty="0"/>
              <a:t>changes </a:t>
            </a:r>
            <a:r>
              <a:rPr lang="en-US" sz="2200" dirty="0"/>
              <a:t>the </a:t>
            </a:r>
            <a:r>
              <a:rPr lang="en-US" sz="2200" spc="-15" dirty="0"/>
              <a:t>pore structure </a:t>
            </a:r>
            <a:r>
              <a:rPr lang="en-US" sz="2200" dirty="0"/>
              <a:t>of </a:t>
            </a:r>
            <a:r>
              <a:rPr lang="en-US" sz="2200" spc="-5" dirty="0"/>
              <a:t>the </a:t>
            </a:r>
            <a:r>
              <a:rPr lang="en-US" sz="2200" spc="-20" dirty="0"/>
              <a:t>paste </a:t>
            </a:r>
            <a:r>
              <a:rPr lang="en-US" sz="2200" dirty="0"/>
              <a:t>will  </a:t>
            </a:r>
            <a:r>
              <a:rPr lang="en-US" sz="2200" spc="-30" dirty="0"/>
              <a:t>affect </a:t>
            </a:r>
            <a:r>
              <a:rPr lang="en-US" sz="2200" dirty="0"/>
              <a:t>the </a:t>
            </a:r>
            <a:r>
              <a:rPr lang="en-US" sz="2200" spc="-15" dirty="0"/>
              <a:t>shrinkage </a:t>
            </a:r>
            <a:r>
              <a:rPr lang="en-US" sz="2200" spc="-10" dirty="0"/>
              <a:t>characteristics </a:t>
            </a:r>
            <a:r>
              <a:rPr lang="en-US" sz="2200" spc="-5" dirty="0"/>
              <a:t>of </a:t>
            </a:r>
            <a:r>
              <a:rPr lang="en-US" sz="2200" dirty="0"/>
              <a:t>the  </a:t>
            </a:r>
            <a:r>
              <a:rPr lang="en-US" sz="2200" spc="-15" dirty="0"/>
              <a:t>concrete. </a:t>
            </a:r>
            <a:r>
              <a:rPr lang="en-US" sz="2200" dirty="0"/>
              <a:t>In </a:t>
            </a:r>
            <a:r>
              <a:rPr lang="en-US" sz="2200" spc="-15" dirty="0"/>
              <a:t>general, </a:t>
            </a:r>
            <a:r>
              <a:rPr lang="en-US" sz="2200" dirty="0"/>
              <a:t>as </a:t>
            </a:r>
            <a:r>
              <a:rPr lang="en-US" sz="2200" spc="-10" dirty="0"/>
              <a:t>pore </a:t>
            </a:r>
            <a:r>
              <a:rPr lang="en-US" sz="2200" spc="-15" dirty="0"/>
              <a:t>refinement </a:t>
            </a:r>
            <a:r>
              <a:rPr lang="en-US" sz="2200" spc="-10" dirty="0"/>
              <a:t>is  </a:t>
            </a:r>
            <a:r>
              <a:rPr lang="en-US" sz="2200" dirty="0"/>
              <a:t>enhanced, </a:t>
            </a:r>
            <a:r>
              <a:rPr lang="en-US" sz="2200" spc="-15" dirty="0"/>
              <a:t>shrinkage </a:t>
            </a:r>
            <a:r>
              <a:rPr lang="en-US" sz="2200" dirty="0"/>
              <a:t>is</a:t>
            </a:r>
            <a:r>
              <a:rPr lang="en-US" sz="2200" spc="-40" dirty="0"/>
              <a:t> </a:t>
            </a:r>
            <a:r>
              <a:rPr lang="en-US" sz="2200" spc="-5" dirty="0"/>
              <a:t>increased</a:t>
            </a:r>
            <a:r>
              <a:rPr lang="en-US" sz="2000" spc="-5" dirty="0"/>
              <a:t>.</a:t>
            </a:r>
            <a:endParaRPr lang="en-US" sz="2000" dirty="0"/>
          </a:p>
          <a:p>
            <a:pPr marL="469900" marR="5080" indent="-457200">
              <a:lnSpc>
                <a:spcPct val="80000"/>
              </a:lnSpc>
              <a:buFontTx/>
              <a:buAutoNum type="arabicPeriod"/>
              <a:tabLst>
                <a:tab pos="469265" algn="l"/>
                <a:tab pos="469900" algn="l"/>
              </a:tabLst>
            </a:pPr>
            <a:endParaRPr lang="en-US" sz="2000" spc="-15" dirty="0"/>
          </a:p>
          <a:p>
            <a:pPr marL="469900" marR="5080" indent="-457200">
              <a:lnSpc>
                <a:spcPct val="80000"/>
              </a:lnSpc>
              <a:buAutoNum type="arabicPeriod"/>
              <a:tabLst>
                <a:tab pos="469265" algn="l"/>
                <a:tab pos="469900" algn="l"/>
              </a:tabLst>
            </a:pPr>
            <a:endParaRPr lang="en-US" sz="2000" dirty="0"/>
          </a:p>
          <a:p>
            <a:pPr marL="514350" indent="-514350">
              <a:buFont typeface="+mj-lt"/>
              <a:buAutoNum type="arabicPeriod"/>
            </a:pPr>
            <a:endParaRPr lang="da-DK" dirty="0"/>
          </a:p>
        </p:txBody>
      </p:sp>
    </p:spTree>
    <p:extLst>
      <p:ext uri="{BB962C8B-B14F-4D97-AF65-F5344CB8AC3E}">
        <p14:creationId xmlns:p14="http://schemas.microsoft.com/office/powerpoint/2010/main" val="321105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Strength</a:t>
            </a:r>
            <a:endParaRPr lang="en-US" dirty="0"/>
          </a:p>
        </p:txBody>
      </p:sp>
      <p:sp>
        <p:nvSpPr>
          <p:cNvPr id="3" name="Content Placeholder 2"/>
          <p:cNvSpPr>
            <a:spLocks noGrp="1"/>
          </p:cNvSpPr>
          <p:nvPr>
            <p:ph sz="quarter" idx="1"/>
          </p:nvPr>
        </p:nvSpPr>
        <p:spPr>
          <a:xfrm>
            <a:off x="152400" y="1219200"/>
            <a:ext cx="8763000" cy="4937760"/>
          </a:xfrm>
        </p:spPr>
        <p:txBody>
          <a:bodyPr>
            <a:normAutofit fontScale="62500" lnSpcReduction="20000"/>
          </a:bodyPr>
          <a:lstStyle/>
          <a:p>
            <a:pPr marL="469900" marR="503555" indent="-457200">
              <a:lnSpc>
                <a:spcPct val="120000"/>
              </a:lnSpc>
              <a:spcBef>
                <a:spcPts val="2945"/>
              </a:spcBef>
              <a:tabLst>
                <a:tab pos="672465" algn="l"/>
                <a:tab pos="673100" algn="l"/>
              </a:tabLst>
            </a:pPr>
            <a:r>
              <a:rPr lang="en-US" sz="2800" spc="-15" dirty="0" smtClean="0">
                <a:latin typeface="Calibri"/>
                <a:cs typeface="Calibri"/>
              </a:rPr>
              <a:t>Strength </a:t>
            </a:r>
            <a:r>
              <a:rPr lang="en-US" sz="2800" spc="-5" dirty="0">
                <a:latin typeface="Calibri"/>
                <a:cs typeface="Calibri"/>
              </a:rPr>
              <a:t>of </a:t>
            </a:r>
            <a:r>
              <a:rPr lang="en-US" sz="2800" spc="-15" dirty="0">
                <a:latin typeface="Calibri"/>
                <a:cs typeface="Calibri"/>
              </a:rPr>
              <a:t>concrete </a:t>
            </a:r>
            <a:r>
              <a:rPr lang="en-US" sz="2800" dirty="0">
                <a:latin typeface="Calibri"/>
                <a:cs typeface="Calibri"/>
              </a:rPr>
              <a:t>is </a:t>
            </a:r>
            <a:r>
              <a:rPr lang="en-US" sz="2800" spc="-10" dirty="0">
                <a:latin typeface="Calibri"/>
                <a:cs typeface="Calibri"/>
              </a:rPr>
              <a:t>defined </a:t>
            </a:r>
            <a:r>
              <a:rPr lang="en-US" sz="2800" dirty="0">
                <a:latin typeface="Calibri"/>
                <a:cs typeface="Calibri"/>
              </a:rPr>
              <a:t>as the </a:t>
            </a:r>
            <a:r>
              <a:rPr lang="en-US" sz="2800" spc="-10" dirty="0">
                <a:solidFill>
                  <a:srgbClr val="FF0000"/>
                </a:solidFill>
                <a:latin typeface="Calibri"/>
                <a:cs typeface="Calibri"/>
              </a:rPr>
              <a:t>max  </a:t>
            </a:r>
            <a:r>
              <a:rPr lang="en-US" sz="2800" spc="-15" dirty="0">
                <a:solidFill>
                  <a:srgbClr val="FF0000"/>
                </a:solidFill>
                <a:latin typeface="Calibri"/>
                <a:cs typeface="Calibri"/>
              </a:rPr>
              <a:t>stress </a:t>
            </a:r>
            <a:r>
              <a:rPr lang="en-US" sz="2800" dirty="0">
                <a:solidFill>
                  <a:srgbClr val="FF0000"/>
                </a:solidFill>
                <a:latin typeface="Calibri"/>
                <a:cs typeface="Calibri"/>
              </a:rPr>
              <a:t>it </a:t>
            </a:r>
            <a:r>
              <a:rPr lang="en-US" sz="2800" spc="-5" dirty="0">
                <a:solidFill>
                  <a:srgbClr val="FF0000"/>
                </a:solidFill>
                <a:latin typeface="Calibri"/>
                <a:cs typeface="Calibri"/>
              </a:rPr>
              <a:t>can </a:t>
            </a:r>
            <a:r>
              <a:rPr lang="en-US" sz="2800" spc="-15" dirty="0">
                <a:solidFill>
                  <a:srgbClr val="FF0000"/>
                </a:solidFill>
                <a:latin typeface="Calibri"/>
                <a:cs typeface="Calibri"/>
              </a:rPr>
              <a:t>resist </a:t>
            </a:r>
            <a:r>
              <a:rPr lang="en-US" sz="2800" spc="-5" dirty="0">
                <a:latin typeface="Calibri"/>
                <a:cs typeface="Calibri"/>
              </a:rPr>
              <a:t>or the maximum stress </a:t>
            </a:r>
            <a:r>
              <a:rPr lang="en-US" sz="2800" dirty="0">
                <a:latin typeface="Calibri"/>
                <a:cs typeface="Calibri"/>
              </a:rPr>
              <a:t>it </a:t>
            </a:r>
            <a:r>
              <a:rPr lang="en-US" sz="2800" spc="-10" dirty="0">
                <a:latin typeface="Calibri"/>
                <a:cs typeface="Calibri"/>
              </a:rPr>
              <a:t>can</a:t>
            </a:r>
            <a:r>
              <a:rPr lang="en-US" sz="2800" spc="-30" dirty="0">
                <a:latin typeface="Calibri"/>
                <a:cs typeface="Calibri"/>
              </a:rPr>
              <a:t> </a:t>
            </a:r>
            <a:r>
              <a:rPr lang="en-US" sz="2800" spc="-40" dirty="0" smtClean="0">
                <a:latin typeface="Calibri"/>
                <a:cs typeface="Calibri"/>
              </a:rPr>
              <a:t>carry. Strength of concrete is the resistance to </a:t>
            </a:r>
            <a:r>
              <a:rPr lang="en-US" sz="2800" spc="-40" dirty="0" smtClean="0">
                <a:latin typeface="Calibri"/>
                <a:cs typeface="Calibri"/>
              </a:rPr>
              <a:t>rupture. </a:t>
            </a:r>
          </a:p>
          <a:p>
            <a:pPr marL="469900" marR="503555" indent="-457200">
              <a:lnSpc>
                <a:spcPct val="120000"/>
              </a:lnSpc>
              <a:spcBef>
                <a:spcPts val="2945"/>
              </a:spcBef>
              <a:tabLst>
                <a:tab pos="672465" algn="l"/>
                <a:tab pos="673100" algn="l"/>
              </a:tabLst>
            </a:pPr>
            <a:r>
              <a:rPr lang="en-US" sz="2800" spc="-40" dirty="0" smtClean="0">
                <a:latin typeface="Calibri"/>
                <a:cs typeface="Calibri"/>
              </a:rPr>
              <a:t>The tensile strength of concrete is 8 to 10 times lower than compressive strength. The tests usually used to measure tensile strength of concrete are </a:t>
            </a:r>
            <a:r>
              <a:rPr lang="en-US" sz="2800" i="1" spc="-40" dirty="0" smtClean="0">
                <a:latin typeface="Calibri"/>
                <a:cs typeface="Calibri"/>
              </a:rPr>
              <a:t>Flexural tension (Modulus of Rupture) and  Split cylinder test (Indirect test). </a:t>
            </a:r>
            <a:r>
              <a:rPr lang="en-US" sz="2800" spc="-40" dirty="0" smtClean="0">
                <a:latin typeface="Calibri"/>
                <a:cs typeface="Calibri"/>
              </a:rPr>
              <a:t>Usually split cylinder test gives a lower value than Flexural tension test. </a:t>
            </a:r>
          </a:p>
          <a:p>
            <a:pPr marL="469900" marR="503555" indent="-457200">
              <a:lnSpc>
                <a:spcPct val="120000"/>
              </a:lnSpc>
              <a:spcBef>
                <a:spcPts val="2945"/>
              </a:spcBef>
              <a:tabLst>
                <a:tab pos="672465" algn="l"/>
                <a:tab pos="673100" algn="l"/>
              </a:tabLst>
            </a:pPr>
            <a:r>
              <a:rPr lang="en-US" sz="2800" spc="-40" dirty="0" smtClean="0">
                <a:latin typeface="Calibri"/>
                <a:cs typeface="Calibri"/>
              </a:rPr>
              <a:t>The compressive test is the main test performed on concrete specimen. The compressive strength generally gives us the idea about other properties of concrete as well, such is Elasticity, Permeability, Durability, Fatigue strength, impact strength etc. </a:t>
            </a:r>
          </a:p>
          <a:p>
            <a:pPr marL="469900" marR="503555" indent="-457200">
              <a:lnSpc>
                <a:spcPct val="120000"/>
              </a:lnSpc>
              <a:spcBef>
                <a:spcPts val="2945"/>
              </a:spcBef>
              <a:tabLst>
                <a:tab pos="672465" algn="l"/>
                <a:tab pos="673100" algn="l"/>
              </a:tabLst>
            </a:pPr>
            <a:r>
              <a:rPr lang="en-US" sz="2800" spc="-40" dirty="0" smtClean="0">
                <a:latin typeface="Calibri"/>
                <a:cs typeface="Calibri"/>
              </a:rPr>
              <a:t>Concrete cylinders are usually used to measure the compressive strength. These cylinders are 6in. In diameter and 12in. In length. The 28days strength of these cylinders is determined using UTM. Sometimes Concrete cubes are also used to measure compressive strength. The compressive strength of concrete cubes is more. </a:t>
            </a:r>
          </a:p>
          <a:p>
            <a:pPr marL="469900" marR="503555" indent="-457200">
              <a:lnSpc>
                <a:spcPct val="120000"/>
              </a:lnSpc>
              <a:spcBef>
                <a:spcPts val="2945"/>
              </a:spcBef>
              <a:tabLst>
                <a:tab pos="672465" algn="l"/>
                <a:tab pos="673100" algn="l"/>
              </a:tabLst>
            </a:pPr>
            <a:endParaRPr lang="en-US" sz="2800" dirty="0">
              <a:latin typeface="Calibri"/>
              <a:cs typeface="Calibri"/>
            </a:endParaRPr>
          </a:p>
          <a:p>
            <a:pPr>
              <a:buFont typeface="Wingdings" pitchFamily="2" charset="2"/>
              <a:buChar char="Ø"/>
            </a:pP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353821"/>
            <a:ext cx="8072119" cy="492443"/>
          </a:xfrm>
        </p:spPr>
        <p:txBody>
          <a:bodyPr>
            <a:normAutofit fontScale="90000"/>
          </a:bodyPr>
          <a:lstStyle/>
          <a:p>
            <a:r>
              <a:rPr lang="en-US" dirty="0" smtClean="0">
                <a:solidFill>
                  <a:schemeClr val="tx1"/>
                </a:solidFill>
                <a:latin typeface="Bookman Old Style" pitchFamily="18" charset="0"/>
              </a:rPr>
              <a:t>4. Permeability </a:t>
            </a:r>
            <a:endParaRPr lang="da-DK" dirty="0">
              <a:solidFill>
                <a:schemeClr val="tx1"/>
              </a:solidFill>
              <a:latin typeface="Bookman Old Style" pitchFamily="18" charset="0"/>
            </a:endParaRPr>
          </a:p>
        </p:txBody>
      </p:sp>
      <p:sp>
        <p:nvSpPr>
          <p:cNvPr id="3" name="Content Placeholder 2"/>
          <p:cNvSpPr>
            <a:spLocks noGrp="1"/>
          </p:cNvSpPr>
          <p:nvPr>
            <p:ph sz="quarter" idx="1"/>
          </p:nvPr>
        </p:nvSpPr>
        <p:spPr>
          <a:xfrm>
            <a:off x="152400" y="914400"/>
            <a:ext cx="8915400" cy="7417415"/>
          </a:xfrm>
        </p:spPr>
        <p:txBody>
          <a:bodyPr/>
          <a:lstStyle/>
          <a:p>
            <a:pPr marL="355600" marR="236854" indent="-343535" algn="just">
              <a:buFont typeface="Wingdings"/>
              <a:buChar char="Ø"/>
            </a:pPr>
            <a:r>
              <a:rPr lang="en-US" sz="1800" spc="5" dirty="0" smtClean="0"/>
              <a:t>Concrete </a:t>
            </a:r>
            <a:r>
              <a:rPr lang="en-US" sz="1800" spc="-5" dirty="0"/>
              <a:t>has </a:t>
            </a:r>
            <a:r>
              <a:rPr lang="en-US" sz="1800" dirty="0"/>
              <a:t>a </a:t>
            </a:r>
            <a:r>
              <a:rPr lang="en-US" sz="1800" spc="-5" dirty="0"/>
              <a:t>tendency </a:t>
            </a:r>
            <a:r>
              <a:rPr lang="en-US" sz="1800" spc="-20" dirty="0"/>
              <a:t>to </a:t>
            </a:r>
            <a:r>
              <a:rPr lang="en-US" sz="1800" spc="-5" dirty="0"/>
              <a:t>be </a:t>
            </a:r>
            <a:r>
              <a:rPr lang="en-US" sz="1800" spc="-10" dirty="0">
                <a:solidFill>
                  <a:srgbClr val="FF0000"/>
                </a:solidFill>
              </a:rPr>
              <a:t>porous </a:t>
            </a:r>
            <a:r>
              <a:rPr lang="en-US" sz="1800" spc="-5" dirty="0"/>
              <a:t>due </a:t>
            </a:r>
            <a:r>
              <a:rPr lang="en-US" sz="1800" spc="-20" dirty="0"/>
              <a:t>to  </a:t>
            </a:r>
            <a:r>
              <a:rPr lang="en-US" sz="1800" dirty="0"/>
              <a:t>the </a:t>
            </a:r>
            <a:r>
              <a:rPr lang="en-US" sz="1800" spc="-5" dirty="0"/>
              <a:t>presence </a:t>
            </a:r>
            <a:r>
              <a:rPr lang="en-US" sz="1800" dirty="0">
                <a:solidFill>
                  <a:srgbClr val="FF0000"/>
                </a:solidFill>
              </a:rPr>
              <a:t>of </a:t>
            </a:r>
            <a:r>
              <a:rPr lang="en-US" sz="1800" spc="-5" dirty="0">
                <a:solidFill>
                  <a:srgbClr val="FF0000"/>
                </a:solidFill>
              </a:rPr>
              <a:t>voids </a:t>
            </a:r>
            <a:r>
              <a:rPr lang="en-US" sz="1800" spc="-15" dirty="0"/>
              <a:t>formed </a:t>
            </a:r>
            <a:r>
              <a:rPr lang="en-US" sz="1800" spc="-5" dirty="0">
                <a:solidFill>
                  <a:srgbClr val="FF0000"/>
                </a:solidFill>
              </a:rPr>
              <a:t>during </a:t>
            </a:r>
            <a:r>
              <a:rPr lang="en-US" sz="1800" dirty="0"/>
              <a:t>or </a:t>
            </a:r>
            <a:r>
              <a:rPr lang="en-US" sz="1800" spc="-15" dirty="0">
                <a:solidFill>
                  <a:srgbClr val="FF0000"/>
                </a:solidFill>
              </a:rPr>
              <a:t>after  </a:t>
            </a:r>
            <a:r>
              <a:rPr lang="en-US" sz="1800" spc="-5" dirty="0" smtClean="0">
                <a:solidFill>
                  <a:srgbClr val="FF0000"/>
                </a:solidFill>
              </a:rPr>
              <a:t>placing. Permeability </a:t>
            </a:r>
            <a:r>
              <a:rPr lang="en-US" sz="1800" spc="-5" dirty="0" smtClean="0"/>
              <a:t>is  ease with which liquids or gases can travel through the concrete. Permeability to water is important with regards to water tightness of liquid retaining structures. Permeability to air is important consideration in structures such as sewerage tanks, pressure vessels in nuclear reactors etc. </a:t>
            </a:r>
            <a:endParaRPr lang="en-US" sz="1800" dirty="0" smtClean="0"/>
          </a:p>
          <a:p>
            <a:pPr marL="355600" marR="236854" indent="-343535" algn="just">
              <a:buFont typeface="Wingdings" pitchFamily="2" charset="2"/>
              <a:buChar char="Ø"/>
            </a:pPr>
            <a:r>
              <a:rPr lang="en-US" sz="1800" spc="-5" dirty="0" smtClean="0"/>
              <a:t>Penetration </a:t>
            </a:r>
            <a:r>
              <a:rPr lang="en-US" sz="1800" spc="-10" dirty="0"/>
              <a:t>by </a:t>
            </a:r>
            <a:r>
              <a:rPr lang="en-US" sz="1800" spc="-15" dirty="0"/>
              <a:t>substance </a:t>
            </a:r>
            <a:r>
              <a:rPr lang="en-US" sz="1800" spc="-20" dirty="0"/>
              <a:t>may </a:t>
            </a:r>
            <a:r>
              <a:rPr lang="en-US" sz="1800" spc="-15" dirty="0"/>
              <a:t>adversely</a:t>
            </a:r>
            <a:r>
              <a:rPr lang="en-US" sz="1800" spc="105" dirty="0"/>
              <a:t> </a:t>
            </a:r>
            <a:r>
              <a:rPr lang="en-US" sz="1800" spc="-30" dirty="0" smtClean="0"/>
              <a:t>affect</a:t>
            </a:r>
            <a:r>
              <a:rPr lang="en-US" sz="1800" dirty="0"/>
              <a:t> </a:t>
            </a:r>
            <a:r>
              <a:rPr lang="en-US" sz="1800" spc="-10" dirty="0" smtClean="0"/>
              <a:t>durability </a:t>
            </a:r>
            <a:r>
              <a:rPr lang="en-US" sz="1800" spc="5" dirty="0"/>
              <a:t>e.g. </a:t>
            </a:r>
            <a:r>
              <a:rPr lang="en-US" sz="1800" dirty="0" err="1"/>
              <a:t>Ca</a:t>
            </a:r>
            <a:r>
              <a:rPr lang="en-US" sz="1800" dirty="0"/>
              <a:t>(OH)</a:t>
            </a:r>
            <a:r>
              <a:rPr lang="en-US" sz="1800" baseline="-21164" dirty="0"/>
              <a:t>2  </a:t>
            </a:r>
            <a:r>
              <a:rPr lang="en-US" sz="1800" dirty="0"/>
              <a:t>leaches</a:t>
            </a:r>
            <a:r>
              <a:rPr lang="en-US" sz="1800" spc="-210" dirty="0"/>
              <a:t> </a:t>
            </a:r>
            <a:r>
              <a:rPr lang="en-US" sz="1800" spc="-5" dirty="0" smtClean="0"/>
              <a:t>out.</a:t>
            </a:r>
            <a:endParaRPr lang="en-US" sz="1800" dirty="0" smtClean="0"/>
          </a:p>
          <a:p>
            <a:pPr marL="355600" marR="1315720" indent="-343535">
              <a:spcBef>
                <a:spcPts val="770"/>
              </a:spcBef>
            </a:pPr>
            <a:r>
              <a:rPr lang="en-US" sz="1800" spc="15" dirty="0" smtClean="0">
                <a:latin typeface="Wingdings"/>
                <a:cs typeface="Wingdings"/>
              </a:rPr>
              <a:t> </a:t>
            </a:r>
            <a:r>
              <a:rPr lang="en-US" sz="1800" spc="15" dirty="0" smtClean="0"/>
              <a:t>Ingress </a:t>
            </a:r>
            <a:r>
              <a:rPr lang="en-US" sz="1800" spc="-5" dirty="0" smtClean="0"/>
              <a:t>of air </a:t>
            </a:r>
            <a:r>
              <a:rPr lang="en-US" sz="1800" dirty="0" smtClean="0"/>
              <a:t>and </a:t>
            </a:r>
            <a:r>
              <a:rPr lang="en-US" sz="1800" spc="-10" dirty="0" smtClean="0"/>
              <a:t>moisture resulting </a:t>
            </a:r>
            <a:r>
              <a:rPr lang="en-US" sz="1800" dirty="0" smtClean="0"/>
              <a:t>in  </a:t>
            </a:r>
            <a:r>
              <a:rPr lang="en-US" sz="1800" spc="-10" dirty="0" smtClean="0"/>
              <a:t>corrosion.</a:t>
            </a:r>
          </a:p>
          <a:p>
            <a:pPr marL="469265" marR="324485" indent="-457200">
              <a:spcBef>
                <a:spcPts val="770"/>
              </a:spcBef>
              <a:buFont typeface="Wingdings" pitchFamily="2" charset="2"/>
              <a:buChar char="Ø"/>
            </a:pPr>
            <a:r>
              <a:rPr lang="en-US" sz="1800" spc="-45" dirty="0" smtClean="0">
                <a:solidFill>
                  <a:srgbClr val="000000"/>
                </a:solidFill>
              </a:rPr>
              <a:t>To </a:t>
            </a:r>
            <a:r>
              <a:rPr lang="en-US" sz="1800" spc="-10" dirty="0">
                <a:solidFill>
                  <a:srgbClr val="000000"/>
                </a:solidFill>
              </a:rPr>
              <a:t>produce </a:t>
            </a:r>
            <a:r>
              <a:rPr lang="en-US" sz="1800" spc="-20" dirty="0">
                <a:solidFill>
                  <a:srgbClr val="000000"/>
                </a:solidFill>
              </a:rPr>
              <a:t>concrete </a:t>
            </a:r>
            <a:r>
              <a:rPr lang="en-US" sz="1800" spc="-5" dirty="0">
                <a:solidFill>
                  <a:srgbClr val="000000"/>
                </a:solidFill>
              </a:rPr>
              <a:t>of </a:t>
            </a:r>
            <a:r>
              <a:rPr lang="en-US" sz="1800" spc="-5" dirty="0"/>
              <a:t>low </a:t>
            </a:r>
            <a:r>
              <a:rPr lang="en-US" sz="1800" spc="-20" dirty="0"/>
              <a:t>permeability</a:t>
            </a:r>
            <a:r>
              <a:rPr lang="en-US" sz="1800" spc="-20" dirty="0">
                <a:solidFill>
                  <a:srgbClr val="000000"/>
                </a:solidFill>
              </a:rPr>
              <a:t>, </a:t>
            </a:r>
            <a:r>
              <a:rPr lang="en-US" sz="1800" spc="-5" dirty="0"/>
              <a:t>full  compaction </a:t>
            </a:r>
            <a:r>
              <a:rPr lang="en-US" sz="1800" dirty="0">
                <a:solidFill>
                  <a:srgbClr val="000000"/>
                </a:solidFill>
              </a:rPr>
              <a:t>&amp; </a:t>
            </a:r>
            <a:r>
              <a:rPr lang="en-US" sz="1800" spc="-10" dirty="0"/>
              <a:t>proper </a:t>
            </a:r>
            <a:r>
              <a:rPr lang="en-US" sz="1800" spc="-5" dirty="0"/>
              <a:t>curing </a:t>
            </a:r>
            <a:r>
              <a:rPr lang="en-US" sz="1800" dirty="0">
                <a:solidFill>
                  <a:srgbClr val="000000"/>
                </a:solidFill>
              </a:rPr>
              <a:t>is</a:t>
            </a:r>
            <a:r>
              <a:rPr lang="en-US" sz="1800" spc="-10" dirty="0">
                <a:solidFill>
                  <a:srgbClr val="000000"/>
                </a:solidFill>
              </a:rPr>
              <a:t> </a:t>
            </a:r>
            <a:r>
              <a:rPr lang="en-US" sz="1800" spc="-5" dirty="0" smtClean="0">
                <a:solidFill>
                  <a:srgbClr val="000000"/>
                </a:solidFill>
              </a:rPr>
              <a:t>essential</a:t>
            </a:r>
          </a:p>
          <a:p>
            <a:pPr marL="469265" marR="324485" indent="-457200">
              <a:spcBef>
                <a:spcPts val="770"/>
              </a:spcBef>
              <a:buFont typeface="Wingdings" pitchFamily="2" charset="2"/>
              <a:buChar char="Ø"/>
            </a:pPr>
            <a:r>
              <a:rPr lang="en-US" sz="1800" spc="35" dirty="0" smtClean="0">
                <a:solidFill>
                  <a:srgbClr val="FF0000"/>
                </a:solidFill>
              </a:rPr>
              <a:t>Low </a:t>
            </a:r>
            <a:r>
              <a:rPr lang="en-US" sz="1800" spc="-5" dirty="0">
                <a:solidFill>
                  <a:srgbClr val="FF0000"/>
                </a:solidFill>
              </a:rPr>
              <a:t>permeability </a:t>
            </a:r>
            <a:r>
              <a:rPr lang="en-US" sz="1800" dirty="0">
                <a:solidFill>
                  <a:srgbClr val="FF0000"/>
                </a:solidFill>
              </a:rPr>
              <a:t>is </a:t>
            </a:r>
            <a:r>
              <a:rPr lang="en-US" sz="1800" spc="-10" dirty="0">
                <a:solidFill>
                  <a:srgbClr val="FF0000"/>
                </a:solidFill>
              </a:rPr>
              <a:t>important </a:t>
            </a:r>
            <a:r>
              <a:rPr lang="en-US" sz="1800" dirty="0"/>
              <a:t>in </a:t>
            </a:r>
            <a:r>
              <a:rPr lang="en-US" sz="1800" spc="-5" dirty="0"/>
              <a:t>increasing  </a:t>
            </a:r>
            <a:r>
              <a:rPr lang="en-US" sz="1800" spc="-20" dirty="0"/>
              <a:t>resistant to frost </a:t>
            </a:r>
            <a:r>
              <a:rPr lang="en-US" sz="1800" spc="-5" dirty="0"/>
              <a:t>action </a:t>
            </a:r>
            <a:r>
              <a:rPr lang="en-US" sz="1800" dirty="0"/>
              <a:t>and </a:t>
            </a:r>
            <a:r>
              <a:rPr lang="en-US" sz="1800" spc="-5" dirty="0">
                <a:solidFill>
                  <a:srgbClr val="FF0000"/>
                </a:solidFill>
              </a:rPr>
              <a:t>chemical </a:t>
            </a:r>
            <a:r>
              <a:rPr lang="en-US" sz="1800" spc="-25" dirty="0">
                <a:solidFill>
                  <a:srgbClr val="FF0000"/>
                </a:solidFill>
              </a:rPr>
              <a:t>attack  </a:t>
            </a:r>
            <a:r>
              <a:rPr lang="en-US" sz="1800" dirty="0"/>
              <a:t>and in </a:t>
            </a:r>
            <a:r>
              <a:rPr lang="en-US" sz="1800" spc="-15" dirty="0"/>
              <a:t>protecting </a:t>
            </a:r>
            <a:r>
              <a:rPr lang="en-US" sz="1800" dirty="0"/>
              <a:t>embedded </a:t>
            </a:r>
            <a:r>
              <a:rPr lang="en-US" sz="1800" spc="-15" dirty="0"/>
              <a:t>steel against  </a:t>
            </a:r>
            <a:r>
              <a:rPr lang="en-US" sz="1800" spc="-10" dirty="0"/>
              <a:t>corrosion.</a:t>
            </a:r>
          </a:p>
          <a:p>
            <a:pPr marL="12065" marR="324485">
              <a:lnSpc>
                <a:spcPct val="100000"/>
              </a:lnSpc>
              <a:spcBef>
                <a:spcPts val="770"/>
              </a:spcBef>
            </a:pPr>
            <a:r>
              <a:rPr lang="en-US" sz="1800" spc="35" dirty="0" smtClean="0">
                <a:solidFill>
                  <a:srgbClr val="000000"/>
                </a:solidFill>
                <a:latin typeface="Wingdings"/>
                <a:cs typeface="Wingdings"/>
              </a:rPr>
              <a:t> </a:t>
            </a:r>
            <a:r>
              <a:rPr lang="en-US" sz="1800" spc="35" dirty="0" smtClean="0">
                <a:solidFill>
                  <a:srgbClr val="000000"/>
                </a:solidFill>
              </a:rPr>
              <a:t>The </a:t>
            </a:r>
            <a:r>
              <a:rPr lang="en-US" sz="1800" spc="-5" dirty="0"/>
              <a:t>permeability </a:t>
            </a:r>
            <a:r>
              <a:rPr lang="en-US" sz="1800" dirty="0"/>
              <a:t>of </a:t>
            </a:r>
            <a:r>
              <a:rPr lang="en-US" sz="1800" spc="-5" dirty="0"/>
              <a:t>cement </a:t>
            </a:r>
            <a:r>
              <a:rPr lang="en-US" sz="1800" spc="-20" dirty="0"/>
              <a:t>paste </a:t>
            </a:r>
            <a:r>
              <a:rPr lang="en-US" sz="1800" spc="-5" dirty="0">
                <a:solidFill>
                  <a:srgbClr val="000000"/>
                </a:solidFill>
              </a:rPr>
              <a:t>varies </a:t>
            </a:r>
            <a:r>
              <a:rPr lang="en-US" sz="1800" dirty="0">
                <a:solidFill>
                  <a:srgbClr val="000000"/>
                </a:solidFill>
              </a:rPr>
              <a:t>with  the </a:t>
            </a:r>
            <a:r>
              <a:rPr lang="en-US" sz="1800" spc="-5" dirty="0"/>
              <a:t>age of </a:t>
            </a:r>
            <a:r>
              <a:rPr lang="en-US" sz="1800" spc="-20" dirty="0"/>
              <a:t>concrete </a:t>
            </a:r>
            <a:r>
              <a:rPr lang="en-US" sz="1800" spc="-5" dirty="0">
                <a:solidFill>
                  <a:srgbClr val="000000"/>
                </a:solidFill>
              </a:rPr>
              <a:t>or </a:t>
            </a:r>
            <a:r>
              <a:rPr lang="en-US" sz="1800" dirty="0">
                <a:solidFill>
                  <a:srgbClr val="000000"/>
                </a:solidFill>
              </a:rPr>
              <a:t>with </a:t>
            </a:r>
            <a:r>
              <a:rPr lang="en-US" sz="1800" spc="-15" dirty="0" smtClean="0"/>
              <a:t>hydration.          </a:t>
            </a:r>
            <a:endParaRPr lang="en-US" sz="1800" spc="-25" dirty="0" smtClean="0"/>
          </a:p>
          <a:p>
            <a:pPr marL="389255" indent="-342900">
              <a:lnSpc>
                <a:spcPct val="100000"/>
              </a:lnSpc>
              <a:buFont typeface="Wingdings" pitchFamily="2" charset="2"/>
              <a:buChar char="Ø"/>
            </a:pPr>
            <a:r>
              <a:rPr lang="en-US" sz="1800" spc="30" dirty="0" smtClean="0"/>
              <a:t>With </a:t>
            </a:r>
            <a:r>
              <a:rPr lang="en-US" sz="1800" spc="-5" dirty="0"/>
              <a:t>age, </a:t>
            </a:r>
            <a:r>
              <a:rPr lang="en-US" sz="1800" dirty="0"/>
              <a:t>the </a:t>
            </a:r>
            <a:r>
              <a:rPr lang="en-US" sz="1800" spc="-5" dirty="0">
                <a:solidFill>
                  <a:srgbClr val="FF0000"/>
                </a:solidFill>
              </a:rPr>
              <a:t>permeability decreases</a:t>
            </a:r>
            <a:r>
              <a:rPr lang="en-US" sz="1800" spc="-50" dirty="0">
                <a:solidFill>
                  <a:srgbClr val="FF0000"/>
                </a:solidFill>
              </a:rPr>
              <a:t> </a:t>
            </a:r>
            <a:r>
              <a:rPr lang="en-US" sz="1800" spc="-5" dirty="0" smtClean="0"/>
              <a:t>because </a:t>
            </a:r>
            <a:r>
              <a:rPr lang="en-US" sz="1800" spc="-10" dirty="0" smtClean="0">
                <a:solidFill>
                  <a:srgbClr val="FF0000"/>
                </a:solidFill>
              </a:rPr>
              <a:t>gel </a:t>
            </a:r>
            <a:r>
              <a:rPr lang="en-US" sz="1800" spc="-10" dirty="0">
                <a:solidFill>
                  <a:srgbClr val="FF0000"/>
                </a:solidFill>
              </a:rPr>
              <a:t>gradually </a:t>
            </a:r>
            <a:r>
              <a:rPr lang="en-US" sz="1800" spc="-5" dirty="0">
                <a:solidFill>
                  <a:srgbClr val="FF0000"/>
                </a:solidFill>
              </a:rPr>
              <a:t>fill </a:t>
            </a:r>
            <a:r>
              <a:rPr lang="en-US" sz="1800" dirty="0"/>
              <a:t>the </a:t>
            </a:r>
            <a:r>
              <a:rPr lang="en-US" sz="1800" spc="-5" dirty="0"/>
              <a:t>original </a:t>
            </a:r>
            <a:r>
              <a:rPr lang="en-US" sz="1800" spc="-20" dirty="0"/>
              <a:t>water </a:t>
            </a:r>
            <a:r>
              <a:rPr lang="en-US" sz="1800" spc="-5" dirty="0"/>
              <a:t>filled</a:t>
            </a:r>
            <a:r>
              <a:rPr lang="en-US" sz="1800" spc="75" dirty="0"/>
              <a:t> </a:t>
            </a:r>
            <a:r>
              <a:rPr lang="en-US" sz="1800" spc="-5" dirty="0"/>
              <a:t>space.</a:t>
            </a:r>
          </a:p>
          <a:p>
            <a:pPr marL="389255" marR="299085" indent="-343535">
              <a:lnSpc>
                <a:spcPct val="100000"/>
              </a:lnSpc>
              <a:spcBef>
                <a:spcPts val="765"/>
              </a:spcBef>
            </a:pPr>
            <a:r>
              <a:rPr lang="en-US" sz="1800" spc="25" dirty="0" smtClean="0">
                <a:latin typeface="Wingdings"/>
                <a:cs typeface="Wingdings"/>
              </a:rPr>
              <a:t> </a:t>
            </a:r>
            <a:r>
              <a:rPr lang="en-US" sz="1800" spc="25" dirty="0" smtClean="0"/>
              <a:t>For </a:t>
            </a:r>
            <a:r>
              <a:rPr lang="en-US" sz="1800" spc="-5" dirty="0"/>
              <a:t>the same </a:t>
            </a:r>
            <a:r>
              <a:rPr lang="en-US" sz="1800" spc="-20" dirty="0"/>
              <a:t>w/c </a:t>
            </a:r>
            <a:r>
              <a:rPr lang="en-US" sz="1800" spc="-30" dirty="0"/>
              <a:t>ratio, </a:t>
            </a:r>
            <a:r>
              <a:rPr lang="en-US" sz="1800" dirty="0"/>
              <a:t>the </a:t>
            </a:r>
            <a:r>
              <a:rPr lang="en-US" sz="1800" spc="-5" dirty="0"/>
              <a:t>permeability of  </a:t>
            </a:r>
            <a:r>
              <a:rPr lang="en-US" sz="1800" spc="-20" dirty="0"/>
              <a:t>paste </a:t>
            </a:r>
            <a:r>
              <a:rPr lang="en-US" sz="1800" dirty="0"/>
              <a:t>with </a:t>
            </a:r>
            <a:r>
              <a:rPr lang="en-US" sz="1800" spc="-15" dirty="0">
                <a:solidFill>
                  <a:srgbClr val="FF0000"/>
                </a:solidFill>
              </a:rPr>
              <a:t>coarser </a:t>
            </a:r>
            <a:r>
              <a:rPr lang="en-US" sz="1800" spc="-5" dirty="0">
                <a:solidFill>
                  <a:srgbClr val="FF0000"/>
                </a:solidFill>
              </a:rPr>
              <a:t>cement </a:t>
            </a:r>
            <a:r>
              <a:rPr lang="en-US" sz="1800" spc="-5" dirty="0"/>
              <a:t>particles </a:t>
            </a:r>
            <a:r>
              <a:rPr lang="en-US" sz="1800" dirty="0"/>
              <a:t>is </a:t>
            </a:r>
            <a:r>
              <a:rPr lang="en-US" sz="1800" spc="-5" dirty="0">
                <a:solidFill>
                  <a:srgbClr val="FF0000"/>
                </a:solidFill>
              </a:rPr>
              <a:t>higher  </a:t>
            </a:r>
            <a:r>
              <a:rPr lang="en-US" sz="1800" dirty="0"/>
              <a:t>than those with </a:t>
            </a:r>
            <a:r>
              <a:rPr lang="en-US" sz="1800" spc="-5" dirty="0">
                <a:solidFill>
                  <a:srgbClr val="FF0000"/>
                </a:solidFill>
              </a:rPr>
              <a:t>finer</a:t>
            </a:r>
            <a:r>
              <a:rPr lang="en-US" sz="1800" spc="-40" dirty="0">
                <a:solidFill>
                  <a:srgbClr val="FF0000"/>
                </a:solidFill>
              </a:rPr>
              <a:t> </a:t>
            </a:r>
            <a:r>
              <a:rPr lang="en-US" sz="1800" spc="-5" dirty="0">
                <a:solidFill>
                  <a:srgbClr val="FF0000"/>
                </a:solidFill>
              </a:rPr>
              <a:t>cement</a:t>
            </a:r>
            <a:r>
              <a:rPr lang="en-US" sz="1800" spc="-5" dirty="0"/>
              <a:t>.</a:t>
            </a:r>
          </a:p>
          <a:p>
            <a:pPr marL="389255" marR="241935" indent="-343535">
              <a:lnSpc>
                <a:spcPct val="100000"/>
              </a:lnSpc>
              <a:spcBef>
                <a:spcPts val="765"/>
              </a:spcBef>
            </a:pPr>
            <a:r>
              <a:rPr lang="en-US" sz="1800" spc="50" dirty="0" smtClean="0">
                <a:latin typeface="Wingdings"/>
                <a:cs typeface="Wingdings"/>
              </a:rPr>
              <a:t> </a:t>
            </a:r>
            <a:r>
              <a:rPr lang="en-US" sz="1800" spc="50" dirty="0" smtClean="0"/>
              <a:t>In </a:t>
            </a:r>
            <a:r>
              <a:rPr lang="en-US" sz="1800" spc="-15" dirty="0"/>
              <a:t>general, </a:t>
            </a:r>
            <a:r>
              <a:rPr lang="en-US" sz="1800" dirty="0"/>
              <a:t>the </a:t>
            </a:r>
            <a:r>
              <a:rPr lang="en-US" sz="1800" spc="-5" dirty="0"/>
              <a:t>higher </a:t>
            </a:r>
            <a:r>
              <a:rPr lang="en-US" sz="1800" dirty="0"/>
              <a:t>the </a:t>
            </a:r>
            <a:r>
              <a:rPr lang="en-US" sz="1800" spc="-20" dirty="0"/>
              <a:t>strength </a:t>
            </a:r>
            <a:r>
              <a:rPr lang="en-US" sz="1800" spc="-5" dirty="0"/>
              <a:t>of cement  </a:t>
            </a:r>
            <a:r>
              <a:rPr lang="en-US" sz="1800" spc="-15" dirty="0"/>
              <a:t>paste, </a:t>
            </a:r>
            <a:r>
              <a:rPr lang="en-US" sz="1800" dirty="0"/>
              <a:t>the </a:t>
            </a:r>
            <a:r>
              <a:rPr lang="en-US" sz="1800" spc="-10" dirty="0"/>
              <a:t>lower </a:t>
            </a:r>
            <a:r>
              <a:rPr lang="en-US" sz="1800" dirty="0"/>
              <a:t>will the</a:t>
            </a:r>
            <a:r>
              <a:rPr lang="en-US" sz="1800" spc="-40" dirty="0"/>
              <a:t> </a:t>
            </a:r>
            <a:r>
              <a:rPr lang="en-US" sz="1800" spc="-20" dirty="0"/>
              <a:t>permeability.</a:t>
            </a:r>
          </a:p>
          <a:p>
            <a:pPr marL="469265" marR="324485" indent="-457200">
              <a:lnSpc>
                <a:spcPct val="100000"/>
              </a:lnSpc>
              <a:spcBef>
                <a:spcPts val="770"/>
              </a:spcBef>
              <a:buFont typeface="Wingdings" pitchFamily="2" charset="2"/>
              <a:buChar char="Ø"/>
            </a:pPr>
            <a:endParaRPr lang="en-US" sz="2000" spc="-5" dirty="0" smtClean="0">
              <a:solidFill>
                <a:srgbClr val="000000"/>
              </a:solidFill>
            </a:endParaRPr>
          </a:p>
          <a:p>
            <a:pPr marL="469265" marR="324485" indent="-457200">
              <a:lnSpc>
                <a:spcPct val="100000"/>
              </a:lnSpc>
              <a:spcBef>
                <a:spcPts val="770"/>
              </a:spcBef>
              <a:buFont typeface="Wingdings" pitchFamily="2" charset="2"/>
              <a:buChar char="Ø"/>
            </a:pPr>
            <a:endParaRPr lang="en-US" spc="-10" dirty="0" smtClean="0"/>
          </a:p>
          <a:p>
            <a:pPr marL="355600" marR="324485" indent="-343535">
              <a:lnSpc>
                <a:spcPct val="100000"/>
              </a:lnSpc>
              <a:spcBef>
                <a:spcPts val="770"/>
              </a:spcBef>
            </a:pPr>
            <a:endParaRPr lang="en-US" dirty="0"/>
          </a:p>
          <a:p>
            <a:endParaRPr lang="da-DK" dirty="0"/>
          </a:p>
        </p:txBody>
      </p:sp>
    </p:spTree>
    <p:extLst>
      <p:ext uri="{BB962C8B-B14F-4D97-AF65-F5344CB8AC3E}">
        <p14:creationId xmlns:p14="http://schemas.microsoft.com/office/powerpoint/2010/main" val="358037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Permeability </a:t>
            </a:r>
            <a:endParaRPr lang="da-DK"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solidFill>
                  <a:srgbClr val="FF0000"/>
                </a:solidFill>
              </a:rPr>
              <a:t>Factors affection Permeability:</a:t>
            </a:r>
          </a:p>
          <a:p>
            <a:pPr marL="584200" indent="-571500">
              <a:lnSpc>
                <a:spcPct val="100000"/>
              </a:lnSpc>
              <a:buAutoNum type="romanLcPeriod"/>
              <a:tabLst>
                <a:tab pos="584200" algn="l"/>
                <a:tab pos="584835" algn="l"/>
              </a:tabLst>
            </a:pPr>
            <a:r>
              <a:rPr lang="en-US" sz="2800" dirty="0">
                <a:latin typeface="Calibri"/>
                <a:cs typeface="Calibri"/>
              </a:rPr>
              <a:t>W/C</a:t>
            </a:r>
            <a:r>
              <a:rPr lang="en-US" sz="2800" spc="-95" dirty="0">
                <a:latin typeface="Calibri"/>
                <a:cs typeface="Calibri"/>
              </a:rPr>
              <a:t> </a:t>
            </a:r>
            <a:r>
              <a:rPr lang="en-US" sz="2800" spc="-5" dirty="0" smtClean="0">
                <a:latin typeface="Calibri"/>
                <a:cs typeface="Calibri"/>
              </a:rPr>
              <a:t>Ratio. Low W/C results in higher permeability. </a:t>
            </a:r>
            <a:endParaRPr lang="en-US" sz="2800" dirty="0">
              <a:latin typeface="Calibri"/>
              <a:cs typeface="Calibri"/>
            </a:endParaRPr>
          </a:p>
          <a:p>
            <a:pPr marL="584200" indent="-571500">
              <a:lnSpc>
                <a:spcPct val="100000"/>
              </a:lnSpc>
              <a:spcBef>
                <a:spcPts val="765"/>
              </a:spcBef>
              <a:buAutoNum type="romanLcPeriod"/>
              <a:tabLst>
                <a:tab pos="584200" algn="l"/>
                <a:tab pos="584835" algn="l"/>
              </a:tabLst>
            </a:pPr>
            <a:r>
              <a:rPr lang="en-US" sz="2800" spc="-5" dirty="0" smtClean="0">
                <a:latin typeface="Calibri"/>
                <a:cs typeface="Calibri"/>
              </a:rPr>
              <a:t>Curing. Interruption in curing results in increased permeability.</a:t>
            </a:r>
            <a:endParaRPr lang="en-US" sz="2800" dirty="0">
              <a:latin typeface="Calibri"/>
              <a:cs typeface="Calibri"/>
            </a:endParaRPr>
          </a:p>
          <a:p>
            <a:pPr marL="584200" indent="-571500">
              <a:lnSpc>
                <a:spcPct val="100000"/>
              </a:lnSpc>
              <a:spcBef>
                <a:spcPts val="765"/>
              </a:spcBef>
              <a:buAutoNum type="romanLcPeriod"/>
              <a:tabLst>
                <a:tab pos="584200" algn="l"/>
                <a:tab pos="584835" algn="l"/>
              </a:tabLst>
            </a:pPr>
            <a:r>
              <a:rPr lang="en-US" sz="2800" dirty="0">
                <a:latin typeface="Calibri"/>
                <a:cs typeface="Calibri"/>
              </a:rPr>
              <a:t>Method of</a:t>
            </a:r>
            <a:r>
              <a:rPr lang="en-US" sz="2800" spc="-100" dirty="0">
                <a:latin typeface="Calibri"/>
                <a:cs typeface="Calibri"/>
              </a:rPr>
              <a:t> </a:t>
            </a:r>
            <a:r>
              <a:rPr lang="en-US" sz="2800" spc="-5" dirty="0">
                <a:latin typeface="Calibri"/>
                <a:cs typeface="Calibri"/>
              </a:rPr>
              <a:t>compaction</a:t>
            </a:r>
            <a:endParaRPr lang="en-US" sz="2800" dirty="0">
              <a:latin typeface="Calibri"/>
              <a:cs typeface="Calibri"/>
            </a:endParaRPr>
          </a:p>
          <a:p>
            <a:pPr marL="584200" indent="-571500">
              <a:lnSpc>
                <a:spcPct val="100000"/>
              </a:lnSpc>
              <a:spcBef>
                <a:spcPts val="770"/>
              </a:spcBef>
              <a:buAutoNum type="romanLcPeriod"/>
              <a:tabLst>
                <a:tab pos="584200" algn="l"/>
                <a:tab pos="584835" algn="l"/>
              </a:tabLst>
            </a:pPr>
            <a:r>
              <a:rPr lang="en-US" sz="2800" spc="-20" dirty="0">
                <a:latin typeface="Calibri"/>
                <a:cs typeface="Calibri"/>
              </a:rPr>
              <a:t>Workability</a:t>
            </a:r>
            <a:endParaRPr lang="en-US" sz="2800" dirty="0">
              <a:latin typeface="Calibri"/>
              <a:cs typeface="Calibri"/>
            </a:endParaRPr>
          </a:p>
          <a:p>
            <a:pPr marL="584200" indent="-571500">
              <a:lnSpc>
                <a:spcPct val="100000"/>
              </a:lnSpc>
              <a:spcBef>
                <a:spcPts val="765"/>
              </a:spcBef>
              <a:buAutoNum type="romanLcPeriod"/>
              <a:tabLst>
                <a:tab pos="584200" algn="l"/>
                <a:tab pos="584835" algn="l"/>
              </a:tabLst>
            </a:pPr>
            <a:r>
              <a:rPr lang="en-US" sz="2800" spc="-5" dirty="0">
                <a:latin typeface="Calibri"/>
                <a:cs typeface="Calibri"/>
              </a:rPr>
              <a:t>Soundness </a:t>
            </a:r>
            <a:r>
              <a:rPr lang="en-US" sz="2800" dirty="0">
                <a:latin typeface="Calibri"/>
                <a:cs typeface="Calibri"/>
              </a:rPr>
              <a:t>&amp; </a:t>
            </a:r>
            <a:r>
              <a:rPr lang="en-US" sz="2800" spc="-10" dirty="0">
                <a:latin typeface="Calibri"/>
                <a:cs typeface="Calibri"/>
              </a:rPr>
              <a:t>porosity </a:t>
            </a:r>
            <a:r>
              <a:rPr lang="en-US" sz="2800" dirty="0">
                <a:latin typeface="Calibri"/>
                <a:cs typeface="Calibri"/>
              </a:rPr>
              <a:t>of </a:t>
            </a:r>
            <a:r>
              <a:rPr lang="en-US" sz="2800" spc="-10" dirty="0">
                <a:latin typeface="Calibri"/>
                <a:cs typeface="Calibri"/>
              </a:rPr>
              <a:t>the</a:t>
            </a:r>
            <a:r>
              <a:rPr lang="en-US" sz="2800" spc="10" dirty="0">
                <a:latin typeface="Calibri"/>
                <a:cs typeface="Calibri"/>
              </a:rPr>
              <a:t> </a:t>
            </a:r>
            <a:r>
              <a:rPr lang="en-US" sz="2800" spc="-15" dirty="0">
                <a:latin typeface="Calibri"/>
                <a:cs typeface="Calibri"/>
              </a:rPr>
              <a:t>aggregate</a:t>
            </a:r>
            <a:endParaRPr lang="en-US" sz="2800" dirty="0">
              <a:latin typeface="Calibri"/>
              <a:cs typeface="Calibri"/>
            </a:endParaRPr>
          </a:p>
          <a:p>
            <a:pPr marL="584200" indent="-571500">
              <a:lnSpc>
                <a:spcPct val="100000"/>
              </a:lnSpc>
              <a:spcBef>
                <a:spcPts val="770"/>
              </a:spcBef>
              <a:buAutoNum type="romanLcPeriod"/>
              <a:tabLst>
                <a:tab pos="584200" algn="l"/>
                <a:tab pos="584835" algn="l"/>
              </a:tabLst>
            </a:pPr>
            <a:r>
              <a:rPr lang="en-US" sz="2800" spc="-10" dirty="0">
                <a:latin typeface="Calibri"/>
                <a:cs typeface="Calibri"/>
              </a:rPr>
              <a:t>Age </a:t>
            </a:r>
            <a:r>
              <a:rPr lang="en-US" sz="2800" spc="-5" dirty="0">
                <a:latin typeface="Calibri"/>
                <a:cs typeface="Calibri"/>
              </a:rPr>
              <a:t>(permeability decrease </a:t>
            </a:r>
            <a:r>
              <a:rPr lang="en-US" sz="2800" dirty="0">
                <a:latin typeface="Calibri"/>
                <a:cs typeface="Calibri"/>
              </a:rPr>
              <a:t>with</a:t>
            </a:r>
            <a:r>
              <a:rPr lang="en-US" sz="2800" spc="-50" dirty="0">
                <a:latin typeface="Calibri"/>
                <a:cs typeface="Calibri"/>
              </a:rPr>
              <a:t> </a:t>
            </a:r>
            <a:r>
              <a:rPr lang="en-US" sz="2800" spc="-5" dirty="0">
                <a:latin typeface="Calibri"/>
                <a:cs typeface="Calibri"/>
              </a:rPr>
              <a:t>age)</a:t>
            </a:r>
            <a:endParaRPr lang="en-US" sz="2800" dirty="0">
              <a:latin typeface="Calibri"/>
              <a:cs typeface="Calibri"/>
            </a:endParaRPr>
          </a:p>
          <a:p>
            <a:pPr marL="584200" indent="-571500">
              <a:lnSpc>
                <a:spcPct val="100000"/>
              </a:lnSpc>
              <a:spcBef>
                <a:spcPts val="765"/>
              </a:spcBef>
              <a:buAutoNum type="romanLcPeriod"/>
              <a:tabLst>
                <a:tab pos="584835" algn="l"/>
              </a:tabLst>
            </a:pPr>
            <a:r>
              <a:rPr lang="en-US" sz="2800" spc="-10" dirty="0">
                <a:latin typeface="Calibri"/>
                <a:cs typeface="Calibri"/>
              </a:rPr>
              <a:t>Grading </a:t>
            </a:r>
            <a:r>
              <a:rPr lang="en-US" sz="2800" spc="-5" dirty="0">
                <a:latin typeface="Calibri"/>
                <a:cs typeface="Calibri"/>
              </a:rPr>
              <a:t>of</a:t>
            </a:r>
            <a:r>
              <a:rPr lang="en-US" sz="2800" spc="-45" dirty="0">
                <a:latin typeface="Calibri"/>
                <a:cs typeface="Calibri"/>
              </a:rPr>
              <a:t> </a:t>
            </a:r>
            <a:r>
              <a:rPr lang="en-US" sz="2800" spc="-15" dirty="0" smtClean="0">
                <a:latin typeface="Calibri"/>
                <a:cs typeface="Calibri"/>
              </a:rPr>
              <a:t>aggregate. Well graded aggregate results in decreases permeability </a:t>
            </a:r>
            <a:endParaRPr lang="en-US" sz="2800" dirty="0">
              <a:latin typeface="Calibri"/>
              <a:cs typeface="Calibri"/>
            </a:endParaRPr>
          </a:p>
          <a:p>
            <a:pPr marL="584200" indent="-571500">
              <a:lnSpc>
                <a:spcPct val="100000"/>
              </a:lnSpc>
              <a:spcBef>
                <a:spcPts val="765"/>
              </a:spcBef>
              <a:buAutoNum type="romanLcPeriod"/>
              <a:tabLst>
                <a:tab pos="584835" algn="l"/>
              </a:tabLst>
            </a:pPr>
            <a:r>
              <a:rPr lang="en-US" sz="2800" spc="-35" dirty="0">
                <a:latin typeface="Calibri"/>
                <a:cs typeface="Calibri"/>
              </a:rPr>
              <a:t>Type </a:t>
            </a:r>
            <a:r>
              <a:rPr lang="en-US" sz="2800" dirty="0">
                <a:latin typeface="Calibri"/>
                <a:cs typeface="Calibri"/>
              </a:rPr>
              <a:t>of</a:t>
            </a:r>
            <a:r>
              <a:rPr lang="en-US" sz="2800" spc="-80" dirty="0">
                <a:latin typeface="Calibri"/>
                <a:cs typeface="Calibri"/>
              </a:rPr>
              <a:t> </a:t>
            </a:r>
            <a:r>
              <a:rPr lang="en-US" sz="2800" spc="-10" dirty="0">
                <a:latin typeface="Calibri"/>
                <a:cs typeface="Calibri"/>
              </a:rPr>
              <a:t>structure</a:t>
            </a:r>
            <a:endParaRPr lang="en-US" sz="2800" dirty="0">
              <a:latin typeface="Calibri"/>
              <a:cs typeface="Calibri"/>
            </a:endParaRPr>
          </a:p>
          <a:p>
            <a:pPr marL="514350" indent="-514350">
              <a:buFont typeface="+mj-lt"/>
              <a:buAutoNum type="arabicPeriod"/>
            </a:pPr>
            <a:endParaRPr lang="da-DK" dirty="0"/>
          </a:p>
        </p:txBody>
      </p:sp>
    </p:spTree>
    <p:extLst>
      <p:ext uri="{BB962C8B-B14F-4D97-AF65-F5344CB8AC3E}">
        <p14:creationId xmlns:p14="http://schemas.microsoft.com/office/powerpoint/2010/main" val="4184861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Durability </a:t>
            </a:r>
            <a:endParaRPr lang="da-DK" dirty="0"/>
          </a:p>
        </p:txBody>
      </p:sp>
      <p:sp>
        <p:nvSpPr>
          <p:cNvPr id="3" name="Content Placeholder 2"/>
          <p:cNvSpPr>
            <a:spLocks noGrp="1"/>
          </p:cNvSpPr>
          <p:nvPr>
            <p:ph sz="quarter" idx="1"/>
          </p:nvPr>
        </p:nvSpPr>
        <p:spPr/>
        <p:txBody>
          <a:bodyPr/>
          <a:lstStyle/>
          <a:p>
            <a:pPr marL="355600" marR="5080" indent="-342900">
              <a:lnSpc>
                <a:spcPct val="100000"/>
              </a:lnSpc>
              <a:buFont typeface="Wingdings"/>
              <a:buChar char=""/>
              <a:tabLst>
                <a:tab pos="355600" algn="l"/>
              </a:tabLst>
            </a:pPr>
            <a:r>
              <a:rPr lang="en-US" sz="2400" spc="-15" dirty="0">
                <a:latin typeface="Calibri"/>
                <a:cs typeface="Calibri"/>
              </a:rPr>
              <a:t>Defined </a:t>
            </a:r>
            <a:r>
              <a:rPr lang="en-US" sz="2400" spc="-5" dirty="0">
                <a:latin typeface="Calibri"/>
                <a:cs typeface="Calibri"/>
              </a:rPr>
              <a:t>as </a:t>
            </a:r>
            <a:r>
              <a:rPr lang="en-US" sz="2400" spc="-5" dirty="0">
                <a:solidFill>
                  <a:srgbClr val="FF0000"/>
                </a:solidFill>
                <a:latin typeface="Calibri"/>
                <a:cs typeface="Calibri"/>
              </a:rPr>
              <a:t>its </a:t>
            </a:r>
            <a:r>
              <a:rPr lang="en-US" sz="2400" spc="-15" dirty="0">
                <a:solidFill>
                  <a:srgbClr val="FF0000"/>
                </a:solidFill>
                <a:latin typeface="Calibri"/>
                <a:cs typeface="Calibri"/>
              </a:rPr>
              <a:t>resistance to deterioration </a:t>
            </a:r>
            <a:r>
              <a:rPr lang="en-US" sz="2400" spc="-15" dirty="0">
                <a:latin typeface="Calibri"/>
                <a:cs typeface="Calibri"/>
              </a:rPr>
              <a:t>processes  </a:t>
            </a:r>
            <a:r>
              <a:rPr lang="en-US" sz="2400" spc="-10" dirty="0">
                <a:latin typeface="Calibri"/>
                <a:cs typeface="Calibri"/>
              </a:rPr>
              <a:t>that </a:t>
            </a:r>
            <a:r>
              <a:rPr lang="en-US" sz="2400" spc="-20" dirty="0">
                <a:latin typeface="Calibri"/>
                <a:cs typeface="Calibri"/>
              </a:rPr>
              <a:t>may </a:t>
            </a:r>
            <a:r>
              <a:rPr lang="en-US" sz="2400" spc="-5" dirty="0">
                <a:latin typeface="Calibri"/>
                <a:cs typeface="Calibri"/>
              </a:rPr>
              <a:t>occur as a </a:t>
            </a:r>
            <a:r>
              <a:rPr lang="en-US" sz="2400" spc="-15" dirty="0">
                <a:latin typeface="Calibri"/>
                <a:cs typeface="Calibri"/>
              </a:rPr>
              <a:t>result </a:t>
            </a:r>
            <a:r>
              <a:rPr lang="en-US" sz="2400" spc="-5" dirty="0">
                <a:latin typeface="Calibri"/>
                <a:cs typeface="Calibri"/>
              </a:rPr>
              <a:t>of </a:t>
            </a:r>
            <a:r>
              <a:rPr lang="en-US" sz="2400" spc="-15" dirty="0">
                <a:latin typeface="Calibri"/>
                <a:cs typeface="Calibri"/>
              </a:rPr>
              <a:t>interaction </a:t>
            </a:r>
            <a:r>
              <a:rPr lang="en-US" sz="2400" spc="-5" dirty="0">
                <a:latin typeface="Calibri"/>
                <a:cs typeface="Calibri"/>
              </a:rPr>
              <a:t>with its  </a:t>
            </a:r>
            <a:r>
              <a:rPr lang="en-US" sz="2400" spc="-20" dirty="0">
                <a:solidFill>
                  <a:srgbClr val="FF0000"/>
                </a:solidFill>
                <a:latin typeface="Calibri"/>
                <a:cs typeface="Calibri"/>
              </a:rPr>
              <a:t>environment </a:t>
            </a:r>
            <a:r>
              <a:rPr lang="en-US" sz="2400" spc="-10" dirty="0">
                <a:solidFill>
                  <a:srgbClr val="FF0000"/>
                </a:solidFill>
                <a:latin typeface="Calibri"/>
                <a:cs typeface="Calibri"/>
              </a:rPr>
              <a:t>(external) </a:t>
            </a:r>
            <a:r>
              <a:rPr lang="en-US" sz="2400" spc="-5" dirty="0">
                <a:latin typeface="Calibri"/>
                <a:cs typeface="Calibri"/>
              </a:rPr>
              <a:t>or </a:t>
            </a:r>
            <a:r>
              <a:rPr lang="en-US" sz="2400" spc="-10" dirty="0">
                <a:solidFill>
                  <a:srgbClr val="FF0000"/>
                </a:solidFill>
                <a:latin typeface="Calibri"/>
                <a:cs typeface="Calibri"/>
              </a:rPr>
              <a:t>between </a:t>
            </a:r>
            <a:r>
              <a:rPr lang="en-US" sz="2400" spc="-5" dirty="0">
                <a:solidFill>
                  <a:srgbClr val="FF0000"/>
                </a:solidFill>
                <a:latin typeface="Calibri"/>
                <a:cs typeface="Calibri"/>
              </a:rPr>
              <a:t>the </a:t>
            </a:r>
            <a:r>
              <a:rPr lang="en-US" sz="2400" spc="-15" dirty="0">
                <a:solidFill>
                  <a:srgbClr val="FF0000"/>
                </a:solidFill>
                <a:latin typeface="Calibri"/>
                <a:cs typeface="Calibri"/>
              </a:rPr>
              <a:t>constituent  </a:t>
            </a:r>
            <a:r>
              <a:rPr lang="en-US" sz="2400" spc="-10" dirty="0">
                <a:solidFill>
                  <a:srgbClr val="FF0000"/>
                </a:solidFill>
                <a:latin typeface="Calibri"/>
                <a:cs typeface="Calibri"/>
              </a:rPr>
              <a:t>materials </a:t>
            </a:r>
            <a:r>
              <a:rPr lang="en-US" sz="2400" spc="-5" dirty="0">
                <a:latin typeface="Calibri"/>
                <a:cs typeface="Calibri"/>
              </a:rPr>
              <a:t>or their </a:t>
            </a:r>
            <a:r>
              <a:rPr lang="en-US" sz="2400" spc="-10" dirty="0">
                <a:latin typeface="Calibri"/>
                <a:cs typeface="Calibri"/>
              </a:rPr>
              <a:t>reaction </a:t>
            </a:r>
            <a:r>
              <a:rPr lang="en-US" sz="2400" spc="-5" dirty="0">
                <a:latin typeface="Calibri"/>
                <a:cs typeface="Calibri"/>
              </a:rPr>
              <a:t>with </a:t>
            </a:r>
            <a:r>
              <a:rPr lang="en-US" sz="2400" spc="-15" dirty="0">
                <a:latin typeface="Calibri"/>
                <a:cs typeface="Calibri"/>
              </a:rPr>
              <a:t>contaminants present  </a:t>
            </a:r>
            <a:r>
              <a:rPr lang="en-US" sz="2400" spc="-10" dirty="0">
                <a:latin typeface="Calibri"/>
                <a:cs typeface="Calibri"/>
              </a:rPr>
              <a:t>(internal</a:t>
            </a:r>
            <a:r>
              <a:rPr lang="en-US" sz="2400" spc="-10" dirty="0" smtClean="0">
                <a:latin typeface="Calibri"/>
                <a:cs typeface="Calibri"/>
              </a:rPr>
              <a:t>).</a:t>
            </a:r>
          </a:p>
          <a:p>
            <a:pPr marL="355600" marR="5080" indent="-342900">
              <a:lnSpc>
                <a:spcPct val="100000"/>
              </a:lnSpc>
              <a:buFont typeface="Wingdings"/>
              <a:buChar char=""/>
              <a:tabLst>
                <a:tab pos="355600" algn="l"/>
              </a:tabLst>
            </a:pPr>
            <a:r>
              <a:rPr lang="en-US" sz="2400" spc="-10" dirty="0" smtClean="0">
                <a:latin typeface="Calibri"/>
                <a:cs typeface="Times New Roman"/>
              </a:rPr>
              <a:t>The deterioration process may be physical i.e. </a:t>
            </a:r>
            <a:r>
              <a:rPr lang="en-US" sz="2400" dirty="0" smtClean="0">
                <a:latin typeface="Times New Roman"/>
                <a:cs typeface="Times New Roman"/>
              </a:rPr>
              <a:t>frost action, mechanical i.e. abrasion, or chemical attacks like </a:t>
            </a:r>
            <a:r>
              <a:rPr lang="en-US" sz="2400" dirty="0" err="1" smtClean="0">
                <a:latin typeface="Times New Roman"/>
                <a:cs typeface="Times New Roman"/>
              </a:rPr>
              <a:t>sulphate</a:t>
            </a:r>
            <a:r>
              <a:rPr lang="en-US" sz="2400" dirty="0" smtClean="0">
                <a:latin typeface="Times New Roman"/>
                <a:cs typeface="Times New Roman"/>
              </a:rPr>
              <a:t> attack, sea water, alkali aggregate reactions etc.</a:t>
            </a:r>
          </a:p>
          <a:p>
            <a:pPr marL="355600" marR="5080" indent="-342900">
              <a:lnSpc>
                <a:spcPct val="100000"/>
              </a:lnSpc>
              <a:buFont typeface="Wingdings"/>
              <a:buChar char=""/>
              <a:tabLst>
                <a:tab pos="355600" algn="l"/>
              </a:tabLst>
            </a:pPr>
            <a:r>
              <a:rPr lang="en-US" sz="2400" dirty="0" smtClean="0">
                <a:latin typeface="Times New Roman"/>
                <a:cs typeface="Times New Roman"/>
              </a:rPr>
              <a:t> </a:t>
            </a:r>
            <a:r>
              <a:rPr lang="en-US" sz="2400" spc="-10" dirty="0" smtClean="0">
                <a:latin typeface="Calibri"/>
                <a:cs typeface="Calibri"/>
              </a:rPr>
              <a:t>The </a:t>
            </a:r>
            <a:r>
              <a:rPr lang="en-US" sz="2400" spc="-10" dirty="0">
                <a:latin typeface="Calibri"/>
                <a:cs typeface="Calibri"/>
              </a:rPr>
              <a:t>absence </a:t>
            </a:r>
            <a:r>
              <a:rPr lang="en-US" sz="2400" spc="-5" dirty="0">
                <a:latin typeface="Calibri"/>
                <a:cs typeface="Calibri"/>
              </a:rPr>
              <a:t>of </a:t>
            </a:r>
            <a:r>
              <a:rPr lang="en-US" sz="2400" spc="-15" dirty="0">
                <a:latin typeface="Calibri"/>
                <a:cs typeface="Calibri"/>
              </a:rPr>
              <a:t>durability maybe </a:t>
            </a:r>
            <a:r>
              <a:rPr lang="en-US" sz="2400" spc="-5" dirty="0">
                <a:latin typeface="Calibri"/>
                <a:cs typeface="Calibri"/>
              </a:rPr>
              <a:t>caused either </a:t>
            </a:r>
            <a:r>
              <a:rPr lang="en-US" sz="2400" spc="-15" dirty="0">
                <a:latin typeface="Calibri"/>
                <a:cs typeface="Calibri"/>
              </a:rPr>
              <a:t>by </a:t>
            </a:r>
            <a:r>
              <a:rPr lang="en-US" sz="2400" spc="-5" dirty="0">
                <a:latin typeface="Calibri"/>
                <a:cs typeface="Calibri"/>
              </a:rPr>
              <a:t>the  </a:t>
            </a:r>
            <a:r>
              <a:rPr lang="en-US" sz="2400" spc="-20" dirty="0">
                <a:latin typeface="Calibri"/>
                <a:cs typeface="Calibri"/>
              </a:rPr>
              <a:t>environment </a:t>
            </a:r>
            <a:r>
              <a:rPr lang="en-US" sz="2400" spc="-15" dirty="0">
                <a:latin typeface="Calibri"/>
                <a:cs typeface="Calibri"/>
              </a:rPr>
              <a:t>to </a:t>
            </a:r>
            <a:r>
              <a:rPr lang="en-US" sz="2400" spc="-5" dirty="0">
                <a:latin typeface="Calibri"/>
                <a:cs typeface="Calibri"/>
              </a:rPr>
              <a:t>which the </a:t>
            </a:r>
            <a:r>
              <a:rPr lang="en-US" sz="2400" spc="-15" dirty="0">
                <a:latin typeface="Calibri"/>
                <a:cs typeface="Calibri"/>
              </a:rPr>
              <a:t>concrete </a:t>
            </a:r>
            <a:r>
              <a:rPr lang="en-US" sz="2400" spc="-5" dirty="0">
                <a:latin typeface="Calibri"/>
                <a:cs typeface="Calibri"/>
              </a:rPr>
              <a:t>is </a:t>
            </a:r>
            <a:r>
              <a:rPr lang="en-US" sz="2400" spc="-15" dirty="0">
                <a:latin typeface="Calibri"/>
                <a:cs typeface="Calibri"/>
              </a:rPr>
              <a:t>exposed </a:t>
            </a:r>
            <a:r>
              <a:rPr lang="en-US" sz="2400" spc="-5" dirty="0">
                <a:latin typeface="Calibri"/>
                <a:cs typeface="Calibri"/>
              </a:rPr>
              <a:t>i.e.  </a:t>
            </a:r>
            <a:r>
              <a:rPr lang="en-US" sz="2400" spc="-10" dirty="0">
                <a:solidFill>
                  <a:srgbClr val="FF0000"/>
                </a:solidFill>
                <a:latin typeface="Calibri"/>
                <a:cs typeface="Calibri"/>
              </a:rPr>
              <a:t>external </a:t>
            </a:r>
            <a:r>
              <a:rPr lang="en-US" sz="2400" spc="-5" dirty="0">
                <a:latin typeface="Calibri"/>
                <a:cs typeface="Calibri"/>
              </a:rPr>
              <a:t>or </a:t>
            </a:r>
            <a:r>
              <a:rPr lang="en-US" sz="2400" spc="-10" dirty="0">
                <a:solidFill>
                  <a:srgbClr val="FF0000"/>
                </a:solidFill>
                <a:latin typeface="Calibri"/>
                <a:cs typeface="Calibri"/>
              </a:rPr>
              <a:t>internal</a:t>
            </a:r>
            <a:r>
              <a:rPr lang="en-US" sz="2400" spc="-90" dirty="0">
                <a:solidFill>
                  <a:srgbClr val="FF0000"/>
                </a:solidFill>
                <a:latin typeface="Calibri"/>
                <a:cs typeface="Calibri"/>
              </a:rPr>
              <a:t> </a:t>
            </a:r>
            <a:r>
              <a:rPr lang="en-US" sz="2400" spc="-5" dirty="0">
                <a:solidFill>
                  <a:srgbClr val="FF0000"/>
                </a:solidFill>
                <a:latin typeface="Calibri"/>
                <a:cs typeface="Calibri"/>
              </a:rPr>
              <a:t>causes</a:t>
            </a:r>
            <a:r>
              <a:rPr lang="en-US" sz="2400" spc="-5" dirty="0" smtClean="0">
                <a:latin typeface="Calibri"/>
                <a:cs typeface="Calibri"/>
              </a:rPr>
              <a:t>.</a:t>
            </a:r>
          </a:p>
          <a:p>
            <a:pPr marL="12700" marR="20955" indent="0">
              <a:lnSpc>
                <a:spcPct val="100000"/>
              </a:lnSpc>
              <a:buNone/>
              <a:tabLst>
                <a:tab pos="355600" algn="l"/>
              </a:tabLst>
            </a:pPr>
            <a:endParaRPr lang="en-US" sz="2400" dirty="0">
              <a:latin typeface="Calibri"/>
              <a:cs typeface="Calibri"/>
            </a:endParaRPr>
          </a:p>
          <a:p>
            <a:endParaRPr lang="da-DK" dirty="0"/>
          </a:p>
        </p:txBody>
      </p:sp>
    </p:spTree>
    <p:extLst>
      <p:ext uri="{BB962C8B-B14F-4D97-AF65-F5344CB8AC3E}">
        <p14:creationId xmlns:p14="http://schemas.microsoft.com/office/powerpoint/2010/main" val="3310762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0" y="353821"/>
            <a:ext cx="8072119" cy="492443"/>
          </a:xfrm>
        </p:spPr>
        <p:txBody>
          <a:bodyPr>
            <a:normAutofit fontScale="90000"/>
          </a:bodyPr>
          <a:lstStyle/>
          <a:p>
            <a:r>
              <a:rPr lang="en-US" dirty="0">
                <a:solidFill>
                  <a:schemeClr val="tx1"/>
                </a:solidFill>
                <a:latin typeface="Bookman Old Style" pitchFamily="18" charset="0"/>
                <a:cs typeface="Times New Roman" pitchFamily="18" charset="0"/>
              </a:rPr>
              <a:t>5</a:t>
            </a:r>
            <a:r>
              <a:rPr lang="en-US" dirty="0" smtClean="0">
                <a:solidFill>
                  <a:schemeClr val="tx1"/>
                </a:solidFill>
                <a:latin typeface="Bookman Old Style" pitchFamily="18" charset="0"/>
                <a:cs typeface="Times New Roman" pitchFamily="18" charset="0"/>
              </a:rPr>
              <a:t>. Durability </a:t>
            </a:r>
            <a:endParaRPr lang="da-DK" dirty="0">
              <a:solidFill>
                <a:schemeClr val="tx1"/>
              </a:solidFill>
              <a:latin typeface="Bookman Old Style" pitchFamily="18" charset="0"/>
              <a:cs typeface="Times New Roman" pitchFamily="18" charset="0"/>
            </a:endParaRPr>
          </a:p>
        </p:txBody>
      </p:sp>
      <p:sp>
        <p:nvSpPr>
          <p:cNvPr id="3" name="Content Placeholder 2"/>
          <p:cNvSpPr>
            <a:spLocks noGrp="1"/>
          </p:cNvSpPr>
          <p:nvPr>
            <p:ph sz="quarter" idx="1"/>
          </p:nvPr>
        </p:nvSpPr>
        <p:spPr>
          <a:xfrm>
            <a:off x="501853" y="1179829"/>
            <a:ext cx="8140293" cy="5416868"/>
          </a:xfrm>
        </p:spPr>
        <p:txBody>
          <a:bodyPr/>
          <a:lstStyle/>
          <a:p>
            <a:r>
              <a:rPr lang="en-US" dirty="0" smtClean="0">
                <a:solidFill>
                  <a:srgbClr val="FF0000"/>
                </a:solidFill>
              </a:rPr>
              <a:t>Steps to Improve Durability:</a:t>
            </a:r>
          </a:p>
          <a:p>
            <a:pPr marL="457200" indent="-457200">
              <a:buFont typeface="Wingdings" pitchFamily="2" charset="2"/>
              <a:buChar char="Ø"/>
            </a:pPr>
            <a:r>
              <a:rPr lang="da-DK" dirty="0"/>
              <a:t>Good </a:t>
            </a:r>
            <a:r>
              <a:rPr lang="da-DK" dirty="0" smtClean="0"/>
              <a:t>workmanship,reduced porosity</a:t>
            </a:r>
          </a:p>
          <a:p>
            <a:pPr marL="457200" indent="-457200">
              <a:buFont typeface="Wingdings" pitchFamily="2" charset="2"/>
              <a:buChar char="Ø"/>
            </a:pPr>
            <a:r>
              <a:rPr lang="en-US" dirty="0"/>
              <a:t>The use of </a:t>
            </a:r>
            <a:r>
              <a:rPr lang="en-US" dirty="0" smtClean="0"/>
              <a:t>aluminous </a:t>
            </a:r>
            <a:r>
              <a:rPr lang="en-US" dirty="0" err="1" smtClean="0"/>
              <a:t>sulphate</a:t>
            </a:r>
            <a:r>
              <a:rPr lang="en-US" dirty="0" smtClean="0"/>
              <a:t> </a:t>
            </a:r>
            <a:r>
              <a:rPr lang="en-US" dirty="0"/>
              <a:t>resisting cement,  Portland </a:t>
            </a:r>
            <a:r>
              <a:rPr lang="en-US" dirty="0" smtClean="0"/>
              <a:t>blast furnace </a:t>
            </a:r>
            <a:r>
              <a:rPr lang="en-US" dirty="0"/>
              <a:t>or  Portland </a:t>
            </a:r>
            <a:r>
              <a:rPr lang="en-US" dirty="0" err="1"/>
              <a:t>pozzolana</a:t>
            </a:r>
            <a:r>
              <a:rPr lang="en-US" dirty="0"/>
              <a:t>  </a:t>
            </a:r>
            <a:r>
              <a:rPr lang="en-US" dirty="0" smtClean="0"/>
              <a:t>cement.</a:t>
            </a:r>
          </a:p>
          <a:p>
            <a:pPr marL="457200" indent="-457200">
              <a:buFont typeface="Wingdings" pitchFamily="2" charset="2"/>
              <a:buChar char="Ø"/>
            </a:pPr>
            <a:r>
              <a:rPr lang="en-US" dirty="0" smtClean="0"/>
              <a:t>Sufficient cover over reinforcement. </a:t>
            </a:r>
          </a:p>
          <a:p>
            <a:pPr marL="457200" indent="-457200">
              <a:buFont typeface="Wingdings" pitchFamily="2" charset="2"/>
              <a:buChar char="Ø"/>
            </a:pPr>
            <a:r>
              <a:rPr lang="en-US" dirty="0" smtClean="0"/>
              <a:t>Use of low water cement ratio. </a:t>
            </a:r>
            <a:endParaRPr lang="en-US" dirty="0"/>
          </a:p>
          <a:p>
            <a:pPr marL="457200" indent="-457200">
              <a:buFont typeface="Wingdings" pitchFamily="2" charset="2"/>
              <a:buChar char="Ø"/>
            </a:pPr>
            <a:endParaRPr lang="da-DK" dirty="0"/>
          </a:p>
          <a:p>
            <a:pPr marL="457200" indent="-457200">
              <a:buFont typeface="Wingdings" pitchFamily="2" charset="2"/>
              <a:buChar char="Ø"/>
            </a:pPr>
            <a:endParaRPr lang="da-DK" dirty="0" smtClean="0">
              <a:solidFill>
                <a:srgbClr val="FF0000"/>
              </a:solidFill>
            </a:endParaRPr>
          </a:p>
          <a:p>
            <a:pPr marL="457200" indent="-457200">
              <a:buFont typeface="Wingdings" pitchFamily="2" charset="2"/>
              <a:buChar char="Ø"/>
            </a:pPr>
            <a:endParaRPr lang="en-US" dirty="0">
              <a:solidFill>
                <a:srgbClr val="FF0000"/>
              </a:solidFill>
            </a:endParaRPr>
          </a:p>
          <a:p>
            <a:endParaRPr lang="en-US" dirty="0" smtClean="0">
              <a:solidFill>
                <a:srgbClr val="FF0000"/>
              </a:solidFill>
            </a:endParaRPr>
          </a:p>
        </p:txBody>
      </p:sp>
    </p:spTree>
    <p:extLst>
      <p:ext uri="{BB962C8B-B14F-4D97-AF65-F5344CB8AC3E}">
        <p14:creationId xmlns:p14="http://schemas.microsoft.com/office/powerpoint/2010/main" val="140326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Durability</a:t>
            </a:r>
            <a:endParaRPr lang="da-DK" dirty="0"/>
          </a:p>
        </p:txBody>
      </p:sp>
      <p:sp>
        <p:nvSpPr>
          <p:cNvPr id="3" name="Content Placeholder 2"/>
          <p:cNvSpPr>
            <a:spLocks noGrp="1"/>
          </p:cNvSpPr>
          <p:nvPr>
            <p:ph sz="quarter" idx="1"/>
          </p:nvPr>
        </p:nvSpPr>
        <p:spPr>
          <a:xfrm>
            <a:off x="457200" y="1219200"/>
            <a:ext cx="8458200" cy="4937760"/>
          </a:xfrm>
        </p:spPr>
        <p:txBody>
          <a:bodyPr>
            <a:normAutofit fontScale="92500" lnSpcReduction="20000"/>
          </a:bodyPr>
          <a:lstStyle/>
          <a:p>
            <a:pPr marL="0" indent="0">
              <a:buNone/>
            </a:pPr>
            <a:r>
              <a:rPr lang="en-US" dirty="0" smtClean="0">
                <a:solidFill>
                  <a:srgbClr val="C00000"/>
                </a:solidFill>
              </a:rPr>
              <a:t>Sulphate</a:t>
            </a:r>
            <a:r>
              <a:rPr lang="en-US" dirty="0">
                <a:solidFill>
                  <a:srgbClr val="C00000"/>
                </a:solidFill>
              </a:rPr>
              <a:t> </a:t>
            </a:r>
            <a:r>
              <a:rPr lang="en-US" dirty="0" smtClean="0">
                <a:solidFill>
                  <a:srgbClr val="C00000"/>
                </a:solidFill>
              </a:rPr>
              <a:t>attack:</a:t>
            </a:r>
          </a:p>
          <a:p>
            <a:r>
              <a:rPr lang="en-US" dirty="0" smtClean="0"/>
              <a:t>Concrete attacked by </a:t>
            </a:r>
            <a:r>
              <a:rPr lang="en-US" dirty="0" err="1" smtClean="0"/>
              <a:t>sulphates</a:t>
            </a:r>
            <a:r>
              <a:rPr lang="en-US" dirty="0" smtClean="0"/>
              <a:t> has a characteristic whitish appearance, damage usually starts at the edges and corners, followed by abrasion and </a:t>
            </a:r>
            <a:r>
              <a:rPr lang="en-US" dirty="0" err="1" smtClean="0"/>
              <a:t>spalling</a:t>
            </a:r>
            <a:r>
              <a:rPr lang="en-US" dirty="0" smtClean="0"/>
              <a:t> of concrete. </a:t>
            </a:r>
          </a:p>
          <a:p>
            <a:r>
              <a:rPr lang="en-US" dirty="0" smtClean="0"/>
              <a:t>Sulphate attack causes formation of Calcium </a:t>
            </a:r>
            <a:r>
              <a:rPr lang="en-US" dirty="0" err="1" smtClean="0"/>
              <a:t>sulphate</a:t>
            </a:r>
            <a:r>
              <a:rPr lang="en-US" dirty="0" smtClean="0"/>
              <a:t> (</a:t>
            </a:r>
            <a:r>
              <a:rPr lang="en-US" dirty="0" err="1" smtClean="0"/>
              <a:t>ettrengite</a:t>
            </a:r>
            <a:r>
              <a:rPr lang="en-US" dirty="0" smtClean="0"/>
              <a:t>) and calcium </a:t>
            </a:r>
            <a:r>
              <a:rPr lang="en-US" dirty="0" err="1" smtClean="0"/>
              <a:t>sulphoaluminate</a:t>
            </a:r>
            <a:r>
              <a:rPr lang="en-US" dirty="0" smtClean="0"/>
              <a:t> (gypsum) causing expansion and disruption of hardened concrete. </a:t>
            </a:r>
          </a:p>
          <a:p>
            <a:r>
              <a:rPr lang="en-US" dirty="0" err="1" smtClean="0"/>
              <a:t>Sulphates</a:t>
            </a:r>
            <a:r>
              <a:rPr lang="en-US" dirty="0" smtClean="0"/>
              <a:t> of Na, K, Mg and </a:t>
            </a:r>
            <a:r>
              <a:rPr lang="en-US" dirty="0" err="1" smtClean="0"/>
              <a:t>Ca</a:t>
            </a:r>
            <a:r>
              <a:rPr lang="en-US" dirty="0" smtClean="0"/>
              <a:t> are usually present in soil and ground water. Among these, Magnesium Sulphate is considered more dangerous. </a:t>
            </a:r>
          </a:p>
          <a:p>
            <a:r>
              <a:rPr lang="en-US" dirty="0" smtClean="0"/>
              <a:t>To counter </a:t>
            </a:r>
            <a:r>
              <a:rPr lang="en-US" dirty="0" err="1" smtClean="0"/>
              <a:t>sulphate</a:t>
            </a:r>
            <a:r>
              <a:rPr lang="en-US" dirty="0" smtClean="0"/>
              <a:t> attack dense concrete of low permeability must be used. Moreover, cement with low content of C</a:t>
            </a:r>
            <a:r>
              <a:rPr lang="en-US" sz="1300" dirty="0" smtClean="0"/>
              <a:t>3</a:t>
            </a:r>
            <a:r>
              <a:rPr lang="en-US" sz="2400" dirty="0" smtClean="0"/>
              <a:t>A is also useful (Type V).</a:t>
            </a:r>
          </a:p>
          <a:p>
            <a:r>
              <a:rPr lang="en-US" sz="2400" dirty="0" smtClean="0"/>
              <a:t>E</a:t>
            </a:r>
            <a:r>
              <a:rPr lang="en-US" sz="2400" i="1" dirty="0" smtClean="0"/>
              <a:t>fflorescence</a:t>
            </a:r>
            <a:r>
              <a:rPr lang="en-US" sz="2400" dirty="0" smtClean="0"/>
              <a:t> is an indication of high permeability. The leached out </a:t>
            </a:r>
            <a:r>
              <a:rPr lang="en-US" sz="2400" dirty="0" err="1" smtClean="0"/>
              <a:t>Ca</a:t>
            </a:r>
            <a:r>
              <a:rPr lang="en-US" sz="2400" dirty="0" smtClean="0"/>
              <a:t>(OH)</a:t>
            </a:r>
            <a:r>
              <a:rPr lang="en-US" sz="1300" dirty="0" smtClean="0"/>
              <a:t>2</a:t>
            </a:r>
            <a:r>
              <a:rPr lang="en-US" sz="2400" dirty="0" smtClean="0"/>
              <a:t> from within the concrete reacts with CO</a:t>
            </a:r>
            <a:r>
              <a:rPr lang="en-US" sz="1300" dirty="0" smtClean="0"/>
              <a:t>2</a:t>
            </a:r>
            <a:r>
              <a:rPr lang="en-US" sz="2400" dirty="0" smtClean="0"/>
              <a:t> to form CaCO</a:t>
            </a:r>
            <a:r>
              <a:rPr lang="en-US" sz="1300" dirty="0" smtClean="0"/>
              <a:t>3</a:t>
            </a:r>
            <a:r>
              <a:rPr lang="en-US" sz="2400" dirty="0" smtClean="0"/>
              <a:t>.</a:t>
            </a:r>
            <a:endParaRPr lang="en-US" sz="1300" dirty="0" smtClean="0"/>
          </a:p>
          <a:p>
            <a:endParaRPr lang="en-US" dirty="0" smtClean="0"/>
          </a:p>
          <a:p>
            <a:pPr marL="0" indent="0">
              <a:buNone/>
            </a:pPr>
            <a:endParaRPr lang="en-US" dirty="0" smtClean="0">
              <a:solidFill>
                <a:srgbClr val="C00000"/>
              </a:solidFill>
            </a:endParaRPr>
          </a:p>
        </p:txBody>
      </p:sp>
    </p:spTree>
    <p:extLst>
      <p:ext uri="{BB962C8B-B14F-4D97-AF65-F5344CB8AC3E}">
        <p14:creationId xmlns:p14="http://schemas.microsoft.com/office/powerpoint/2010/main" val="259035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Durability</a:t>
            </a:r>
            <a:endParaRPr lang="da-DK" dirty="0"/>
          </a:p>
        </p:txBody>
      </p:sp>
      <p:sp>
        <p:nvSpPr>
          <p:cNvPr id="3" name="Content Placeholder 2"/>
          <p:cNvSpPr>
            <a:spLocks noGrp="1"/>
          </p:cNvSpPr>
          <p:nvPr>
            <p:ph sz="quarter" idx="1"/>
          </p:nvPr>
        </p:nvSpPr>
        <p:spPr>
          <a:xfrm>
            <a:off x="457200" y="1219200"/>
            <a:ext cx="8458200" cy="4937760"/>
          </a:xfrm>
        </p:spPr>
        <p:txBody>
          <a:bodyPr>
            <a:normAutofit fontScale="92500" lnSpcReduction="10000"/>
          </a:bodyPr>
          <a:lstStyle/>
          <a:p>
            <a:pPr marL="0" indent="0">
              <a:buNone/>
            </a:pPr>
            <a:r>
              <a:rPr lang="en-US" dirty="0" smtClean="0">
                <a:solidFill>
                  <a:srgbClr val="C00000"/>
                </a:solidFill>
              </a:rPr>
              <a:t>Attack by sea water:</a:t>
            </a:r>
          </a:p>
          <a:p>
            <a:r>
              <a:rPr lang="en-US" dirty="0" smtClean="0"/>
              <a:t>In addition to </a:t>
            </a:r>
            <a:r>
              <a:rPr lang="en-US" dirty="0" err="1" smtClean="0"/>
              <a:t>sulphates</a:t>
            </a:r>
            <a:r>
              <a:rPr lang="en-US" dirty="0" smtClean="0"/>
              <a:t> present in sea water, chlorides are also present. The presences of chlorides prevents expansion of concrete unlike </a:t>
            </a:r>
            <a:r>
              <a:rPr lang="en-US" dirty="0" err="1" smtClean="0"/>
              <a:t>sulphate</a:t>
            </a:r>
            <a:r>
              <a:rPr lang="en-US" dirty="0" smtClean="0"/>
              <a:t> attack, but increase porosity of concrete over time, resulting decrease in strength. </a:t>
            </a:r>
            <a:endParaRPr lang="en-US" dirty="0"/>
          </a:p>
          <a:p>
            <a:r>
              <a:rPr lang="en-US" dirty="0" smtClean="0"/>
              <a:t>Expansion of concrete above high level of water due to crystallization of percolated salts can occur which can be prevented by making concrete impermeable. Concrete subjected to alternate wetting and drying is severely attacked, while concrete that is constantly wet is least affected. </a:t>
            </a:r>
          </a:p>
          <a:p>
            <a:r>
              <a:rPr lang="en-US" dirty="0" smtClean="0"/>
              <a:t>Concrete exposed to sea water should have W/C below 0.45, it should have low permeability, it should be well compacted with good workmanship, especially in the construction joints. </a:t>
            </a:r>
          </a:p>
          <a:p>
            <a:endParaRPr lang="en-US" dirty="0" smtClean="0"/>
          </a:p>
          <a:p>
            <a:pPr marL="0" indent="0">
              <a:buNone/>
            </a:pPr>
            <a:endParaRPr lang="en-US" dirty="0" smtClean="0">
              <a:solidFill>
                <a:srgbClr val="C00000"/>
              </a:solidFill>
            </a:endParaRPr>
          </a:p>
        </p:txBody>
      </p:sp>
    </p:spTree>
    <p:extLst>
      <p:ext uri="{BB962C8B-B14F-4D97-AF65-F5344CB8AC3E}">
        <p14:creationId xmlns:p14="http://schemas.microsoft.com/office/powerpoint/2010/main" val="2406256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Durability</a:t>
            </a:r>
            <a:endParaRPr lang="da-DK" dirty="0"/>
          </a:p>
        </p:txBody>
      </p:sp>
      <p:sp>
        <p:nvSpPr>
          <p:cNvPr id="3" name="Content Placeholder 2"/>
          <p:cNvSpPr>
            <a:spLocks noGrp="1"/>
          </p:cNvSpPr>
          <p:nvPr>
            <p:ph sz="quarter" idx="1"/>
          </p:nvPr>
        </p:nvSpPr>
        <p:spPr>
          <a:xfrm>
            <a:off x="381000" y="1219200"/>
            <a:ext cx="8458200" cy="5105400"/>
          </a:xfrm>
        </p:spPr>
        <p:txBody>
          <a:bodyPr>
            <a:normAutofit fontScale="70000" lnSpcReduction="20000"/>
          </a:bodyPr>
          <a:lstStyle/>
          <a:p>
            <a:pPr marL="0" indent="0">
              <a:buNone/>
            </a:pPr>
            <a:r>
              <a:rPr lang="en-US" dirty="0" smtClean="0">
                <a:solidFill>
                  <a:srgbClr val="C00000"/>
                </a:solidFill>
              </a:rPr>
              <a:t>Acid attack:</a:t>
            </a:r>
          </a:p>
          <a:p>
            <a:r>
              <a:rPr lang="en-US" dirty="0" smtClean="0"/>
              <a:t>No Portland Cement is resistant to acid attack. In damp conditions SO2 and CO2 from atmosphere form acid and attack concrete by dissolving it and removing a part. This form of attack is also being experiences in chimneys of industries etc. </a:t>
            </a:r>
          </a:p>
          <a:p>
            <a:r>
              <a:rPr lang="en-US" dirty="0" smtClean="0"/>
              <a:t>Attack occurs at a PH value of less than 6.5, while PH less than 4.5 is severe. </a:t>
            </a:r>
          </a:p>
          <a:p>
            <a:r>
              <a:rPr lang="en-US" dirty="0" smtClean="0"/>
              <a:t>Although alkaline in nature, domestic sewage cause deterioration of concrete, especially at high temperatures. </a:t>
            </a:r>
          </a:p>
          <a:p>
            <a:pPr marL="0" indent="0">
              <a:buNone/>
            </a:pPr>
            <a:r>
              <a:rPr lang="en-US" dirty="0" smtClean="0">
                <a:solidFill>
                  <a:srgbClr val="FF0000"/>
                </a:solidFill>
              </a:rPr>
              <a:t>Alkali Aggregate reaction</a:t>
            </a:r>
            <a:r>
              <a:rPr lang="en-US" dirty="0" smtClean="0"/>
              <a:t>:</a:t>
            </a:r>
          </a:p>
          <a:p>
            <a:r>
              <a:rPr lang="en-US" dirty="0" smtClean="0"/>
              <a:t>Concrete can be damaged by reaction between active silica constituents of aggregate and alkalis (N</a:t>
            </a:r>
            <a:r>
              <a:rPr lang="en-US" sz="1300" dirty="0" smtClean="0"/>
              <a:t>2</a:t>
            </a:r>
            <a:r>
              <a:rPr lang="en-US" dirty="0" smtClean="0"/>
              <a:t>O and K</a:t>
            </a:r>
            <a:r>
              <a:rPr lang="en-US" sz="1300" dirty="0" smtClean="0"/>
              <a:t>2</a:t>
            </a:r>
            <a:r>
              <a:rPr lang="en-US" dirty="0" smtClean="0"/>
              <a:t>O) in cement. The gel formed attacks water, causing expansion and eventually disruption and cracking of concrete.</a:t>
            </a:r>
          </a:p>
          <a:p>
            <a:r>
              <a:rPr lang="en-US" dirty="0" smtClean="0"/>
              <a:t>Fine particles lead to expansion within 4 to 8 weeks while larges aggregate particles can expand after some years. It is usually the damage at late occurrences, even 5 years, that is a source of worry and uncertainly.</a:t>
            </a:r>
          </a:p>
          <a:p>
            <a:r>
              <a:rPr lang="en-US" dirty="0" smtClean="0"/>
              <a:t>These reaction usually take place at the exterior of concrete. </a:t>
            </a:r>
          </a:p>
          <a:p>
            <a:r>
              <a:rPr lang="en-US" dirty="0" smtClean="0"/>
              <a:t>Reducing porosity can reduce alkali aggregate reactions.</a:t>
            </a:r>
          </a:p>
          <a:p>
            <a:r>
              <a:rPr lang="en-US" dirty="0" smtClean="0"/>
              <a:t>Materials like slag and fly ash don’t contribute to alkali aggregate reactions. </a:t>
            </a:r>
            <a:r>
              <a:rPr lang="en-US" dirty="0"/>
              <a:t> </a:t>
            </a:r>
            <a:r>
              <a:rPr lang="en-US" dirty="0" smtClean="0"/>
              <a:t>Therefore, partial replacement of cement with </a:t>
            </a:r>
            <a:r>
              <a:rPr lang="en-US" dirty="0" err="1" smtClean="0"/>
              <a:t>pozzolans</a:t>
            </a:r>
            <a:r>
              <a:rPr lang="en-US" dirty="0" smtClean="0"/>
              <a:t> can be of advantage. </a:t>
            </a:r>
          </a:p>
          <a:p>
            <a:pPr marL="0" indent="0">
              <a:buNone/>
            </a:pPr>
            <a:endParaRPr lang="en-US" dirty="0" smtClean="0">
              <a:solidFill>
                <a:srgbClr val="C00000"/>
              </a:solidFill>
            </a:endParaRPr>
          </a:p>
        </p:txBody>
      </p:sp>
    </p:spTree>
    <p:extLst>
      <p:ext uri="{BB962C8B-B14F-4D97-AF65-F5344CB8AC3E}">
        <p14:creationId xmlns:p14="http://schemas.microsoft.com/office/powerpoint/2010/main" val="705022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dirty="0" smtClean="0"/>
              <a:t>         </a:t>
            </a:r>
          </a:p>
          <a:p>
            <a:pPr marL="0" indent="0">
              <a:buNone/>
            </a:pPr>
            <a:r>
              <a:rPr lang="en-US" sz="9600" b="1" dirty="0" smtClean="0"/>
              <a:t>    THE END</a:t>
            </a:r>
            <a:endParaRPr lang="da-DK" sz="9600" b="1" dirty="0"/>
          </a:p>
        </p:txBody>
      </p:sp>
    </p:spTree>
    <p:extLst>
      <p:ext uri="{BB962C8B-B14F-4D97-AF65-F5344CB8AC3E}">
        <p14:creationId xmlns:p14="http://schemas.microsoft.com/office/powerpoint/2010/main" val="292462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Strength </a:t>
            </a:r>
            <a:endParaRPr lang="da-DK"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solidFill>
                  <a:srgbClr val="FF0000"/>
                </a:solidFill>
              </a:rPr>
              <a:t>Fatigue Strength:</a:t>
            </a:r>
          </a:p>
          <a:p>
            <a:r>
              <a:rPr lang="en-US" dirty="0" smtClean="0"/>
              <a:t>They are of two types i.e. </a:t>
            </a:r>
            <a:r>
              <a:rPr lang="en-US" i="1" dirty="0" smtClean="0"/>
              <a:t>static fatigue </a:t>
            </a:r>
            <a:r>
              <a:rPr lang="en-US" dirty="0" smtClean="0"/>
              <a:t>and </a:t>
            </a:r>
            <a:r>
              <a:rPr lang="en-US" i="1" dirty="0" smtClean="0"/>
              <a:t>fatigue.</a:t>
            </a:r>
            <a:endParaRPr lang="en-US" dirty="0" smtClean="0"/>
          </a:p>
          <a:p>
            <a:r>
              <a:rPr lang="en-US" dirty="0" smtClean="0"/>
              <a:t>The failure under cyclic repeated loading is known as fatigue (type 2). It is a time dependent phenomenon and failure occurs if the magnitude of repeated stress is larger that a threshold value.   </a:t>
            </a:r>
          </a:p>
          <a:p>
            <a:r>
              <a:rPr lang="en-US" dirty="0" smtClean="0"/>
              <a:t>The fatigue strength (S) decreases as the number of cycles (N) increases. The minimum value of S below which failure does not occur is known as endurance level. For steel S=0.5xstrength. Concrete does not have a minimum endurance level.</a:t>
            </a:r>
          </a:p>
          <a:p>
            <a:r>
              <a:rPr lang="en-US" dirty="0" smtClean="0"/>
              <a:t>As the compressive strength of concrete increases with age, fatigue strength also increase. </a:t>
            </a:r>
          </a:p>
          <a:p>
            <a:endParaRPr lang="en-US" dirty="0" smtClean="0"/>
          </a:p>
          <a:p>
            <a:endParaRPr lang="da-DK" dirty="0"/>
          </a:p>
        </p:txBody>
      </p:sp>
    </p:spTree>
    <p:extLst>
      <p:ext uri="{BB962C8B-B14F-4D97-AF65-F5344CB8AC3E}">
        <p14:creationId xmlns:p14="http://schemas.microsoft.com/office/powerpoint/2010/main" val="365665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918972"/>
            <a:ext cx="3625596" cy="27203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9570" y="907541"/>
            <a:ext cx="3648710" cy="2743200"/>
          </a:xfrm>
          <a:custGeom>
            <a:avLst/>
            <a:gdLst/>
            <a:ahLst/>
            <a:cxnLst/>
            <a:rect l="l" t="t" r="r" b="b"/>
            <a:pathLst>
              <a:path w="3648710" h="2743200">
                <a:moveTo>
                  <a:pt x="0" y="2743199"/>
                </a:moveTo>
                <a:lnTo>
                  <a:pt x="3648455" y="2743199"/>
                </a:lnTo>
                <a:lnTo>
                  <a:pt x="3648455" y="0"/>
                </a:lnTo>
                <a:lnTo>
                  <a:pt x="0" y="0"/>
                </a:lnTo>
                <a:lnTo>
                  <a:pt x="0" y="2743199"/>
                </a:lnTo>
                <a:close/>
              </a:path>
            </a:pathLst>
          </a:custGeom>
          <a:ln w="22860">
            <a:solidFill>
              <a:srgbClr val="000000"/>
            </a:solidFill>
          </a:ln>
        </p:spPr>
        <p:txBody>
          <a:bodyPr wrap="square" lIns="0" tIns="0" rIns="0" bIns="0" rtlCol="0"/>
          <a:lstStyle/>
          <a:p>
            <a:endParaRPr/>
          </a:p>
        </p:txBody>
      </p:sp>
      <p:sp>
        <p:nvSpPr>
          <p:cNvPr id="4" name="object 4"/>
          <p:cNvSpPr/>
          <p:nvPr/>
        </p:nvSpPr>
        <p:spPr>
          <a:xfrm>
            <a:off x="1589532" y="3366515"/>
            <a:ext cx="2305812" cy="31729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78102" y="3355085"/>
            <a:ext cx="2329180" cy="3195955"/>
          </a:xfrm>
          <a:custGeom>
            <a:avLst/>
            <a:gdLst/>
            <a:ahLst/>
            <a:cxnLst/>
            <a:rect l="l" t="t" r="r" b="b"/>
            <a:pathLst>
              <a:path w="2329179" h="3195954">
                <a:moveTo>
                  <a:pt x="0" y="3195828"/>
                </a:moveTo>
                <a:lnTo>
                  <a:pt x="2328672" y="3195828"/>
                </a:lnTo>
                <a:lnTo>
                  <a:pt x="2328672" y="0"/>
                </a:lnTo>
                <a:lnTo>
                  <a:pt x="0" y="0"/>
                </a:lnTo>
                <a:lnTo>
                  <a:pt x="0" y="3195828"/>
                </a:lnTo>
                <a:close/>
              </a:path>
            </a:pathLst>
          </a:custGeom>
          <a:ln w="22860">
            <a:solidFill>
              <a:srgbClr val="000000"/>
            </a:solidFill>
          </a:ln>
        </p:spPr>
        <p:txBody>
          <a:bodyPr wrap="square" lIns="0" tIns="0" rIns="0" bIns="0" rtlCol="0"/>
          <a:lstStyle/>
          <a:p>
            <a:endParaRPr/>
          </a:p>
        </p:txBody>
      </p:sp>
      <p:sp>
        <p:nvSpPr>
          <p:cNvPr id="6" name="object 6"/>
          <p:cNvSpPr/>
          <p:nvPr/>
        </p:nvSpPr>
        <p:spPr>
          <a:xfrm>
            <a:off x="5105400" y="996696"/>
            <a:ext cx="2537459" cy="30419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93970" y="985266"/>
            <a:ext cx="2560320" cy="3065145"/>
          </a:xfrm>
          <a:custGeom>
            <a:avLst/>
            <a:gdLst/>
            <a:ahLst/>
            <a:cxnLst/>
            <a:rect l="l" t="t" r="r" b="b"/>
            <a:pathLst>
              <a:path w="2560320" h="3065145">
                <a:moveTo>
                  <a:pt x="0" y="3064763"/>
                </a:moveTo>
                <a:lnTo>
                  <a:pt x="2560320" y="3064763"/>
                </a:lnTo>
                <a:lnTo>
                  <a:pt x="2560320" y="0"/>
                </a:lnTo>
                <a:lnTo>
                  <a:pt x="0" y="0"/>
                </a:lnTo>
                <a:lnTo>
                  <a:pt x="0" y="3064763"/>
                </a:lnTo>
                <a:close/>
              </a:path>
            </a:pathLst>
          </a:custGeom>
          <a:ln w="22860">
            <a:solidFill>
              <a:srgbClr val="000000"/>
            </a:solidFill>
          </a:ln>
        </p:spPr>
        <p:txBody>
          <a:bodyPr wrap="square" lIns="0" tIns="0" rIns="0" bIns="0" rtlCol="0"/>
          <a:lstStyle/>
          <a:p>
            <a:endParaRPr/>
          </a:p>
        </p:txBody>
      </p:sp>
      <p:sp>
        <p:nvSpPr>
          <p:cNvPr id="8" name="object 8"/>
          <p:cNvSpPr/>
          <p:nvPr/>
        </p:nvSpPr>
        <p:spPr>
          <a:xfrm>
            <a:off x="1098803" y="161544"/>
            <a:ext cx="2805684" cy="68275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428369" y="303784"/>
            <a:ext cx="2146300" cy="330835"/>
          </a:xfrm>
          <a:prstGeom prst="rect">
            <a:avLst/>
          </a:prstGeom>
        </p:spPr>
        <p:txBody>
          <a:bodyPr vert="horz" wrap="square" lIns="0" tIns="0" rIns="0" bIns="0" rtlCol="0">
            <a:spAutoFit/>
          </a:bodyPr>
          <a:lstStyle/>
          <a:p>
            <a:pPr marL="12700">
              <a:lnSpc>
                <a:spcPct val="100000"/>
              </a:lnSpc>
            </a:pPr>
            <a:r>
              <a:rPr sz="2000" b="1" spc="-5" dirty="0">
                <a:solidFill>
                  <a:srgbClr val="000000"/>
                </a:solidFill>
                <a:latin typeface="Calibri"/>
                <a:cs typeface="Calibri"/>
              </a:rPr>
              <a:t>COMPRESSION</a:t>
            </a:r>
            <a:r>
              <a:rPr sz="2000" b="1" spc="-105" dirty="0">
                <a:solidFill>
                  <a:srgbClr val="000000"/>
                </a:solidFill>
                <a:latin typeface="Calibri"/>
                <a:cs typeface="Calibri"/>
              </a:rPr>
              <a:t> </a:t>
            </a:r>
            <a:r>
              <a:rPr sz="2000" b="1" spc="-15" dirty="0">
                <a:solidFill>
                  <a:srgbClr val="000000"/>
                </a:solidFill>
                <a:latin typeface="Calibri"/>
                <a:cs typeface="Calibri"/>
              </a:rPr>
              <a:t>TEST</a:t>
            </a:r>
            <a:endParaRPr sz="2000">
              <a:latin typeface="Calibri"/>
              <a:cs typeface="Calibri"/>
            </a:endParaRPr>
          </a:p>
        </p:txBody>
      </p:sp>
      <p:sp>
        <p:nvSpPr>
          <p:cNvPr id="10" name="object 10"/>
          <p:cNvSpPr/>
          <p:nvPr/>
        </p:nvSpPr>
        <p:spPr>
          <a:xfrm>
            <a:off x="5061203" y="161544"/>
            <a:ext cx="3136392" cy="682751"/>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5338064" y="303784"/>
            <a:ext cx="2581910" cy="330835"/>
          </a:xfrm>
          <a:prstGeom prst="rect">
            <a:avLst/>
          </a:prstGeom>
        </p:spPr>
        <p:txBody>
          <a:bodyPr vert="horz" wrap="square" lIns="0" tIns="0" rIns="0" bIns="0" rtlCol="0">
            <a:spAutoFit/>
          </a:bodyPr>
          <a:lstStyle/>
          <a:p>
            <a:pPr marL="12700">
              <a:lnSpc>
                <a:spcPct val="100000"/>
              </a:lnSpc>
            </a:pPr>
            <a:r>
              <a:rPr sz="2000" b="1" dirty="0">
                <a:latin typeface="Calibri"/>
                <a:cs typeface="Calibri"/>
              </a:rPr>
              <a:t>FLEXURAL </a:t>
            </a:r>
            <a:r>
              <a:rPr sz="2000" b="1" spc="-5" dirty="0">
                <a:latin typeface="Calibri"/>
                <a:cs typeface="Calibri"/>
              </a:rPr>
              <a:t>TENSILE</a:t>
            </a:r>
            <a:r>
              <a:rPr sz="2000" b="1" spc="355" dirty="0">
                <a:latin typeface="Calibri"/>
                <a:cs typeface="Calibri"/>
              </a:rPr>
              <a:t> </a:t>
            </a:r>
            <a:r>
              <a:rPr sz="2000" b="1" spc="-15" dirty="0">
                <a:latin typeface="Calibri"/>
                <a:cs typeface="Calibri"/>
              </a:rPr>
              <a:t>TEST</a:t>
            </a:r>
            <a:endParaRPr sz="2000">
              <a:latin typeface="Calibri"/>
              <a:cs typeface="Calibri"/>
            </a:endParaRPr>
          </a:p>
        </p:txBody>
      </p:sp>
      <p:sp>
        <p:nvSpPr>
          <p:cNvPr id="12" name="object 12"/>
          <p:cNvSpPr/>
          <p:nvPr/>
        </p:nvSpPr>
        <p:spPr>
          <a:xfrm>
            <a:off x="5334000" y="3787140"/>
            <a:ext cx="3604259" cy="272796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322570" y="3775709"/>
            <a:ext cx="3627120" cy="2750820"/>
          </a:xfrm>
          <a:custGeom>
            <a:avLst/>
            <a:gdLst/>
            <a:ahLst/>
            <a:cxnLst/>
            <a:rect l="l" t="t" r="r" b="b"/>
            <a:pathLst>
              <a:path w="3627120" h="2750820">
                <a:moveTo>
                  <a:pt x="0" y="2750820"/>
                </a:moveTo>
                <a:lnTo>
                  <a:pt x="3627120" y="2750820"/>
                </a:lnTo>
                <a:lnTo>
                  <a:pt x="3627120" y="0"/>
                </a:lnTo>
                <a:lnTo>
                  <a:pt x="0" y="0"/>
                </a:lnTo>
                <a:lnTo>
                  <a:pt x="0" y="2750820"/>
                </a:lnTo>
                <a:close/>
              </a:path>
            </a:pathLst>
          </a:custGeom>
          <a:ln w="2286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11415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7503" rIns="0" bIns="0" rtlCol="0">
            <a:spAutoFit/>
          </a:bodyPr>
          <a:lstStyle/>
          <a:p>
            <a:pPr marL="397510">
              <a:lnSpc>
                <a:spcPct val="100000"/>
              </a:lnSpc>
            </a:pPr>
            <a:r>
              <a:rPr sz="3600" b="1" spc="-10" dirty="0">
                <a:solidFill>
                  <a:srgbClr val="000000"/>
                </a:solidFill>
                <a:latin typeface="Calibri"/>
                <a:cs typeface="Calibri"/>
              </a:rPr>
              <a:t>Strength </a:t>
            </a:r>
            <a:r>
              <a:rPr sz="3600" b="1" dirty="0">
                <a:solidFill>
                  <a:srgbClr val="000000"/>
                </a:solidFill>
                <a:latin typeface="Calibri"/>
                <a:cs typeface="Calibri"/>
              </a:rPr>
              <a:t>of </a:t>
            </a:r>
            <a:r>
              <a:rPr sz="3600" b="1" spc="-20" dirty="0">
                <a:solidFill>
                  <a:srgbClr val="000000"/>
                </a:solidFill>
                <a:latin typeface="Calibri"/>
                <a:cs typeface="Calibri"/>
              </a:rPr>
              <a:t>concrete </a:t>
            </a:r>
            <a:r>
              <a:rPr sz="3600" b="1" spc="-5" dirty="0">
                <a:solidFill>
                  <a:srgbClr val="000000"/>
                </a:solidFill>
                <a:latin typeface="Calibri"/>
                <a:cs typeface="Calibri"/>
              </a:rPr>
              <a:t>increase with </a:t>
            </a:r>
            <a:r>
              <a:rPr sz="3600" b="1" spc="-15" dirty="0">
                <a:solidFill>
                  <a:srgbClr val="000000"/>
                </a:solidFill>
                <a:latin typeface="Calibri"/>
                <a:cs typeface="Calibri"/>
              </a:rPr>
              <a:t>age</a:t>
            </a:r>
            <a:endParaRPr sz="3600">
              <a:latin typeface="Calibri"/>
              <a:cs typeface="Calibri"/>
            </a:endParaRPr>
          </a:p>
        </p:txBody>
      </p:sp>
      <p:sp>
        <p:nvSpPr>
          <p:cNvPr id="3" name="object 3"/>
          <p:cNvSpPr/>
          <p:nvPr/>
        </p:nvSpPr>
        <p:spPr>
          <a:xfrm>
            <a:off x="786383" y="1286255"/>
            <a:ext cx="7786116" cy="495757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652764" y="41782"/>
            <a:ext cx="343535" cy="298450"/>
          </a:xfrm>
          <a:prstGeom prst="rect">
            <a:avLst/>
          </a:prstGeom>
        </p:spPr>
        <p:txBody>
          <a:bodyPr vert="horz" wrap="square" lIns="0" tIns="0" rIns="0" bIns="0" rtlCol="0">
            <a:spAutoFit/>
          </a:bodyPr>
          <a:lstStyle/>
          <a:p>
            <a:pPr marL="12700">
              <a:lnSpc>
                <a:spcPct val="100000"/>
              </a:lnSpc>
            </a:pPr>
            <a:r>
              <a:rPr sz="1800" spc="-10" dirty="0">
                <a:solidFill>
                  <a:srgbClr val="FFFFFF"/>
                </a:solidFill>
                <a:latin typeface="Calibri"/>
                <a:cs typeface="Calibri"/>
              </a:rPr>
              <a:t>W8</a:t>
            </a:r>
            <a:endParaRPr sz="1800">
              <a:latin typeface="Calibri"/>
              <a:cs typeface="Calibri"/>
            </a:endParaRPr>
          </a:p>
        </p:txBody>
      </p:sp>
    </p:spTree>
    <p:extLst>
      <p:ext uri="{BB962C8B-B14F-4D97-AF65-F5344CB8AC3E}">
        <p14:creationId xmlns:p14="http://schemas.microsoft.com/office/powerpoint/2010/main" val="1365858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652764" y="41782"/>
            <a:ext cx="343535" cy="298450"/>
          </a:xfrm>
          <a:prstGeom prst="rect">
            <a:avLst/>
          </a:prstGeom>
        </p:spPr>
        <p:txBody>
          <a:bodyPr vert="horz" wrap="square" lIns="0" tIns="0" rIns="0" bIns="0" rtlCol="0">
            <a:spAutoFit/>
          </a:bodyPr>
          <a:lstStyle/>
          <a:p>
            <a:pPr marL="12700">
              <a:lnSpc>
                <a:spcPct val="100000"/>
              </a:lnSpc>
            </a:pPr>
            <a:r>
              <a:rPr sz="1800" spc="-10" dirty="0">
                <a:solidFill>
                  <a:srgbClr val="FFFFFF"/>
                </a:solidFill>
                <a:latin typeface="Calibri"/>
                <a:cs typeface="Calibri"/>
              </a:rPr>
              <a:t>W8</a:t>
            </a:r>
            <a:endParaRPr sz="1800">
              <a:latin typeface="Calibri"/>
              <a:cs typeface="Calibri"/>
            </a:endParaRPr>
          </a:p>
        </p:txBody>
      </p:sp>
    </p:spTree>
    <p:extLst>
      <p:ext uri="{BB962C8B-B14F-4D97-AF65-F5344CB8AC3E}">
        <p14:creationId xmlns:p14="http://schemas.microsoft.com/office/powerpoint/2010/main" val="155267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Strength </a:t>
            </a:r>
            <a:endParaRPr lang="da-DK" dirty="0"/>
          </a:p>
        </p:txBody>
      </p:sp>
      <p:sp>
        <p:nvSpPr>
          <p:cNvPr id="3" name="Content Placeholder 2"/>
          <p:cNvSpPr>
            <a:spLocks noGrp="1"/>
          </p:cNvSpPr>
          <p:nvPr>
            <p:ph sz="quarter" idx="1"/>
          </p:nvPr>
        </p:nvSpPr>
        <p:spPr/>
        <p:txBody>
          <a:bodyPr>
            <a:normAutofit fontScale="92500" lnSpcReduction="20000"/>
          </a:bodyPr>
          <a:lstStyle/>
          <a:p>
            <a:r>
              <a:rPr lang="en-US" dirty="0" smtClean="0">
                <a:solidFill>
                  <a:srgbClr val="FF0000"/>
                </a:solidFill>
              </a:rPr>
              <a:t>Factors Influencing the strength of concrete:</a:t>
            </a:r>
          </a:p>
          <a:p>
            <a:pPr marL="0" indent="0">
              <a:lnSpc>
                <a:spcPts val="3810"/>
              </a:lnSpc>
              <a:buNone/>
              <a:tabLst>
                <a:tab pos="672465" algn="l"/>
              </a:tabLst>
            </a:pPr>
            <a:r>
              <a:rPr lang="en-US" b="1" spc="-5" dirty="0" smtClean="0">
                <a:latin typeface="Calibri"/>
                <a:cs typeface="Calibri"/>
              </a:rPr>
              <a:t>1</a:t>
            </a:r>
            <a:r>
              <a:rPr lang="en-US" b="1" spc="-5" dirty="0">
                <a:latin typeface="Calibri"/>
                <a:cs typeface="Calibri"/>
              </a:rPr>
              <a:t>.	</a:t>
            </a:r>
            <a:r>
              <a:rPr lang="en-US" b="1" u="heavy" spc="-5" dirty="0">
                <a:latin typeface="Calibri"/>
                <a:cs typeface="Calibri"/>
              </a:rPr>
              <a:t>Influence </a:t>
            </a:r>
            <a:r>
              <a:rPr lang="en-US" b="1" u="heavy" dirty="0">
                <a:latin typeface="Calibri"/>
                <a:cs typeface="Calibri"/>
              </a:rPr>
              <a:t>of </a:t>
            </a:r>
            <a:r>
              <a:rPr lang="en-US" b="1" u="heavy" spc="5" dirty="0">
                <a:latin typeface="Calibri"/>
                <a:cs typeface="Calibri"/>
              </a:rPr>
              <a:t>the </a:t>
            </a:r>
            <a:r>
              <a:rPr lang="en-US" b="1" u="heavy" spc="-10" dirty="0">
                <a:latin typeface="Calibri"/>
                <a:cs typeface="Calibri"/>
              </a:rPr>
              <a:t>constituent</a:t>
            </a:r>
            <a:r>
              <a:rPr lang="en-US" b="1" u="heavy" spc="-80" dirty="0">
                <a:latin typeface="Calibri"/>
                <a:cs typeface="Calibri"/>
              </a:rPr>
              <a:t> </a:t>
            </a:r>
            <a:r>
              <a:rPr lang="en-US" b="1" u="heavy" spc="-10" dirty="0" smtClean="0">
                <a:latin typeface="Calibri"/>
                <a:cs typeface="Calibri"/>
              </a:rPr>
              <a:t>materials</a:t>
            </a:r>
            <a:r>
              <a:rPr lang="en-US" b="1" spc="-10" dirty="0" smtClean="0">
                <a:latin typeface="Calibri"/>
                <a:cs typeface="Calibri"/>
              </a:rPr>
              <a:t>.</a:t>
            </a:r>
            <a:r>
              <a:rPr lang="en-US" dirty="0">
                <a:latin typeface="Calibri"/>
                <a:cs typeface="Calibri"/>
              </a:rPr>
              <a:t/>
            </a:r>
            <a:br>
              <a:rPr lang="en-US" dirty="0">
                <a:latin typeface="Calibri"/>
                <a:cs typeface="Calibri"/>
              </a:rPr>
            </a:br>
            <a:r>
              <a:rPr lang="en-US" sz="2400" spc="-5" dirty="0" smtClean="0">
                <a:latin typeface="Calibri"/>
                <a:cs typeface="Calibri"/>
              </a:rPr>
              <a:t>a</a:t>
            </a:r>
            <a:r>
              <a:rPr lang="en-US" sz="2400" spc="-5" dirty="0">
                <a:latin typeface="Calibri"/>
                <a:cs typeface="Calibri"/>
              </a:rPr>
              <a:t>)</a:t>
            </a:r>
            <a:r>
              <a:rPr lang="en-US" sz="2400" spc="-55" dirty="0">
                <a:latin typeface="Calibri"/>
                <a:cs typeface="Calibri"/>
              </a:rPr>
              <a:t> </a:t>
            </a:r>
            <a:r>
              <a:rPr lang="en-US" sz="2400" spc="-15" dirty="0">
                <a:latin typeface="Calibri"/>
                <a:cs typeface="Calibri"/>
              </a:rPr>
              <a:t>Cement</a:t>
            </a:r>
            <a:endParaRPr lang="en-US" sz="2400" dirty="0">
              <a:latin typeface="Calibri"/>
              <a:cs typeface="Calibri"/>
            </a:endParaRPr>
          </a:p>
          <a:p>
            <a:pPr marL="672465" indent="-659765">
              <a:lnSpc>
                <a:spcPct val="100000"/>
              </a:lnSpc>
              <a:buFont typeface="Wingdings"/>
              <a:buChar char=""/>
              <a:tabLst>
                <a:tab pos="672465" algn="l"/>
                <a:tab pos="673100" algn="l"/>
              </a:tabLst>
            </a:pPr>
            <a:r>
              <a:rPr lang="en-US" sz="2400" spc="-5" dirty="0">
                <a:solidFill>
                  <a:srgbClr val="FF0000"/>
                </a:solidFill>
                <a:latin typeface="Calibri"/>
                <a:cs typeface="Calibri"/>
              </a:rPr>
              <a:t>Fineness </a:t>
            </a:r>
            <a:r>
              <a:rPr lang="en-US" sz="2400" spc="-5" dirty="0">
                <a:latin typeface="Calibri"/>
                <a:cs typeface="Calibri"/>
              </a:rPr>
              <a:t>of </a:t>
            </a:r>
            <a:r>
              <a:rPr lang="en-US" sz="2400" spc="-10" dirty="0">
                <a:latin typeface="Calibri"/>
                <a:cs typeface="Calibri"/>
              </a:rPr>
              <a:t>cement </a:t>
            </a:r>
            <a:r>
              <a:rPr lang="en-US" sz="2400" spc="-10" dirty="0">
                <a:solidFill>
                  <a:srgbClr val="FF0000"/>
                </a:solidFill>
                <a:latin typeface="Calibri"/>
                <a:cs typeface="Calibri"/>
              </a:rPr>
              <a:t>increase</a:t>
            </a:r>
            <a:r>
              <a:rPr lang="en-US" sz="2400" spc="20" dirty="0">
                <a:solidFill>
                  <a:srgbClr val="FF0000"/>
                </a:solidFill>
                <a:latin typeface="Calibri"/>
                <a:cs typeface="Calibri"/>
              </a:rPr>
              <a:t> </a:t>
            </a:r>
            <a:r>
              <a:rPr lang="en-US" sz="2400" spc="-20" dirty="0">
                <a:solidFill>
                  <a:srgbClr val="FF0000"/>
                </a:solidFill>
                <a:latin typeface="Calibri"/>
                <a:cs typeface="Calibri"/>
              </a:rPr>
              <a:t>strength</a:t>
            </a:r>
            <a:r>
              <a:rPr lang="en-US" sz="2400" spc="-20" dirty="0">
                <a:latin typeface="Calibri"/>
                <a:cs typeface="Calibri"/>
              </a:rPr>
              <a:t>.</a:t>
            </a:r>
            <a:endParaRPr lang="en-US" sz="2400" dirty="0">
              <a:latin typeface="Calibri"/>
              <a:cs typeface="Calibri"/>
            </a:endParaRPr>
          </a:p>
          <a:p>
            <a:pPr marL="672465" indent="-659765">
              <a:lnSpc>
                <a:spcPct val="100000"/>
              </a:lnSpc>
              <a:buFont typeface="Wingdings"/>
              <a:buChar char=""/>
              <a:tabLst>
                <a:tab pos="672465" algn="l"/>
                <a:tab pos="673100" algn="l"/>
              </a:tabLst>
            </a:pPr>
            <a:r>
              <a:rPr lang="en-US" sz="2400" spc="-10" dirty="0">
                <a:latin typeface="Calibri"/>
                <a:cs typeface="Calibri"/>
              </a:rPr>
              <a:t>Chemical</a:t>
            </a:r>
            <a:r>
              <a:rPr lang="en-US" sz="2400" spc="-40" dirty="0">
                <a:latin typeface="Calibri"/>
                <a:cs typeface="Calibri"/>
              </a:rPr>
              <a:t> </a:t>
            </a:r>
            <a:r>
              <a:rPr lang="en-US" sz="2400" spc="-10" dirty="0">
                <a:latin typeface="Calibri"/>
                <a:cs typeface="Calibri"/>
              </a:rPr>
              <a:t>composition.</a:t>
            </a:r>
            <a:endParaRPr lang="en-US" sz="2400" dirty="0">
              <a:latin typeface="Calibri"/>
              <a:cs typeface="Calibri"/>
            </a:endParaRPr>
          </a:p>
          <a:p>
            <a:pPr marL="672465" indent="-659765">
              <a:lnSpc>
                <a:spcPct val="100000"/>
              </a:lnSpc>
              <a:buFont typeface="Wingdings"/>
              <a:buChar char=""/>
              <a:tabLst>
                <a:tab pos="672465" algn="l"/>
                <a:tab pos="673100" algn="l"/>
              </a:tabLst>
            </a:pPr>
            <a:r>
              <a:rPr lang="en-US" sz="2400" spc="-40" dirty="0">
                <a:latin typeface="Calibri"/>
                <a:cs typeface="Calibri"/>
              </a:rPr>
              <a:t>Type </a:t>
            </a:r>
            <a:r>
              <a:rPr lang="en-US" sz="2400" spc="-5" dirty="0">
                <a:latin typeface="Calibri"/>
                <a:cs typeface="Calibri"/>
              </a:rPr>
              <a:t>of </a:t>
            </a:r>
            <a:r>
              <a:rPr lang="en-US" sz="2400" spc="-10" dirty="0">
                <a:latin typeface="Calibri"/>
                <a:cs typeface="Calibri"/>
              </a:rPr>
              <a:t>cement </a:t>
            </a:r>
            <a:r>
              <a:rPr lang="en-US" sz="2400" dirty="0" smtClean="0">
                <a:latin typeface="Calibri"/>
                <a:cs typeface="Calibri"/>
              </a:rPr>
              <a:t>( </a:t>
            </a:r>
            <a:r>
              <a:rPr lang="en-US" sz="2400" spc="-10" dirty="0">
                <a:latin typeface="Calibri"/>
                <a:cs typeface="Calibri"/>
              </a:rPr>
              <a:t>RHPC, SRPC,</a:t>
            </a:r>
            <a:r>
              <a:rPr lang="en-US" sz="2400" spc="70" dirty="0">
                <a:latin typeface="Calibri"/>
                <a:cs typeface="Calibri"/>
              </a:rPr>
              <a:t> </a:t>
            </a:r>
            <a:r>
              <a:rPr lang="en-US" sz="2400" spc="-10" dirty="0">
                <a:latin typeface="Calibri"/>
                <a:cs typeface="Calibri"/>
              </a:rPr>
              <a:t>LHPC</a:t>
            </a:r>
            <a:r>
              <a:rPr lang="en-US" sz="2400" spc="-10" dirty="0" smtClean="0">
                <a:latin typeface="Calibri"/>
                <a:cs typeface="Calibri"/>
              </a:rPr>
              <a:t>).</a:t>
            </a:r>
            <a:endParaRPr lang="en-US" sz="2400" dirty="0">
              <a:latin typeface="Times New Roman"/>
              <a:cs typeface="Times New Roman"/>
            </a:endParaRPr>
          </a:p>
          <a:p>
            <a:pPr marL="0" indent="0">
              <a:lnSpc>
                <a:spcPct val="100000"/>
              </a:lnSpc>
              <a:buNone/>
            </a:pPr>
            <a:r>
              <a:rPr lang="en-US" sz="2400" spc="-5" dirty="0">
                <a:latin typeface="Calibri"/>
                <a:cs typeface="Calibri"/>
              </a:rPr>
              <a:t>b)</a:t>
            </a:r>
            <a:r>
              <a:rPr lang="en-US" sz="2400" spc="-100" dirty="0">
                <a:latin typeface="Calibri"/>
                <a:cs typeface="Calibri"/>
              </a:rPr>
              <a:t> </a:t>
            </a:r>
            <a:r>
              <a:rPr lang="en-US" sz="2400" spc="-35" dirty="0">
                <a:latin typeface="Calibri"/>
                <a:cs typeface="Calibri"/>
              </a:rPr>
              <a:t>Water</a:t>
            </a:r>
            <a:endParaRPr lang="en-US" sz="2400" dirty="0">
              <a:latin typeface="Calibri"/>
              <a:cs typeface="Calibri"/>
            </a:endParaRPr>
          </a:p>
          <a:p>
            <a:pPr marL="672465" indent="-659765">
              <a:lnSpc>
                <a:spcPts val="3025"/>
              </a:lnSpc>
              <a:buFont typeface="Wingdings"/>
              <a:buChar char=""/>
              <a:tabLst>
                <a:tab pos="672465" algn="l"/>
                <a:tab pos="673100" algn="l"/>
              </a:tabLst>
            </a:pPr>
            <a:r>
              <a:rPr lang="en-US" sz="2400" spc="-35" dirty="0">
                <a:latin typeface="Calibri"/>
                <a:cs typeface="Calibri"/>
              </a:rPr>
              <a:t>Water </a:t>
            </a:r>
            <a:r>
              <a:rPr lang="en-US" sz="2400" spc="-10" dirty="0">
                <a:latin typeface="Calibri"/>
                <a:cs typeface="Calibri"/>
              </a:rPr>
              <a:t>cement </a:t>
            </a:r>
            <a:r>
              <a:rPr lang="en-US" sz="2400" spc="-20" dirty="0">
                <a:latin typeface="Calibri"/>
                <a:cs typeface="Calibri"/>
              </a:rPr>
              <a:t>ratio </a:t>
            </a:r>
            <a:r>
              <a:rPr lang="en-US" sz="2400" spc="-10" dirty="0">
                <a:latin typeface="Calibri"/>
                <a:cs typeface="Calibri"/>
              </a:rPr>
              <a:t>(w/c) </a:t>
            </a:r>
            <a:r>
              <a:rPr lang="en-US" sz="2400" spc="-15" dirty="0">
                <a:latin typeface="Calibri"/>
                <a:cs typeface="Calibri"/>
              </a:rPr>
              <a:t>required </a:t>
            </a:r>
            <a:r>
              <a:rPr lang="en-US" sz="2400" spc="-25" dirty="0">
                <a:latin typeface="Calibri"/>
                <a:cs typeface="Calibri"/>
              </a:rPr>
              <a:t>for</a:t>
            </a:r>
            <a:r>
              <a:rPr lang="en-US" sz="2400" spc="65" dirty="0">
                <a:latin typeface="Calibri"/>
                <a:cs typeface="Calibri"/>
              </a:rPr>
              <a:t> </a:t>
            </a:r>
            <a:r>
              <a:rPr lang="en-US" sz="2400" spc="-25" dirty="0" smtClean="0">
                <a:solidFill>
                  <a:srgbClr val="FF0000"/>
                </a:solidFill>
                <a:latin typeface="Calibri"/>
                <a:cs typeface="Calibri"/>
              </a:rPr>
              <a:t>hydration</a:t>
            </a:r>
            <a:r>
              <a:rPr lang="en-US" sz="2400" dirty="0">
                <a:latin typeface="Calibri"/>
                <a:cs typeface="Calibri"/>
              </a:rPr>
              <a:t> </a:t>
            </a:r>
            <a:r>
              <a:rPr lang="en-US" sz="2400" spc="-15" dirty="0" smtClean="0">
                <a:latin typeface="Calibri"/>
                <a:cs typeface="Calibri"/>
              </a:rPr>
              <a:t>process</a:t>
            </a:r>
            <a:r>
              <a:rPr lang="en-US" sz="2400" spc="-15" dirty="0">
                <a:latin typeface="Calibri"/>
                <a:cs typeface="Calibri"/>
              </a:rPr>
              <a:t>.</a:t>
            </a:r>
            <a:endParaRPr lang="en-US" sz="2400" dirty="0">
              <a:latin typeface="Calibri"/>
              <a:cs typeface="Calibri"/>
            </a:endParaRPr>
          </a:p>
          <a:p>
            <a:pPr marL="672465" marR="345440" indent="-659765">
              <a:lnSpc>
                <a:spcPct val="80000"/>
              </a:lnSpc>
              <a:spcBef>
                <a:spcPts val="670"/>
              </a:spcBef>
              <a:buFont typeface="Wingdings"/>
              <a:buChar char=""/>
              <a:tabLst>
                <a:tab pos="672465" algn="l"/>
                <a:tab pos="673100" algn="l"/>
              </a:tabLst>
            </a:pPr>
            <a:r>
              <a:rPr lang="en-US" sz="2400" spc="-10" dirty="0">
                <a:latin typeface="Calibri"/>
                <a:cs typeface="Calibri"/>
              </a:rPr>
              <a:t>The lower </a:t>
            </a:r>
            <a:r>
              <a:rPr lang="en-US" sz="2400" spc="-15" dirty="0">
                <a:latin typeface="Calibri"/>
                <a:cs typeface="Calibri"/>
              </a:rPr>
              <a:t>w/c, </a:t>
            </a:r>
            <a:r>
              <a:rPr lang="en-US" sz="2400" spc="-5" dirty="0">
                <a:latin typeface="Calibri"/>
                <a:cs typeface="Calibri"/>
              </a:rPr>
              <a:t>the </a:t>
            </a:r>
            <a:r>
              <a:rPr lang="en-US" sz="2400" spc="-15" dirty="0">
                <a:latin typeface="Calibri"/>
                <a:cs typeface="Calibri"/>
              </a:rPr>
              <a:t>greater </a:t>
            </a:r>
            <a:r>
              <a:rPr lang="en-US" sz="2400" spc="-5" dirty="0">
                <a:latin typeface="Calibri"/>
                <a:cs typeface="Calibri"/>
              </a:rPr>
              <a:t>is the </a:t>
            </a:r>
            <a:r>
              <a:rPr lang="en-US" sz="2400" spc="-15" dirty="0">
                <a:latin typeface="Calibri"/>
                <a:cs typeface="Calibri"/>
              </a:rPr>
              <a:t>compressive  </a:t>
            </a:r>
            <a:r>
              <a:rPr lang="en-US" sz="2400" spc="-20" dirty="0">
                <a:latin typeface="Calibri"/>
                <a:cs typeface="Calibri"/>
              </a:rPr>
              <a:t>strength </a:t>
            </a:r>
            <a:r>
              <a:rPr lang="en-US" sz="2400" spc="-5" dirty="0">
                <a:latin typeface="Calibri"/>
                <a:cs typeface="Calibri"/>
              </a:rPr>
              <a:t>and vice </a:t>
            </a:r>
            <a:r>
              <a:rPr lang="en-US" sz="2400" spc="-20" dirty="0" smtClean="0">
                <a:latin typeface="Calibri"/>
                <a:cs typeface="Calibri"/>
              </a:rPr>
              <a:t>versa because the strength of concrete depends upon strength of cement paste.</a:t>
            </a:r>
          </a:p>
          <a:p>
            <a:pPr marL="672465" marR="345440" indent="-659765">
              <a:lnSpc>
                <a:spcPct val="80000"/>
              </a:lnSpc>
              <a:spcBef>
                <a:spcPts val="670"/>
              </a:spcBef>
              <a:buFont typeface="Wingdings"/>
              <a:buChar char=""/>
              <a:tabLst>
                <a:tab pos="672465" algn="l"/>
                <a:tab pos="673100" algn="l"/>
              </a:tabLst>
            </a:pPr>
            <a:r>
              <a:rPr lang="en-US" sz="2400" spc="-20" dirty="0" smtClean="0">
                <a:latin typeface="Calibri"/>
                <a:cs typeface="Calibri"/>
              </a:rPr>
              <a:t>Instead of W/C, Gel space ratio can be more accurate representation of strength. Gel/space is the volume of hydrated cement to the sum of volume of hydrated cement and capillary pores. </a:t>
            </a:r>
          </a:p>
          <a:p>
            <a:pPr marL="672465" marR="345440" indent="-659765">
              <a:lnSpc>
                <a:spcPct val="80000"/>
              </a:lnSpc>
              <a:spcBef>
                <a:spcPts val="670"/>
              </a:spcBef>
              <a:buFont typeface="Wingdings"/>
              <a:buChar char=""/>
              <a:tabLst>
                <a:tab pos="672465" algn="l"/>
                <a:tab pos="673100" algn="l"/>
              </a:tabLst>
            </a:pPr>
            <a:endParaRPr lang="en-US" sz="2400" dirty="0">
              <a:latin typeface="Calibri"/>
              <a:cs typeface="Calibri"/>
            </a:endParaRPr>
          </a:p>
          <a:p>
            <a:endParaRPr lang="da-DK" dirty="0">
              <a:solidFill>
                <a:srgbClr val="FF0000"/>
              </a:solidFill>
            </a:endParaRPr>
          </a:p>
        </p:txBody>
      </p:sp>
    </p:spTree>
    <p:extLst>
      <p:ext uri="{BB962C8B-B14F-4D97-AF65-F5344CB8AC3E}">
        <p14:creationId xmlns:p14="http://schemas.microsoft.com/office/powerpoint/2010/main" val="48286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0"/>
            <a:ext cx="7696200" cy="644956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50942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2678</TotalTime>
  <Words>2637</Words>
  <Application>Microsoft Office PowerPoint</Application>
  <PresentationFormat>On-screen Show (4:3)</PresentationFormat>
  <Paragraphs>218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Origin</vt:lpstr>
      <vt:lpstr>   Concrete Technology Lecture 8</vt:lpstr>
      <vt:lpstr>Contents</vt:lpstr>
      <vt:lpstr>1. Strength</vt:lpstr>
      <vt:lpstr>1. Strength </vt:lpstr>
      <vt:lpstr>COMPRESSION TEST</vt:lpstr>
      <vt:lpstr>Strength of concrete increase with age</vt:lpstr>
      <vt:lpstr>PowerPoint Presentation</vt:lpstr>
      <vt:lpstr>1. Strength </vt:lpstr>
      <vt:lpstr>PowerPoint Presentation</vt:lpstr>
      <vt:lpstr>1. Strength</vt:lpstr>
      <vt:lpstr>1. Strength </vt:lpstr>
      <vt:lpstr>1. Strength </vt:lpstr>
      <vt:lpstr>1. Strength </vt:lpstr>
      <vt:lpstr>1. Strength</vt:lpstr>
      <vt:lpstr>1. Strength </vt:lpstr>
      <vt:lpstr>PowerPoint Presentation</vt:lpstr>
      <vt:lpstr>1. Strength</vt:lpstr>
      <vt:lpstr>2. Deformation under load </vt:lpstr>
      <vt:lpstr>Stress Strain Relationship of Concrete</vt:lpstr>
      <vt:lpstr>2. Deformation under load </vt:lpstr>
      <vt:lpstr>2. Deformation under load </vt:lpstr>
      <vt:lpstr>2. Deformation under load </vt:lpstr>
      <vt:lpstr>Creep</vt:lpstr>
      <vt:lpstr>Strain Relaxation</vt:lpstr>
      <vt:lpstr>3. Deformation independent of Load  </vt:lpstr>
      <vt:lpstr>3. Deformation independent of Load  </vt:lpstr>
      <vt:lpstr>Plastic cracking (Plastic Shrinkage Cracking) is cracking  that occurs in the surface of the fresh concrete soon  after it is placed and while it is still plastic.</vt:lpstr>
      <vt:lpstr>3. Deformation independent of Load  </vt:lpstr>
      <vt:lpstr>3. Deformation independent of loading</vt:lpstr>
      <vt:lpstr>4. Permeability </vt:lpstr>
      <vt:lpstr>4. Permeability </vt:lpstr>
      <vt:lpstr>5. Durability </vt:lpstr>
      <vt:lpstr>5. Durability </vt:lpstr>
      <vt:lpstr>5. Durability</vt:lpstr>
      <vt:lpstr>5. Durability</vt:lpstr>
      <vt:lpstr>5. Durability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CONCRETE TECHNOLOGY</dc:title>
  <dc:creator>DELL 5521</dc:creator>
  <cp:lastModifiedBy>admin</cp:lastModifiedBy>
  <cp:revision>129</cp:revision>
  <dcterms:created xsi:type="dcterms:W3CDTF">2006-08-16T00:00:00Z</dcterms:created>
  <dcterms:modified xsi:type="dcterms:W3CDTF">2020-05-19T23:40:15Z</dcterms:modified>
</cp:coreProperties>
</file>