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57" r:id="rId5"/>
    <p:sldId id="261" r:id="rId6"/>
    <p:sldId id="262" r:id="rId7"/>
    <p:sldId id="263" r:id="rId8"/>
    <p:sldId id="269" r:id="rId9"/>
    <p:sldId id="277" r:id="rId10"/>
    <p:sldId id="305" r:id="rId11"/>
    <p:sldId id="306" r:id="rId12"/>
    <p:sldId id="264" r:id="rId13"/>
    <p:sldId id="268" r:id="rId14"/>
    <p:sldId id="265" r:id="rId15"/>
    <p:sldId id="316" r:id="rId16"/>
    <p:sldId id="260" r:id="rId17"/>
    <p:sldId id="270" r:id="rId18"/>
    <p:sldId id="271" r:id="rId19"/>
    <p:sldId id="274" r:id="rId20"/>
    <p:sldId id="314" r:id="rId21"/>
    <p:sldId id="272" r:id="rId22"/>
    <p:sldId id="273" r:id="rId23"/>
    <p:sldId id="275" r:id="rId24"/>
    <p:sldId id="299" r:id="rId25"/>
    <p:sldId id="303" r:id="rId26"/>
    <p:sldId id="304" r:id="rId27"/>
    <p:sldId id="310" r:id="rId28"/>
    <p:sldId id="280" r:id="rId29"/>
    <p:sldId id="300" r:id="rId30"/>
    <p:sldId id="315" r:id="rId31"/>
    <p:sldId id="295" r:id="rId32"/>
    <p:sldId id="288" r:id="rId33"/>
    <p:sldId id="301" r:id="rId34"/>
    <p:sldId id="307" r:id="rId35"/>
    <p:sldId id="308" r:id="rId36"/>
    <p:sldId id="311" r:id="rId37"/>
    <p:sldId id="298" r:id="rId38"/>
    <p:sldId id="281" r:id="rId39"/>
    <p:sldId id="289" r:id="rId40"/>
    <p:sldId id="302" r:id="rId41"/>
    <p:sldId id="282" r:id="rId42"/>
    <p:sldId id="284" r:id="rId43"/>
    <p:sldId id="285" r:id="rId44"/>
    <p:sldId id="312" r:id="rId45"/>
    <p:sldId id="313" r:id="rId46"/>
    <p:sldId id="286" r:id="rId47"/>
    <p:sldId id="283" r:id="rId48"/>
    <p:sldId id="293" r:id="rId49"/>
    <p:sldId id="290" r:id="rId50"/>
    <p:sldId id="291" r:id="rId51"/>
    <p:sldId id="29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4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3.wmf"/><Relationship Id="rId5" Type="http://schemas.openxmlformats.org/officeDocument/2006/relationships/oleObject" Target="../embeddings/oleObject2.bin"/><Relationship Id="rId4" Type="http://schemas.openxmlformats.org/officeDocument/2006/relationships/image" Target="../media/image42.wmf"/></Relationships>
</file>

<file path=ppt/slides/_rels/slide4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6.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1.wmf"/><Relationship Id="rId5" Type="http://schemas.openxmlformats.org/officeDocument/2006/relationships/oleObject" Target="../embeddings/oleObject10.bin"/><Relationship Id="rId4" Type="http://schemas.openxmlformats.org/officeDocument/2006/relationships/image" Target="../media/image50.wmf"/></Relationships>
</file>

<file path=ppt/slides/_rels/slide51.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16.bin"/><Relationship Id="rId18" Type="http://schemas.openxmlformats.org/officeDocument/2006/relationships/image" Target="../media/image59.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56.w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58.wmf"/><Relationship Id="rId20" Type="http://schemas.openxmlformats.org/officeDocument/2006/relationships/image" Target="../media/image60.wmf"/><Relationship Id="rId1" Type="http://schemas.openxmlformats.org/officeDocument/2006/relationships/vmlDrawing" Target="../drawings/vmlDrawing4.vml"/><Relationship Id="rId6" Type="http://schemas.openxmlformats.org/officeDocument/2006/relationships/image" Target="../media/image53.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55.wmf"/><Relationship Id="rId19" Type="http://schemas.openxmlformats.org/officeDocument/2006/relationships/oleObject" Target="../embeddings/oleObject19.bin"/><Relationship Id="rId4" Type="http://schemas.openxmlformats.org/officeDocument/2006/relationships/image" Target="../media/image52.wmf"/><Relationship Id="rId9" Type="http://schemas.openxmlformats.org/officeDocument/2006/relationships/oleObject" Target="../embeddings/oleObject14.bin"/><Relationship Id="rId14" Type="http://schemas.openxmlformats.org/officeDocument/2006/relationships/image" Target="../media/image57.wmf"/><Relationship Id="rId22" Type="http://schemas.openxmlformats.org/officeDocument/2006/relationships/image" Target="../media/image61.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a:solidFill>
                  <a:prstClr val="black"/>
                </a:solidFill>
                <a:latin typeface="Times New Roman" panose="02020603050405020304" pitchFamily="18" charset="0"/>
                <a:cs typeface="Times New Roman" panose="02020603050405020304" pitchFamily="18" charset="0"/>
              </a:rPr>
              <a:t>Lecture </a:t>
            </a:r>
            <a:r>
              <a:rPr lang="en-US" b="1" dirty="0">
                <a:solidFill>
                  <a:prstClr val="black"/>
                </a:solidFill>
                <a:latin typeface="Times New Roman" panose="02020603050405020304" pitchFamily="18" charset="0"/>
                <a:cs typeface="Times New Roman" panose="02020603050405020304" pitchFamily="18" charset="0"/>
              </a:rPr>
              <a:t>8</a:t>
            </a:r>
            <a:endParaRPr lang="en-US"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pPr lvl="0"/>
            <a:r>
              <a:rPr lang="en-US" sz="3600" dirty="0">
                <a:solidFill>
                  <a:prstClr val="black"/>
                </a:solidFill>
                <a:latin typeface="Times New Roman" pitchFamily="18" charset="0"/>
                <a:cs typeface="Times New Roman" pitchFamily="18" charset="0"/>
              </a:rPr>
              <a:t>Instructor</a:t>
            </a:r>
            <a:r>
              <a:rPr lang="en-US" sz="3600" dirty="0" smtClean="0">
                <a:solidFill>
                  <a:prstClr val="black"/>
                </a:solidFill>
                <a:latin typeface="Times New Roman" pitchFamily="18" charset="0"/>
                <a:cs typeface="Times New Roman" pitchFamily="18" charset="0"/>
              </a:rPr>
              <a:t>: Engr</a:t>
            </a:r>
            <a:r>
              <a:rPr lang="en-US" sz="3600" dirty="0">
                <a:solidFill>
                  <a:prstClr val="black"/>
                </a:solidFill>
                <a:latin typeface="Times New Roman" pitchFamily="18" charset="0"/>
                <a:cs typeface="Times New Roman" pitchFamily="18" charset="0"/>
              </a:rPr>
              <a:t>. Syed Ashraf Ali</a:t>
            </a:r>
          </a:p>
          <a:p>
            <a:endParaRPr lang="en-US" dirty="0"/>
          </a:p>
        </p:txBody>
      </p:sp>
    </p:spTree>
    <p:extLst>
      <p:ext uri="{BB962C8B-B14F-4D97-AF65-F5344CB8AC3E}">
        <p14:creationId xmlns:p14="http://schemas.microsoft.com/office/powerpoint/2010/main" val="2375692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698900"/>
            <a:ext cx="8534400" cy="4525963"/>
          </a:xfrm>
        </p:spPr>
        <p:txBody>
          <a:bodyPr/>
          <a:lstStyle/>
          <a:p>
            <a:pPr marL="685800" algn="just" eaLnBrk="0" hangingPunct="0">
              <a:buFont typeface="Wingdings" pitchFamily="2" charset="2"/>
              <a:buChar char="Ø"/>
            </a:pPr>
            <a:r>
              <a:rPr lang="en-US" sz="2400" dirty="0" smtClean="0">
                <a:latin typeface="Times New Roman" pitchFamily="18" charset="0"/>
                <a:ea typeface="Times New Roman" pitchFamily="18" charset="0"/>
                <a:cs typeface="Times New Roman" pitchFamily="18" charset="0"/>
              </a:rPr>
              <a:t>A </a:t>
            </a:r>
            <a:r>
              <a:rPr lang="en-US" sz="2400" dirty="0">
                <a:latin typeface="Times New Roman" pitchFamily="18" charset="0"/>
                <a:ea typeface="Times New Roman" pitchFamily="18" charset="0"/>
                <a:cs typeface="Times New Roman" pitchFamily="18" charset="0"/>
              </a:rPr>
              <a:t>75.0 g piece of lead (specific heat = 0.130 J/</a:t>
            </a:r>
            <a:r>
              <a:rPr lang="en-US" sz="2400" dirty="0" err="1">
                <a:latin typeface="Times New Roman" pitchFamily="18" charset="0"/>
                <a:ea typeface="Times New Roman" pitchFamily="18" charset="0"/>
                <a:cs typeface="Times New Roman" pitchFamily="18" charset="0"/>
              </a:rPr>
              <a:t>g</a:t>
            </a:r>
            <a:r>
              <a:rPr lang="en-US" sz="2400" baseline="30000" dirty="0" err="1">
                <a:latin typeface="Times New Roman" pitchFamily="18" charset="0"/>
                <a:ea typeface="Times New Roman" pitchFamily="18" charset="0"/>
                <a:cs typeface="Times New Roman" pitchFamily="18" charset="0"/>
              </a:rPr>
              <a:t>o</a:t>
            </a:r>
            <a:r>
              <a:rPr lang="en-US" sz="2400" dirty="0" err="1">
                <a:latin typeface="Times New Roman" pitchFamily="18" charset="0"/>
                <a:ea typeface="Times New Roman" pitchFamily="18" charset="0"/>
                <a:cs typeface="Times New Roman" pitchFamily="18" charset="0"/>
              </a:rPr>
              <a:t>C</a:t>
            </a:r>
            <a:r>
              <a:rPr lang="en-US" sz="2400" dirty="0" smtClean="0">
                <a:latin typeface="Times New Roman" pitchFamily="18" charset="0"/>
                <a:ea typeface="Times New Roman" pitchFamily="18" charset="0"/>
                <a:cs typeface="Times New Roman" pitchFamily="18" charset="0"/>
              </a:rPr>
              <a:t>),initially </a:t>
            </a:r>
            <a:r>
              <a:rPr lang="en-US" sz="2400" dirty="0">
                <a:latin typeface="Times New Roman" pitchFamily="18" charset="0"/>
                <a:ea typeface="Times New Roman" pitchFamily="18" charset="0"/>
                <a:cs typeface="Times New Roman" pitchFamily="18" charset="0"/>
              </a:rPr>
              <a:t>at </a:t>
            </a:r>
            <a:r>
              <a:rPr lang="en-US" sz="2400" dirty="0">
                <a:solidFill>
                  <a:srgbClr val="FF0000"/>
                </a:solidFill>
                <a:latin typeface="Times New Roman" pitchFamily="18" charset="0"/>
                <a:ea typeface="Times New Roman" pitchFamily="18" charset="0"/>
                <a:cs typeface="Times New Roman" pitchFamily="18" charset="0"/>
              </a:rPr>
              <a:t>435</a:t>
            </a:r>
            <a:r>
              <a:rPr lang="en-US" sz="2400" baseline="30000" dirty="0">
                <a:solidFill>
                  <a:srgbClr val="FF0000"/>
                </a:solidFill>
                <a:latin typeface="Times New Roman" pitchFamily="18" charset="0"/>
                <a:ea typeface="Times New Roman" pitchFamily="18" charset="0"/>
                <a:cs typeface="Times New Roman" pitchFamily="18" charset="0"/>
              </a:rPr>
              <a:t>o</a:t>
            </a:r>
            <a:r>
              <a:rPr lang="en-US" sz="2400" dirty="0">
                <a:solidFill>
                  <a:srgbClr val="FF0000"/>
                </a:solidFill>
                <a:latin typeface="Times New Roman" pitchFamily="18" charset="0"/>
                <a:ea typeface="Times New Roman" pitchFamily="18" charset="0"/>
                <a:cs typeface="Times New Roman" pitchFamily="18" charset="0"/>
              </a:rPr>
              <a:t>C</a:t>
            </a:r>
            <a:r>
              <a:rPr lang="en-US" sz="2400" dirty="0">
                <a:latin typeface="Times New Roman" pitchFamily="18" charset="0"/>
                <a:ea typeface="Times New Roman" pitchFamily="18" charset="0"/>
                <a:cs typeface="Times New Roman" pitchFamily="18" charset="0"/>
              </a:rPr>
              <a:t>, is set into 125.0 g of water, </a:t>
            </a:r>
            <a:r>
              <a:rPr lang="en-US" sz="2400" dirty="0" smtClean="0">
                <a:latin typeface="Times New Roman" pitchFamily="18" charset="0"/>
                <a:ea typeface="Times New Roman" pitchFamily="18" charset="0"/>
                <a:cs typeface="Times New Roman" pitchFamily="18" charset="0"/>
              </a:rPr>
              <a:t>initially at</a:t>
            </a:r>
            <a:r>
              <a:rPr lang="en-US" sz="2400" dirty="0" smtClean="0">
                <a:solidFill>
                  <a:srgbClr val="FF0000"/>
                </a:solidFill>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23.0</a:t>
            </a:r>
            <a:r>
              <a:rPr lang="en-US" sz="2400" baseline="30000" dirty="0">
                <a:solidFill>
                  <a:srgbClr val="FF0000"/>
                </a:solidFill>
                <a:latin typeface="Times New Roman" pitchFamily="18" charset="0"/>
                <a:ea typeface="Times New Roman" pitchFamily="18" charset="0"/>
                <a:cs typeface="Times New Roman" pitchFamily="18" charset="0"/>
              </a:rPr>
              <a:t>o</a:t>
            </a:r>
            <a:r>
              <a:rPr lang="en-US" sz="2400" dirty="0">
                <a:solidFill>
                  <a:srgbClr val="FF0000"/>
                </a:solidFill>
                <a:latin typeface="Times New Roman" pitchFamily="18" charset="0"/>
                <a:ea typeface="Times New Roman" pitchFamily="18" charset="0"/>
                <a:cs typeface="Times New Roman" pitchFamily="18" charset="0"/>
              </a:rPr>
              <a:t>C</a:t>
            </a:r>
            <a:r>
              <a:rPr lang="en-US" sz="2400" dirty="0">
                <a:latin typeface="Times New Roman" pitchFamily="18" charset="0"/>
                <a:ea typeface="Times New Roman" pitchFamily="18" charset="0"/>
                <a:cs typeface="Times New Roman" pitchFamily="18" charset="0"/>
              </a:rPr>
              <a:t>. What is the final temperature of the mixture</a:t>
            </a:r>
            <a:r>
              <a:rPr lang="en-US" sz="2400" dirty="0" smtClean="0">
                <a:latin typeface="Times New Roman" pitchFamily="18" charset="0"/>
                <a:ea typeface="Times New Roman" pitchFamily="18" charset="0"/>
                <a:cs typeface="Times New Roman" pitchFamily="18" charset="0"/>
              </a:rPr>
              <a:t>?</a:t>
            </a:r>
          </a:p>
          <a:p>
            <a:pPr marL="685800" algn="just" eaLnBrk="0" hangingPunct="0">
              <a:buFont typeface="Wingdings" pitchFamily="2" charset="2"/>
              <a:buChar char="Ø"/>
            </a:pPr>
            <a:r>
              <a:rPr lang="en-US" sz="2400" dirty="0" smtClean="0">
                <a:latin typeface="Times New Roman" pitchFamily="18" charset="0"/>
                <a:ea typeface="Times New Roman" pitchFamily="18" charset="0"/>
                <a:cs typeface="Times New Roman" pitchFamily="18" charset="0"/>
              </a:rPr>
              <a:t>Solution;</a:t>
            </a:r>
          </a:p>
          <a:p>
            <a:pPr marL="685800" algn="just" eaLnBrk="0" hangingPunct="0">
              <a:buFont typeface="Wingdings" pitchFamily="2" charset="2"/>
              <a:buChar char="Ø"/>
            </a:pPr>
            <a:endParaRPr lang="en-US" sz="2400" dirty="0">
              <a:latin typeface="Times New Roman" pitchFamily="18" charset="0"/>
              <a:ea typeface="Times New Roman" pitchFamily="18" charset="0"/>
              <a:cs typeface="Times New Roman" pitchFamily="18" charset="0"/>
            </a:endParaRPr>
          </a:p>
          <a:p>
            <a:endParaRPr lang="en-US" dirty="0"/>
          </a:p>
        </p:txBody>
      </p:sp>
      <p:sp>
        <p:nvSpPr>
          <p:cNvPr id="4" name="Rectangle 3"/>
          <p:cNvSpPr>
            <a:spLocks noChangeArrowheads="1"/>
          </p:cNvSpPr>
          <p:nvPr/>
        </p:nvSpPr>
        <p:spPr bwMode="auto">
          <a:xfrm>
            <a:off x="2514600" y="3207830"/>
            <a:ext cx="2349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nchor="ctr">
            <a:spAutoFit/>
          </a:bodyPr>
          <a:lstStyle/>
          <a:p>
            <a:r>
              <a:rPr lang="en-US" sz="2400" dirty="0" err="1">
                <a:solidFill>
                  <a:srgbClr val="000000"/>
                </a:solidFill>
                <a:latin typeface="Times New Roman" pitchFamily="18" charset="0"/>
                <a:cs typeface="Times New Roman" pitchFamily="18" charset="0"/>
              </a:rPr>
              <a:t>Q</a:t>
            </a:r>
            <a:r>
              <a:rPr lang="en-US" sz="2400" baseline="-25000" dirty="0" err="1" smtClean="0">
                <a:solidFill>
                  <a:srgbClr val="000000"/>
                </a:solidFill>
                <a:latin typeface="Times New Roman" pitchFamily="18" charset="0"/>
                <a:cs typeface="Times New Roman" pitchFamily="18" charset="0"/>
              </a:rPr>
              <a:t>water</a:t>
            </a:r>
            <a:r>
              <a:rPr lang="en-US" sz="2400" b="0" dirty="0" smtClean="0">
                <a:solidFill>
                  <a:srgbClr val="000000"/>
                </a:solidFill>
                <a:latin typeface="Times New Roman" pitchFamily="18" charset="0"/>
                <a:cs typeface="Times New Roman" pitchFamily="18" charset="0"/>
              </a:rPr>
              <a:t> </a:t>
            </a:r>
            <a:r>
              <a:rPr lang="en-US" sz="2400" b="0" dirty="0">
                <a:solidFill>
                  <a:srgbClr val="000000"/>
                </a:solidFill>
                <a:latin typeface="Times New Roman" pitchFamily="18" charset="0"/>
                <a:cs typeface="Times New Roman" pitchFamily="18" charset="0"/>
              </a:rPr>
              <a:t>= </a:t>
            </a:r>
            <a:r>
              <a:rPr lang="en-US" sz="2400" b="0" dirty="0" smtClean="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Q</a:t>
            </a:r>
            <a:r>
              <a:rPr lang="en-US" sz="2400" baseline="-25000" dirty="0" err="1" smtClean="0">
                <a:solidFill>
                  <a:srgbClr val="000000"/>
                </a:solidFill>
                <a:latin typeface="Times New Roman" pitchFamily="18" charset="0"/>
                <a:cs typeface="Times New Roman" pitchFamily="18" charset="0"/>
              </a:rPr>
              <a:t>Pb</a:t>
            </a:r>
            <a:r>
              <a:rPr lang="en-US" sz="2400" b="0" dirty="0" smtClean="0">
                <a:solidFill>
                  <a:srgbClr val="000000"/>
                </a:solidFill>
                <a:latin typeface="Times New Roman" pitchFamily="18" charset="0"/>
                <a:cs typeface="Times New Roman" pitchFamily="18" charset="0"/>
              </a:rPr>
              <a:t> </a:t>
            </a:r>
            <a:endParaRPr lang="en-US" sz="2400" b="0" dirty="0">
              <a:solidFill>
                <a:srgbClr val="000000"/>
              </a:solidFill>
              <a:latin typeface="Times New Roman" pitchFamily="18" charset="0"/>
              <a:cs typeface="Times New Roman" pitchFamily="18" charset="0"/>
            </a:endParaRPr>
          </a:p>
        </p:txBody>
      </p:sp>
      <p:sp>
        <p:nvSpPr>
          <p:cNvPr id="5" name="Rectangle 23"/>
          <p:cNvSpPr>
            <a:spLocks noChangeArrowheads="1"/>
          </p:cNvSpPr>
          <p:nvPr/>
        </p:nvSpPr>
        <p:spPr bwMode="auto">
          <a:xfrm>
            <a:off x="914400" y="3823855"/>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0" dirty="0" err="1" smtClean="0">
                <a:solidFill>
                  <a:srgbClr val="000000"/>
                </a:solidFill>
                <a:latin typeface="Times New Roman" pitchFamily="18" charset="0"/>
                <a:cs typeface="Times New Roman" pitchFamily="18" charset="0"/>
              </a:rPr>
              <a:t>m</a:t>
            </a:r>
            <a:r>
              <a:rPr lang="en-US" sz="2400" b="0" baseline="-25000" dirty="0" err="1" smtClean="0">
                <a:solidFill>
                  <a:srgbClr val="000000"/>
                </a:solidFill>
                <a:latin typeface="Times New Roman" pitchFamily="18" charset="0"/>
                <a:cs typeface="Times New Roman" pitchFamily="18" charset="0"/>
              </a:rPr>
              <a:t>water</a:t>
            </a:r>
            <a:r>
              <a:rPr lang="en-US" sz="2400" b="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a:t>
            </a:r>
            <a:r>
              <a:rPr lang="en-US" sz="2400" baseline="-25000" dirty="0" err="1" smtClean="0">
                <a:solidFill>
                  <a:srgbClr val="000000"/>
                </a:solidFill>
                <a:latin typeface="Times New Roman" pitchFamily="18" charset="0"/>
                <a:cs typeface="Times New Roman" pitchFamily="18" charset="0"/>
              </a:rPr>
              <a:t>water</a:t>
            </a:r>
            <a:r>
              <a:rPr lang="en-US" sz="2400" b="0" baseline="-250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t>
            </a:r>
            <a:r>
              <a:rPr lang="en-US" sz="2400" b="0" dirty="0" err="1" smtClean="0">
                <a:solidFill>
                  <a:srgbClr val="000000"/>
                </a:solidFill>
                <a:latin typeface="Times New Roman" pitchFamily="18" charset="0"/>
                <a:cs typeface="Times New Roman" pitchFamily="18" charset="0"/>
              </a:rPr>
              <a:t>T</a:t>
            </a:r>
            <a:r>
              <a:rPr lang="en-US" sz="2400" baseline="-25000" dirty="0" err="1" smtClean="0">
                <a:solidFill>
                  <a:srgbClr val="000000"/>
                </a:solidFill>
                <a:latin typeface="Times New Roman" pitchFamily="18" charset="0"/>
                <a:cs typeface="Times New Roman" pitchFamily="18" charset="0"/>
              </a:rPr>
              <a:t>water</a:t>
            </a:r>
            <a:r>
              <a:rPr lang="en-US" sz="2400" baseline="-25000" dirty="0" smtClean="0">
                <a:solidFill>
                  <a:srgbClr val="000000"/>
                </a:solidFill>
                <a:latin typeface="Times New Roman" pitchFamily="18" charset="0"/>
                <a:cs typeface="Times New Roman" pitchFamily="18" charset="0"/>
              </a:rPr>
              <a:t> </a:t>
            </a:r>
            <a:endParaRPr lang="en-US" sz="2400" b="0" dirty="0">
              <a:solidFill>
                <a:srgbClr val="000000"/>
              </a:solidFill>
              <a:latin typeface="Times New Roman" pitchFamily="18" charset="0"/>
              <a:cs typeface="Times New Roman" pitchFamily="18" charset="0"/>
            </a:endParaRPr>
          </a:p>
        </p:txBody>
      </p:sp>
      <p:sp>
        <p:nvSpPr>
          <p:cNvPr id="6" name="Rectangle 23"/>
          <p:cNvSpPr>
            <a:spLocks noChangeArrowheads="1"/>
          </p:cNvSpPr>
          <p:nvPr/>
        </p:nvSpPr>
        <p:spPr bwMode="auto">
          <a:xfrm>
            <a:off x="3689345" y="3837710"/>
            <a:ext cx="2357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0" dirty="0" smtClean="0">
                <a:solidFill>
                  <a:srgbClr val="000000"/>
                </a:solidFill>
                <a:latin typeface="Times New Roman" pitchFamily="18" charset="0"/>
                <a:cs typeface="Times New Roman" pitchFamily="18" charset="0"/>
              </a:rPr>
              <a:t>–(</a:t>
            </a:r>
            <a:r>
              <a:rPr lang="en-US" sz="2400" b="0" dirty="0" err="1" smtClean="0">
                <a:solidFill>
                  <a:srgbClr val="000000"/>
                </a:solidFill>
                <a:latin typeface="Times New Roman" pitchFamily="18" charset="0"/>
                <a:cs typeface="Times New Roman" pitchFamily="18" charset="0"/>
              </a:rPr>
              <a:t>m</a:t>
            </a:r>
            <a:r>
              <a:rPr lang="en-US" sz="2400" b="0" baseline="-25000" dirty="0" err="1" smtClean="0">
                <a:solidFill>
                  <a:srgbClr val="000000"/>
                </a:solidFill>
                <a:latin typeface="Times New Roman" pitchFamily="18" charset="0"/>
                <a:cs typeface="Times New Roman" pitchFamily="18" charset="0"/>
              </a:rPr>
              <a:t>Pb</a:t>
            </a:r>
            <a:r>
              <a:rPr lang="en-US" sz="2400" baseline="-250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a:t>
            </a:r>
            <a:r>
              <a:rPr lang="en-US" sz="2400" baseline="-25000" dirty="0" err="1" smtClean="0">
                <a:solidFill>
                  <a:srgbClr val="000000"/>
                </a:solidFill>
                <a:latin typeface="Times New Roman" pitchFamily="18" charset="0"/>
                <a:cs typeface="Times New Roman" pitchFamily="18" charset="0"/>
              </a:rPr>
              <a:t>Pb</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t>
            </a:r>
            <a:r>
              <a:rPr lang="en-US" sz="2400" b="0" dirty="0" err="1" smtClean="0">
                <a:solidFill>
                  <a:srgbClr val="000000"/>
                </a:solidFill>
                <a:latin typeface="Times New Roman" pitchFamily="18" charset="0"/>
                <a:cs typeface="Times New Roman" pitchFamily="18" charset="0"/>
              </a:rPr>
              <a:t>T</a:t>
            </a:r>
            <a:r>
              <a:rPr lang="en-US" sz="2400" b="0" baseline="-25000" dirty="0" err="1" smtClean="0">
                <a:solidFill>
                  <a:srgbClr val="000000"/>
                </a:solidFill>
                <a:latin typeface="Times New Roman" pitchFamily="18" charset="0"/>
                <a:cs typeface="Times New Roman" pitchFamily="18" charset="0"/>
              </a:rPr>
              <a:t>Pb</a:t>
            </a:r>
            <a:r>
              <a:rPr lang="en-US" sz="2400" b="0" baseline="-25000" dirty="0" smtClean="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a:t>
            </a:r>
            <a:endParaRPr lang="en-US" sz="2400" b="0" dirty="0">
              <a:solidFill>
                <a:srgbClr val="000000"/>
              </a:solidFill>
              <a:latin typeface="Times New Roman" pitchFamily="18" charset="0"/>
              <a:cs typeface="Times New Roman" pitchFamily="18" charset="0"/>
            </a:endParaRPr>
          </a:p>
        </p:txBody>
      </p:sp>
      <p:sp>
        <p:nvSpPr>
          <p:cNvPr id="7" name="Rectangle 23"/>
          <p:cNvSpPr>
            <a:spLocks noChangeArrowheads="1"/>
          </p:cNvSpPr>
          <p:nvPr/>
        </p:nvSpPr>
        <p:spPr bwMode="auto">
          <a:xfrm flipV="1">
            <a:off x="3429000" y="3961882"/>
            <a:ext cx="260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0" dirty="0" smtClean="0">
                <a:solidFill>
                  <a:srgbClr val="000000"/>
                </a:solidFill>
              </a:rPr>
              <a:t>=</a:t>
            </a:r>
            <a:endParaRPr lang="en-US" sz="2800" b="0" dirty="0">
              <a:solidFill>
                <a:srgbClr val="000000"/>
              </a:solidFill>
            </a:endParaRPr>
          </a:p>
        </p:txBody>
      </p:sp>
      <p:sp>
        <p:nvSpPr>
          <p:cNvPr id="8" name="Rectangle 23"/>
          <p:cNvSpPr>
            <a:spLocks noChangeArrowheads="1"/>
          </p:cNvSpPr>
          <p:nvPr/>
        </p:nvSpPr>
        <p:spPr bwMode="auto">
          <a:xfrm>
            <a:off x="810418" y="4435135"/>
            <a:ext cx="2871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dirty="0">
                <a:solidFill>
                  <a:srgbClr val="000000"/>
                </a:solidFill>
                <a:latin typeface="Times New Roman" pitchFamily="18" charset="0"/>
                <a:cs typeface="Times New Roman" pitchFamily="18" charset="0"/>
              </a:rPr>
              <a:t>125 (4.18) (</a:t>
            </a:r>
            <a:r>
              <a:rPr lang="en-US" sz="2400" b="0" dirty="0" err="1">
                <a:solidFill>
                  <a:srgbClr val="000000"/>
                </a:solidFill>
                <a:latin typeface="Times New Roman" pitchFamily="18" charset="0"/>
                <a:cs typeface="Times New Roman" pitchFamily="18" charset="0"/>
              </a:rPr>
              <a:t>T</a:t>
            </a:r>
            <a:r>
              <a:rPr lang="en-US" sz="2400" b="0" baseline="-25000" dirty="0" err="1">
                <a:solidFill>
                  <a:srgbClr val="000000"/>
                </a:solidFill>
                <a:latin typeface="Times New Roman" pitchFamily="18" charset="0"/>
                <a:cs typeface="Times New Roman" pitchFamily="18" charset="0"/>
              </a:rPr>
              <a:t>f</a:t>
            </a:r>
            <a:r>
              <a:rPr lang="en-US" sz="2400" b="0" dirty="0">
                <a:solidFill>
                  <a:srgbClr val="000000"/>
                </a:solidFill>
                <a:latin typeface="Times New Roman" pitchFamily="18" charset="0"/>
                <a:cs typeface="Times New Roman" pitchFamily="18" charset="0"/>
              </a:rPr>
              <a:t> – 23) =</a:t>
            </a:r>
          </a:p>
        </p:txBody>
      </p:sp>
      <p:sp>
        <p:nvSpPr>
          <p:cNvPr id="9" name="Rectangle 23"/>
          <p:cNvSpPr>
            <a:spLocks noChangeArrowheads="1"/>
          </p:cNvSpPr>
          <p:nvPr/>
        </p:nvSpPr>
        <p:spPr bwMode="auto">
          <a:xfrm>
            <a:off x="3690490" y="4435134"/>
            <a:ext cx="2775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dirty="0">
                <a:solidFill>
                  <a:srgbClr val="000000"/>
                </a:solidFill>
                <a:latin typeface="Times New Roman" pitchFamily="18" charset="0"/>
                <a:cs typeface="Times New Roman" pitchFamily="18" charset="0"/>
              </a:rPr>
              <a:t>–75 (0.13) (</a:t>
            </a:r>
            <a:r>
              <a:rPr lang="en-US" sz="2400" b="0" dirty="0" err="1">
                <a:solidFill>
                  <a:srgbClr val="000000"/>
                </a:solidFill>
                <a:latin typeface="Times New Roman" pitchFamily="18" charset="0"/>
                <a:cs typeface="Times New Roman" pitchFamily="18" charset="0"/>
              </a:rPr>
              <a:t>T</a:t>
            </a:r>
            <a:r>
              <a:rPr lang="en-US" sz="2400" b="0" baseline="-25000" dirty="0" err="1">
                <a:solidFill>
                  <a:srgbClr val="000000"/>
                </a:solidFill>
                <a:latin typeface="Times New Roman" pitchFamily="18" charset="0"/>
                <a:cs typeface="Times New Roman" pitchFamily="18" charset="0"/>
              </a:rPr>
              <a:t>f</a:t>
            </a:r>
            <a:r>
              <a:rPr lang="en-US" sz="2400" b="0" dirty="0">
                <a:solidFill>
                  <a:srgbClr val="000000"/>
                </a:solidFill>
                <a:latin typeface="Times New Roman" pitchFamily="18" charset="0"/>
                <a:cs typeface="Times New Roman" pitchFamily="18" charset="0"/>
              </a:rPr>
              <a:t> – 435)</a:t>
            </a:r>
          </a:p>
        </p:txBody>
      </p:sp>
      <p:sp>
        <p:nvSpPr>
          <p:cNvPr id="10" name="Line 3"/>
          <p:cNvSpPr>
            <a:spLocks noChangeShapeType="1"/>
          </p:cNvSpPr>
          <p:nvPr/>
        </p:nvSpPr>
        <p:spPr bwMode="auto">
          <a:xfrm>
            <a:off x="762000" y="5901066"/>
            <a:ext cx="731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itchFamily="18" charset="0"/>
              <a:cs typeface="Times New Roman" pitchFamily="18" charset="0"/>
            </a:endParaRPr>
          </a:p>
        </p:txBody>
      </p:sp>
      <p:sp>
        <p:nvSpPr>
          <p:cNvPr id="12" name="Rectangle 23"/>
          <p:cNvSpPr>
            <a:spLocks noChangeArrowheads="1"/>
          </p:cNvSpPr>
          <p:nvPr/>
        </p:nvSpPr>
        <p:spPr bwMode="auto">
          <a:xfrm>
            <a:off x="933329" y="4884953"/>
            <a:ext cx="2917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dirty="0">
                <a:solidFill>
                  <a:srgbClr val="000000"/>
                </a:solidFill>
                <a:latin typeface="Times New Roman" pitchFamily="18" charset="0"/>
                <a:cs typeface="Times New Roman" pitchFamily="18" charset="0"/>
              </a:rPr>
              <a:t>522.5 </a:t>
            </a:r>
            <a:r>
              <a:rPr lang="en-US" sz="2400" b="0" dirty="0" err="1">
                <a:solidFill>
                  <a:srgbClr val="000000"/>
                </a:solidFill>
                <a:latin typeface="Times New Roman" pitchFamily="18" charset="0"/>
                <a:cs typeface="Times New Roman" pitchFamily="18" charset="0"/>
              </a:rPr>
              <a:t>T</a:t>
            </a:r>
            <a:r>
              <a:rPr lang="en-US" sz="2400" b="0" baseline="-25000" dirty="0" err="1">
                <a:solidFill>
                  <a:srgbClr val="000000"/>
                </a:solidFill>
                <a:latin typeface="Times New Roman" pitchFamily="18" charset="0"/>
                <a:cs typeface="Times New Roman" pitchFamily="18" charset="0"/>
              </a:rPr>
              <a:t>f</a:t>
            </a:r>
            <a:r>
              <a:rPr lang="en-US" sz="2400" b="0" dirty="0">
                <a:solidFill>
                  <a:srgbClr val="000000"/>
                </a:solidFill>
                <a:latin typeface="Times New Roman" pitchFamily="18" charset="0"/>
                <a:cs typeface="Times New Roman" pitchFamily="18" charset="0"/>
              </a:rPr>
              <a:t>  –  12017.5 =</a:t>
            </a:r>
          </a:p>
        </p:txBody>
      </p:sp>
      <p:sp>
        <p:nvSpPr>
          <p:cNvPr id="13" name="Rectangle 23"/>
          <p:cNvSpPr>
            <a:spLocks noChangeArrowheads="1"/>
          </p:cNvSpPr>
          <p:nvPr/>
        </p:nvSpPr>
        <p:spPr bwMode="auto">
          <a:xfrm>
            <a:off x="4392613" y="4908053"/>
            <a:ext cx="26861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dirty="0">
                <a:solidFill>
                  <a:srgbClr val="000000"/>
                </a:solidFill>
                <a:latin typeface="Times New Roman" pitchFamily="18" charset="0"/>
                <a:cs typeface="Times New Roman" pitchFamily="18" charset="0"/>
              </a:rPr>
              <a:t>–9.75 </a:t>
            </a:r>
            <a:r>
              <a:rPr lang="en-US" sz="2400" b="0" dirty="0" err="1">
                <a:solidFill>
                  <a:srgbClr val="000000"/>
                </a:solidFill>
                <a:latin typeface="Times New Roman" pitchFamily="18" charset="0"/>
                <a:cs typeface="Times New Roman" pitchFamily="18" charset="0"/>
              </a:rPr>
              <a:t>T</a:t>
            </a:r>
            <a:r>
              <a:rPr lang="en-US" sz="2400" b="0" baseline="-25000" dirty="0" err="1">
                <a:solidFill>
                  <a:srgbClr val="000000"/>
                </a:solidFill>
                <a:latin typeface="Times New Roman" pitchFamily="18" charset="0"/>
                <a:cs typeface="Times New Roman" pitchFamily="18" charset="0"/>
              </a:rPr>
              <a:t>f</a:t>
            </a:r>
            <a:r>
              <a:rPr lang="en-US" sz="2400" b="0" dirty="0">
                <a:solidFill>
                  <a:srgbClr val="000000"/>
                </a:solidFill>
                <a:latin typeface="Times New Roman" pitchFamily="18" charset="0"/>
                <a:cs typeface="Times New Roman" pitchFamily="18" charset="0"/>
              </a:rPr>
              <a:t>  +  4241.25</a:t>
            </a:r>
          </a:p>
        </p:txBody>
      </p:sp>
      <p:sp>
        <p:nvSpPr>
          <p:cNvPr id="14" name="Rectangle 23"/>
          <p:cNvSpPr>
            <a:spLocks noChangeArrowheads="1"/>
          </p:cNvSpPr>
          <p:nvPr/>
        </p:nvSpPr>
        <p:spPr bwMode="auto">
          <a:xfrm>
            <a:off x="4403293" y="5439399"/>
            <a:ext cx="1224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dirty="0">
                <a:solidFill>
                  <a:srgbClr val="000000"/>
                </a:solidFill>
                <a:latin typeface="Times New Roman" pitchFamily="18" charset="0"/>
                <a:cs typeface="Times New Roman" pitchFamily="18" charset="0"/>
              </a:rPr>
              <a:t>+9.75 </a:t>
            </a:r>
            <a:r>
              <a:rPr lang="en-US" sz="2400" b="0" dirty="0" err="1">
                <a:solidFill>
                  <a:srgbClr val="000000"/>
                </a:solidFill>
                <a:latin typeface="Times New Roman" pitchFamily="18" charset="0"/>
                <a:cs typeface="Times New Roman" pitchFamily="18" charset="0"/>
              </a:rPr>
              <a:t>T</a:t>
            </a:r>
            <a:r>
              <a:rPr lang="en-US" sz="2400" b="0" baseline="-25000" dirty="0" err="1">
                <a:solidFill>
                  <a:srgbClr val="000000"/>
                </a:solidFill>
                <a:latin typeface="Times New Roman" pitchFamily="18" charset="0"/>
                <a:cs typeface="Times New Roman" pitchFamily="18" charset="0"/>
              </a:rPr>
              <a:t>f</a:t>
            </a:r>
            <a:endParaRPr lang="en-US" sz="2400" b="0" dirty="0">
              <a:solidFill>
                <a:srgbClr val="000000"/>
              </a:solidFill>
              <a:latin typeface="Times New Roman" pitchFamily="18" charset="0"/>
              <a:cs typeface="Times New Roman" pitchFamily="18" charset="0"/>
            </a:endParaRPr>
          </a:p>
        </p:txBody>
      </p:sp>
      <p:sp>
        <p:nvSpPr>
          <p:cNvPr id="15" name="Rectangle 23"/>
          <p:cNvSpPr>
            <a:spLocks noChangeArrowheads="1"/>
          </p:cNvSpPr>
          <p:nvPr/>
        </p:nvSpPr>
        <p:spPr bwMode="auto">
          <a:xfrm>
            <a:off x="1043420" y="5439400"/>
            <a:ext cx="122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0" dirty="0">
                <a:solidFill>
                  <a:srgbClr val="000000"/>
                </a:solidFill>
                <a:latin typeface="Times New Roman" pitchFamily="18" charset="0"/>
                <a:cs typeface="Times New Roman" pitchFamily="18" charset="0"/>
              </a:rPr>
              <a:t>+9.75 </a:t>
            </a:r>
            <a:r>
              <a:rPr lang="en-US" sz="2400" b="0" dirty="0" err="1">
                <a:solidFill>
                  <a:srgbClr val="000000"/>
                </a:solidFill>
                <a:latin typeface="Times New Roman" pitchFamily="18" charset="0"/>
                <a:cs typeface="Times New Roman" pitchFamily="18" charset="0"/>
              </a:rPr>
              <a:t>T</a:t>
            </a:r>
            <a:r>
              <a:rPr lang="en-US" sz="2400" b="0" baseline="-25000" dirty="0" err="1">
                <a:solidFill>
                  <a:srgbClr val="000000"/>
                </a:solidFill>
                <a:latin typeface="Times New Roman" pitchFamily="18" charset="0"/>
                <a:cs typeface="Times New Roman" pitchFamily="18" charset="0"/>
              </a:rPr>
              <a:t>f</a:t>
            </a:r>
            <a:endParaRPr lang="en-US" sz="2400" b="0" dirty="0">
              <a:solidFill>
                <a:srgbClr val="000000"/>
              </a:solidFill>
              <a:latin typeface="Times New Roman" pitchFamily="18" charset="0"/>
              <a:cs typeface="Times New Roman" pitchFamily="18" charset="0"/>
            </a:endParaRPr>
          </a:p>
        </p:txBody>
      </p:sp>
      <p:sp>
        <p:nvSpPr>
          <p:cNvPr id="16" name="Rectangle 15"/>
          <p:cNvSpPr>
            <a:spLocks noChangeArrowheads="1"/>
          </p:cNvSpPr>
          <p:nvPr/>
        </p:nvSpPr>
        <p:spPr bwMode="auto">
          <a:xfrm>
            <a:off x="2501900" y="5439401"/>
            <a:ext cx="1348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a:solidFill>
                  <a:srgbClr val="000000"/>
                </a:solidFill>
                <a:latin typeface="Times New Roman" pitchFamily="18" charset="0"/>
                <a:cs typeface="Times New Roman" pitchFamily="18" charset="0"/>
              </a:rPr>
              <a:t>+12017.5</a:t>
            </a:r>
          </a:p>
        </p:txBody>
      </p:sp>
      <p:sp>
        <p:nvSpPr>
          <p:cNvPr id="17" name="Rectangle 16"/>
          <p:cNvSpPr>
            <a:spLocks noChangeArrowheads="1"/>
          </p:cNvSpPr>
          <p:nvPr/>
        </p:nvSpPr>
        <p:spPr bwMode="auto">
          <a:xfrm>
            <a:off x="5843588" y="5434853"/>
            <a:ext cx="1348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a:solidFill>
                  <a:srgbClr val="000000"/>
                </a:solidFill>
                <a:latin typeface="Times New Roman" pitchFamily="18" charset="0"/>
                <a:cs typeface="Times New Roman" pitchFamily="18" charset="0"/>
              </a:rPr>
              <a:t>+12017.5</a:t>
            </a:r>
          </a:p>
        </p:txBody>
      </p:sp>
      <p:sp>
        <p:nvSpPr>
          <p:cNvPr id="18" name="Rectangle 23"/>
          <p:cNvSpPr>
            <a:spLocks noChangeArrowheads="1"/>
          </p:cNvSpPr>
          <p:nvPr/>
        </p:nvSpPr>
        <p:spPr bwMode="auto">
          <a:xfrm>
            <a:off x="831850" y="5901066"/>
            <a:ext cx="14918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0" dirty="0">
                <a:solidFill>
                  <a:srgbClr val="000000"/>
                </a:solidFill>
                <a:latin typeface="Times New Roman" pitchFamily="18" charset="0"/>
                <a:cs typeface="Times New Roman" pitchFamily="18" charset="0"/>
              </a:rPr>
              <a:t>532.25 </a:t>
            </a:r>
            <a:r>
              <a:rPr lang="en-US" sz="2400" b="0" dirty="0" err="1">
                <a:solidFill>
                  <a:srgbClr val="000000"/>
                </a:solidFill>
                <a:latin typeface="Times New Roman" pitchFamily="18" charset="0"/>
                <a:cs typeface="Times New Roman" pitchFamily="18" charset="0"/>
              </a:rPr>
              <a:t>T</a:t>
            </a:r>
            <a:r>
              <a:rPr lang="en-US" sz="2400" b="0" baseline="-25000" dirty="0" err="1">
                <a:solidFill>
                  <a:srgbClr val="000000"/>
                </a:solidFill>
                <a:latin typeface="Times New Roman" pitchFamily="18" charset="0"/>
                <a:cs typeface="Times New Roman" pitchFamily="18" charset="0"/>
              </a:rPr>
              <a:t>f</a:t>
            </a:r>
            <a:endParaRPr lang="en-US" sz="2400" b="0" dirty="0">
              <a:solidFill>
                <a:srgbClr val="000000"/>
              </a:solidFill>
              <a:latin typeface="Times New Roman" pitchFamily="18" charset="0"/>
              <a:cs typeface="Times New Roman" pitchFamily="18" charset="0"/>
            </a:endParaRPr>
          </a:p>
        </p:txBody>
      </p:sp>
      <p:sp>
        <p:nvSpPr>
          <p:cNvPr id="19" name="Rectangle 23"/>
          <p:cNvSpPr>
            <a:spLocks noChangeArrowheads="1"/>
          </p:cNvSpPr>
          <p:nvPr/>
        </p:nvSpPr>
        <p:spPr bwMode="auto">
          <a:xfrm>
            <a:off x="4065588" y="5901066"/>
            <a:ext cx="3577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dirty="0">
                <a:solidFill>
                  <a:srgbClr val="000000"/>
                </a:solidFill>
                <a:latin typeface="Times New Roman" pitchFamily="18" charset="0"/>
                <a:cs typeface="Times New Roman" pitchFamily="18" charset="0"/>
              </a:rPr>
              <a:t>=</a:t>
            </a:r>
          </a:p>
        </p:txBody>
      </p:sp>
      <p:sp>
        <p:nvSpPr>
          <p:cNvPr id="20" name="Rectangle 23"/>
          <p:cNvSpPr>
            <a:spLocks noChangeArrowheads="1"/>
          </p:cNvSpPr>
          <p:nvPr/>
        </p:nvSpPr>
        <p:spPr bwMode="auto">
          <a:xfrm>
            <a:off x="6046788" y="5901066"/>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dirty="0">
                <a:solidFill>
                  <a:srgbClr val="000000"/>
                </a:solidFill>
                <a:latin typeface="Times New Roman" pitchFamily="18" charset="0"/>
                <a:cs typeface="Times New Roman" pitchFamily="18" charset="0"/>
              </a:rPr>
              <a:t>16258.75</a:t>
            </a:r>
          </a:p>
        </p:txBody>
      </p:sp>
      <p:sp>
        <p:nvSpPr>
          <p:cNvPr id="21" name="Rectangle 23"/>
          <p:cNvSpPr>
            <a:spLocks noChangeArrowheads="1"/>
          </p:cNvSpPr>
          <p:nvPr/>
        </p:nvSpPr>
        <p:spPr bwMode="auto">
          <a:xfrm>
            <a:off x="3685164" y="6362731"/>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dirty="0" err="1" smtClean="0">
                <a:solidFill>
                  <a:srgbClr val="000000"/>
                </a:solidFill>
                <a:latin typeface="Times New Roman" pitchFamily="18" charset="0"/>
                <a:cs typeface="Times New Roman" pitchFamily="18" charset="0"/>
              </a:rPr>
              <a:t>T</a:t>
            </a:r>
            <a:r>
              <a:rPr lang="en-US" sz="2400" b="0" baseline="-25000" dirty="0" err="1" smtClean="0">
                <a:solidFill>
                  <a:srgbClr val="000000"/>
                </a:solidFill>
                <a:latin typeface="Times New Roman" pitchFamily="18" charset="0"/>
                <a:cs typeface="Times New Roman" pitchFamily="18" charset="0"/>
              </a:rPr>
              <a:t>f</a:t>
            </a:r>
            <a:r>
              <a:rPr lang="en-US" sz="2400" b="0" dirty="0" smtClean="0">
                <a:solidFill>
                  <a:srgbClr val="000000"/>
                </a:solidFill>
                <a:latin typeface="Times New Roman" pitchFamily="18" charset="0"/>
                <a:cs typeface="Times New Roman" pitchFamily="18" charset="0"/>
              </a:rPr>
              <a:t> </a:t>
            </a:r>
            <a:r>
              <a:rPr lang="en-US" sz="2400" b="0" dirty="0">
                <a:solidFill>
                  <a:srgbClr val="000000"/>
                </a:solidFill>
                <a:latin typeface="Times New Roman" pitchFamily="18" charset="0"/>
                <a:cs typeface="Times New Roman" pitchFamily="18" charset="0"/>
              </a:rPr>
              <a:t>= 30.5</a:t>
            </a:r>
            <a:r>
              <a:rPr lang="en-US" sz="2400" b="0" baseline="30000" dirty="0">
                <a:solidFill>
                  <a:srgbClr val="000000"/>
                </a:solidFill>
                <a:latin typeface="Times New Roman" pitchFamily="18" charset="0"/>
                <a:cs typeface="Times New Roman" pitchFamily="18" charset="0"/>
              </a:rPr>
              <a:t>o</a:t>
            </a:r>
            <a:r>
              <a:rPr lang="en-US" sz="2400" b="0" dirty="0">
                <a:solidFill>
                  <a:srgbClr val="000000"/>
                </a:solidFill>
                <a:latin typeface="Times New Roman" pitchFamily="18" charset="0"/>
                <a:cs typeface="Times New Roman" pitchFamily="18" charset="0"/>
              </a:rPr>
              <a:t>C</a:t>
            </a:r>
          </a:p>
        </p:txBody>
      </p:sp>
      <p:sp>
        <p:nvSpPr>
          <p:cNvPr id="22" name="Line 3"/>
          <p:cNvSpPr>
            <a:spLocks noChangeShapeType="1"/>
          </p:cNvSpPr>
          <p:nvPr/>
        </p:nvSpPr>
        <p:spPr bwMode="auto">
          <a:xfrm flipV="1">
            <a:off x="4589892" y="5021036"/>
            <a:ext cx="976313" cy="74132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itchFamily="18" charset="0"/>
              <a:cs typeface="Times New Roman" pitchFamily="18" charset="0"/>
            </a:endParaRPr>
          </a:p>
        </p:txBody>
      </p:sp>
      <p:sp>
        <p:nvSpPr>
          <p:cNvPr id="23" name="Line 3"/>
          <p:cNvSpPr>
            <a:spLocks noChangeShapeType="1"/>
          </p:cNvSpPr>
          <p:nvPr/>
        </p:nvSpPr>
        <p:spPr bwMode="auto">
          <a:xfrm flipV="1">
            <a:off x="2704327" y="4884953"/>
            <a:ext cx="724673" cy="87740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196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1000"/>
                                        <p:tgtEl>
                                          <p:spTgt spid="22"/>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10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20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1000"/>
                                        <p:tgtEl>
                                          <p:spTgt spid="18"/>
                                        </p:tgtEl>
                                      </p:cBhvr>
                                    </p:animEffect>
                                    <p:anim calcmode="lin" valueType="num">
                                      <p:cBhvr>
                                        <p:cTn id="95" dur="1000" fill="hold"/>
                                        <p:tgtEl>
                                          <p:spTgt spid="18"/>
                                        </p:tgtEl>
                                        <p:attrNameLst>
                                          <p:attrName>ppt_x</p:attrName>
                                        </p:attrNameLst>
                                      </p:cBhvr>
                                      <p:tavLst>
                                        <p:tav tm="0">
                                          <p:val>
                                            <p:strVal val="#ppt_x"/>
                                          </p:val>
                                        </p:tav>
                                        <p:tav tm="100000">
                                          <p:val>
                                            <p:strVal val="#ppt_x"/>
                                          </p:val>
                                        </p:tav>
                                      </p:tavLst>
                                    </p:anim>
                                    <p:anim calcmode="lin" valueType="num">
                                      <p:cBhvr>
                                        <p:cTn id="96" dur="1000" fill="hold"/>
                                        <p:tgtEl>
                                          <p:spTgt spid="18"/>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47" presetClass="entr" presetSubtype="0"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1000"/>
                                        <p:tgtEl>
                                          <p:spTgt spid="19"/>
                                        </p:tgtEl>
                                      </p:cBhvr>
                                    </p:animEffect>
                                    <p:anim calcmode="lin" valueType="num">
                                      <p:cBhvr>
                                        <p:cTn id="101" dur="1000" fill="hold"/>
                                        <p:tgtEl>
                                          <p:spTgt spid="19"/>
                                        </p:tgtEl>
                                        <p:attrNameLst>
                                          <p:attrName>ppt_x</p:attrName>
                                        </p:attrNameLst>
                                      </p:cBhvr>
                                      <p:tavLst>
                                        <p:tav tm="0">
                                          <p:val>
                                            <p:strVal val="#ppt_x"/>
                                          </p:val>
                                        </p:tav>
                                        <p:tav tm="100000">
                                          <p:val>
                                            <p:strVal val="#ppt_x"/>
                                          </p:val>
                                        </p:tav>
                                      </p:tavLst>
                                    </p:anim>
                                    <p:anim calcmode="lin" valueType="num">
                                      <p:cBhvr>
                                        <p:cTn id="10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1000"/>
                                        <p:tgtEl>
                                          <p:spTgt spid="20"/>
                                        </p:tgtEl>
                                      </p:cBhvr>
                                    </p:animEffect>
                                    <p:anim calcmode="lin" valueType="num">
                                      <p:cBhvr>
                                        <p:cTn id="108" dur="1000" fill="hold"/>
                                        <p:tgtEl>
                                          <p:spTgt spid="20"/>
                                        </p:tgtEl>
                                        <p:attrNameLst>
                                          <p:attrName>ppt_x</p:attrName>
                                        </p:attrNameLst>
                                      </p:cBhvr>
                                      <p:tavLst>
                                        <p:tav tm="0">
                                          <p:val>
                                            <p:strVal val="#ppt_x"/>
                                          </p:val>
                                        </p:tav>
                                        <p:tav tm="100000">
                                          <p:val>
                                            <p:strVal val="#ppt_x"/>
                                          </p:val>
                                        </p:tav>
                                      </p:tavLst>
                                    </p:anim>
                                    <p:anim calcmode="lin" valueType="num">
                                      <p:cBhvr>
                                        <p:cTn id="10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1000"/>
                                        <p:tgtEl>
                                          <p:spTgt spid="21"/>
                                        </p:tgtEl>
                                      </p:cBhvr>
                                    </p:animEffect>
                                    <p:anim calcmode="lin" valueType="num">
                                      <p:cBhvr>
                                        <p:cTn id="115" dur="1000" fill="hold"/>
                                        <p:tgtEl>
                                          <p:spTgt spid="21"/>
                                        </p:tgtEl>
                                        <p:attrNameLst>
                                          <p:attrName>ppt_x</p:attrName>
                                        </p:attrNameLst>
                                      </p:cBhvr>
                                      <p:tavLst>
                                        <p:tav tm="0">
                                          <p:val>
                                            <p:strVal val="#ppt_x"/>
                                          </p:val>
                                        </p:tav>
                                        <p:tav tm="100000">
                                          <p:val>
                                            <p:strVal val="#ppt_x"/>
                                          </p:val>
                                        </p:tav>
                                      </p:tavLst>
                                    </p:anim>
                                    <p:anim calcmode="lin" valueType="num">
                                      <p:cBhvr>
                                        <p:cTn id="1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2" grpId="0"/>
      <p:bldP spid="13" grpId="0"/>
      <p:bldP spid="14" grpId="0"/>
      <p:bldP spid="15" grpId="0"/>
      <p:bldP spid="16" grpId="0"/>
      <p:bldP spid="17" grpId="0"/>
      <p:bldP spid="18" grpId="0"/>
      <p:bldP spid="19" grpId="0"/>
      <p:bldP spid="20" grpId="0"/>
      <p:bldP spid="21" grpId="0"/>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371600"/>
                <a:ext cx="8686800" cy="5257800"/>
              </a:xfrm>
            </p:spPr>
            <p:txBody>
              <a:bodyPr>
                <a:normAutofit fontScale="70000" lnSpcReduction="20000"/>
              </a:bodyPr>
              <a:lstStyle/>
              <a:p>
                <a:pPr algn="just">
                  <a:buFont typeface="Wingdings" pitchFamily="2" charset="2"/>
                  <a:buChar char="Ø"/>
                </a:pPr>
                <a:r>
                  <a:rPr lang="en-US" sz="3100" dirty="0" smtClean="0">
                    <a:latin typeface="Times New Roman" pitchFamily="18" charset="0"/>
                    <a:cs typeface="Times New Roman" pitchFamily="18" charset="0"/>
                  </a:rPr>
                  <a:t>A 97.0 g sample of gold at 785</a:t>
                </a:r>
                <a:r>
                  <a:rPr lang="en-US" sz="3100" baseline="30000" dirty="0">
                    <a:latin typeface="Times New Roman" pitchFamily="18" charset="0"/>
                    <a:cs typeface="Times New Roman" pitchFamily="18" charset="0"/>
                  </a:rPr>
                  <a:t>o</a:t>
                </a:r>
                <a:r>
                  <a:rPr lang="en-US" sz="3100" dirty="0">
                    <a:latin typeface="Times New Roman" pitchFamily="18" charset="0"/>
                    <a:cs typeface="Times New Roman" pitchFamily="18" charset="0"/>
                  </a:rPr>
                  <a:t>C is dropped into 323 g of water, which has an initial temperature of 15.0</a:t>
                </a:r>
                <a:r>
                  <a:rPr lang="en-US" sz="3100" baseline="30000" dirty="0">
                    <a:latin typeface="Times New Roman" pitchFamily="18" charset="0"/>
                    <a:cs typeface="Times New Roman" pitchFamily="18" charset="0"/>
                  </a:rPr>
                  <a:t>o</a:t>
                </a:r>
                <a:r>
                  <a:rPr lang="en-US" sz="3100" dirty="0">
                    <a:latin typeface="Times New Roman" pitchFamily="18" charset="0"/>
                    <a:cs typeface="Times New Roman" pitchFamily="18" charset="0"/>
                  </a:rPr>
                  <a:t>C.   If gold has a specific heat of 0.129 J/</a:t>
                </a:r>
                <a:r>
                  <a:rPr lang="en-US" sz="3100" dirty="0" err="1">
                    <a:latin typeface="Times New Roman" pitchFamily="18" charset="0"/>
                    <a:cs typeface="Times New Roman" pitchFamily="18" charset="0"/>
                  </a:rPr>
                  <a:t>g</a:t>
                </a:r>
                <a:r>
                  <a:rPr lang="en-US" sz="3100" baseline="30000" dirty="0" err="1">
                    <a:latin typeface="Times New Roman" pitchFamily="18" charset="0"/>
                    <a:cs typeface="Times New Roman" pitchFamily="18" charset="0"/>
                  </a:rPr>
                  <a:t>o</a:t>
                </a:r>
                <a:r>
                  <a:rPr lang="en-US" sz="3100" dirty="0" err="1">
                    <a:latin typeface="Times New Roman" pitchFamily="18" charset="0"/>
                    <a:cs typeface="Times New Roman" pitchFamily="18" charset="0"/>
                  </a:rPr>
                  <a:t>C</a:t>
                </a:r>
                <a:r>
                  <a:rPr lang="en-US" sz="3100" dirty="0">
                    <a:latin typeface="Times New Roman" pitchFamily="18" charset="0"/>
                    <a:cs typeface="Times New Roman" pitchFamily="18" charset="0"/>
                  </a:rPr>
                  <a:t>, what is the final temperature of the mixture?   Assume that the gold experiences no change in state of matter</a:t>
                </a:r>
                <a:r>
                  <a:rPr lang="en-US" sz="3100" dirty="0" smtClean="0">
                    <a:latin typeface="Times New Roman" pitchFamily="18" charset="0"/>
                    <a:cs typeface="Times New Roman" pitchFamily="18" charset="0"/>
                  </a:rPr>
                  <a:t>.</a:t>
                </a:r>
              </a:p>
              <a:p>
                <a:pPr algn="just">
                  <a:buFont typeface="Wingdings" pitchFamily="2" charset="2"/>
                  <a:buChar char="Ø"/>
                </a:pPr>
                <a:r>
                  <a:rPr lang="en-US" sz="3100" dirty="0" smtClean="0">
                    <a:latin typeface="Times New Roman" pitchFamily="18" charset="0"/>
                    <a:cs typeface="Times New Roman" pitchFamily="18" charset="0"/>
                  </a:rPr>
                  <a:t>Solution;</a:t>
                </a:r>
              </a:p>
              <a:p>
                <a:pPr marL="0" indent="0" algn="just">
                  <a:buNone/>
                </a:pPr>
                <a:endParaRPr lang="en-US" sz="2600" dirty="0">
                  <a:latin typeface="Times New Roman" pitchFamily="18" charset="0"/>
                  <a:cs typeface="Times New Roman" pitchFamily="18" charset="0"/>
                </a:endParaRPr>
              </a:p>
              <a:p>
                <a:pPr marL="0" indent="0">
                  <a:buNone/>
                </a:pPr>
                <a:r>
                  <a:rPr lang="en-US" sz="3100" dirty="0" smtClean="0"/>
                  <a:t>                                              </a:t>
                </a:r>
                <a14:m>
                  <m:oMath xmlns:m="http://schemas.openxmlformats.org/officeDocument/2006/math">
                    <m:sSub>
                      <m:sSubPr>
                        <m:ctrlPr>
                          <a:rPr lang="en-US" sz="3100" i="1" smtClean="0">
                            <a:latin typeface="Cambria Math"/>
                          </a:rPr>
                        </m:ctrlPr>
                      </m:sSubPr>
                      <m:e>
                        <m:r>
                          <a:rPr lang="en-US" sz="3100" b="0" i="1" smtClean="0">
                            <a:latin typeface="Cambria Math"/>
                          </a:rPr>
                          <m:t>−</m:t>
                        </m:r>
                        <m:r>
                          <a:rPr lang="en-US" sz="3100" b="0" i="1" smtClean="0">
                            <a:latin typeface="Cambria Math"/>
                          </a:rPr>
                          <m:t>𝐿𝑜𝑠𝑒</m:t>
                        </m:r>
                      </m:e>
                      <m:sub>
                        <m:r>
                          <a:rPr lang="en-US" sz="3100" b="0" i="1" smtClean="0">
                            <a:latin typeface="Cambria Math"/>
                          </a:rPr>
                          <m:t>h𝑒𝑎𝑡</m:t>
                        </m:r>
                      </m:sub>
                    </m:sSub>
                  </m:oMath>
                </a14:m>
                <a:r>
                  <a:rPr lang="en-US" sz="3100" dirty="0" smtClean="0"/>
                  <a:t>=</a:t>
                </a:r>
                <a14:m>
                  <m:oMath xmlns:m="http://schemas.openxmlformats.org/officeDocument/2006/math">
                    <m:sSub>
                      <m:sSubPr>
                        <m:ctrlPr>
                          <a:rPr lang="en-US" sz="3100" i="1" dirty="0" smtClean="0">
                            <a:latin typeface="Cambria Math"/>
                          </a:rPr>
                        </m:ctrlPr>
                      </m:sSubPr>
                      <m:e>
                        <m:r>
                          <a:rPr lang="en-US" sz="3100" b="0" i="1" dirty="0" smtClean="0">
                            <a:latin typeface="Cambria Math"/>
                          </a:rPr>
                          <m:t>𝐺𝑎𝑖𝑛</m:t>
                        </m:r>
                      </m:e>
                      <m:sub>
                        <m:r>
                          <a:rPr lang="en-US" sz="3100" b="0" i="1" dirty="0" smtClean="0">
                            <a:latin typeface="Cambria Math"/>
                          </a:rPr>
                          <m:t>h𝑒𝑎𝑡</m:t>
                        </m:r>
                      </m:sub>
                    </m:sSub>
                  </m:oMath>
                </a14:m>
                <a:endParaRPr lang="en-US" sz="3100" dirty="0" smtClean="0"/>
              </a:p>
              <a:p>
                <a:pPr marL="0" indent="0">
                  <a:buNone/>
                </a:pPr>
                <a:endParaRPr lang="en-US" sz="3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371600"/>
                <a:ext cx="8686800" cy="5257800"/>
              </a:xfrm>
              <a:blipFill rotWithShape="1">
                <a:blip r:embed="rId2"/>
                <a:stretch>
                  <a:fillRect l="-772" t="-1970" r="-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18"/>
              <p:cNvSpPr txBox="1">
                <a:spLocks noChangeArrowheads="1"/>
              </p:cNvSpPr>
              <p:nvPr/>
            </p:nvSpPr>
            <p:spPr bwMode="auto">
              <a:xfrm>
                <a:off x="1537856" y="3657600"/>
                <a:ext cx="6324599" cy="526811"/>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400" dirty="0" smtClean="0">
                    <a:solidFill>
                      <a:srgbClr val="000000"/>
                    </a:solidFill>
                    <a:latin typeface="Times New Roman" pitchFamily="18" charset="0"/>
                    <a:cs typeface="Times New Roman" pitchFamily="18" charset="0"/>
                  </a:rPr>
                  <a:t>- [(</a:t>
                </a:r>
                <a14:m>
                  <m:oMath xmlns:m="http://schemas.openxmlformats.org/officeDocument/2006/math">
                    <m:sSub>
                      <m:sSubPr>
                        <m:ctrlPr>
                          <a:rPr lang="en-US" sz="2400" i="1" dirty="0" smtClean="0">
                            <a:solidFill>
                              <a:srgbClr val="000000"/>
                            </a:solidFill>
                            <a:latin typeface="Cambria Math"/>
                            <a:cs typeface="Times New Roman" pitchFamily="18" charset="0"/>
                          </a:rPr>
                        </m:ctrlPr>
                      </m:sSubPr>
                      <m:e>
                        <m:r>
                          <a:rPr lang="en-US" sz="2400" b="0" i="1" dirty="0" smtClean="0">
                            <a:solidFill>
                              <a:srgbClr val="000000"/>
                            </a:solidFill>
                            <a:latin typeface="Cambria Math"/>
                            <a:cs typeface="Times New Roman" pitchFamily="18" charset="0"/>
                          </a:rPr>
                          <m:t>𝐶</m:t>
                        </m:r>
                      </m:e>
                      <m:sub>
                        <m:r>
                          <a:rPr lang="en-US" sz="2400" b="0" i="1" dirty="0" smtClean="0">
                            <a:solidFill>
                              <a:srgbClr val="000000"/>
                            </a:solidFill>
                            <a:latin typeface="Cambria Math"/>
                            <a:cs typeface="Times New Roman" pitchFamily="18" charset="0"/>
                          </a:rPr>
                          <m:t>𝐴𝑢</m:t>
                        </m:r>
                      </m:sub>
                    </m:sSub>
                  </m:oMath>
                </a14:m>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(mass) </a:t>
                </a:r>
                <a:r>
                  <a:rPr lang="en-US" sz="2400" dirty="0" smtClean="0">
                    <a:solidFill>
                      <a:srgbClr val="000000"/>
                    </a:solidFill>
                    <a:latin typeface="Times New Roman" pitchFamily="18" charset="0"/>
                    <a:cs typeface="Times New Roman" pitchFamily="18" charset="0"/>
                  </a:rPr>
                  <a:t>(∆T</a:t>
                </a:r>
                <a:r>
                  <a:rPr lang="en-US" sz="2400" dirty="0">
                    <a:solidFill>
                      <a:srgbClr val="000000"/>
                    </a:solidFill>
                    <a:latin typeface="Times New Roman" pitchFamily="18" charset="0"/>
                    <a:cs typeface="Times New Roman" pitchFamily="18" charset="0"/>
                  </a:rPr>
                  <a:t>)]   =   </a:t>
                </a:r>
                <a:r>
                  <a:rPr lang="en-US" sz="2400" dirty="0" smtClean="0">
                    <a:solidFill>
                      <a:srgbClr val="000000"/>
                    </a:solidFill>
                    <a:latin typeface="Times New Roman" pitchFamily="18" charset="0"/>
                    <a:cs typeface="Times New Roman" pitchFamily="18" charset="0"/>
                  </a:rPr>
                  <a:t>(</a:t>
                </a:r>
                <a14:m>
                  <m:oMath xmlns:m="http://schemas.openxmlformats.org/officeDocument/2006/math">
                    <m:sSub>
                      <m:sSubPr>
                        <m:ctrlPr>
                          <a:rPr lang="en-US" sz="2400" i="1" smtClean="0">
                            <a:solidFill>
                              <a:srgbClr val="000000"/>
                            </a:solidFill>
                            <a:latin typeface="Cambria Math"/>
                            <a:cs typeface="Times New Roman" pitchFamily="18" charset="0"/>
                          </a:rPr>
                        </m:ctrlPr>
                      </m:sSubPr>
                      <m:e>
                        <m:r>
                          <a:rPr lang="en-US" sz="2400" b="0" i="1" smtClean="0">
                            <a:solidFill>
                              <a:srgbClr val="000000"/>
                            </a:solidFill>
                            <a:latin typeface="Cambria Math"/>
                            <a:cs typeface="Times New Roman" pitchFamily="18" charset="0"/>
                          </a:rPr>
                          <m:t>𝐶</m:t>
                        </m:r>
                      </m:e>
                      <m:sub>
                        <m:sSub>
                          <m:sSubPr>
                            <m:ctrlPr>
                              <a:rPr lang="en-US" sz="2400" i="1" smtClean="0">
                                <a:solidFill>
                                  <a:srgbClr val="000000"/>
                                </a:solidFill>
                                <a:latin typeface="Cambria Math"/>
                                <a:cs typeface="Times New Roman" pitchFamily="18" charset="0"/>
                              </a:rPr>
                            </m:ctrlPr>
                          </m:sSubPr>
                          <m:e>
                            <m:r>
                              <a:rPr lang="en-US" sz="2400" b="0" i="1" smtClean="0">
                                <a:solidFill>
                                  <a:srgbClr val="000000"/>
                                </a:solidFill>
                                <a:latin typeface="Cambria Math"/>
                                <a:cs typeface="Times New Roman" pitchFamily="18" charset="0"/>
                              </a:rPr>
                              <m:t>𝐻</m:t>
                            </m:r>
                          </m:e>
                          <m:sub>
                            <m:sSup>
                              <m:sSupPr>
                                <m:ctrlPr>
                                  <a:rPr lang="en-US" sz="2400" i="1" smtClean="0">
                                    <a:solidFill>
                                      <a:srgbClr val="000000"/>
                                    </a:solidFill>
                                    <a:latin typeface="Cambria Math"/>
                                    <a:cs typeface="Times New Roman" pitchFamily="18" charset="0"/>
                                  </a:rPr>
                                </m:ctrlPr>
                              </m:sSupPr>
                              <m:e>
                                <m:r>
                                  <a:rPr lang="en-US" sz="2400" b="0" i="1" smtClean="0">
                                    <a:solidFill>
                                      <a:srgbClr val="000000"/>
                                    </a:solidFill>
                                    <a:latin typeface="Cambria Math"/>
                                    <a:cs typeface="Times New Roman" pitchFamily="18" charset="0"/>
                                  </a:rPr>
                                  <m:t>2</m:t>
                                </m:r>
                              </m:e>
                              <m:sup>
                                <m:r>
                                  <a:rPr lang="en-US" sz="2400" b="0" i="1" smtClean="0">
                                    <a:solidFill>
                                      <a:srgbClr val="000000"/>
                                    </a:solidFill>
                                    <a:latin typeface="Cambria Math"/>
                                    <a:cs typeface="Times New Roman" pitchFamily="18" charset="0"/>
                                  </a:rPr>
                                  <m:t>𝑜</m:t>
                                </m:r>
                              </m:sup>
                            </m:sSup>
                          </m:sub>
                        </m:sSub>
                      </m:sub>
                    </m:sSub>
                  </m:oMath>
                </a14:m>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(mass) </a:t>
                </a:r>
                <a:r>
                  <a:rPr lang="en-US" sz="2400" dirty="0" smtClean="0">
                    <a:solidFill>
                      <a:srgbClr val="000000"/>
                    </a:solidFill>
                    <a:latin typeface="Times New Roman" pitchFamily="18" charset="0"/>
                    <a:cs typeface="Times New Roman" pitchFamily="18" charset="0"/>
                  </a:rPr>
                  <a:t>(∆T</a:t>
                </a:r>
                <a:r>
                  <a:rPr lang="en-US" sz="2400" dirty="0">
                    <a:solidFill>
                      <a:srgbClr val="000000"/>
                    </a:solidFill>
                    <a:latin typeface="Times New Roman" pitchFamily="18" charset="0"/>
                    <a:cs typeface="Times New Roman" pitchFamily="18" charset="0"/>
                  </a:rPr>
                  <a:t>)</a:t>
                </a:r>
              </a:p>
            </p:txBody>
          </p:sp>
        </mc:Choice>
        <mc:Fallback xmlns="">
          <p:sp>
            <p:nvSpPr>
              <p:cNvPr id="7" name="Text Box 18"/>
              <p:cNvSpPr txBox="1">
                <a:spLocks noRot="1" noChangeAspect="1" noMove="1" noResize="1" noEditPoints="1" noAdjustHandles="1" noChangeArrowheads="1" noChangeShapeType="1" noTextEdit="1"/>
              </p:cNvSpPr>
              <p:nvPr/>
            </p:nvSpPr>
            <p:spPr bwMode="auto">
              <a:xfrm>
                <a:off x="1537856" y="3657600"/>
                <a:ext cx="6324599" cy="526811"/>
              </a:xfrm>
              <a:prstGeom prst="rect">
                <a:avLst/>
              </a:prstGeom>
              <a:blipFill rotWithShape="1">
                <a:blip r:embed="rId3"/>
                <a:stretch>
                  <a:fillRect l="-1445" t="-9302" b="-13953"/>
                </a:stretch>
              </a:blipFill>
              <a:ln w="9525">
                <a:noFill/>
                <a:miter lim="800000"/>
                <a:headEnd/>
                <a:tailEnd/>
              </a:ln>
            </p:spPr>
            <p:txBody>
              <a:bodyPr/>
              <a:lstStyle/>
              <a:p>
                <a:r>
                  <a:rPr lang="en-US">
                    <a:noFill/>
                  </a:rPr>
                  <a:t> </a:t>
                </a:r>
              </a:p>
            </p:txBody>
          </p:sp>
        </mc:Fallback>
      </mc:AlternateContent>
      <p:sp>
        <p:nvSpPr>
          <p:cNvPr id="8" name="Text Box 19"/>
          <p:cNvSpPr txBox="1">
            <a:spLocks noChangeArrowheads="1"/>
          </p:cNvSpPr>
          <p:nvPr/>
        </p:nvSpPr>
        <p:spPr bwMode="auto">
          <a:xfrm>
            <a:off x="152400" y="4184411"/>
            <a:ext cx="8829675" cy="430887"/>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200" dirty="0">
                <a:solidFill>
                  <a:srgbClr val="000000"/>
                </a:solidFill>
                <a:latin typeface="Times New Roman" pitchFamily="18" charset="0"/>
                <a:cs typeface="Times New Roman" pitchFamily="18" charset="0"/>
              </a:rPr>
              <a:t>- [(0.129 J/</a:t>
            </a:r>
            <a:r>
              <a:rPr lang="en-US" sz="2200" dirty="0" err="1">
                <a:solidFill>
                  <a:srgbClr val="000000"/>
                </a:solidFill>
                <a:latin typeface="Times New Roman" pitchFamily="18" charset="0"/>
                <a:cs typeface="Times New Roman" pitchFamily="18" charset="0"/>
              </a:rPr>
              <a:t>g</a:t>
            </a:r>
            <a:r>
              <a:rPr lang="en-US" sz="2200" baseline="30000" dirty="0" err="1">
                <a:solidFill>
                  <a:srgbClr val="000000"/>
                </a:solidFill>
                <a:latin typeface="Times New Roman" pitchFamily="18" charset="0"/>
                <a:cs typeface="Times New Roman" pitchFamily="18" charset="0"/>
              </a:rPr>
              <a:t>o</a:t>
            </a:r>
            <a:r>
              <a:rPr lang="en-US" sz="2200" dirty="0" err="1">
                <a:solidFill>
                  <a:srgbClr val="000000"/>
                </a:solidFill>
                <a:latin typeface="Times New Roman" pitchFamily="18" charset="0"/>
                <a:cs typeface="Times New Roman" pitchFamily="18" charset="0"/>
              </a:rPr>
              <a:t>C</a:t>
            </a:r>
            <a:r>
              <a:rPr lang="en-US" sz="2200" dirty="0">
                <a:solidFill>
                  <a:srgbClr val="000000"/>
                </a:solidFill>
                <a:latin typeface="Times New Roman" pitchFamily="18" charset="0"/>
                <a:cs typeface="Times New Roman" pitchFamily="18" charset="0"/>
              </a:rPr>
              <a:t>) (97 g) (</a:t>
            </a:r>
            <a:r>
              <a:rPr lang="en-US" sz="2200" dirty="0" err="1">
                <a:solidFill>
                  <a:srgbClr val="000000"/>
                </a:solidFill>
                <a:latin typeface="Times New Roman" pitchFamily="18" charset="0"/>
                <a:cs typeface="Times New Roman" pitchFamily="18" charset="0"/>
              </a:rPr>
              <a:t>T</a:t>
            </a:r>
            <a:r>
              <a:rPr lang="en-US" sz="2200" baseline="-25000" dirty="0" err="1">
                <a:solidFill>
                  <a:srgbClr val="000000"/>
                </a:solidFill>
                <a:latin typeface="Times New Roman" pitchFamily="18" charset="0"/>
                <a:cs typeface="Times New Roman" pitchFamily="18" charset="0"/>
              </a:rPr>
              <a:t>f</a:t>
            </a:r>
            <a:r>
              <a:rPr lang="en-US" sz="2200" dirty="0">
                <a:solidFill>
                  <a:srgbClr val="000000"/>
                </a:solidFill>
                <a:latin typeface="Times New Roman" pitchFamily="18" charset="0"/>
                <a:cs typeface="Times New Roman" pitchFamily="18" charset="0"/>
              </a:rPr>
              <a:t> - 785</a:t>
            </a:r>
            <a:r>
              <a:rPr lang="en-US" sz="2200" baseline="30000" dirty="0">
                <a:solidFill>
                  <a:srgbClr val="000000"/>
                </a:solidFill>
                <a:latin typeface="Times New Roman" pitchFamily="18" charset="0"/>
                <a:cs typeface="Times New Roman" pitchFamily="18" charset="0"/>
              </a:rPr>
              <a:t>o</a:t>
            </a:r>
            <a:r>
              <a:rPr lang="en-US" sz="2200" dirty="0">
                <a:solidFill>
                  <a:srgbClr val="000000"/>
                </a:solidFill>
                <a:latin typeface="Times New Roman" pitchFamily="18" charset="0"/>
                <a:cs typeface="Times New Roman" pitchFamily="18" charset="0"/>
              </a:rPr>
              <a:t>C)]   =   (4.184 J/</a:t>
            </a:r>
            <a:r>
              <a:rPr lang="en-US" sz="2200" dirty="0" err="1">
                <a:solidFill>
                  <a:srgbClr val="000000"/>
                </a:solidFill>
                <a:latin typeface="Times New Roman" pitchFamily="18" charset="0"/>
                <a:cs typeface="Times New Roman" pitchFamily="18" charset="0"/>
              </a:rPr>
              <a:t>g</a:t>
            </a:r>
            <a:r>
              <a:rPr lang="en-US" sz="2200" baseline="30000" dirty="0" err="1">
                <a:solidFill>
                  <a:srgbClr val="000000"/>
                </a:solidFill>
                <a:latin typeface="Times New Roman" pitchFamily="18" charset="0"/>
                <a:cs typeface="Times New Roman" pitchFamily="18" charset="0"/>
              </a:rPr>
              <a:t>o</a:t>
            </a:r>
            <a:r>
              <a:rPr lang="en-US" sz="2200" dirty="0" err="1">
                <a:solidFill>
                  <a:srgbClr val="000000"/>
                </a:solidFill>
                <a:latin typeface="Times New Roman" pitchFamily="18" charset="0"/>
                <a:cs typeface="Times New Roman" pitchFamily="18" charset="0"/>
              </a:rPr>
              <a:t>C</a:t>
            </a:r>
            <a:r>
              <a:rPr lang="en-US" sz="2200" dirty="0">
                <a:solidFill>
                  <a:srgbClr val="000000"/>
                </a:solidFill>
                <a:latin typeface="Times New Roman" pitchFamily="18" charset="0"/>
                <a:cs typeface="Times New Roman" pitchFamily="18" charset="0"/>
              </a:rPr>
              <a:t>) (323 g) (</a:t>
            </a:r>
            <a:r>
              <a:rPr lang="en-US" sz="2200" dirty="0" err="1">
                <a:solidFill>
                  <a:srgbClr val="000000"/>
                </a:solidFill>
                <a:latin typeface="Times New Roman" pitchFamily="18" charset="0"/>
                <a:cs typeface="Times New Roman" pitchFamily="18" charset="0"/>
              </a:rPr>
              <a:t>T</a:t>
            </a:r>
            <a:r>
              <a:rPr lang="en-US" sz="2200" baseline="-25000" dirty="0" err="1">
                <a:solidFill>
                  <a:srgbClr val="000000"/>
                </a:solidFill>
                <a:latin typeface="Times New Roman" pitchFamily="18" charset="0"/>
                <a:cs typeface="Times New Roman" pitchFamily="18" charset="0"/>
              </a:rPr>
              <a:t>f</a:t>
            </a:r>
            <a:r>
              <a:rPr lang="en-US" sz="2200" dirty="0">
                <a:solidFill>
                  <a:srgbClr val="000000"/>
                </a:solidFill>
                <a:latin typeface="Times New Roman" pitchFamily="18" charset="0"/>
                <a:cs typeface="Times New Roman" pitchFamily="18" charset="0"/>
              </a:rPr>
              <a:t> - 15</a:t>
            </a:r>
            <a:r>
              <a:rPr lang="en-US" sz="2200" baseline="30000" dirty="0">
                <a:solidFill>
                  <a:srgbClr val="000000"/>
                </a:solidFill>
                <a:latin typeface="Times New Roman" pitchFamily="18" charset="0"/>
                <a:cs typeface="Times New Roman" pitchFamily="18" charset="0"/>
              </a:rPr>
              <a:t>o</a:t>
            </a:r>
            <a:r>
              <a:rPr lang="en-US" sz="2200" dirty="0">
                <a:solidFill>
                  <a:srgbClr val="000000"/>
                </a:solidFill>
                <a:latin typeface="Times New Roman" pitchFamily="18" charset="0"/>
                <a:cs typeface="Times New Roman" pitchFamily="18" charset="0"/>
              </a:rPr>
              <a:t>C)] </a:t>
            </a:r>
          </a:p>
        </p:txBody>
      </p:sp>
      <p:sp>
        <p:nvSpPr>
          <p:cNvPr id="9" name="Text Box 21"/>
          <p:cNvSpPr txBox="1">
            <a:spLocks noChangeArrowheads="1"/>
          </p:cNvSpPr>
          <p:nvPr/>
        </p:nvSpPr>
        <p:spPr bwMode="auto">
          <a:xfrm>
            <a:off x="1766455" y="4724400"/>
            <a:ext cx="5867400" cy="430887"/>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200" dirty="0">
                <a:solidFill>
                  <a:srgbClr val="000000"/>
                </a:solidFill>
                <a:latin typeface="Times New Roman" pitchFamily="18" charset="0"/>
                <a:cs typeface="Times New Roman" pitchFamily="18" charset="0"/>
              </a:rPr>
              <a:t>- [(12.5) (</a:t>
            </a:r>
            <a:r>
              <a:rPr lang="en-US" sz="2200" dirty="0" err="1">
                <a:solidFill>
                  <a:srgbClr val="000000"/>
                </a:solidFill>
                <a:latin typeface="Times New Roman" pitchFamily="18" charset="0"/>
                <a:cs typeface="Times New Roman" pitchFamily="18" charset="0"/>
              </a:rPr>
              <a:t>T</a:t>
            </a:r>
            <a:r>
              <a:rPr lang="en-US" sz="2200" baseline="-25000" dirty="0" err="1">
                <a:solidFill>
                  <a:srgbClr val="000000"/>
                </a:solidFill>
                <a:latin typeface="Times New Roman" pitchFamily="18" charset="0"/>
                <a:cs typeface="Times New Roman" pitchFamily="18" charset="0"/>
              </a:rPr>
              <a:t>f</a:t>
            </a:r>
            <a:r>
              <a:rPr lang="en-US" sz="2200" dirty="0">
                <a:solidFill>
                  <a:srgbClr val="000000"/>
                </a:solidFill>
                <a:latin typeface="Times New Roman" pitchFamily="18" charset="0"/>
                <a:cs typeface="Times New Roman" pitchFamily="18" charset="0"/>
              </a:rPr>
              <a:t> - 785</a:t>
            </a:r>
            <a:r>
              <a:rPr lang="en-US" sz="2200" baseline="30000" dirty="0">
                <a:solidFill>
                  <a:srgbClr val="000000"/>
                </a:solidFill>
                <a:latin typeface="Times New Roman" pitchFamily="18" charset="0"/>
                <a:cs typeface="Times New Roman" pitchFamily="18" charset="0"/>
              </a:rPr>
              <a:t>o</a:t>
            </a:r>
            <a:r>
              <a:rPr lang="en-US" sz="2200" dirty="0">
                <a:solidFill>
                  <a:srgbClr val="000000"/>
                </a:solidFill>
                <a:latin typeface="Times New Roman" pitchFamily="18" charset="0"/>
                <a:cs typeface="Times New Roman" pitchFamily="18" charset="0"/>
              </a:rPr>
              <a:t>C)]  =   (</a:t>
            </a:r>
            <a:r>
              <a:rPr lang="en-US" sz="2200" dirty="0" smtClean="0">
                <a:solidFill>
                  <a:srgbClr val="000000"/>
                </a:solidFill>
                <a:latin typeface="Times New Roman" pitchFamily="18" charset="0"/>
                <a:cs typeface="Times New Roman" pitchFamily="18" charset="0"/>
              </a:rPr>
              <a:t>1.35 x 10</a:t>
            </a:r>
            <a:r>
              <a:rPr lang="en-US" sz="2200" baseline="30000" dirty="0" smtClean="0">
                <a:solidFill>
                  <a:srgbClr val="000000"/>
                </a:solidFill>
                <a:latin typeface="Times New Roman" pitchFamily="18" charset="0"/>
                <a:cs typeface="Times New Roman" pitchFamily="18" charset="0"/>
              </a:rPr>
              <a:t>3</a:t>
            </a:r>
            <a:r>
              <a:rPr lang="en-US" sz="2200" dirty="0" smtClean="0">
                <a:solidFill>
                  <a:srgbClr val="000000"/>
                </a:solidFill>
                <a:latin typeface="Times New Roman" pitchFamily="18" charset="0"/>
                <a:cs typeface="Times New Roman" pitchFamily="18" charset="0"/>
              </a:rPr>
              <a:t>) </a:t>
            </a:r>
            <a:r>
              <a:rPr lang="en-US" sz="2200" dirty="0">
                <a:solidFill>
                  <a:srgbClr val="000000"/>
                </a:solidFill>
                <a:latin typeface="Times New Roman" pitchFamily="18" charset="0"/>
                <a:cs typeface="Times New Roman" pitchFamily="18" charset="0"/>
              </a:rPr>
              <a:t>(</a:t>
            </a:r>
            <a:r>
              <a:rPr lang="en-US" sz="2200" dirty="0" err="1">
                <a:solidFill>
                  <a:srgbClr val="000000"/>
                </a:solidFill>
                <a:latin typeface="Times New Roman" pitchFamily="18" charset="0"/>
                <a:cs typeface="Times New Roman" pitchFamily="18" charset="0"/>
              </a:rPr>
              <a:t>T</a:t>
            </a:r>
            <a:r>
              <a:rPr lang="en-US" sz="2200" baseline="-25000" dirty="0" err="1">
                <a:solidFill>
                  <a:srgbClr val="000000"/>
                </a:solidFill>
                <a:latin typeface="Times New Roman" pitchFamily="18" charset="0"/>
                <a:cs typeface="Times New Roman" pitchFamily="18" charset="0"/>
              </a:rPr>
              <a:t>f</a:t>
            </a:r>
            <a:r>
              <a:rPr lang="en-US" sz="2200" dirty="0">
                <a:solidFill>
                  <a:srgbClr val="000000"/>
                </a:solidFill>
                <a:latin typeface="Times New Roman" pitchFamily="18" charset="0"/>
                <a:cs typeface="Times New Roman" pitchFamily="18" charset="0"/>
              </a:rPr>
              <a:t> - 15</a:t>
            </a:r>
            <a:r>
              <a:rPr lang="en-US" sz="2200" baseline="30000" dirty="0">
                <a:solidFill>
                  <a:srgbClr val="000000"/>
                </a:solidFill>
                <a:latin typeface="Times New Roman" pitchFamily="18" charset="0"/>
                <a:cs typeface="Times New Roman" pitchFamily="18" charset="0"/>
              </a:rPr>
              <a:t>o</a:t>
            </a:r>
            <a:r>
              <a:rPr lang="en-US" sz="2200" dirty="0">
                <a:solidFill>
                  <a:srgbClr val="000000"/>
                </a:solidFill>
                <a:latin typeface="Times New Roman" pitchFamily="18" charset="0"/>
                <a:cs typeface="Times New Roman" pitchFamily="18" charset="0"/>
              </a:rPr>
              <a:t>C)] </a:t>
            </a:r>
          </a:p>
        </p:txBody>
      </p:sp>
      <p:sp>
        <p:nvSpPr>
          <p:cNvPr id="10" name="Text Box 22"/>
          <p:cNvSpPr txBox="1">
            <a:spLocks noChangeArrowheads="1"/>
          </p:cNvSpPr>
          <p:nvPr/>
        </p:nvSpPr>
        <p:spPr bwMode="auto">
          <a:xfrm>
            <a:off x="1659083" y="5333999"/>
            <a:ext cx="6248400" cy="430887"/>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200" dirty="0">
                <a:solidFill>
                  <a:srgbClr val="000000"/>
                </a:solidFill>
                <a:latin typeface="Times New Roman" pitchFamily="18" charset="0"/>
                <a:cs typeface="Times New Roman" pitchFamily="18" charset="0"/>
              </a:rPr>
              <a:t>-12.5 </a:t>
            </a:r>
            <a:r>
              <a:rPr lang="en-US" sz="2200" dirty="0" err="1">
                <a:solidFill>
                  <a:srgbClr val="000000"/>
                </a:solidFill>
                <a:latin typeface="Times New Roman" pitchFamily="18" charset="0"/>
                <a:cs typeface="Times New Roman" pitchFamily="18" charset="0"/>
              </a:rPr>
              <a:t>T</a:t>
            </a:r>
            <a:r>
              <a:rPr lang="en-US" sz="2200" baseline="-25000" dirty="0" err="1">
                <a:solidFill>
                  <a:srgbClr val="000000"/>
                </a:solidFill>
                <a:latin typeface="Times New Roman" pitchFamily="18" charset="0"/>
                <a:cs typeface="Times New Roman" pitchFamily="18" charset="0"/>
              </a:rPr>
              <a:t>f</a:t>
            </a:r>
            <a:r>
              <a:rPr lang="en-US" sz="2200" dirty="0">
                <a:solidFill>
                  <a:srgbClr val="000000"/>
                </a:solidFill>
                <a:latin typeface="Times New Roman" pitchFamily="18" charset="0"/>
                <a:cs typeface="Times New Roman" pitchFamily="18" charset="0"/>
              </a:rPr>
              <a:t>  +  9.82 x 10</a:t>
            </a:r>
            <a:r>
              <a:rPr lang="en-US" sz="2200" baseline="30000" dirty="0">
                <a:solidFill>
                  <a:srgbClr val="000000"/>
                </a:solidFill>
                <a:latin typeface="Times New Roman" pitchFamily="18" charset="0"/>
                <a:cs typeface="Times New Roman" pitchFamily="18" charset="0"/>
              </a:rPr>
              <a:t>3</a:t>
            </a:r>
            <a:r>
              <a:rPr lang="en-US" sz="2200" dirty="0">
                <a:solidFill>
                  <a:srgbClr val="000000"/>
                </a:solidFill>
                <a:latin typeface="Times New Roman" pitchFamily="18" charset="0"/>
                <a:cs typeface="Times New Roman" pitchFamily="18" charset="0"/>
              </a:rPr>
              <a:t>   =   1.35 x 10</a:t>
            </a:r>
            <a:r>
              <a:rPr lang="en-US" sz="2200" baseline="30000" dirty="0">
                <a:solidFill>
                  <a:srgbClr val="000000"/>
                </a:solidFill>
                <a:latin typeface="Times New Roman" pitchFamily="18" charset="0"/>
                <a:cs typeface="Times New Roman" pitchFamily="18" charset="0"/>
              </a:rPr>
              <a:t>3</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T</a:t>
            </a:r>
            <a:r>
              <a:rPr lang="en-US" sz="2200" baseline="-25000" dirty="0" err="1">
                <a:solidFill>
                  <a:srgbClr val="000000"/>
                </a:solidFill>
                <a:latin typeface="Times New Roman" pitchFamily="18" charset="0"/>
                <a:cs typeface="Times New Roman" pitchFamily="18" charset="0"/>
              </a:rPr>
              <a:t>f</a:t>
            </a:r>
            <a:r>
              <a:rPr lang="en-US" sz="2200" dirty="0">
                <a:solidFill>
                  <a:srgbClr val="000000"/>
                </a:solidFill>
                <a:latin typeface="Times New Roman" pitchFamily="18" charset="0"/>
                <a:cs typeface="Times New Roman" pitchFamily="18" charset="0"/>
              </a:rPr>
              <a:t>  -  2.02 x 10</a:t>
            </a:r>
            <a:r>
              <a:rPr lang="en-US" sz="2200" baseline="30000" dirty="0">
                <a:solidFill>
                  <a:srgbClr val="000000"/>
                </a:solidFill>
                <a:latin typeface="Times New Roman" pitchFamily="18" charset="0"/>
                <a:cs typeface="Times New Roman" pitchFamily="18" charset="0"/>
              </a:rPr>
              <a:t>4</a:t>
            </a:r>
          </a:p>
        </p:txBody>
      </p:sp>
      <p:sp>
        <p:nvSpPr>
          <p:cNvPr id="11" name="Text Box 23"/>
          <p:cNvSpPr txBox="1">
            <a:spLocks noChangeArrowheads="1"/>
          </p:cNvSpPr>
          <p:nvPr/>
        </p:nvSpPr>
        <p:spPr bwMode="auto">
          <a:xfrm>
            <a:off x="3352800" y="5776529"/>
            <a:ext cx="3276600" cy="430887"/>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200" dirty="0">
                <a:solidFill>
                  <a:srgbClr val="000000"/>
                </a:solidFill>
                <a:latin typeface="Times New Roman" pitchFamily="18" charset="0"/>
                <a:cs typeface="Times New Roman" pitchFamily="18" charset="0"/>
              </a:rPr>
              <a:t>3 x 10</a:t>
            </a:r>
            <a:r>
              <a:rPr lang="en-US" sz="2200" baseline="30000" dirty="0">
                <a:solidFill>
                  <a:srgbClr val="000000"/>
                </a:solidFill>
                <a:latin typeface="Times New Roman" pitchFamily="18" charset="0"/>
                <a:cs typeface="Times New Roman" pitchFamily="18" charset="0"/>
              </a:rPr>
              <a:t>4</a:t>
            </a:r>
            <a:r>
              <a:rPr lang="en-US" sz="2200" dirty="0">
                <a:solidFill>
                  <a:srgbClr val="000000"/>
                </a:solidFill>
                <a:latin typeface="Times New Roman" pitchFamily="18" charset="0"/>
                <a:cs typeface="Times New Roman" pitchFamily="18" charset="0"/>
              </a:rPr>
              <a:t>  =   1.36 x 10</a:t>
            </a:r>
            <a:r>
              <a:rPr lang="en-US" sz="2200" baseline="30000" dirty="0">
                <a:solidFill>
                  <a:srgbClr val="000000"/>
                </a:solidFill>
                <a:latin typeface="Times New Roman" pitchFamily="18" charset="0"/>
                <a:cs typeface="Times New Roman" pitchFamily="18" charset="0"/>
              </a:rPr>
              <a:t>3</a:t>
            </a:r>
            <a:r>
              <a:rPr lang="en-US" sz="2200" dirty="0">
                <a:solidFill>
                  <a:srgbClr val="000000"/>
                </a:solidFill>
                <a:latin typeface="Times New Roman" pitchFamily="18" charset="0"/>
                <a:cs typeface="Times New Roman" pitchFamily="18" charset="0"/>
              </a:rPr>
              <a:t> </a:t>
            </a:r>
            <a:r>
              <a:rPr lang="en-US" sz="2200" dirty="0" err="1">
                <a:solidFill>
                  <a:srgbClr val="000000"/>
                </a:solidFill>
                <a:latin typeface="Times New Roman" pitchFamily="18" charset="0"/>
                <a:cs typeface="Times New Roman" pitchFamily="18" charset="0"/>
              </a:rPr>
              <a:t>T</a:t>
            </a:r>
            <a:r>
              <a:rPr lang="en-US" sz="2200" baseline="-25000" dirty="0" err="1">
                <a:solidFill>
                  <a:srgbClr val="000000"/>
                </a:solidFill>
                <a:latin typeface="Times New Roman" pitchFamily="18" charset="0"/>
                <a:cs typeface="Times New Roman" pitchFamily="18" charset="0"/>
              </a:rPr>
              <a:t>f</a:t>
            </a:r>
            <a:endParaRPr lang="en-US" sz="2200" baseline="-25000" dirty="0">
              <a:solidFill>
                <a:srgbClr val="000000"/>
              </a:solidFill>
              <a:latin typeface="Times New Roman" pitchFamily="18" charset="0"/>
              <a:cs typeface="Times New Roman" pitchFamily="18" charset="0"/>
            </a:endParaRPr>
          </a:p>
        </p:txBody>
      </p:sp>
      <p:sp>
        <p:nvSpPr>
          <p:cNvPr id="12" name="Text Box 24"/>
          <p:cNvSpPr txBox="1">
            <a:spLocks noChangeArrowheads="1"/>
          </p:cNvSpPr>
          <p:nvPr/>
        </p:nvSpPr>
        <p:spPr bwMode="auto">
          <a:xfrm>
            <a:off x="3709555" y="6309591"/>
            <a:ext cx="1981200" cy="430887"/>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2200" dirty="0" err="1">
                <a:latin typeface="Times New Roman" pitchFamily="18" charset="0"/>
                <a:cs typeface="Times New Roman" pitchFamily="18" charset="0"/>
              </a:rPr>
              <a:t>T</a:t>
            </a:r>
            <a:r>
              <a:rPr lang="en-US" sz="2200" baseline="-25000" dirty="0" err="1">
                <a:latin typeface="Times New Roman" pitchFamily="18" charset="0"/>
                <a:cs typeface="Times New Roman" pitchFamily="18" charset="0"/>
              </a:rPr>
              <a:t>f</a:t>
            </a:r>
            <a:r>
              <a:rPr lang="en-US" sz="2200" dirty="0">
                <a:latin typeface="Times New Roman" pitchFamily="18" charset="0"/>
                <a:cs typeface="Times New Roman" pitchFamily="18" charset="0"/>
              </a:rPr>
              <a:t>   =   22.1</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C</a:t>
            </a:r>
          </a:p>
        </p:txBody>
      </p:sp>
    </p:spTree>
    <p:extLst>
      <p:ext uri="{BB962C8B-B14F-4D97-AF65-F5344CB8AC3E}">
        <p14:creationId xmlns:p14="http://schemas.microsoft.com/office/powerpoint/2010/main" val="126740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TW" b="1" dirty="0" smtClean="0">
                <a:latin typeface="Times New Roman" pitchFamily="18" charset="0"/>
                <a:cs typeface="Times New Roman" pitchFamily="18" charset="0"/>
              </a:rPr>
              <a:t/>
            </a:r>
            <a:br>
              <a:rPr lang="en-US" altLang="zh-TW" b="1" dirty="0" smtClean="0">
                <a:latin typeface="Times New Roman" pitchFamily="18" charset="0"/>
                <a:cs typeface="Times New Roman" pitchFamily="18" charset="0"/>
              </a:rPr>
            </a:br>
            <a:r>
              <a:rPr lang="en-US" altLang="zh-TW" b="1" dirty="0" smtClean="0">
                <a:latin typeface="Times New Roman" pitchFamily="18" charset="0"/>
                <a:cs typeface="Times New Roman" pitchFamily="18" charset="0"/>
              </a:rPr>
              <a:t>Heat </a:t>
            </a:r>
            <a:r>
              <a:rPr lang="en-US" altLang="zh-TW" b="1" dirty="0">
                <a:latin typeface="Times New Roman" pitchFamily="18" charset="0"/>
                <a:cs typeface="Times New Roman" pitchFamily="18" charset="0"/>
              </a:rPr>
              <a:t>of Transformation</a:t>
            </a:r>
            <a:br>
              <a:rPr lang="en-US" altLang="zh-TW"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4525963"/>
          </a:xfrm>
        </p:spPr>
        <p:txBody>
          <a:bodyPr/>
          <a:lstStyle/>
          <a:p>
            <a:pPr algn="just">
              <a:buFont typeface="Wingdings" pitchFamily="2" charset="2"/>
              <a:buChar char="Ø"/>
            </a:pPr>
            <a:r>
              <a:rPr lang="en-US" altLang="zh-TW" sz="2400" dirty="0">
                <a:latin typeface="Times New Roman" pitchFamily="18" charset="0"/>
                <a:cs typeface="Times New Roman" pitchFamily="18" charset="0"/>
              </a:rPr>
              <a:t>The amount of energy per unit mass that must be transferred as heat when a sample completely undergoes a phase change is called the heat of transformation </a:t>
            </a:r>
            <a:r>
              <a:rPr lang="en-US" altLang="zh-TW" sz="2400" i="1" dirty="0">
                <a:latin typeface="Times New Roman" pitchFamily="18" charset="0"/>
                <a:cs typeface="Times New Roman" pitchFamily="18" charset="0"/>
              </a:rPr>
              <a:t>L</a:t>
            </a:r>
            <a:r>
              <a:rPr lang="en-US" altLang="zh-TW" sz="2400" dirty="0">
                <a:latin typeface="Times New Roman" pitchFamily="18" charset="0"/>
                <a:cs typeface="Times New Roman" pitchFamily="18" charset="0"/>
              </a:rPr>
              <a:t> (or latent heat)</a:t>
            </a:r>
            <a:r>
              <a:rPr lang="en-US" altLang="zh-TW" sz="2400" i="1"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When a sample of mass </a:t>
            </a:r>
            <a:r>
              <a:rPr lang="en-US" altLang="zh-TW" sz="2400" i="1" dirty="0">
                <a:latin typeface="Times New Roman" pitchFamily="18" charset="0"/>
                <a:cs typeface="Times New Roman" pitchFamily="18" charset="0"/>
              </a:rPr>
              <a:t>m</a:t>
            </a:r>
            <a:r>
              <a:rPr lang="en-US" altLang="zh-TW" sz="2400" dirty="0">
                <a:latin typeface="Times New Roman" pitchFamily="18" charset="0"/>
                <a:cs typeface="Times New Roman" pitchFamily="18" charset="0"/>
              </a:rPr>
              <a:t> completely undergoes a phase change, the total energy transferred is:</a:t>
            </a:r>
          </a:p>
          <a:p>
            <a:pPr>
              <a:buFont typeface="Wingdings" pitchFamily="2" charset="2"/>
              <a:buChar char="ü"/>
            </a:pPr>
            <a:endParaRPr lang="en-US" altLang="zh-TW" sz="2200" dirty="0" smtClean="0">
              <a:latin typeface="Times New Roman" pitchFamily="18" charset="0"/>
              <a:cs typeface="Times New Roman" pitchFamily="18" charset="0"/>
            </a:endParaRPr>
          </a:p>
          <a:p>
            <a:pPr lvl="2">
              <a:buFont typeface="Wingdings" pitchFamily="2" charset="2"/>
              <a:buChar char="ü"/>
            </a:pPr>
            <a:r>
              <a:rPr lang="en-US" altLang="zh-TW" dirty="0" smtClean="0">
                <a:latin typeface="Times New Roman" pitchFamily="18" charset="0"/>
                <a:cs typeface="Times New Roman" pitchFamily="18" charset="0"/>
              </a:rPr>
              <a:t>When </a:t>
            </a:r>
            <a:r>
              <a:rPr lang="en-US" altLang="zh-TW" dirty="0">
                <a:latin typeface="Times New Roman" pitchFamily="18" charset="0"/>
                <a:cs typeface="Times New Roman" pitchFamily="18" charset="0"/>
              </a:rPr>
              <a:t>the phase change is between solid to liquid, the heat of transformation is called the heat of fusion </a:t>
            </a:r>
            <a:r>
              <a:rPr lang="en-US" altLang="zh-TW" i="1" dirty="0" smtClean="0">
                <a:latin typeface="Times New Roman" pitchFamily="18" charset="0"/>
                <a:cs typeface="Times New Roman" pitchFamily="18" charset="0"/>
              </a:rPr>
              <a:t>L</a:t>
            </a:r>
            <a:r>
              <a:rPr lang="en-US" altLang="zh-TW" i="1" baseline="-25000" dirty="0" smtClean="0">
                <a:latin typeface="Times New Roman" pitchFamily="18" charset="0"/>
                <a:cs typeface="Times New Roman" pitchFamily="18" charset="0"/>
              </a:rPr>
              <a:t>F.</a:t>
            </a:r>
          </a:p>
          <a:p>
            <a:pPr lvl="2">
              <a:buFont typeface="Wingdings" pitchFamily="2" charset="2"/>
              <a:buChar char="ü"/>
            </a:pPr>
            <a:r>
              <a:rPr lang="en-US" altLang="zh-TW" dirty="0">
                <a:latin typeface="Times New Roman" pitchFamily="18" charset="0"/>
                <a:cs typeface="Times New Roman" pitchFamily="18" charset="0"/>
              </a:rPr>
              <a:t>When the phase change is between liquid to gas,  the heat of transformation is called the heat of  vaporization </a:t>
            </a:r>
            <a:r>
              <a:rPr lang="en-US" altLang="zh-TW" i="1" dirty="0" smtClean="0">
                <a:latin typeface="Times New Roman" pitchFamily="18" charset="0"/>
                <a:cs typeface="Times New Roman" pitchFamily="18" charset="0"/>
              </a:rPr>
              <a:t>L</a:t>
            </a:r>
            <a:r>
              <a:rPr lang="en-US" altLang="zh-TW" i="1" baseline="-25000" dirty="0" smtClean="0">
                <a:latin typeface="Times New Roman" pitchFamily="18" charset="0"/>
                <a:cs typeface="Times New Roman" pitchFamily="18" charset="0"/>
              </a:rPr>
              <a:t>V.</a:t>
            </a:r>
            <a:endParaRPr lang="en-US" altLang="zh-TW" dirty="0">
              <a:latin typeface="Times New Roman" pitchFamily="18" charset="0"/>
              <a:cs typeface="Times New Roman" pitchFamily="18" charset="0"/>
            </a:endParaRPr>
          </a:p>
          <a:p>
            <a:pPr lvl="2">
              <a:buFont typeface="Wingdings" pitchFamily="2" charset="2"/>
              <a:buChar char="ü"/>
            </a:pPr>
            <a:r>
              <a:rPr lang="en-US" altLang="zh-TW" dirty="0" smtClean="0">
                <a:latin typeface="Times New Roman" pitchFamily="18" charset="0"/>
                <a:cs typeface="Times New Roman" pitchFamily="18" charset="0"/>
              </a:rPr>
              <a:t>sublimation</a:t>
            </a:r>
            <a:r>
              <a:rPr lang="en-US" altLang="zh-TW" dirty="0">
                <a:latin typeface="Times New Roman" pitchFamily="18" charset="0"/>
                <a:cs typeface="Times New Roman" pitchFamily="18" charset="0"/>
              </a:rPr>
              <a:t>: transition from solid directly to gas </a:t>
            </a:r>
            <a:r>
              <a:rPr lang="en-US" altLang="zh-TW" dirty="0" smtClean="0">
                <a:latin typeface="Times New Roman" pitchFamily="18" charset="0"/>
                <a:cs typeface="Times New Roman" pitchFamily="18" charset="0"/>
              </a:rPr>
              <a:t>phases.</a:t>
            </a:r>
            <a:endParaRPr lang="zh-TW" altLang="en-US" dirty="0">
              <a:latin typeface="Times New Roman" pitchFamily="18" charset="0"/>
              <a:cs typeface="Times New Roman" pitchFamily="18" charset="0"/>
            </a:endParaRPr>
          </a:p>
          <a:p>
            <a:pPr lvl="2">
              <a:buFont typeface="Wingdings" pitchFamily="2" charset="2"/>
              <a:buChar char="ü"/>
            </a:pPr>
            <a:endParaRPr lang="en-US" altLang="zh-TW" sz="1400" baseline="-25000" dirty="0">
              <a:latin typeface="Times New Roman" pitchFamily="18" charset="0"/>
              <a:cs typeface="Times New Roman" pitchFamily="18"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040" y="3394364"/>
            <a:ext cx="15001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066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b="1" dirty="0" smtClean="0">
                <a:solidFill>
                  <a:prstClr val="black"/>
                </a:solidFill>
                <a:latin typeface="Times New Roman" pitchFamily="18" charset="0"/>
                <a:cs typeface="Times New Roman" pitchFamily="18" charset="0"/>
              </a:rPr>
              <a:t/>
            </a:r>
            <a:br>
              <a:rPr lang="en-US" altLang="zh-TW" b="1" dirty="0" smtClean="0">
                <a:solidFill>
                  <a:prstClr val="black"/>
                </a:solidFill>
                <a:latin typeface="Times New Roman" pitchFamily="18" charset="0"/>
                <a:cs typeface="Times New Roman" pitchFamily="18" charset="0"/>
              </a:rPr>
            </a:br>
            <a:r>
              <a:rPr lang="en-US" altLang="zh-TW" sz="4900" b="1" dirty="0" smtClean="0">
                <a:solidFill>
                  <a:prstClr val="black"/>
                </a:solidFill>
                <a:latin typeface="Times New Roman" pitchFamily="18" charset="0"/>
                <a:cs typeface="Times New Roman" pitchFamily="18" charset="0"/>
              </a:rPr>
              <a:t>Heat </a:t>
            </a:r>
            <a:r>
              <a:rPr lang="en-US" altLang="zh-TW" sz="4900" b="1" dirty="0">
                <a:solidFill>
                  <a:prstClr val="black"/>
                </a:solidFill>
                <a:latin typeface="Times New Roman" pitchFamily="18" charset="0"/>
                <a:cs typeface="Times New Roman" pitchFamily="18" charset="0"/>
              </a:rPr>
              <a:t>of Transformation</a:t>
            </a:r>
            <a:r>
              <a:rPr lang="en-US" altLang="zh-TW" b="1" dirty="0">
                <a:solidFill>
                  <a:prstClr val="black"/>
                </a:solidFill>
                <a:latin typeface="Times New Roman" pitchFamily="18" charset="0"/>
                <a:cs typeface="Times New Roman" pitchFamily="18" charset="0"/>
              </a:rPr>
              <a:t/>
            </a:r>
            <a:br>
              <a:rPr lang="en-US" altLang="zh-TW" b="1" dirty="0">
                <a:solidFill>
                  <a:prstClr val="black"/>
                </a:solidFill>
                <a:latin typeface="Times New Roman" pitchFamily="18" charset="0"/>
                <a:cs typeface="Times New Roman" pitchFamily="18" charset="0"/>
              </a:rPr>
            </a:br>
            <a:endParaRPr lang="en-US" dirty="0"/>
          </a:p>
        </p:txBody>
      </p:sp>
      <p:pic>
        <p:nvPicPr>
          <p:cNvPr id="4" name="Picture 2"/>
          <p:cNvPicPr>
            <a:picLocks noGrp="1" noChangeAspect="1" noChangeArrowheads="1"/>
          </p:cNvPicPr>
          <p:nvPr>
            <p:ph idx="1"/>
          </p:nvPr>
        </p:nvPicPr>
        <p:blipFill>
          <a:blip r:embed="rId2" cstate="print">
            <a:duotone>
              <a:srgbClr val="244A58">
                <a:shade val="45000"/>
                <a:satMod val="135000"/>
              </a:srgbClr>
              <a:prstClr val="white"/>
            </a:duotone>
          </a:blip>
          <a:srcRect/>
          <a:stretch>
            <a:fillRect/>
          </a:stretch>
        </p:blipFill>
        <p:spPr bwMode="auto">
          <a:xfrm>
            <a:off x="457200" y="1828800"/>
            <a:ext cx="8534400" cy="4724400"/>
          </a:xfrm>
          <a:prstGeom prst="rect">
            <a:avLst/>
          </a:prstGeom>
          <a:noFill/>
          <a:ln w="9525">
            <a:noFill/>
            <a:miter lim="800000"/>
            <a:headEnd/>
            <a:tailEnd/>
          </a:ln>
        </p:spPr>
      </p:pic>
    </p:spTree>
    <p:extLst>
      <p:ext uri="{BB962C8B-B14F-4D97-AF65-F5344CB8AC3E}">
        <p14:creationId xmlns:p14="http://schemas.microsoft.com/office/powerpoint/2010/main" val="2666247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a:latin typeface="Times New Roman" pitchFamily="18" charset="0"/>
                <a:cs typeface="Times New Roman" pitchFamily="18" charset="0"/>
              </a:rPr>
              <a:t>Heat of Transformation</a:t>
            </a:r>
            <a:endParaRPr lang="en-US" dirty="0"/>
          </a:p>
        </p:txBody>
      </p:sp>
      <p:pic>
        <p:nvPicPr>
          <p:cNvPr id="4" name="Content Placeholder 3" descr="latent_heat_sch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1600200"/>
            <a:ext cx="8153400" cy="48006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187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eat trans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99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Specific Latent Heat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400" dirty="0">
                <a:latin typeface="Times New Roman" pitchFamily="18" charset="0"/>
                <a:cs typeface="Times New Roman" pitchFamily="18" charset="0"/>
              </a:rPr>
              <a:t>The amount of heat required to change the state of 1kg of a substance without changing its </a:t>
            </a:r>
            <a:r>
              <a:rPr lang="en-US" sz="2400" dirty="0" smtClean="0">
                <a:latin typeface="Times New Roman" pitchFamily="18" charset="0"/>
                <a:cs typeface="Times New Roman" pitchFamily="18" charset="0"/>
              </a:rPr>
              <a:t>temperature.</a:t>
            </a:r>
          </a:p>
          <a:p>
            <a:pPr lvl="2">
              <a:buFont typeface="Wingdings" pitchFamily="2" charset="2"/>
              <a:buChar char="ü"/>
            </a:pPr>
            <a:r>
              <a:rPr lang="en-US" dirty="0" smtClean="0">
                <a:latin typeface="Times New Roman" pitchFamily="18" charset="0"/>
                <a:cs typeface="Times New Roman" pitchFamily="18" charset="0"/>
              </a:rPr>
              <a:t>Energy </a:t>
            </a:r>
            <a:r>
              <a:rPr lang="en-US" dirty="0">
                <a:latin typeface="Times New Roman" pitchFamily="18" charset="0"/>
                <a:cs typeface="Times New Roman" pitchFamily="18" charset="0"/>
              </a:rPr>
              <a:t>Transfer = </a:t>
            </a:r>
            <a:r>
              <a:rPr lang="en-US" dirty="0">
                <a:latin typeface="Times New Roman" pitchFamily="18" charset="0"/>
                <a:cs typeface="Times New Roman" pitchFamily="18" charset="0"/>
                <a:sym typeface="Symbol" pitchFamily="18" charset="2"/>
              </a:rPr>
              <a:t></a:t>
            </a:r>
            <a:r>
              <a:rPr lang="en-US" dirty="0" smtClean="0">
                <a:latin typeface="Times New Roman" pitchFamily="18" charset="0"/>
                <a:cs typeface="Times New Roman" pitchFamily="18" charset="0"/>
              </a:rPr>
              <a:t>ml.</a:t>
            </a:r>
          </a:p>
          <a:p>
            <a:pPr lvl="2">
              <a:buFont typeface="Wingdings" pitchFamily="2" charset="2"/>
              <a:buChar char="ü"/>
            </a:pPr>
            <a:r>
              <a:rPr lang="en-US" dirty="0" smtClean="0">
                <a:latin typeface="Times New Roman" pitchFamily="18" charset="0"/>
                <a:cs typeface="Times New Roman" pitchFamily="18" charset="0"/>
              </a:rPr>
              <a:t>Enthalpy </a:t>
            </a:r>
            <a:r>
              <a:rPr lang="en-US" dirty="0">
                <a:latin typeface="Times New Roman" pitchFamily="18" charset="0"/>
                <a:cs typeface="Times New Roman" pitchFamily="18" charset="0"/>
              </a:rPr>
              <a:t>supplied = mass * specific </a:t>
            </a:r>
            <a:r>
              <a:rPr lang="en-US" dirty="0" smtClean="0">
                <a:latin typeface="Times New Roman" pitchFamily="18" charset="0"/>
                <a:cs typeface="Times New Roman" pitchFamily="18" charset="0"/>
              </a:rPr>
              <a:t>enthalpy.</a:t>
            </a:r>
          </a:p>
          <a:p>
            <a:pPr eaLnBrk="0" hangingPunct="0">
              <a:spcBef>
                <a:spcPct val="50000"/>
              </a:spcBef>
              <a:buFont typeface="Wingdings" pitchFamily="2" charset="2"/>
              <a:buChar char="Ø"/>
              <a:defRPr/>
            </a:pPr>
            <a:r>
              <a:rPr lang="en-US" sz="2400" dirty="0">
                <a:latin typeface="Times New Roman" pitchFamily="18" charset="0"/>
                <a:cs typeface="Times New Roman" pitchFamily="18" charset="0"/>
              </a:rPr>
              <a:t>The units of l are Jkg</a:t>
            </a:r>
            <a:r>
              <a:rPr lang="en-US" sz="2400" baseline="30000" dirty="0">
                <a:latin typeface="Times New Roman" pitchFamily="18" charset="0"/>
                <a:cs typeface="Times New Roman" pitchFamily="18" charset="0"/>
              </a:rPr>
              <a:t>-1 </a:t>
            </a:r>
            <a:endParaRPr lang="en-US" sz="2400" baseline="30000" dirty="0" smtClean="0">
              <a:latin typeface="Times New Roman" pitchFamily="18" charset="0"/>
              <a:cs typeface="Times New Roman" pitchFamily="18" charset="0"/>
            </a:endParaRPr>
          </a:p>
          <a:p>
            <a:pPr algn="just" eaLnBrk="0" hangingPunct="0">
              <a:spcBef>
                <a:spcPct val="50000"/>
              </a:spcBef>
              <a:buFont typeface="Wingdings" pitchFamily="2" charset="2"/>
              <a:buChar char="Ø"/>
              <a:defRPr/>
            </a:pPr>
            <a:r>
              <a:rPr lang="en-US" sz="2400" dirty="0" smtClean="0">
                <a:latin typeface="Times New Roman" pitchFamily="18" charset="0"/>
                <a:cs typeface="Times New Roman" pitchFamily="18" charset="0"/>
              </a:rPr>
              <a:t>Remembering </a:t>
            </a:r>
            <a:r>
              <a:rPr lang="en-US" sz="2400" dirty="0">
                <a:latin typeface="Times New Roman" pitchFamily="18" charset="0"/>
                <a:cs typeface="Times New Roman" pitchFamily="18" charset="0"/>
              </a:rPr>
              <a:t>that you must be using the correct Latent Heat for the transformation taking place. </a:t>
            </a:r>
            <a:endParaRPr lang="en-GB" sz="2400" dirty="0">
              <a:latin typeface="Times New Roman" pitchFamily="18" charset="0"/>
              <a:cs typeface="Times New Roman" pitchFamily="18" charset="0"/>
            </a:endParaRPr>
          </a:p>
          <a:p>
            <a:pPr lvl="2">
              <a:buFont typeface="Wingdings" pitchFamily="2" charset="2"/>
              <a:buChar char="ü"/>
            </a:pPr>
            <a:endParaRPr lang="en-GB"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325034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Heat Transfer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763000" cy="5334000"/>
          </a:xfrm>
        </p:spPr>
        <p:txBody>
          <a:bodyPr>
            <a:noAutofit/>
          </a:bodyPr>
          <a:lstStyle/>
          <a:p>
            <a:pPr algn="just">
              <a:buFont typeface="Wingdings" pitchFamily="2" charset="2"/>
              <a:buChar char="Ø"/>
            </a:pPr>
            <a:r>
              <a:rPr lang="en-US" sz="2200" dirty="0">
                <a:latin typeface="Times New Roman" pitchFamily="18" charset="0"/>
                <a:cs typeface="Times New Roman" pitchFamily="18" charset="0"/>
              </a:rPr>
              <a:t>H</a:t>
            </a:r>
            <a:r>
              <a:rPr lang="en-US" sz="2200" dirty="0" smtClean="0">
                <a:latin typeface="Times New Roman" pitchFamily="18" charset="0"/>
                <a:cs typeface="Times New Roman" pitchFamily="18" charset="0"/>
              </a:rPr>
              <a:t>eat </a:t>
            </a:r>
            <a:r>
              <a:rPr lang="en-US" sz="2200" dirty="0">
                <a:latin typeface="Times New Roman" pitchFamily="18" charset="0"/>
                <a:cs typeface="Times New Roman" pitchFamily="18" charset="0"/>
              </a:rPr>
              <a:t>i</a:t>
            </a:r>
            <a:r>
              <a:rPr lang="en-US" sz="2200" dirty="0" smtClean="0">
                <a:latin typeface="Times New Roman" pitchFamily="18" charset="0"/>
                <a:cs typeface="Times New Roman" pitchFamily="18" charset="0"/>
              </a:rPr>
              <a:t>s </a:t>
            </a:r>
            <a:r>
              <a:rPr lang="en-US" sz="2200" dirty="0">
                <a:latin typeface="Times New Roman" pitchFamily="18" charset="0"/>
                <a:cs typeface="Times New Roman" pitchFamily="18" charset="0"/>
              </a:rPr>
              <a:t>the form of energy that can be </a:t>
            </a:r>
            <a:r>
              <a:rPr lang="en-US" sz="2200" dirty="0" smtClean="0">
                <a:latin typeface="Times New Roman" pitchFamily="18" charset="0"/>
                <a:cs typeface="Times New Roman" pitchFamily="18" charset="0"/>
              </a:rPr>
              <a:t>transferred from </a:t>
            </a:r>
            <a:r>
              <a:rPr lang="en-US" sz="2200" dirty="0">
                <a:latin typeface="Times New Roman" pitchFamily="18" charset="0"/>
                <a:cs typeface="Times New Roman" pitchFamily="18" charset="0"/>
              </a:rPr>
              <a:t>one system to another as a result of temperature difference. </a:t>
            </a:r>
            <a:endParaRPr lang="en-US" sz="2200" dirty="0" smtClean="0">
              <a:latin typeface="Times New Roman" pitchFamily="18" charset="0"/>
              <a:cs typeface="Times New Roman" pitchFamily="18" charset="0"/>
            </a:endParaRPr>
          </a:p>
          <a:p>
            <a:pPr algn="just">
              <a:buFont typeface="Wingdings" pitchFamily="2" charset="2"/>
              <a:buChar char="Ø"/>
            </a:pPr>
            <a:r>
              <a:rPr lang="en-US" sz="2200" dirty="0" smtClean="0">
                <a:latin typeface="Times New Roman" pitchFamily="18" charset="0"/>
                <a:cs typeface="Times New Roman" pitchFamily="18" charset="0"/>
              </a:rPr>
              <a:t>A thermodynamics analysis</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is</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concerned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with</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the</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amount</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of </a:t>
            </a:r>
            <a:r>
              <a:rPr lang="en-US" sz="2200" dirty="0">
                <a:latin typeface="Times New Roman" pitchFamily="18" charset="0"/>
                <a:cs typeface="Times New Roman" pitchFamily="18" charset="0"/>
              </a:rPr>
              <a:t>heat transfer as a </a:t>
            </a:r>
            <a:r>
              <a:rPr lang="en-US" sz="2200" dirty="0" smtClean="0">
                <a:latin typeface="Times New Roman" pitchFamily="18" charset="0"/>
                <a:cs typeface="Times New Roman" pitchFamily="18" charset="0"/>
              </a:rPr>
              <a:t>system undergoes </a:t>
            </a:r>
            <a:r>
              <a:rPr lang="en-US" sz="2200" dirty="0">
                <a:latin typeface="Times New Roman" pitchFamily="18" charset="0"/>
                <a:cs typeface="Times New Roman" pitchFamily="18" charset="0"/>
              </a:rPr>
              <a:t>a process from one equilibrium state to another. </a:t>
            </a:r>
            <a:endParaRPr lang="en-US" sz="2200" dirty="0" smtClean="0">
              <a:latin typeface="Times New Roman" pitchFamily="18" charset="0"/>
              <a:cs typeface="Times New Roman" pitchFamily="18" charset="0"/>
            </a:endParaRPr>
          </a:p>
          <a:p>
            <a:pPr algn="just">
              <a:buFont typeface="Wingdings" pitchFamily="2" charset="2"/>
              <a:buChar char="Ø"/>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science </a:t>
            </a:r>
            <a:r>
              <a:rPr lang="en-US" sz="2200" dirty="0" smtClean="0">
                <a:latin typeface="Times New Roman" pitchFamily="18" charset="0"/>
                <a:cs typeface="Times New Roman" pitchFamily="18" charset="0"/>
              </a:rPr>
              <a:t>that deals </a:t>
            </a:r>
            <a:r>
              <a:rPr lang="en-US" sz="2200" dirty="0">
                <a:latin typeface="Times New Roman" pitchFamily="18" charset="0"/>
                <a:cs typeface="Times New Roman" pitchFamily="18" charset="0"/>
              </a:rPr>
              <a:t>with the determination of the rates of such energy transfers is the </a:t>
            </a:r>
            <a:r>
              <a:rPr lang="en-US" sz="2200" dirty="0" smtClean="0">
                <a:latin typeface="Times New Roman" pitchFamily="18" charset="0"/>
                <a:cs typeface="Times New Roman" pitchFamily="18" charset="0"/>
              </a:rPr>
              <a:t>heat transfer.</a:t>
            </a:r>
          </a:p>
          <a:p>
            <a:pPr algn="just">
              <a:buFont typeface="Wingdings" pitchFamily="2" charset="2"/>
              <a:buChar char="Ø"/>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transfer of energy as heat is always from the </a:t>
            </a:r>
            <a:r>
              <a:rPr lang="en-US" sz="2200" dirty="0" smtClean="0">
                <a:latin typeface="Times New Roman" pitchFamily="18" charset="0"/>
                <a:cs typeface="Times New Roman" pitchFamily="18" charset="0"/>
              </a:rPr>
              <a:t>higher-temperature medium</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to</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the</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lower-temperature</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one and </a:t>
            </a:r>
            <a:r>
              <a:rPr lang="en-US" sz="2200" dirty="0">
                <a:latin typeface="Times New Roman" pitchFamily="18" charset="0"/>
                <a:cs typeface="Times New Roman" pitchFamily="18" charset="0"/>
              </a:rPr>
              <a:t>heat transfer stops when </a:t>
            </a:r>
            <a:r>
              <a:rPr lang="en-US" sz="2200" dirty="0" smtClean="0">
                <a:latin typeface="Times New Roman" pitchFamily="18" charset="0"/>
                <a:cs typeface="Times New Roman" pitchFamily="18" charset="0"/>
              </a:rPr>
              <a:t>the two </a:t>
            </a:r>
            <a:r>
              <a:rPr lang="en-US" sz="2200" dirty="0">
                <a:latin typeface="Times New Roman" pitchFamily="18" charset="0"/>
                <a:cs typeface="Times New Roman" pitchFamily="18" charset="0"/>
              </a:rPr>
              <a:t>mediums reach </a:t>
            </a:r>
            <a:r>
              <a:rPr lang="en-US" sz="2200" dirty="0" smtClean="0">
                <a:latin typeface="Times New Roman" pitchFamily="18" charset="0"/>
                <a:cs typeface="Times New Roman" pitchFamily="18" charset="0"/>
              </a:rPr>
              <a:t>at the </a:t>
            </a:r>
            <a:r>
              <a:rPr lang="en-US" sz="2200" dirty="0">
                <a:latin typeface="Times New Roman" pitchFamily="18" charset="0"/>
                <a:cs typeface="Times New Roman" pitchFamily="18" charset="0"/>
              </a:rPr>
              <a:t>same </a:t>
            </a:r>
            <a:r>
              <a:rPr lang="en-US" sz="2200" dirty="0" smtClean="0">
                <a:latin typeface="Times New Roman" pitchFamily="18" charset="0"/>
                <a:cs typeface="Times New Roman" pitchFamily="18" charset="0"/>
              </a:rPr>
              <a:t>temperature.</a:t>
            </a:r>
          </a:p>
          <a:p>
            <a:pPr algn="just">
              <a:buFont typeface="Wingdings" pitchFamily="2" charset="2"/>
              <a:buChar char="Ø"/>
            </a:pPr>
            <a:r>
              <a:rPr lang="en-US" sz="2200" dirty="0" smtClean="0">
                <a:latin typeface="Times New Roman" pitchFamily="18" charset="0"/>
                <a:cs typeface="Times New Roman" pitchFamily="18" charset="0"/>
              </a:rPr>
              <a:t>Heat </a:t>
            </a:r>
            <a:r>
              <a:rPr lang="en-US" sz="2200" dirty="0">
                <a:latin typeface="Times New Roman" pitchFamily="18" charset="0"/>
                <a:cs typeface="Times New Roman" pitchFamily="18" charset="0"/>
              </a:rPr>
              <a:t>can be transferred in three different modes: conduction, </a:t>
            </a:r>
            <a:r>
              <a:rPr lang="en-US" sz="2200" dirty="0" smtClean="0">
                <a:latin typeface="Times New Roman" pitchFamily="18" charset="0"/>
                <a:cs typeface="Times New Roman" pitchFamily="18" charset="0"/>
              </a:rPr>
              <a:t>convection, and </a:t>
            </a:r>
            <a:r>
              <a:rPr lang="en-US" sz="2200" dirty="0">
                <a:latin typeface="Times New Roman" pitchFamily="18" charset="0"/>
                <a:cs typeface="Times New Roman" pitchFamily="18" charset="0"/>
              </a:rPr>
              <a:t>radiation. </a:t>
            </a:r>
            <a:endParaRPr lang="en-US" sz="2200" dirty="0" smtClean="0">
              <a:latin typeface="Times New Roman" pitchFamily="18" charset="0"/>
              <a:cs typeface="Times New Roman" pitchFamily="18" charset="0"/>
            </a:endParaRPr>
          </a:p>
          <a:p>
            <a:pPr algn="just">
              <a:buFont typeface="Wingdings" pitchFamily="2" charset="2"/>
              <a:buChar char="Ø"/>
            </a:pPr>
            <a:r>
              <a:rPr lang="en-US" sz="2200" dirty="0" smtClean="0">
                <a:latin typeface="Times New Roman" pitchFamily="18" charset="0"/>
                <a:cs typeface="Times New Roman" pitchFamily="18" charset="0"/>
              </a:rPr>
              <a:t>All </a:t>
            </a:r>
            <a:r>
              <a:rPr lang="en-US" sz="2200" dirty="0">
                <a:latin typeface="Times New Roman" pitchFamily="18" charset="0"/>
                <a:cs typeface="Times New Roman" pitchFamily="18" charset="0"/>
              </a:rPr>
              <a:t>modes of heat transfer require the existence of a </a:t>
            </a:r>
            <a:r>
              <a:rPr lang="en-US" sz="2200" dirty="0" smtClean="0">
                <a:latin typeface="Times New Roman" pitchFamily="18" charset="0"/>
                <a:cs typeface="Times New Roman" pitchFamily="18" charset="0"/>
              </a:rPr>
              <a:t>temperature</a:t>
            </a:r>
            <a:endParaRPr lang="en-US" sz="2200" dirty="0">
              <a:latin typeface="Times New Roman" pitchFamily="18" charset="0"/>
              <a:cs typeface="Times New Roman" pitchFamily="18" charset="0"/>
            </a:endParaRPr>
          </a:p>
          <a:p>
            <a:pPr marL="0" indent="0" algn="just">
              <a:buNone/>
            </a:pPr>
            <a:r>
              <a:rPr lang="en-US" sz="2200" dirty="0" smtClean="0">
                <a:latin typeface="Times New Roman" pitchFamily="18" charset="0"/>
                <a:cs typeface="Times New Roman" pitchFamily="18" charset="0"/>
              </a:rPr>
              <a:t>     difference</a:t>
            </a:r>
            <a:r>
              <a:rPr lang="en-US" sz="2200" dirty="0">
                <a:latin typeface="Times New Roman" pitchFamily="18" charset="0"/>
                <a:cs typeface="Times New Roman" pitchFamily="18" charset="0"/>
              </a:rPr>
              <a:t>, and all modes are from the high-temperature medium to </a:t>
            </a:r>
            <a:r>
              <a:rPr lang="en-US" sz="2200" dirty="0" smtClean="0">
                <a:latin typeface="Times New Roman" pitchFamily="18" charset="0"/>
                <a:cs typeface="Times New Roman" pitchFamily="18" charset="0"/>
              </a:rPr>
              <a:t>a    </a:t>
            </a:r>
          </a:p>
          <a:p>
            <a:pPr marL="0" indent="0" algn="just">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lower-temperature </a:t>
            </a:r>
            <a:r>
              <a:rPr lang="en-US" sz="2200" dirty="0">
                <a:latin typeface="Times New Roman" pitchFamily="18" charset="0"/>
                <a:cs typeface="Times New Roman" pitchFamily="18" charset="0"/>
              </a:rPr>
              <a:t>one. </a:t>
            </a:r>
          </a:p>
        </p:txBody>
      </p:sp>
    </p:spTree>
    <p:extLst>
      <p:ext uri="{BB962C8B-B14F-4D97-AF65-F5344CB8AC3E}">
        <p14:creationId xmlns:p14="http://schemas.microsoft.com/office/powerpoint/2010/main" val="1588574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CONDUCTION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5105400"/>
          </a:xfrm>
        </p:spPr>
        <p:txBody>
          <a:bodyPr>
            <a:noAutofit/>
          </a:bodyPr>
          <a:lstStyle/>
          <a:p>
            <a:pPr algn="just">
              <a:lnSpc>
                <a:spcPct val="150000"/>
              </a:lnSpc>
              <a:buFont typeface="Wingdings" pitchFamily="2" charset="2"/>
              <a:buChar char="Ø"/>
            </a:pPr>
            <a:r>
              <a:rPr lang="en-US" sz="2400" dirty="0" smtClean="0">
                <a:latin typeface="Times New Roman" pitchFamily="18" charset="0"/>
                <a:cs typeface="Times New Roman" pitchFamily="18" charset="0"/>
              </a:rPr>
              <a:t>Conduction </a:t>
            </a:r>
            <a:r>
              <a:rPr lang="en-US" sz="2400" dirty="0">
                <a:latin typeface="Times New Roman" pitchFamily="18" charset="0"/>
                <a:cs typeface="Times New Roman" pitchFamily="18" charset="0"/>
              </a:rPr>
              <a:t>is the transfer of energy from the more energetic particles </a:t>
            </a:r>
            <a:r>
              <a:rPr lang="en-US" sz="2400" dirty="0" smtClean="0">
                <a:latin typeface="Times New Roman" pitchFamily="18" charset="0"/>
                <a:cs typeface="Times New Roman" pitchFamily="18" charset="0"/>
              </a:rPr>
              <a:t>of a substance </a:t>
            </a:r>
            <a:r>
              <a:rPr lang="en-US" sz="2400" dirty="0">
                <a:latin typeface="Times New Roman" pitchFamily="18" charset="0"/>
                <a:cs typeface="Times New Roman" pitchFamily="18" charset="0"/>
              </a:rPr>
              <a:t>to the adjacent less energetic ones as a result of </a:t>
            </a:r>
            <a:r>
              <a:rPr lang="en-US" sz="2400" dirty="0" smtClean="0">
                <a:latin typeface="Times New Roman" pitchFamily="18" charset="0"/>
                <a:cs typeface="Times New Roman" pitchFamily="18" charset="0"/>
              </a:rPr>
              <a:t>interactions between </a:t>
            </a:r>
            <a:r>
              <a:rPr lang="en-US" sz="2400" dirty="0">
                <a:latin typeface="Times New Roman" pitchFamily="18" charset="0"/>
                <a:cs typeface="Times New Roman" pitchFamily="18" charset="0"/>
              </a:rPr>
              <a:t>the particles.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r>
              <a:rPr lang="en-US" sz="2400" dirty="0" smtClean="0">
                <a:latin typeface="Times New Roman" pitchFamily="18" charset="0"/>
                <a:cs typeface="Times New Roman" pitchFamily="18" charset="0"/>
              </a:rPr>
              <a:t>Conduction </a:t>
            </a:r>
            <a:r>
              <a:rPr lang="en-US" sz="2400" dirty="0">
                <a:latin typeface="Times New Roman" pitchFamily="18" charset="0"/>
                <a:cs typeface="Times New Roman" pitchFamily="18" charset="0"/>
              </a:rPr>
              <a:t>can take place in </a:t>
            </a:r>
            <a:r>
              <a:rPr lang="en-US" sz="2400" dirty="0" smtClean="0">
                <a:latin typeface="Times New Roman" pitchFamily="18" charset="0"/>
                <a:cs typeface="Times New Roman" pitchFamily="18" charset="0"/>
              </a:rPr>
              <a:t>solids.</a:t>
            </a:r>
          </a:p>
          <a:p>
            <a:pPr algn="just">
              <a:lnSpc>
                <a:spcPct val="150000"/>
              </a:lnSpc>
              <a:buFont typeface="Wingdings" pitchFamily="2" charset="2"/>
              <a:buChar char="Ø"/>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solids, it is due to the </a:t>
            </a:r>
            <a:r>
              <a:rPr lang="en-US" sz="2400" dirty="0" smtClean="0">
                <a:latin typeface="Times New Roman" pitchFamily="18" charset="0"/>
                <a:cs typeface="Times New Roman" pitchFamily="18" charset="0"/>
              </a:rPr>
              <a:t>combination of </a:t>
            </a:r>
            <a:r>
              <a:rPr lang="en-US" sz="2400" dirty="0">
                <a:latin typeface="Times New Roman" pitchFamily="18" charset="0"/>
                <a:cs typeface="Times New Roman" pitchFamily="18" charset="0"/>
              </a:rPr>
              <a:t>vibrations of the molecules in a lattice and the energy transport </a:t>
            </a:r>
            <a:r>
              <a:rPr lang="en-US" sz="2400" dirty="0" smtClean="0">
                <a:latin typeface="Times New Roman" pitchFamily="18" charset="0"/>
                <a:cs typeface="Times New Roman" pitchFamily="18" charset="0"/>
              </a:rPr>
              <a:t>by free </a:t>
            </a:r>
            <a:r>
              <a:rPr lang="en-US" sz="2400" dirty="0">
                <a:latin typeface="Times New Roman" pitchFamily="18" charset="0"/>
                <a:cs typeface="Times New Roman" pitchFamily="18" charset="0"/>
              </a:rPr>
              <a:t>electrons.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26853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CONDUCTION</a:t>
            </a:r>
            <a:endParaRPr lang="en-US" dirty="0"/>
          </a:p>
        </p:txBody>
      </p:sp>
      <p:sp>
        <p:nvSpPr>
          <p:cNvPr id="3" name="Content Placeholder 2"/>
          <p:cNvSpPr>
            <a:spLocks noGrp="1"/>
          </p:cNvSpPr>
          <p:nvPr>
            <p:ph idx="1"/>
          </p:nvPr>
        </p:nvSpPr>
        <p:spPr>
          <a:xfrm>
            <a:off x="457200" y="1600200"/>
            <a:ext cx="8534400" cy="5105400"/>
          </a:xfrm>
        </p:spPr>
        <p:txBody>
          <a:bodyPr>
            <a:normAutofit/>
          </a:bodyPr>
          <a:lstStyle/>
          <a:p>
            <a:pPr algn="just">
              <a:buFont typeface="Wingdings" pitchFamily="2" charset="2"/>
              <a:buChar char="Ø"/>
            </a:pPr>
            <a:r>
              <a:rPr lang="en-GB" altLang="en-US" sz="2400" dirty="0">
                <a:latin typeface="Times New Roman" pitchFamily="18" charset="0"/>
                <a:cs typeface="Times New Roman" pitchFamily="18" charset="0"/>
              </a:rPr>
              <a:t>When you heat a metal strip at one end, the heat travels to the other end</a:t>
            </a:r>
            <a:r>
              <a:rPr lang="en-GB" altLang="en-US" sz="2400" dirty="0" smtClean="0">
                <a:latin typeface="Times New Roman" pitchFamily="18" charset="0"/>
                <a:cs typeface="Times New Roman" pitchFamily="18" charset="0"/>
              </a:rPr>
              <a:t>.</a:t>
            </a:r>
            <a:endParaRPr lang="en-GB" altLang="en-US" sz="2400" b="1" dirty="0" smtClean="0">
              <a:latin typeface="Times New Roman" pitchFamily="18" charset="0"/>
              <a:cs typeface="Times New Roman" pitchFamily="18" charset="0"/>
            </a:endParaRPr>
          </a:p>
          <a:p>
            <a:pPr algn="just">
              <a:buFont typeface="Wingdings" pitchFamily="2" charset="2"/>
              <a:buChar char="Ø"/>
            </a:pPr>
            <a:r>
              <a:rPr lang="en-GB" altLang="en-US" sz="2400" dirty="0" smtClean="0">
                <a:latin typeface="Times New Roman" pitchFamily="18" charset="0"/>
                <a:cs typeface="Times New Roman" pitchFamily="18" charset="0"/>
              </a:rPr>
              <a:t>As </a:t>
            </a:r>
            <a:r>
              <a:rPr lang="en-GB" altLang="en-US" sz="2400" dirty="0">
                <a:latin typeface="Times New Roman" pitchFamily="18" charset="0"/>
                <a:cs typeface="Times New Roman" pitchFamily="18" charset="0"/>
              </a:rPr>
              <a:t>the metal is heated, the particles vibrate.  These vibrations pass thermal energy along the metal causing it to heat up.   </a:t>
            </a:r>
            <a:endParaRPr lang="en-GB" altLang="en-US" sz="2400" dirty="0" smtClean="0">
              <a:latin typeface="Times New Roman" pitchFamily="18" charset="0"/>
              <a:cs typeface="Times New Roman" pitchFamily="18" charset="0"/>
            </a:endParaRPr>
          </a:p>
          <a:p>
            <a:pPr algn="just">
              <a:buFont typeface="Wingdings" pitchFamily="2" charset="2"/>
              <a:buChar char="Ø"/>
            </a:pPr>
            <a:r>
              <a:rPr lang="en-GB" altLang="en-US" sz="2400" dirty="0" smtClean="0">
                <a:latin typeface="Times New Roman" pitchFamily="18" charset="0"/>
                <a:cs typeface="Times New Roman" pitchFamily="18" charset="0"/>
              </a:rPr>
              <a:t>This </a:t>
            </a:r>
            <a:r>
              <a:rPr lang="en-GB" altLang="en-US" sz="2400" dirty="0">
                <a:latin typeface="Times New Roman" pitchFamily="18" charset="0"/>
                <a:cs typeface="Times New Roman" pitchFamily="18" charset="0"/>
              </a:rPr>
              <a:t>is called </a:t>
            </a:r>
            <a:r>
              <a:rPr lang="en-GB" altLang="en-US" sz="2400" kern="0" dirty="0">
                <a:effectLst>
                  <a:outerShdw blurRad="38100" dist="38100" dir="2700000" algn="tl">
                    <a:srgbClr val="000000">
                      <a:alpha val="43137"/>
                    </a:srgbClr>
                  </a:outerShdw>
                </a:effectLst>
                <a:latin typeface="Times New Roman" pitchFamily="18" charset="0"/>
                <a:cs typeface="Times New Roman" pitchFamily="18" charset="0"/>
              </a:rPr>
              <a:t>Conduction</a:t>
            </a:r>
            <a:r>
              <a:rPr lang="en-GB" altLang="en-US" sz="2400" kern="0" dirty="0">
                <a:latin typeface="Times New Roman" pitchFamily="18" charset="0"/>
                <a:cs typeface="Times New Roman" pitchFamily="18" charset="0"/>
              </a:rPr>
              <a:t>.</a:t>
            </a:r>
            <a:endParaRPr lang="en-GB" altLang="en-US" sz="2400" dirty="0">
              <a:latin typeface="Times New Roman" pitchFamily="18" charset="0"/>
              <a:cs typeface="Times New Roman" pitchFamily="18" charset="0"/>
            </a:endParaRPr>
          </a:p>
          <a:p>
            <a:pPr marL="0" indent="0">
              <a:buNone/>
            </a:pPr>
            <a:endParaRPr lang="en-GB" altLang="en-US" sz="2400" dirty="0" smtClean="0">
              <a:latin typeface="Times New Roman" pitchFamily="18" charset="0"/>
              <a:cs typeface="Times New Roman" pitchFamily="18" charset="0"/>
            </a:endParaRPr>
          </a:p>
          <a:p>
            <a:pPr marL="0" indent="0">
              <a:buNone/>
            </a:pPr>
            <a:r>
              <a:rPr lang="en-GB" altLang="en-US" dirty="0">
                <a:latin typeface="Arial" charset="0"/>
              </a:rPr>
              <a:t/>
            </a:r>
            <a:br>
              <a:rPr lang="en-GB" altLang="en-US" dirty="0">
                <a:latin typeface="Arial" charset="0"/>
              </a:rPr>
            </a:br>
            <a:endParaRPr lang="en-US" dirty="0"/>
          </a:p>
        </p:txBody>
      </p:sp>
      <p:sp>
        <p:nvSpPr>
          <p:cNvPr id="4" name="AutoShape 18"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3" name="Picture 19" descr="C:\Users\Sohail\Desktop\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0"/>
            <a:ext cx="5715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97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763000" cy="461665"/>
          </a:xfrm>
          <a:prstGeom prst="rect">
            <a:avLst/>
          </a:prstGeom>
        </p:spPr>
        <p:txBody>
          <a:bodyPr wrap="square">
            <a:spAutoFit/>
          </a:bodyPr>
          <a:lstStyle/>
          <a:p>
            <a:pPr marL="285750" indent="-285750" algn="just">
              <a:buFont typeface="Wingdings" pitchFamily="2" charset="2"/>
              <a:buChar char="Ø"/>
            </a:pPr>
            <a:r>
              <a:rPr lang="en-US" sz="2400" b="1" dirty="0">
                <a:latin typeface="Times New Roman" pitchFamily="18" charset="0"/>
                <a:cs typeface="Times New Roman" pitchFamily="18" charset="0"/>
              </a:rPr>
              <a:t>Thermal </a:t>
            </a:r>
            <a:r>
              <a:rPr lang="en-US" sz="2400" b="1" dirty="0" smtClean="0">
                <a:latin typeface="Times New Roman" pitchFamily="18" charset="0"/>
                <a:cs typeface="Times New Roman" pitchFamily="18" charset="0"/>
              </a:rPr>
              <a:t>energy: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Total energy of  the particles in a material</a:t>
            </a:r>
            <a:r>
              <a:rPr lang="en-US" dirty="0" smtClean="0">
                <a:latin typeface="Times New Roman" pitchFamily="18" charset="0"/>
                <a:cs typeface="Times New Roman" pitchFamily="18" charset="0"/>
              </a:rPr>
              <a:t>.</a:t>
            </a:r>
            <a:endParaRPr lang="en-US" dirty="0"/>
          </a:p>
        </p:txBody>
      </p:sp>
      <p:sp>
        <p:nvSpPr>
          <p:cNvPr id="3" name="Rectangle 2"/>
          <p:cNvSpPr/>
          <p:nvPr/>
        </p:nvSpPr>
        <p:spPr>
          <a:xfrm>
            <a:off x="304800" y="762000"/>
            <a:ext cx="8763000" cy="830997"/>
          </a:xfrm>
          <a:prstGeom prst="rect">
            <a:avLst/>
          </a:prstGeom>
        </p:spPr>
        <p:txBody>
          <a:bodyPr wrap="square">
            <a:spAutoFit/>
          </a:bodyPr>
          <a:lstStyle/>
          <a:p>
            <a:pPr marL="285750" indent="-285750" algn="just">
              <a:buFont typeface="Wingdings" pitchFamily="2" charset="2"/>
              <a:buChar char="Ø"/>
            </a:pPr>
            <a:r>
              <a:rPr lang="en-US" sz="2400" b="1" dirty="0" smtClean="0">
                <a:latin typeface="Times New Roman" pitchFamily="18" charset="0"/>
                <a:cs typeface="Times New Roman" pitchFamily="18" charset="0"/>
              </a:rPr>
              <a:t>Heat: </a:t>
            </a:r>
            <a:r>
              <a:rPr lang="en-US" sz="2400" dirty="0">
                <a:latin typeface="Times New Roman" pitchFamily="18" charset="0"/>
                <a:cs typeface="Times New Roman" pitchFamily="18" charset="0"/>
              </a:rPr>
              <a:t>is the thermal energy that flows from something of a higher temperature  to something of a lower temperature.</a:t>
            </a:r>
            <a:endParaRPr lang="en-US" sz="2400" dirty="0"/>
          </a:p>
        </p:txBody>
      </p:sp>
      <p:sp>
        <p:nvSpPr>
          <p:cNvPr id="4" name="Rectangle 3"/>
          <p:cNvSpPr/>
          <p:nvPr/>
        </p:nvSpPr>
        <p:spPr>
          <a:xfrm>
            <a:off x="304800" y="1676400"/>
            <a:ext cx="8763000" cy="830997"/>
          </a:xfrm>
          <a:prstGeom prst="rect">
            <a:avLst/>
          </a:prstGeom>
        </p:spPr>
        <p:txBody>
          <a:bodyPr wrap="square">
            <a:spAutoFit/>
          </a:bodyPr>
          <a:lstStyle/>
          <a:p>
            <a:pPr marL="342900" indent="-342900" algn="just">
              <a:buFont typeface="Wingdings" pitchFamily="2" charset="2"/>
              <a:buChar char="Ø"/>
            </a:pPr>
            <a:r>
              <a:rPr lang="en-US" sz="2400" b="1" dirty="0" smtClean="0">
                <a:solidFill>
                  <a:prstClr val="black"/>
                </a:solidFill>
                <a:latin typeface="Times New Roman" pitchFamily="18" charset="0"/>
                <a:ea typeface="+mj-ea"/>
                <a:cs typeface="Times New Roman" pitchFamily="18" charset="0"/>
              </a:rPr>
              <a:t>Temperature: </a:t>
            </a:r>
            <a:r>
              <a:rPr lang="en-US" sz="2400" dirty="0">
                <a:solidFill>
                  <a:prstClr val="black"/>
                </a:solidFill>
                <a:latin typeface="Times New Roman" pitchFamily="18" charset="0"/>
                <a:ea typeface="+mj-ea"/>
                <a:cs typeface="Times New Roman" pitchFamily="18" charset="0"/>
              </a:rPr>
              <a:t>measure of the average kinetic energy of the particles in a sample of matter.</a:t>
            </a:r>
            <a:endParaRPr lang="en-US" dirty="0"/>
          </a:p>
        </p:txBody>
      </p:sp>
      <p:sp>
        <p:nvSpPr>
          <p:cNvPr id="5" name="Rectangle 4"/>
          <p:cNvSpPr/>
          <p:nvPr/>
        </p:nvSpPr>
        <p:spPr>
          <a:xfrm>
            <a:off x="304800" y="2590800"/>
            <a:ext cx="8763000" cy="830997"/>
          </a:xfrm>
          <a:prstGeom prst="rect">
            <a:avLst/>
          </a:prstGeom>
        </p:spPr>
        <p:txBody>
          <a:bodyPr wrap="square">
            <a:spAutoFit/>
          </a:bodyPr>
          <a:lstStyle/>
          <a:p>
            <a:pPr marL="285750" indent="-285750" algn="just">
              <a:buFont typeface="Wingdings" pitchFamily="2" charset="2"/>
              <a:buChar char="Ø"/>
            </a:pPr>
            <a:r>
              <a:rPr lang="en-US" sz="2400" b="1" dirty="0" smtClean="0">
                <a:latin typeface="Times New Roman" pitchFamily="18" charset="0"/>
                <a:cs typeface="Times New Roman" pitchFamily="18" charset="0"/>
              </a:rPr>
              <a:t>Temperature scales: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temperature scales most widely used today are the Fahrenheit, Celsius and Kelvin Scales.</a:t>
            </a:r>
            <a:endParaRPr lang="en-US" sz="2400" dirty="0"/>
          </a:p>
        </p:txBody>
      </p:sp>
      <p:sp>
        <p:nvSpPr>
          <p:cNvPr id="6" name="Rectangle 5"/>
          <p:cNvSpPr/>
          <p:nvPr/>
        </p:nvSpPr>
        <p:spPr>
          <a:xfrm>
            <a:off x="609600" y="3791130"/>
            <a:ext cx="5689475" cy="461665"/>
          </a:xfrm>
          <a:prstGeom prst="rect">
            <a:avLst/>
          </a:prstGeom>
        </p:spPr>
        <p:txBody>
          <a:bodyPr wrap="square">
            <a:spAutoFit/>
          </a:bodyPr>
          <a:lstStyle/>
          <a:p>
            <a:pPr marL="285750" indent="-285750">
              <a:buFont typeface="Wingdings" pitchFamily="2" charset="2"/>
              <a:buChar char="Ø"/>
            </a:pPr>
            <a:r>
              <a:rPr lang="en-US" altLang="en-US" sz="2400" b="1" dirty="0">
                <a:latin typeface="Times New Roman" pitchFamily="18" charset="0"/>
                <a:cs typeface="Times New Roman" pitchFamily="18" charset="0"/>
              </a:rPr>
              <a:t>Temperature Conversion </a:t>
            </a:r>
            <a:r>
              <a:rPr lang="en-US" altLang="en-US" sz="2400" b="1" dirty="0" smtClean="0">
                <a:latin typeface="Times New Roman" pitchFamily="18" charset="0"/>
                <a:cs typeface="Times New Roman" pitchFamily="18" charset="0"/>
              </a:rPr>
              <a:t>Formulas;</a:t>
            </a:r>
            <a:endParaRPr lang="en-US" sz="2400" dirty="0">
              <a:latin typeface="Times New Roman" pitchFamily="18" charset="0"/>
              <a:cs typeface="Times New Roman" pitchFamily="18" charset="0"/>
            </a:endParaRPr>
          </a:p>
        </p:txBody>
      </p:sp>
      <p:sp>
        <p:nvSpPr>
          <p:cNvPr id="7" name="Rectangle 6"/>
          <p:cNvSpPr/>
          <p:nvPr/>
        </p:nvSpPr>
        <p:spPr>
          <a:xfrm>
            <a:off x="1524000" y="4343400"/>
            <a:ext cx="3657600" cy="1938992"/>
          </a:xfrm>
          <a:prstGeom prst="rect">
            <a:avLst/>
          </a:prstGeom>
        </p:spPr>
        <p:txBody>
          <a:bodyPr wrap="square">
            <a:spAutoFit/>
          </a:bodyPr>
          <a:lstStyle/>
          <a:p>
            <a:pPr marL="285750" indent="-285750">
              <a:buFont typeface="Wingdings" pitchFamily="2" charset="2"/>
              <a:buChar char="ü"/>
            </a:pPr>
            <a:r>
              <a:rPr lang="en-US" altLang="en-US" sz="2400" dirty="0">
                <a:latin typeface="Times New Roman" pitchFamily="18" charset="0"/>
                <a:cs typeface="Times New Roman" pitchFamily="18" charset="0"/>
              </a:rPr>
              <a:t>Fahrenheit to </a:t>
            </a:r>
            <a:r>
              <a:rPr lang="en-US" altLang="en-US" sz="2400" dirty="0" smtClean="0">
                <a:latin typeface="Times New Roman" pitchFamily="18" charset="0"/>
                <a:cs typeface="Times New Roman" pitchFamily="18" charset="0"/>
              </a:rPr>
              <a:t>Celsius,</a:t>
            </a:r>
            <a:endParaRPr lang="en-US" altLang="en-US" sz="2400" dirty="0">
              <a:latin typeface="Times New Roman" pitchFamily="18" charset="0"/>
              <a:cs typeface="Times New Roman" pitchFamily="18" charset="0"/>
            </a:endParaRPr>
          </a:p>
          <a:p>
            <a:pPr marL="285750" indent="-285750">
              <a:buFont typeface="Wingdings" pitchFamily="2" charset="2"/>
              <a:buChar char="ü"/>
            </a:pPr>
            <a:endParaRPr lang="en-US" altLang="en-US" sz="2400" dirty="0">
              <a:latin typeface="Times New Roman" pitchFamily="18" charset="0"/>
              <a:cs typeface="Times New Roman" pitchFamily="18" charset="0"/>
            </a:endParaRPr>
          </a:p>
          <a:p>
            <a:pPr marL="285750" indent="-285750">
              <a:buFont typeface="Wingdings" pitchFamily="2" charset="2"/>
              <a:buChar char="ü"/>
            </a:pPr>
            <a:r>
              <a:rPr lang="en-US" altLang="en-US" sz="2400" dirty="0">
                <a:latin typeface="Times New Roman" pitchFamily="18" charset="0"/>
                <a:cs typeface="Times New Roman" pitchFamily="18" charset="0"/>
              </a:rPr>
              <a:t>Celsius to </a:t>
            </a:r>
            <a:r>
              <a:rPr lang="en-US" altLang="en-US" sz="2400" dirty="0" smtClean="0">
                <a:latin typeface="Times New Roman" pitchFamily="18" charset="0"/>
                <a:cs typeface="Times New Roman" pitchFamily="18" charset="0"/>
              </a:rPr>
              <a:t>Fahrenheit,</a:t>
            </a:r>
            <a:endParaRPr lang="en-US" altLang="en-US" sz="2400" dirty="0">
              <a:latin typeface="Times New Roman" pitchFamily="18" charset="0"/>
              <a:cs typeface="Times New Roman" pitchFamily="18" charset="0"/>
            </a:endParaRPr>
          </a:p>
          <a:p>
            <a:pPr marL="285750" indent="-285750">
              <a:buFont typeface="Wingdings" pitchFamily="2" charset="2"/>
              <a:buChar char="ü"/>
            </a:pPr>
            <a:endParaRPr lang="en-US" altLang="en-US" sz="2400" dirty="0">
              <a:latin typeface="Times New Roman" pitchFamily="18" charset="0"/>
              <a:cs typeface="Times New Roman" pitchFamily="18" charset="0"/>
            </a:endParaRPr>
          </a:p>
          <a:p>
            <a:pPr marL="285750" indent="-285750">
              <a:buFont typeface="Wingdings" pitchFamily="2" charset="2"/>
              <a:buChar char="ü"/>
            </a:pPr>
            <a:r>
              <a:rPr lang="en-US" altLang="en-US" sz="2400" dirty="0">
                <a:latin typeface="Times New Roman" pitchFamily="18" charset="0"/>
                <a:cs typeface="Times New Roman" pitchFamily="18" charset="0"/>
              </a:rPr>
              <a:t>Kelvin to </a:t>
            </a:r>
            <a:r>
              <a:rPr lang="en-US" altLang="en-US" sz="2400" dirty="0" smtClean="0">
                <a:latin typeface="Times New Roman" pitchFamily="18" charset="0"/>
                <a:cs typeface="Times New Roman" pitchFamily="18" charset="0"/>
              </a:rPr>
              <a:t>Celsius.</a:t>
            </a:r>
            <a:endParaRPr lang="en-US" altLang="en-US" sz="2400"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028889"/>
            <a:ext cx="2713343" cy="2696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657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CONDUCTION</a:t>
            </a:r>
            <a:endParaRPr lang="en-US" dirty="0"/>
          </a:p>
        </p:txBody>
      </p:sp>
      <p:sp>
        <p:nvSpPr>
          <p:cNvPr id="3" name="Content Placeholder 2"/>
          <p:cNvSpPr>
            <a:spLocks noGrp="1"/>
          </p:cNvSpPr>
          <p:nvPr>
            <p:ph idx="1"/>
          </p:nvPr>
        </p:nvSpPr>
        <p:spPr/>
        <p:txBody>
          <a:bodyPr/>
          <a:lstStyle/>
          <a:p>
            <a:endParaRPr lang="en-US"/>
          </a:p>
        </p:txBody>
      </p:sp>
      <p:pic>
        <p:nvPicPr>
          <p:cNvPr id="9218"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72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CONDUCTION</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algn="just">
              <a:buFont typeface="Wingdings" pitchFamily="2" charset="2"/>
              <a:buChar char="Ø"/>
            </a:pPr>
            <a:r>
              <a:rPr lang="en-US" sz="2400" dirty="0">
                <a:latin typeface="Times New Roman" pitchFamily="18" charset="0"/>
                <a:cs typeface="Times New Roman" pitchFamily="18" charset="0"/>
              </a:rPr>
              <a:t>The rate of heat conduction through a medium depends on the </a:t>
            </a:r>
            <a:r>
              <a:rPr lang="en-US" sz="2400" dirty="0" smtClean="0">
                <a:latin typeface="Times New Roman" pitchFamily="18" charset="0"/>
                <a:cs typeface="Times New Roman" pitchFamily="18" charset="0"/>
              </a:rPr>
              <a:t>geometry of </a:t>
            </a:r>
            <a:r>
              <a:rPr lang="en-US" sz="2400" dirty="0">
                <a:latin typeface="Times New Roman" pitchFamily="18" charset="0"/>
                <a:cs typeface="Times New Roman" pitchFamily="18" charset="0"/>
              </a:rPr>
              <a:t>the medium, its </a:t>
            </a:r>
            <a:r>
              <a:rPr lang="en-US" sz="2400" dirty="0" smtClean="0">
                <a:latin typeface="Times New Roman" pitchFamily="18" charset="0"/>
                <a:cs typeface="Times New Roman" pitchFamily="18" charset="0"/>
              </a:rPr>
              <a:t>thickness </a:t>
            </a:r>
            <a:r>
              <a:rPr lang="en-US" sz="2400" dirty="0">
                <a:latin typeface="Times New Roman" pitchFamily="18" charset="0"/>
                <a:cs typeface="Times New Roman" pitchFamily="18" charset="0"/>
              </a:rPr>
              <a:t>and the material of the </a:t>
            </a:r>
            <a:r>
              <a:rPr lang="en-US" sz="2400" dirty="0" smtClean="0">
                <a:latin typeface="Times New Roman" pitchFamily="18" charset="0"/>
                <a:cs typeface="Times New Roman" pitchFamily="18" charset="0"/>
              </a:rPr>
              <a:t>medium </a:t>
            </a:r>
            <a:r>
              <a:rPr lang="en-US" sz="2400" dirty="0">
                <a:latin typeface="Times New Roman" pitchFamily="18" charset="0"/>
                <a:cs typeface="Times New Roman" pitchFamily="18" charset="0"/>
              </a:rPr>
              <a:t>as well as </a:t>
            </a:r>
            <a:r>
              <a:rPr lang="en-US" sz="2400" dirty="0" smtClean="0">
                <a:latin typeface="Times New Roman" pitchFamily="18" charset="0"/>
                <a:cs typeface="Times New Roman" pitchFamily="18" charset="0"/>
              </a:rPr>
              <a:t>the temperature </a:t>
            </a:r>
            <a:r>
              <a:rPr lang="en-US" sz="2400" dirty="0">
                <a:latin typeface="Times New Roman" pitchFamily="18" charset="0"/>
                <a:cs typeface="Times New Roman" pitchFamily="18" charset="0"/>
              </a:rPr>
              <a:t>difference across the </a:t>
            </a:r>
            <a:r>
              <a:rPr lang="en-US" sz="2400" dirty="0" smtClean="0">
                <a:latin typeface="Times New Roman" pitchFamily="18" charset="0"/>
                <a:cs typeface="Times New Roman" pitchFamily="18" charset="0"/>
              </a:rPr>
              <a:t>medium.</a:t>
            </a:r>
          </a:p>
          <a:p>
            <a:pPr algn="just">
              <a:buFont typeface="Wingdings" pitchFamily="2" charset="2"/>
              <a:buChar char="Ø"/>
            </a:pPr>
            <a:r>
              <a:rPr lang="en-US" sz="2400" dirty="0" smtClean="0">
                <a:latin typeface="Times New Roman" pitchFamily="18" charset="0"/>
                <a:cs typeface="Times New Roman" pitchFamily="18" charset="0"/>
              </a:rPr>
              <a:t>We </a:t>
            </a:r>
            <a:r>
              <a:rPr lang="en-US" sz="2400" dirty="0">
                <a:latin typeface="Times New Roman" pitchFamily="18" charset="0"/>
                <a:cs typeface="Times New Roman" pitchFamily="18" charset="0"/>
              </a:rPr>
              <a:t>know that wrapping a </a:t>
            </a:r>
            <a:r>
              <a:rPr lang="en-US" sz="2400" dirty="0" smtClean="0">
                <a:latin typeface="Times New Roman" pitchFamily="18" charset="0"/>
                <a:cs typeface="Times New Roman" pitchFamily="18" charset="0"/>
              </a:rPr>
              <a:t>hot water </a:t>
            </a:r>
            <a:r>
              <a:rPr lang="en-US" sz="2400" dirty="0">
                <a:latin typeface="Times New Roman" pitchFamily="18" charset="0"/>
                <a:cs typeface="Times New Roman" pitchFamily="18" charset="0"/>
              </a:rPr>
              <a:t>tank with glass wool (an insulating material) reduces the rate of </a:t>
            </a:r>
            <a:r>
              <a:rPr lang="en-US" sz="2400" dirty="0" smtClean="0">
                <a:latin typeface="Times New Roman" pitchFamily="18" charset="0"/>
                <a:cs typeface="Times New Roman" pitchFamily="18" charset="0"/>
              </a:rPr>
              <a:t>heat loss </a:t>
            </a:r>
            <a:r>
              <a:rPr lang="en-US" sz="2400" dirty="0">
                <a:latin typeface="Times New Roman" pitchFamily="18" charset="0"/>
                <a:cs typeface="Times New Roman" pitchFamily="18" charset="0"/>
              </a:rPr>
              <a:t>from the tank. The thicker the insulation, the smaller the heat loss. </a:t>
            </a: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We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also </a:t>
            </a:r>
            <a:r>
              <a:rPr lang="en-US" sz="2400" dirty="0">
                <a:latin typeface="Times New Roman" pitchFamily="18" charset="0"/>
                <a:cs typeface="Times New Roman" pitchFamily="18" charset="0"/>
              </a:rPr>
              <a:t>know that a hot water tank loses heat at a higher rate when the </a:t>
            </a:r>
            <a:r>
              <a:rPr lang="en-US" sz="2400" dirty="0" smtClean="0">
                <a:latin typeface="Times New Roman" pitchFamily="18" charset="0"/>
                <a:cs typeface="Times New Roman" pitchFamily="18" charset="0"/>
              </a:rPr>
              <a:t>temperature of </a:t>
            </a:r>
            <a:r>
              <a:rPr lang="en-US" sz="2400" dirty="0">
                <a:latin typeface="Times New Roman" pitchFamily="18" charset="0"/>
                <a:cs typeface="Times New Roman" pitchFamily="18" charset="0"/>
              </a:rPr>
              <a:t>the room housing the tank is lowered. Further, the larger the </a:t>
            </a:r>
            <a:r>
              <a:rPr lang="en-US" sz="2400" dirty="0" smtClean="0">
                <a:latin typeface="Times New Roman" pitchFamily="18" charset="0"/>
                <a:cs typeface="Times New Roman" pitchFamily="18" charset="0"/>
              </a:rPr>
              <a:t>tank, the </a:t>
            </a:r>
            <a:r>
              <a:rPr lang="en-US" sz="2400" dirty="0">
                <a:latin typeface="Times New Roman" pitchFamily="18" charset="0"/>
                <a:cs typeface="Times New Roman" pitchFamily="18" charset="0"/>
              </a:rPr>
              <a:t>larger the surface area and thus the rate of heat loss.</a:t>
            </a:r>
          </a:p>
        </p:txBody>
      </p:sp>
    </p:spTree>
    <p:extLst>
      <p:ext uri="{BB962C8B-B14F-4D97-AF65-F5344CB8AC3E}">
        <p14:creationId xmlns:p14="http://schemas.microsoft.com/office/powerpoint/2010/main" val="2728111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CONDUCTION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371600"/>
                <a:ext cx="6553200" cy="5334000"/>
              </a:xfrm>
            </p:spPr>
            <p:txBody>
              <a:bodyPr>
                <a:normAutofit lnSpcReduction="10000"/>
              </a:bodyPr>
              <a:lstStyle/>
              <a:p>
                <a:pPr algn="just">
                  <a:buFont typeface="Wingdings" pitchFamily="2" charset="2"/>
                  <a:buChar char="Ø"/>
                </a:pPr>
                <a:r>
                  <a:rPr lang="en-US" sz="2200" dirty="0" smtClean="0">
                    <a:latin typeface="Times New Roman" pitchFamily="18" charset="0"/>
                    <a:cs typeface="Times New Roman" pitchFamily="18" charset="0"/>
                  </a:rPr>
                  <a:t>Consider steady heat conduction through a large plane wall of thickness  ∆x =L </a:t>
                </a:r>
                <a:r>
                  <a:rPr lang="en-US" sz="2200" dirty="0">
                    <a:latin typeface="Times New Roman" pitchFamily="18" charset="0"/>
                    <a:cs typeface="Times New Roman" pitchFamily="18" charset="0"/>
                  </a:rPr>
                  <a:t>and area </a:t>
                </a:r>
                <a:r>
                  <a:rPr lang="en-US" sz="2200" dirty="0" smtClean="0">
                    <a:latin typeface="Times New Roman" pitchFamily="18" charset="0"/>
                    <a:cs typeface="Times New Roman" pitchFamily="18" charset="0"/>
                  </a:rPr>
                  <a:t>A , as </a:t>
                </a:r>
                <a:r>
                  <a:rPr lang="en-US" sz="2200" dirty="0">
                    <a:latin typeface="Times New Roman" pitchFamily="18" charset="0"/>
                    <a:cs typeface="Times New Roman" pitchFamily="18" charset="0"/>
                  </a:rPr>
                  <a:t>shown in </a:t>
                </a:r>
                <a:r>
                  <a:rPr lang="en-US" sz="2200" dirty="0" smtClean="0">
                    <a:latin typeface="Times New Roman" pitchFamily="18" charset="0"/>
                    <a:cs typeface="Times New Roman" pitchFamily="18" charset="0"/>
                  </a:rPr>
                  <a:t>Fig. </a:t>
                </a:r>
              </a:p>
              <a:p>
                <a:pPr algn="just">
                  <a:buFont typeface="Wingdings" pitchFamily="2" charset="2"/>
                  <a:buChar char="Ø"/>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temperature difference </a:t>
                </a:r>
                <a:r>
                  <a:rPr lang="en-US" sz="2200" dirty="0" smtClean="0">
                    <a:latin typeface="Times New Roman" pitchFamily="18" charset="0"/>
                    <a:cs typeface="Times New Roman" pitchFamily="18" charset="0"/>
                  </a:rPr>
                  <a:t>across the </a:t>
                </a:r>
                <a:r>
                  <a:rPr lang="en-US" sz="2200" dirty="0">
                    <a:latin typeface="Times New Roman" pitchFamily="18" charset="0"/>
                    <a:cs typeface="Times New Roman" pitchFamily="18" charset="0"/>
                  </a:rPr>
                  <a:t>wall is </a:t>
                </a:r>
                <a:r>
                  <a:rPr lang="en-US" sz="2200" dirty="0" smtClean="0">
                    <a:latin typeface="Times New Roman" pitchFamily="18" charset="0"/>
                    <a:cs typeface="Times New Roman" pitchFamily="18" charset="0"/>
                  </a:rPr>
                  <a:t> </a:t>
                </a:r>
              </a:p>
              <a:p>
                <a:pPr marL="0" indent="0" algn="just">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∆T =</a:t>
                </a:r>
                <a14:m>
                  <m:oMath xmlns:m="http://schemas.openxmlformats.org/officeDocument/2006/math">
                    <m:sSub>
                      <m:sSubPr>
                        <m:ctrlPr>
                          <a:rPr lang="en-US" sz="2200" i="1" smtClean="0">
                            <a:latin typeface="Cambria Math"/>
                            <a:cs typeface="Times New Roman" pitchFamily="18" charset="0"/>
                          </a:rPr>
                        </m:ctrlPr>
                      </m:sSubPr>
                      <m:e>
                        <m:r>
                          <m:rPr>
                            <m:sty m:val="p"/>
                          </m:rPr>
                          <a:rPr lang="en-US" sz="2200" b="0" i="0" smtClean="0">
                            <a:latin typeface="Cambria Math"/>
                            <a:cs typeface="Times New Roman" pitchFamily="18" charset="0"/>
                          </a:rPr>
                          <m:t>T</m:t>
                        </m:r>
                      </m:e>
                      <m:sub>
                        <m:r>
                          <a:rPr lang="en-US" sz="2200" b="0" i="0" smtClean="0">
                            <a:latin typeface="Cambria Math"/>
                            <a:cs typeface="Times New Roman" pitchFamily="18" charset="0"/>
                          </a:rPr>
                          <m:t>2</m:t>
                        </m:r>
                      </m:sub>
                    </m:sSub>
                    <m:r>
                      <a:rPr lang="en-US" sz="2200" b="0" i="0" smtClean="0">
                        <a:latin typeface="Cambria Math"/>
                        <a:cs typeface="Times New Roman" pitchFamily="18" charset="0"/>
                      </a:rPr>
                      <m:t>−</m:t>
                    </m:r>
                    <m:sSub>
                      <m:sSubPr>
                        <m:ctrlPr>
                          <a:rPr lang="en-US" sz="2200" b="0" i="1" smtClean="0">
                            <a:latin typeface="Cambria Math"/>
                            <a:cs typeface="Times New Roman" pitchFamily="18" charset="0"/>
                          </a:rPr>
                        </m:ctrlPr>
                      </m:sSubPr>
                      <m:e>
                        <m:r>
                          <m:rPr>
                            <m:sty m:val="p"/>
                          </m:rPr>
                          <a:rPr lang="en-US" sz="2200" b="0" i="0" smtClean="0">
                            <a:latin typeface="Cambria Math"/>
                            <a:cs typeface="Times New Roman" pitchFamily="18" charset="0"/>
                          </a:rPr>
                          <m:t>T</m:t>
                        </m:r>
                      </m:e>
                      <m:sub>
                        <m:r>
                          <a:rPr lang="en-US" sz="2200" b="0" i="0" smtClean="0">
                            <a:latin typeface="Cambria Math"/>
                            <a:cs typeface="Times New Roman" pitchFamily="18" charset="0"/>
                          </a:rPr>
                          <m:t>1</m:t>
                        </m:r>
                      </m:sub>
                    </m:sSub>
                  </m:oMath>
                </a14:m>
                <a:r>
                  <a:rPr lang="en-US" sz="2200" dirty="0" smtClean="0">
                    <a:latin typeface="Times New Roman" pitchFamily="18" charset="0"/>
                    <a:cs typeface="Times New Roman" pitchFamily="18" charset="0"/>
                  </a:rPr>
                  <a:t>. </a:t>
                </a:r>
              </a:p>
              <a:p>
                <a:pPr algn="just">
                  <a:buFont typeface="Wingdings" pitchFamily="2" charset="2"/>
                  <a:buChar char="Ø"/>
                </a:pPr>
                <a:r>
                  <a:rPr lang="en-US" sz="2200" dirty="0" smtClean="0">
                    <a:latin typeface="Times New Roman" pitchFamily="18" charset="0"/>
                    <a:cs typeface="Times New Roman" pitchFamily="18" charset="0"/>
                  </a:rPr>
                  <a:t>Experiments </a:t>
                </a:r>
                <a:r>
                  <a:rPr lang="en-US" sz="2200" dirty="0">
                    <a:latin typeface="Times New Roman" pitchFamily="18" charset="0"/>
                    <a:cs typeface="Times New Roman" pitchFamily="18" charset="0"/>
                  </a:rPr>
                  <a:t>have shown that the rate of </a:t>
                </a:r>
                <a:r>
                  <a:rPr lang="en-US" sz="2200" dirty="0" smtClean="0">
                    <a:latin typeface="Times New Roman" pitchFamily="18" charset="0"/>
                    <a:cs typeface="Times New Roman" pitchFamily="18" charset="0"/>
                  </a:rPr>
                  <a:t>heat transfer Q</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through </a:t>
                </a:r>
                <a:r>
                  <a:rPr lang="en-US" sz="2200" dirty="0">
                    <a:latin typeface="Times New Roman" pitchFamily="18" charset="0"/>
                    <a:cs typeface="Times New Roman" pitchFamily="18" charset="0"/>
                  </a:rPr>
                  <a:t>the wall is doubled when the temperature difference </a:t>
                </a:r>
                <a:r>
                  <a:rPr lang="en-US" sz="2200" dirty="0" smtClean="0">
                    <a:latin typeface="Times New Roman" pitchFamily="18" charset="0"/>
                    <a:cs typeface="Times New Roman" pitchFamily="18" charset="0"/>
                  </a:rPr>
                  <a:t>∆T</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across </a:t>
                </a:r>
                <a:r>
                  <a:rPr lang="en-US" sz="2200" dirty="0">
                    <a:latin typeface="Times New Roman" pitchFamily="18" charset="0"/>
                    <a:cs typeface="Times New Roman" pitchFamily="18" charset="0"/>
                  </a:rPr>
                  <a:t>the wall or the area A normal to the direction of heat transfer is </a:t>
                </a:r>
                <a:r>
                  <a:rPr lang="en-US" sz="2200" dirty="0" smtClean="0">
                    <a:latin typeface="Times New Roman" pitchFamily="18" charset="0"/>
                    <a:cs typeface="Times New Roman" pitchFamily="18" charset="0"/>
                  </a:rPr>
                  <a:t>doubled, but </a:t>
                </a:r>
                <a:r>
                  <a:rPr lang="en-US" sz="2200" dirty="0">
                    <a:latin typeface="Times New Roman" pitchFamily="18" charset="0"/>
                    <a:cs typeface="Times New Roman" pitchFamily="18" charset="0"/>
                  </a:rPr>
                  <a:t>is halved when the wall thickness L is doubled. </a:t>
                </a:r>
                <a:endParaRPr lang="en-US" sz="2200" dirty="0" smtClean="0">
                  <a:latin typeface="Times New Roman" pitchFamily="18" charset="0"/>
                  <a:cs typeface="Times New Roman" pitchFamily="18" charset="0"/>
                </a:endParaRPr>
              </a:p>
              <a:p>
                <a:pPr algn="just">
                  <a:buFont typeface="Wingdings" pitchFamily="2" charset="2"/>
                  <a:buChar char="Ø"/>
                </a:pPr>
                <a:r>
                  <a:rPr lang="en-US" sz="2200" dirty="0" smtClean="0">
                    <a:latin typeface="Times New Roman" pitchFamily="18" charset="0"/>
                    <a:cs typeface="Times New Roman" pitchFamily="18" charset="0"/>
                  </a:rPr>
                  <a:t>Thus </a:t>
                </a:r>
                <a:r>
                  <a:rPr lang="en-US" sz="2200" dirty="0">
                    <a:latin typeface="Times New Roman" pitchFamily="18" charset="0"/>
                    <a:cs typeface="Times New Roman" pitchFamily="18" charset="0"/>
                  </a:rPr>
                  <a:t>we </a:t>
                </a:r>
                <a:r>
                  <a:rPr lang="en-US" sz="2200" dirty="0" smtClean="0">
                    <a:latin typeface="Times New Roman" pitchFamily="18" charset="0"/>
                    <a:cs typeface="Times New Roman" pitchFamily="18" charset="0"/>
                  </a:rPr>
                  <a:t>conclude that </a:t>
                </a:r>
                <a:r>
                  <a:rPr lang="en-US" sz="2200" dirty="0">
                    <a:latin typeface="Times New Roman" pitchFamily="18" charset="0"/>
                    <a:cs typeface="Times New Roman" pitchFamily="18" charset="0"/>
                  </a:rPr>
                  <a:t>the rate of heat conduction through a plane layer is proportional to </a:t>
                </a:r>
                <a:r>
                  <a:rPr lang="en-US" sz="2200" dirty="0" smtClean="0">
                    <a:latin typeface="Times New Roman" pitchFamily="18" charset="0"/>
                    <a:cs typeface="Times New Roman" pitchFamily="18" charset="0"/>
                  </a:rPr>
                  <a:t>the temperature difference across </a:t>
                </a:r>
                <a:r>
                  <a:rPr lang="en-US" sz="2200" dirty="0">
                    <a:latin typeface="Times New Roman" pitchFamily="18" charset="0"/>
                    <a:cs typeface="Times New Roman" pitchFamily="18" charset="0"/>
                  </a:rPr>
                  <a:t>the layer and the heat transfer area, but </a:t>
                </a:r>
                <a:r>
                  <a:rPr lang="en-US" sz="2200" dirty="0" smtClean="0">
                    <a:latin typeface="Times New Roman" pitchFamily="18" charset="0"/>
                    <a:cs typeface="Times New Roman" pitchFamily="18" charset="0"/>
                  </a:rPr>
                  <a:t>is inversely </a:t>
                </a:r>
                <a:r>
                  <a:rPr lang="en-US" sz="2200" dirty="0">
                    <a:latin typeface="Times New Roman" pitchFamily="18" charset="0"/>
                    <a:cs typeface="Times New Roman" pitchFamily="18" charset="0"/>
                  </a:rPr>
                  <a:t>proportional to the thickness of the layer</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371600"/>
                <a:ext cx="6553200" cy="5334000"/>
              </a:xfrm>
              <a:blipFill rotWithShape="1">
                <a:blip r:embed="rId2"/>
                <a:stretch>
                  <a:fillRect l="-930" t="-1257" r="-1209"/>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1895475"/>
            <a:ext cx="2189018"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1054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CONDUCTION</a:t>
            </a:r>
            <a:endParaRPr lang="en-US" dirty="0"/>
          </a:p>
        </p:txBody>
      </p:sp>
      <p:sp>
        <p:nvSpPr>
          <p:cNvPr id="3" name="Content Placeholder 2"/>
          <p:cNvSpPr>
            <a:spLocks noGrp="1"/>
          </p:cNvSpPr>
          <p:nvPr>
            <p:ph idx="1"/>
          </p:nvPr>
        </p:nvSpPr>
        <p:spPr>
          <a:xfrm>
            <a:off x="457200" y="1600200"/>
            <a:ext cx="8458200" cy="4525963"/>
          </a:xfrm>
        </p:spPr>
        <p:txBody>
          <a:bodyPr/>
          <a:lstStyle/>
          <a:p>
            <a:pPr algn="just">
              <a:buFont typeface="Wingdings" pitchFamily="2" charset="2"/>
              <a:buChar char="Ø"/>
            </a:pPr>
            <a:r>
              <a:rPr lang="en-AU" sz="2400" dirty="0">
                <a:latin typeface="Times New Roman" pitchFamily="18" charset="0"/>
                <a:cs typeface="Times New Roman" pitchFamily="18" charset="0"/>
              </a:rPr>
              <a:t>Heat flow rate </a:t>
            </a:r>
            <a:r>
              <a:rPr lang="en-AU" sz="2400" dirty="0" smtClean="0">
                <a:latin typeface="Times New Roman" pitchFamily="18" charset="0"/>
                <a:cs typeface="Times New Roman" pitchFamily="18" charset="0"/>
              </a:rPr>
              <a:t> </a:t>
            </a:r>
            <a:r>
              <a:rPr lang="en-AU" sz="2400" dirty="0">
                <a:latin typeface="Times New Roman" pitchFamily="18" charset="0"/>
                <a:cs typeface="Times New Roman" pitchFamily="18" charset="0"/>
              </a:rPr>
              <a:t>increases with area and temperature </a:t>
            </a:r>
            <a:r>
              <a:rPr lang="en-AU" sz="2400" dirty="0" smtClean="0">
                <a:latin typeface="Times New Roman" pitchFamily="18" charset="0"/>
                <a:cs typeface="Times New Roman" pitchFamily="18" charset="0"/>
              </a:rPr>
              <a:t>drop.</a:t>
            </a:r>
          </a:p>
          <a:p>
            <a:pPr algn="just">
              <a:spcBef>
                <a:spcPct val="15000"/>
              </a:spcBef>
              <a:spcAft>
                <a:spcPct val="15000"/>
              </a:spcAft>
              <a:buFont typeface="Wingdings" pitchFamily="2" charset="2"/>
              <a:buChar char="Ø"/>
            </a:pPr>
            <a:r>
              <a:rPr lang="en-US" sz="2400" dirty="0">
                <a:latin typeface="Times New Roman" pitchFamily="18" charset="0"/>
                <a:cs typeface="Times New Roman" pitchFamily="18" charset="0"/>
              </a:rPr>
              <a:t>In solids, it is due to the combination</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of vibrations of the molecules in a lattice and the energy transport by</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free electrons. </a:t>
            </a:r>
            <a:endParaRPr lang="tr-TR" sz="2400" dirty="0">
              <a:latin typeface="Times New Roman" pitchFamily="18" charset="0"/>
              <a:cs typeface="Times New Roman" pitchFamily="18" charset="0"/>
            </a:endParaRPr>
          </a:p>
          <a:p>
            <a:pPr algn="just">
              <a:spcBef>
                <a:spcPct val="15000"/>
              </a:spcBef>
              <a:spcAft>
                <a:spcPct val="15000"/>
              </a:spcAft>
              <a:buFont typeface="Wingdings" pitchFamily="2" charset="2"/>
              <a:buChar char="Ø"/>
            </a:pPr>
            <a:r>
              <a:rPr lang="tr-TR" sz="2400" dirty="0">
                <a:latin typeface="Times New Roman" pitchFamily="18" charset="0"/>
                <a:cs typeface="Times New Roman" pitchFamily="18" charset="0"/>
              </a:rPr>
              <a:t>T</a:t>
            </a:r>
            <a:r>
              <a:rPr lang="en-US" sz="2400" dirty="0">
                <a:latin typeface="Times New Roman" pitchFamily="18" charset="0"/>
                <a:cs typeface="Times New Roman" pitchFamily="18" charset="0"/>
              </a:rPr>
              <a:t>he rate of heat conduction through a plane layer is proportional</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to the temperature difference across the layer and the heat transfer area, but</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is inversely proportional to the thickness of the layer.</a:t>
            </a:r>
          </a:p>
          <a:p>
            <a:pPr>
              <a:buFont typeface="Wingdings" pitchFamily="2" charset="2"/>
              <a:buChar char="Ø"/>
            </a:pPr>
            <a:endParaRPr lang="en-AU" sz="2400" dirty="0">
              <a:latin typeface="Times New Roman" pitchFamily="18" charset="0"/>
              <a:cs typeface="Times New Roman" pitchFamily="18" charset="0"/>
            </a:endParaRPr>
          </a:p>
          <a:p>
            <a:endParaRPr lang="en-US"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340225"/>
            <a:ext cx="5929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C:\Users\Administrator\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656" y="5356514"/>
            <a:ext cx="320040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08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CONDUCTION</a:t>
            </a:r>
            <a:endParaRPr lang="en-US" dirty="0"/>
          </a:p>
        </p:txBody>
      </p:sp>
      <p:sp>
        <p:nvSpPr>
          <p:cNvPr id="3" name="Content Placeholder 2"/>
          <p:cNvSpPr>
            <a:spLocks noGrp="1"/>
          </p:cNvSpPr>
          <p:nvPr>
            <p:ph idx="1"/>
          </p:nvPr>
        </p:nvSpPr>
        <p:spPr>
          <a:xfrm>
            <a:off x="457200" y="2094132"/>
            <a:ext cx="5562600" cy="4032031"/>
          </a:xfrm>
        </p:spPr>
        <p:txBody>
          <a:bodyPr>
            <a:normAutofit/>
          </a:bodyPr>
          <a:lstStyle/>
          <a:p>
            <a:pPr algn="just">
              <a:spcBef>
                <a:spcPct val="15000"/>
              </a:spcBef>
              <a:spcAft>
                <a:spcPct val="15000"/>
              </a:spcAft>
              <a:buFont typeface="Wingdings" pitchFamily="2" charset="2"/>
              <a:buChar char="Ø"/>
            </a:pPr>
            <a:r>
              <a:rPr lang="tr-TR" sz="2200" dirty="0" smtClean="0">
                <a:latin typeface="Times New Roman" pitchFamily="18" charset="0"/>
                <a:cs typeface="Times New Roman" pitchFamily="18" charset="0"/>
              </a:rPr>
              <a:t>T</a:t>
            </a:r>
            <a:r>
              <a:rPr lang="en-US" sz="2200" dirty="0" err="1">
                <a:latin typeface="Times New Roman" pitchFamily="18" charset="0"/>
                <a:cs typeface="Times New Roman" pitchFamily="18" charset="0"/>
              </a:rPr>
              <a:t>hermal</a:t>
            </a:r>
            <a:r>
              <a:rPr lang="en-US" sz="2200" dirty="0">
                <a:latin typeface="Times New Roman" pitchFamily="18" charset="0"/>
                <a:cs typeface="Times New Roman" pitchFamily="18" charset="0"/>
              </a:rPr>
              <a:t> conductivity</a:t>
            </a:r>
            <a:r>
              <a:rPr lang="tr-TR" sz="2200" dirty="0">
                <a:latin typeface="Times New Roman" pitchFamily="18" charset="0"/>
                <a:cs typeface="Times New Roman" pitchFamily="18" charset="0"/>
              </a:rPr>
              <a:t>, </a:t>
            </a:r>
            <a:r>
              <a:rPr lang="tr-TR" sz="2200" i="1" dirty="0">
                <a:latin typeface="Times New Roman" pitchFamily="18" charset="0"/>
                <a:cs typeface="Times New Roman" pitchFamily="18" charset="0"/>
              </a:rPr>
              <a:t>k</a:t>
            </a:r>
            <a:r>
              <a:rPr lang="tr-TR" sz="2200" dirty="0">
                <a:latin typeface="Times New Roman" pitchFamily="18" charset="0"/>
                <a:cs typeface="Times New Roman" pitchFamily="18" charset="0"/>
              </a:rPr>
              <a:t>: A</a:t>
            </a:r>
            <a:r>
              <a:rPr lang="en-US" sz="2200" dirty="0">
                <a:latin typeface="Times New Roman" pitchFamily="18" charset="0"/>
                <a:cs typeface="Times New Roman" pitchFamily="18" charset="0"/>
              </a:rPr>
              <a:t> measure of the ability of a material to conduct heat</a:t>
            </a:r>
            <a:r>
              <a:rPr lang="tr-TR"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algn="just">
              <a:spcBef>
                <a:spcPct val="15000"/>
              </a:spcBef>
              <a:spcAft>
                <a:spcPct val="15000"/>
              </a:spcAft>
              <a:buFont typeface="Wingdings" pitchFamily="2" charset="2"/>
              <a:buChar char="Ø"/>
            </a:pPr>
            <a:r>
              <a:rPr lang="tr-TR" sz="2200" dirty="0">
                <a:latin typeface="Times New Roman" pitchFamily="18" charset="0"/>
                <a:cs typeface="Times New Roman" pitchFamily="18" charset="0"/>
              </a:rPr>
              <a:t>T</a:t>
            </a:r>
            <a:r>
              <a:rPr lang="en-US" sz="2200" dirty="0" err="1">
                <a:latin typeface="Times New Roman" pitchFamily="18" charset="0"/>
                <a:cs typeface="Times New Roman" pitchFamily="18" charset="0"/>
              </a:rPr>
              <a:t>emperature</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gradient</a:t>
            </a:r>
            <a:r>
              <a:rPr lang="tr-TR" sz="2200" dirty="0">
                <a:latin typeface="Times New Roman" pitchFamily="18" charset="0"/>
                <a:cs typeface="Times New Roman" pitchFamily="18" charset="0"/>
              </a:rPr>
              <a:t> </a:t>
            </a:r>
            <a:r>
              <a:rPr lang="en-US" sz="2200" i="1" dirty="0" err="1">
                <a:latin typeface="Times New Roman" pitchFamily="18" charset="0"/>
                <a:cs typeface="Times New Roman" pitchFamily="18" charset="0"/>
              </a:rPr>
              <a:t>dT</a:t>
            </a:r>
            <a:r>
              <a:rPr lang="en-US" sz="2200" i="1" dirty="0">
                <a:latin typeface="Times New Roman" pitchFamily="18" charset="0"/>
                <a:cs typeface="Times New Roman" pitchFamily="18" charset="0"/>
              </a:rPr>
              <a:t>/dx</a:t>
            </a:r>
            <a:r>
              <a:rPr lang="tr-TR"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tr-TR" sz="2200" dirty="0">
                <a:latin typeface="Times New Roman" pitchFamily="18" charset="0"/>
                <a:cs typeface="Times New Roman" pitchFamily="18" charset="0"/>
              </a:rPr>
              <a:t>T</a:t>
            </a:r>
            <a:r>
              <a:rPr lang="en-US" sz="2200" dirty="0">
                <a:latin typeface="Times New Roman" pitchFamily="18" charset="0"/>
                <a:cs typeface="Times New Roman" pitchFamily="18" charset="0"/>
              </a:rPr>
              <a:t>he slope of the temperature curve on a </a:t>
            </a:r>
            <a:r>
              <a:rPr lang="en-US" sz="2200" i="1" dirty="0">
                <a:latin typeface="Times New Roman" pitchFamily="18" charset="0"/>
                <a:cs typeface="Times New Roman" pitchFamily="18" charset="0"/>
              </a:rPr>
              <a:t>T-x </a:t>
            </a:r>
            <a:r>
              <a:rPr lang="en-US" sz="2200" dirty="0">
                <a:latin typeface="Times New Roman" pitchFamily="18" charset="0"/>
                <a:cs typeface="Times New Roman" pitchFamily="18" charset="0"/>
              </a:rPr>
              <a:t>diagram</a:t>
            </a:r>
            <a:r>
              <a:rPr lang="tr-TR" sz="2200" dirty="0">
                <a:latin typeface="Times New Roman" pitchFamily="18" charset="0"/>
                <a:cs typeface="Times New Roman" pitchFamily="18" charset="0"/>
              </a:rPr>
              <a:t>.</a:t>
            </a:r>
          </a:p>
          <a:p>
            <a:pPr algn="just">
              <a:spcBef>
                <a:spcPct val="15000"/>
              </a:spcBef>
              <a:spcAft>
                <a:spcPct val="15000"/>
              </a:spcAft>
              <a:buFont typeface="Wingdings" pitchFamily="2" charset="2"/>
              <a:buChar char="Ø"/>
            </a:pPr>
            <a:r>
              <a:rPr lang="en-US" sz="2200" dirty="0">
                <a:latin typeface="Times New Roman" pitchFamily="18" charset="0"/>
                <a:cs typeface="Times New Roman" pitchFamily="18" charset="0"/>
              </a:rPr>
              <a:t>Heat is conducted in the direction of</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decreasing temperature, and the temperature gradient becomes negative when</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temperature decreases with increasing </a:t>
            </a:r>
            <a:r>
              <a:rPr lang="en-US" sz="2200" i="1" dirty="0">
                <a:latin typeface="Times New Roman" pitchFamily="18" charset="0"/>
                <a:cs typeface="Times New Roman" pitchFamily="18" charset="0"/>
              </a:rPr>
              <a:t>x. </a:t>
            </a:r>
            <a:r>
              <a:rPr lang="en-US" sz="2200" dirty="0">
                <a:latin typeface="Times New Roman" pitchFamily="18" charset="0"/>
                <a:cs typeface="Times New Roman" pitchFamily="18" charset="0"/>
              </a:rPr>
              <a:t>The </a:t>
            </a:r>
            <a:r>
              <a:rPr lang="en-US" sz="2200" i="1" dirty="0">
                <a:latin typeface="Times New Roman" pitchFamily="18" charset="0"/>
                <a:cs typeface="Times New Roman" pitchFamily="18" charset="0"/>
              </a:rPr>
              <a:t>negative sign </a:t>
            </a:r>
            <a:r>
              <a:rPr lang="en-US" sz="2200" dirty="0">
                <a:latin typeface="Times New Roman" pitchFamily="18" charset="0"/>
                <a:cs typeface="Times New Roman" pitchFamily="18" charset="0"/>
              </a:rPr>
              <a:t>in </a:t>
            </a:r>
            <a:r>
              <a:rPr lang="tr-TR" sz="2200" dirty="0">
                <a:latin typeface="Times New Roman" pitchFamily="18" charset="0"/>
                <a:cs typeface="Times New Roman" pitchFamily="18" charset="0"/>
              </a:rPr>
              <a:t>the equation </a:t>
            </a:r>
            <a:r>
              <a:rPr lang="en-US" sz="2200" dirty="0">
                <a:latin typeface="Times New Roman" pitchFamily="18" charset="0"/>
                <a:cs typeface="Times New Roman" pitchFamily="18" charset="0"/>
              </a:rPr>
              <a:t>ensures that heat transfer in the positive </a:t>
            </a:r>
            <a:r>
              <a:rPr lang="en-US" sz="2200" i="1" dirty="0">
                <a:latin typeface="Times New Roman" pitchFamily="18" charset="0"/>
                <a:cs typeface="Times New Roman" pitchFamily="18" charset="0"/>
              </a:rPr>
              <a:t>x </a:t>
            </a:r>
            <a:r>
              <a:rPr lang="en-US" sz="2200" dirty="0">
                <a:latin typeface="Times New Roman" pitchFamily="18" charset="0"/>
                <a:cs typeface="Times New Roman" pitchFamily="18" charset="0"/>
              </a:rPr>
              <a:t>direction is a positive quantity.</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20589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67200" y="1447801"/>
            <a:ext cx="2362200" cy="707886"/>
          </a:xfrm>
          <a:prstGeom prst="rect">
            <a:avLst/>
          </a:prstGeom>
        </p:spPr>
        <p:txBody>
          <a:bodyPr wrap="square">
            <a:spAutoFit/>
          </a:bodyPr>
          <a:lstStyle/>
          <a:p>
            <a:r>
              <a:rPr lang="en-US" sz="2000" dirty="0">
                <a:latin typeface="Times New Roman" pitchFamily="18" charset="0"/>
                <a:cs typeface="Times New Roman" pitchFamily="18" charset="0"/>
              </a:rPr>
              <a:t>Fourier’s law of heat conduction</a:t>
            </a:r>
          </a:p>
        </p:txBody>
      </p:sp>
      <p:pic>
        <p:nvPicPr>
          <p:cNvPr id="7" name="Picture 7" descr="f01-23"/>
          <p:cNvPicPr>
            <a:picLocks noChangeAspect="1" noChangeArrowheads="1"/>
          </p:cNvPicPr>
          <p:nvPr/>
        </p:nvPicPr>
        <p:blipFill>
          <a:blip r:embed="rId3">
            <a:extLst>
              <a:ext uri="{28A0092B-C50C-407E-A947-70E740481C1C}">
                <a14:useLocalDpi xmlns:a14="http://schemas.microsoft.com/office/drawing/2010/main" val="0"/>
              </a:ext>
            </a:extLst>
          </a:blip>
          <a:srcRect r="10646" b="16739"/>
          <a:stretch>
            <a:fillRect/>
          </a:stretch>
        </p:blipFill>
        <p:spPr bwMode="auto">
          <a:xfrm>
            <a:off x="6511636" y="1059873"/>
            <a:ext cx="2382838" cy="435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172200" y="5552656"/>
            <a:ext cx="2722274" cy="1200329"/>
          </a:xfrm>
          <a:prstGeom prst="rect">
            <a:avLst/>
          </a:prstGeom>
        </p:spPr>
        <p:txBody>
          <a:bodyPr wrap="square">
            <a:spAutoFit/>
          </a:bodyPr>
          <a:lstStyle/>
          <a:p>
            <a:r>
              <a:rPr lang="en-US" dirty="0">
                <a:latin typeface="Times New Roman" pitchFamily="18" charset="0"/>
                <a:cs typeface="Times New Roman" pitchFamily="18" charset="0"/>
              </a:rPr>
              <a:t>The rate of heat conduction through a</a:t>
            </a:r>
            <a:r>
              <a:rPr lang="tr-TR" dirty="0">
                <a:latin typeface="Times New Roman" pitchFamily="18" charset="0"/>
                <a:cs typeface="Times New Roman" pitchFamily="18" charset="0"/>
              </a:rPr>
              <a:t> </a:t>
            </a:r>
            <a:r>
              <a:rPr lang="en-US" dirty="0">
                <a:latin typeface="Times New Roman" pitchFamily="18" charset="0"/>
                <a:cs typeface="Times New Roman" pitchFamily="18" charset="0"/>
              </a:rPr>
              <a:t>solid is directly proportional to</a:t>
            </a:r>
            <a:r>
              <a:rPr lang="tr-TR" dirty="0">
                <a:latin typeface="Times New Roman" pitchFamily="18" charset="0"/>
                <a:cs typeface="Times New Roman" pitchFamily="18" charset="0"/>
              </a:rPr>
              <a:t> </a:t>
            </a:r>
            <a:r>
              <a:rPr lang="en-US" dirty="0">
                <a:latin typeface="Times New Roman" pitchFamily="18" charset="0"/>
                <a:cs typeface="Times New Roman" pitchFamily="18" charset="0"/>
              </a:rPr>
              <a:t>its thermal conductivity</a:t>
            </a:r>
          </a:p>
        </p:txBody>
      </p:sp>
    </p:spTree>
    <p:extLst>
      <p:ext uri="{BB962C8B-B14F-4D97-AF65-F5344CB8AC3E}">
        <p14:creationId xmlns:p14="http://schemas.microsoft.com/office/powerpoint/2010/main" val="3829300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4648200"/>
          </a:xfrm>
        </p:spPr>
        <p:txBody>
          <a:bodyPr>
            <a:normAutofit/>
          </a:bodyPr>
          <a:lstStyle/>
          <a:p>
            <a:pPr marL="0" algn="just">
              <a:buFont typeface="Wingdings" pitchFamily="2" charset="2"/>
              <a:buChar char="Ø"/>
              <a:defRP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roof of an electrically heated home is 6 m long, 8 m wide, </a:t>
            </a:r>
            <a:r>
              <a:rPr lang="en-US" sz="2400" dirty="0" smtClean="0">
                <a:latin typeface="Times New Roman" pitchFamily="18" charset="0"/>
                <a:cs typeface="Times New Roman" pitchFamily="18" charset="0"/>
              </a:rPr>
              <a:t> </a:t>
            </a:r>
          </a:p>
          <a:p>
            <a:pPr marL="0" indent="0" algn="just">
              <a:buNone/>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and </a:t>
            </a:r>
            <a:r>
              <a:rPr lang="en-US" sz="2400" dirty="0">
                <a:latin typeface="Times New Roman" pitchFamily="18" charset="0"/>
                <a:cs typeface="Times New Roman" pitchFamily="18" charset="0"/>
              </a:rPr>
              <a:t>0.25 m thick, and is made of a flat layer of concrete whose </a:t>
            </a:r>
            <a:r>
              <a:rPr lang="en-US" sz="2400" dirty="0" smtClean="0">
                <a:latin typeface="Times New Roman" pitchFamily="18" charset="0"/>
                <a:cs typeface="Times New Roman" pitchFamily="18" charset="0"/>
              </a:rPr>
              <a:t> </a:t>
            </a:r>
          </a:p>
          <a:p>
            <a:pPr marL="0" indent="0" algn="just">
              <a:buNone/>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thermal </a:t>
            </a:r>
            <a:r>
              <a:rPr lang="en-US" sz="2400" dirty="0">
                <a:latin typeface="Times New Roman" pitchFamily="18" charset="0"/>
                <a:cs typeface="Times New Roman" pitchFamily="18" charset="0"/>
              </a:rPr>
              <a:t>conductivity is k 0.8 W/m · °C . The temperatures of the </a:t>
            </a:r>
            <a:endParaRPr lang="en-US" sz="2400" dirty="0" smtClean="0">
              <a:latin typeface="Times New Roman" pitchFamily="18" charset="0"/>
              <a:cs typeface="Times New Roman" pitchFamily="18" charset="0"/>
            </a:endParaRPr>
          </a:p>
          <a:p>
            <a:pPr marL="0" indent="0" algn="just">
              <a:buNone/>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inner </a:t>
            </a:r>
            <a:r>
              <a:rPr lang="en-US" sz="2400" dirty="0">
                <a:latin typeface="Times New Roman" pitchFamily="18" charset="0"/>
                <a:cs typeface="Times New Roman" pitchFamily="18" charset="0"/>
              </a:rPr>
              <a:t>and the outer surfaces of the </a:t>
            </a:r>
            <a:r>
              <a:rPr lang="en-US" sz="2400">
                <a:latin typeface="Times New Roman" pitchFamily="18" charset="0"/>
                <a:cs typeface="Times New Roman" pitchFamily="18" charset="0"/>
              </a:rPr>
              <a:t>roof </a:t>
            </a:r>
            <a:r>
              <a:rPr lang="en-US" sz="240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night are measured </a:t>
            </a:r>
            <a:r>
              <a:rPr lang="en-US" sz="2400" dirty="0" smtClean="0">
                <a:latin typeface="Times New Roman" pitchFamily="18" charset="0"/>
                <a:cs typeface="Times New Roman" pitchFamily="18" charset="0"/>
              </a:rPr>
              <a:t>   </a:t>
            </a:r>
          </a:p>
          <a:p>
            <a:pPr marL="0" indent="0" algn="just">
              <a:buNone/>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to be </a:t>
            </a:r>
            <a:r>
              <a:rPr lang="en-US" sz="2400" dirty="0">
                <a:latin typeface="Times New Roman" pitchFamily="18" charset="0"/>
                <a:cs typeface="Times New Roman" pitchFamily="18" charset="0"/>
              </a:rPr>
              <a:t>25°C and 0°C, respectively, for a period of 10 hours. </a:t>
            </a:r>
            <a:r>
              <a:rPr lang="en-US" sz="2400" dirty="0" smtClean="0">
                <a:latin typeface="Times New Roman" pitchFamily="18" charset="0"/>
                <a:cs typeface="Times New Roman" pitchFamily="18" charset="0"/>
              </a:rPr>
              <a:t> </a:t>
            </a:r>
          </a:p>
          <a:p>
            <a:pPr marL="0" indent="0" algn="just">
              <a:buNone/>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Determine:</a:t>
            </a:r>
          </a:p>
          <a:p>
            <a:pPr lvl="2" algn="just">
              <a:buFont typeface="Wingdings" pitchFamily="2" charset="2"/>
              <a:buChar char="ü"/>
              <a:defRP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rate of heat loss through the roof </a:t>
            </a:r>
            <a:r>
              <a:rPr lang="en-US" dirty="0" smtClean="0">
                <a:latin typeface="Times New Roman" pitchFamily="18" charset="0"/>
                <a:cs typeface="Times New Roman" pitchFamily="18" charset="0"/>
              </a:rPr>
              <a:t> that </a:t>
            </a:r>
            <a:r>
              <a:rPr lang="en-US" dirty="0">
                <a:latin typeface="Times New Roman" pitchFamily="18" charset="0"/>
                <a:cs typeface="Times New Roman" pitchFamily="18" charset="0"/>
              </a:rPr>
              <a:t>night and </a:t>
            </a:r>
            <a:endParaRPr lang="en-US" dirty="0" smtClean="0">
              <a:latin typeface="Times New Roman" pitchFamily="18" charset="0"/>
              <a:cs typeface="Times New Roman" pitchFamily="18" charset="0"/>
            </a:endParaRPr>
          </a:p>
          <a:p>
            <a:pPr lvl="2" algn="just">
              <a:buFont typeface="Wingdings" pitchFamily="2" charset="2"/>
              <a:buChar char="ü"/>
              <a:defRP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cost of that heat loss to the home owner if the cost of electricity is $0.2/kWh.</a:t>
            </a:r>
            <a:endParaRPr lang="ar-EG" dirty="0">
              <a:latin typeface="Times New Roman" pitchFamily="18" charset="0"/>
              <a:cs typeface="Times New Roman" pitchFamily="18" charset="0"/>
            </a:endParaRP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181600"/>
            <a:ext cx="26495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819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Example</a:t>
            </a:r>
            <a:endParaRPr lang="en-US" dirty="0"/>
          </a:p>
        </p:txBody>
      </p:sp>
      <p:sp>
        <p:nvSpPr>
          <p:cNvPr id="3" name="Content Placeholder 2"/>
          <p:cNvSpPr>
            <a:spLocks noGrp="1"/>
          </p:cNvSpPr>
          <p:nvPr>
            <p:ph idx="1"/>
          </p:nvPr>
        </p:nvSpPr>
        <p:spPr>
          <a:xfrm>
            <a:off x="457200" y="1600200"/>
            <a:ext cx="8458200" cy="4876800"/>
          </a:xfrm>
        </p:spPr>
        <p:txBody>
          <a:bodyPr>
            <a:normAutofit fontScale="70000" lnSpcReduction="20000"/>
          </a:bodyPr>
          <a:lstStyle/>
          <a:p>
            <a:pPr>
              <a:buFont typeface="Wingdings" pitchFamily="2" charset="2"/>
              <a:buChar char="Ø"/>
            </a:pPr>
            <a:r>
              <a:rPr lang="en-US" sz="3400" dirty="0" smtClean="0">
                <a:latin typeface="Times New Roman" pitchFamily="18" charset="0"/>
                <a:cs typeface="Times New Roman" pitchFamily="18" charset="0"/>
              </a:rPr>
              <a:t>Solution;</a:t>
            </a:r>
          </a:p>
          <a:p>
            <a:pPr algn="just">
              <a:buFont typeface="Wingdings" pitchFamily="2" charset="2"/>
              <a:buChar char="ü"/>
              <a:defRPr/>
            </a:pPr>
            <a:r>
              <a:rPr lang="en-US" sz="3400" dirty="0" smtClean="0">
                <a:latin typeface="Times New Roman" pitchFamily="18" charset="0"/>
                <a:cs typeface="Times New Roman" pitchFamily="18" charset="0"/>
              </a:rPr>
              <a:t>Noting </a:t>
            </a:r>
            <a:r>
              <a:rPr lang="en-US" sz="3400" dirty="0">
                <a:latin typeface="Times New Roman" pitchFamily="18" charset="0"/>
                <a:cs typeface="Times New Roman" pitchFamily="18" charset="0"/>
              </a:rPr>
              <a:t>that heat transfer through the roof is by conduction and the area of the roof </a:t>
            </a:r>
            <a:r>
              <a:rPr lang="en-US" sz="3400" dirty="0" smtClean="0">
                <a:latin typeface="Times New Roman" pitchFamily="18" charset="0"/>
                <a:cs typeface="Times New Roman" pitchFamily="18" charset="0"/>
              </a:rPr>
              <a:t>is; </a:t>
            </a:r>
          </a:p>
          <a:p>
            <a:pPr marL="0" indent="0" algn="just">
              <a:buNone/>
              <a:defRPr/>
            </a:pPr>
            <a:r>
              <a:rPr lang="en-US" sz="3400" dirty="0" smtClean="0">
                <a:latin typeface="Times New Roman" pitchFamily="18" charset="0"/>
                <a:cs typeface="Times New Roman" pitchFamily="18" charset="0"/>
              </a:rPr>
              <a:t>      A</a:t>
            </a:r>
            <a:r>
              <a:rPr lang="en-US" sz="3400" dirty="0">
                <a:latin typeface="Times New Roman" pitchFamily="18" charset="0"/>
                <a:cs typeface="Times New Roman" pitchFamily="18" charset="0"/>
              </a:rPr>
              <a:t>= 6 m×8 m=48 m</a:t>
            </a:r>
            <a:r>
              <a:rPr lang="en-US" sz="3400" baseline="30000" dirty="0">
                <a:latin typeface="Times New Roman" pitchFamily="18" charset="0"/>
                <a:cs typeface="Times New Roman" pitchFamily="18" charset="0"/>
              </a:rPr>
              <a:t>2</a:t>
            </a:r>
            <a:r>
              <a:rPr lang="en-US" sz="3400" dirty="0">
                <a:latin typeface="Times New Roman" pitchFamily="18" charset="0"/>
                <a:cs typeface="Times New Roman" pitchFamily="18" charset="0"/>
              </a:rPr>
              <a:t>. </a:t>
            </a:r>
          </a:p>
          <a:p>
            <a:pPr marL="0" algn="just">
              <a:buNone/>
              <a:defRPr/>
            </a:pPr>
            <a:r>
              <a:rPr lang="en-US" sz="3400" dirty="0" smtClean="0">
                <a:latin typeface="Times New Roman" pitchFamily="18" charset="0"/>
                <a:cs typeface="Times New Roman" pitchFamily="18" charset="0"/>
              </a:rPr>
              <a:t>     The </a:t>
            </a:r>
            <a:r>
              <a:rPr lang="en-US" sz="3400" dirty="0">
                <a:latin typeface="Times New Roman" pitchFamily="18" charset="0"/>
                <a:cs typeface="Times New Roman" pitchFamily="18" charset="0"/>
              </a:rPr>
              <a:t>steady rate of heat transfer through the roof is determined </a:t>
            </a:r>
            <a:r>
              <a:rPr lang="en-US" sz="3400" dirty="0" smtClean="0">
                <a:latin typeface="Times New Roman" pitchFamily="18" charset="0"/>
                <a:cs typeface="Times New Roman" pitchFamily="18" charset="0"/>
              </a:rPr>
              <a:t> </a:t>
            </a:r>
          </a:p>
          <a:p>
            <a:pPr marL="0" algn="just">
              <a:buNone/>
              <a:defRPr/>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to be;</a:t>
            </a:r>
            <a:endParaRPr lang="en-US" sz="3400" dirty="0">
              <a:latin typeface="Times New Roman" pitchFamily="18" charset="0"/>
              <a:cs typeface="Times New Roman" pitchFamily="18" charset="0"/>
            </a:endParaRPr>
          </a:p>
          <a:p>
            <a:pPr marL="0" algn="just">
              <a:buNone/>
              <a:defRPr/>
            </a:pPr>
            <a:r>
              <a:rPr lang="en-US" sz="3400" dirty="0" smtClean="0">
                <a:latin typeface="Times New Roman" pitchFamily="18" charset="0"/>
                <a:cs typeface="Times New Roman" pitchFamily="18" charset="0"/>
              </a:rPr>
              <a:t>     Q</a:t>
            </a:r>
            <a:r>
              <a:rPr lang="en-US" sz="3400" b="1" baseline="30000" dirty="0">
                <a:latin typeface="Times New Roman" pitchFamily="18" charset="0"/>
                <a:cs typeface="Times New Roman" pitchFamily="18" charset="0"/>
              </a:rPr>
              <a:t>·</a:t>
            </a:r>
            <a:r>
              <a:rPr lang="en-US" sz="3400" dirty="0">
                <a:latin typeface="Times New Roman" pitchFamily="18" charset="0"/>
                <a:cs typeface="Times New Roman" pitchFamily="18" charset="0"/>
              </a:rPr>
              <a:t>=</a:t>
            </a:r>
            <a:r>
              <a:rPr lang="pl-PL" sz="3400" dirty="0">
                <a:latin typeface="Times New Roman" pitchFamily="18" charset="0"/>
                <a:cs typeface="Times New Roman" pitchFamily="18" charset="0"/>
              </a:rPr>
              <a:t>kA</a:t>
            </a:r>
            <a:r>
              <a:rPr lang="en-US" sz="3400" dirty="0">
                <a:latin typeface="Times New Roman" pitchFamily="18" charset="0"/>
                <a:cs typeface="Times New Roman" pitchFamily="18" charset="0"/>
              </a:rPr>
              <a:t>(T</a:t>
            </a:r>
            <a:r>
              <a:rPr lang="en-US" sz="3400" baseline="-25000" dirty="0">
                <a:latin typeface="Times New Roman" pitchFamily="18" charset="0"/>
                <a:cs typeface="Times New Roman" pitchFamily="18" charset="0"/>
              </a:rPr>
              <a:t>1</a:t>
            </a:r>
            <a:r>
              <a:rPr lang="en-US" sz="3400" dirty="0">
                <a:latin typeface="Times New Roman" pitchFamily="18" charset="0"/>
                <a:cs typeface="Times New Roman" pitchFamily="18" charset="0"/>
              </a:rPr>
              <a:t>-T</a:t>
            </a:r>
            <a:r>
              <a:rPr lang="en-US" sz="3400" baseline="-25000" dirty="0">
                <a:latin typeface="Times New Roman" pitchFamily="18" charset="0"/>
                <a:cs typeface="Times New Roman" pitchFamily="18" charset="0"/>
              </a:rPr>
              <a:t>2</a:t>
            </a:r>
            <a:r>
              <a:rPr lang="en-US" sz="3400" dirty="0">
                <a:latin typeface="Times New Roman" pitchFamily="18" charset="0"/>
                <a:cs typeface="Times New Roman" pitchFamily="18" charset="0"/>
              </a:rPr>
              <a:t>)/L=</a:t>
            </a:r>
            <a:r>
              <a:rPr lang="pl-PL" sz="3400" dirty="0">
                <a:latin typeface="Times New Roman" pitchFamily="18" charset="0"/>
                <a:cs typeface="Times New Roman" pitchFamily="18" charset="0"/>
              </a:rPr>
              <a:t>  (0.8)(48 )</a:t>
            </a:r>
            <a:r>
              <a:rPr lang="en-US" sz="3400" dirty="0">
                <a:latin typeface="Times New Roman" pitchFamily="18" charset="0"/>
                <a:cs typeface="Times New Roman" pitchFamily="18" charset="0"/>
              </a:rPr>
              <a:t>(25-0)/0.25= </a:t>
            </a:r>
            <a:r>
              <a:rPr lang="en-US" sz="3400" b="1" dirty="0">
                <a:latin typeface="Times New Roman" pitchFamily="18" charset="0"/>
                <a:cs typeface="Times New Roman" pitchFamily="18" charset="0"/>
              </a:rPr>
              <a:t>3840</a:t>
            </a:r>
            <a:r>
              <a:rPr lang="pl-PL" sz="3400" b="1" dirty="0">
                <a:latin typeface="Times New Roman" pitchFamily="18" charset="0"/>
                <a:cs typeface="Times New Roman" pitchFamily="18" charset="0"/>
              </a:rPr>
              <a:t> W</a:t>
            </a:r>
            <a:r>
              <a:rPr lang="en-US" sz="3400" b="1" dirty="0">
                <a:latin typeface="Times New Roman" pitchFamily="18" charset="0"/>
                <a:cs typeface="Times New Roman" pitchFamily="18" charset="0"/>
              </a:rPr>
              <a:t>= 3.84</a:t>
            </a:r>
            <a:r>
              <a:rPr lang="pl-PL" sz="3400" b="1" dirty="0">
                <a:latin typeface="Times New Roman" pitchFamily="18" charset="0"/>
                <a:cs typeface="Times New Roman" pitchFamily="18" charset="0"/>
              </a:rPr>
              <a:t> kW</a:t>
            </a:r>
            <a:endParaRPr lang="en-US" sz="3400" b="1" dirty="0">
              <a:latin typeface="Times New Roman" pitchFamily="18" charset="0"/>
              <a:cs typeface="Times New Roman" pitchFamily="18" charset="0"/>
            </a:endParaRPr>
          </a:p>
          <a:p>
            <a:pPr algn="just">
              <a:buFont typeface="Wingdings" pitchFamily="2" charset="2"/>
              <a:buChar char="ü"/>
              <a:defRPr/>
            </a:pPr>
            <a:r>
              <a:rPr lang="en-US" sz="3400" dirty="0" smtClean="0">
                <a:latin typeface="Times New Roman" pitchFamily="18" charset="0"/>
                <a:cs typeface="Times New Roman" pitchFamily="18" charset="0"/>
              </a:rPr>
              <a:t>The </a:t>
            </a:r>
            <a:r>
              <a:rPr lang="en-US" sz="3400" dirty="0">
                <a:latin typeface="Times New Roman" pitchFamily="18" charset="0"/>
                <a:cs typeface="Times New Roman" pitchFamily="18" charset="0"/>
              </a:rPr>
              <a:t>amount of heat lost through the roof during a 10-hour period and its cost are determined </a:t>
            </a:r>
            <a:r>
              <a:rPr lang="en-US" sz="3400" dirty="0" smtClean="0">
                <a:latin typeface="Times New Roman" pitchFamily="18" charset="0"/>
                <a:cs typeface="Times New Roman" pitchFamily="18" charset="0"/>
              </a:rPr>
              <a:t>from;</a:t>
            </a:r>
            <a:endParaRPr lang="en-US" sz="3400" dirty="0">
              <a:latin typeface="Times New Roman" pitchFamily="18" charset="0"/>
              <a:cs typeface="Times New Roman" pitchFamily="18" charset="0"/>
            </a:endParaRPr>
          </a:p>
          <a:p>
            <a:pPr algn="just">
              <a:buNone/>
              <a:defRPr/>
            </a:pPr>
            <a:r>
              <a:rPr lang="en-US" sz="3400" dirty="0" smtClean="0">
                <a:latin typeface="Times New Roman" pitchFamily="18" charset="0"/>
                <a:cs typeface="Times New Roman" pitchFamily="18" charset="0"/>
              </a:rPr>
              <a:t>     Q </a:t>
            </a: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Q</a:t>
            </a:r>
            <a:r>
              <a:rPr lang="en-US" sz="3400" b="1" baseline="30000" dirty="0" smtClean="0">
                <a:latin typeface="Times New Roman" pitchFamily="18" charset="0"/>
                <a:cs typeface="Times New Roman" pitchFamily="18" charset="0"/>
              </a:rPr>
              <a:t>·</a:t>
            </a:r>
            <a:r>
              <a:rPr lang="en-US" sz="3400" dirty="0" smtClean="0">
                <a:latin typeface="Times New Roman" pitchFamily="18" charset="0"/>
                <a:cs typeface="Times New Roman" pitchFamily="18" charset="0"/>
              </a:rPr>
              <a:t>.∆</a:t>
            </a:r>
            <a:r>
              <a:rPr lang="en-US" sz="3400" i="1" dirty="0" smtClean="0">
                <a:latin typeface="Times New Roman" pitchFamily="18" charset="0"/>
                <a:cs typeface="Times New Roman" pitchFamily="18" charset="0"/>
              </a:rPr>
              <a:t>t </a:t>
            </a:r>
            <a:r>
              <a:rPr lang="en-US" sz="3400" i="1" dirty="0">
                <a:latin typeface="Times New Roman" pitchFamily="18" charset="0"/>
                <a:cs typeface="Times New Roman" pitchFamily="18" charset="0"/>
              </a:rPr>
              <a:t>=</a:t>
            </a:r>
            <a:r>
              <a:rPr lang="pl-PL" sz="3400" dirty="0">
                <a:latin typeface="Times New Roman" pitchFamily="18" charset="0"/>
                <a:cs typeface="Times New Roman" pitchFamily="18" charset="0"/>
              </a:rPr>
              <a:t>(</a:t>
            </a:r>
            <a:r>
              <a:rPr lang="en-US" sz="3400" dirty="0">
                <a:latin typeface="Times New Roman" pitchFamily="18" charset="0"/>
                <a:cs typeface="Times New Roman" pitchFamily="18" charset="0"/>
              </a:rPr>
              <a:t>3.84</a:t>
            </a:r>
            <a:r>
              <a:rPr lang="pl-PL" sz="3400" dirty="0">
                <a:latin typeface="Times New Roman" pitchFamily="18" charset="0"/>
                <a:cs typeface="Times New Roman" pitchFamily="18" charset="0"/>
              </a:rPr>
              <a:t> kW)(10 h)</a:t>
            </a:r>
            <a:r>
              <a:rPr lang="en-US" sz="3400" dirty="0">
                <a:latin typeface="Times New Roman" pitchFamily="18" charset="0"/>
                <a:cs typeface="Times New Roman" pitchFamily="18" charset="0"/>
              </a:rPr>
              <a:t> = 38.4</a:t>
            </a:r>
            <a:r>
              <a:rPr lang="pl-PL" sz="3400" dirty="0">
                <a:latin typeface="Times New Roman" pitchFamily="18" charset="0"/>
                <a:cs typeface="Times New Roman" pitchFamily="18" charset="0"/>
              </a:rPr>
              <a:t> kWh</a:t>
            </a:r>
          </a:p>
          <a:p>
            <a:pPr algn="just">
              <a:buNone/>
              <a:defRPr/>
            </a:pPr>
            <a:r>
              <a:rPr lang="en-US" sz="3400" b="1" dirty="0" smtClean="0">
                <a:latin typeface="Times New Roman" pitchFamily="18" charset="0"/>
                <a:cs typeface="Times New Roman" pitchFamily="18" charset="0"/>
              </a:rPr>
              <a:t>     Cost/day </a:t>
            </a:r>
            <a:r>
              <a:rPr lang="en-US" sz="3400" dirty="0">
                <a:latin typeface="Times New Roman" pitchFamily="18" charset="0"/>
                <a:cs typeface="Times New Roman" pitchFamily="18" charset="0"/>
              </a:rPr>
              <a:t>= (Amount of energy)(Unit cost of energy)</a:t>
            </a:r>
          </a:p>
          <a:p>
            <a:pPr algn="just">
              <a:buNone/>
              <a:defRPr/>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 </a:t>
            </a:r>
            <a:r>
              <a:rPr lang="en-US" sz="3400" dirty="0">
                <a:latin typeface="Times New Roman" pitchFamily="18" charset="0"/>
                <a:cs typeface="Times New Roman" pitchFamily="18" charset="0"/>
              </a:rPr>
              <a:t>(38.4 kWh)($0.2/kWh) =</a:t>
            </a:r>
            <a:r>
              <a:rPr lang="en-US" sz="3400" b="1" dirty="0">
                <a:latin typeface="Times New Roman" pitchFamily="18" charset="0"/>
                <a:cs typeface="Times New Roman" pitchFamily="18" charset="0"/>
              </a:rPr>
              <a:t>$7.68</a:t>
            </a:r>
          </a:p>
          <a:p>
            <a:pPr algn="just">
              <a:buNone/>
              <a:defRPr/>
            </a:pPr>
            <a:r>
              <a:rPr lang="en-US" sz="3400" b="1" dirty="0">
                <a:latin typeface="Times New Roman" pitchFamily="18" charset="0"/>
                <a:cs typeface="Times New Roman" pitchFamily="18" charset="0"/>
              </a:rPr>
              <a:t>Cost/month = </a:t>
            </a:r>
            <a:r>
              <a:rPr lang="en-US" sz="3400" dirty="0">
                <a:latin typeface="Times New Roman" pitchFamily="18" charset="0"/>
                <a:cs typeface="Times New Roman" pitchFamily="18" charset="0"/>
              </a:rPr>
              <a:t>(cost/day)×(30day/month)= $7.68×30=</a:t>
            </a:r>
            <a:r>
              <a:rPr lang="en-US" sz="3400" b="1" dirty="0">
                <a:latin typeface="Times New Roman" pitchFamily="18" charset="0"/>
                <a:cs typeface="Times New Roman" pitchFamily="18" charset="0"/>
              </a:rPr>
              <a:t>$230.4</a:t>
            </a:r>
            <a:endParaRPr lang="ar-EG" sz="3400" dirty="0">
              <a:latin typeface="Times New Roman" pitchFamily="18" charset="0"/>
              <a:cs typeface="Times New Roman" pitchFamily="18" charset="0"/>
            </a:endParaRPr>
          </a:p>
          <a:p>
            <a:pPr>
              <a:buFont typeface="Wingdings" pitchFamily="2" charset="2"/>
              <a:buChar char="Ø"/>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34387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7239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463633"/>
            <a:ext cx="1870364"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566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Convection</a:t>
            </a:r>
          </a:p>
        </p:txBody>
      </p:sp>
      <p:sp>
        <p:nvSpPr>
          <p:cNvPr id="3" name="Content Placeholder 2"/>
          <p:cNvSpPr>
            <a:spLocks noGrp="1"/>
          </p:cNvSpPr>
          <p:nvPr>
            <p:ph idx="1"/>
          </p:nvPr>
        </p:nvSpPr>
        <p:spPr>
          <a:xfrm>
            <a:off x="304800" y="1600200"/>
            <a:ext cx="8534400" cy="4525963"/>
          </a:xfrm>
        </p:spPr>
        <p:txBody>
          <a:bodyPr>
            <a:normAutofit/>
          </a:bodyPr>
          <a:lstStyle/>
          <a:p>
            <a:pPr algn="just">
              <a:lnSpc>
                <a:spcPct val="90000"/>
              </a:lnSpc>
              <a:buFont typeface="Wingdings" pitchFamily="2" charset="2"/>
              <a:buChar char="Ø"/>
            </a:pPr>
            <a:r>
              <a:rPr lang="en-US" sz="2400" dirty="0">
                <a:latin typeface="Times New Roman" pitchFamily="18" charset="0"/>
                <a:cs typeface="Times New Roman" pitchFamily="18" charset="0"/>
              </a:rPr>
              <a:t>The process that transfers energy by the movement of large numbers of particles in the same direction within a liquid or gas</a:t>
            </a:r>
            <a:r>
              <a:rPr lang="en-US" sz="2400" dirty="0" smtClean="0">
                <a:latin typeface="Times New Roman" pitchFamily="18" charset="0"/>
                <a:cs typeface="Times New Roman" pitchFamily="18" charset="0"/>
              </a:rPr>
              <a:t>.</a:t>
            </a:r>
          </a:p>
          <a:p>
            <a:pPr algn="just">
              <a:lnSpc>
                <a:spcPct val="90000"/>
              </a:lnSpc>
              <a:buFont typeface="Wingdings" pitchFamily="2" charset="2"/>
              <a:buChar char="Ø"/>
            </a:pPr>
            <a:endParaRPr lang="en-US" sz="2400" b="1"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2475489"/>
            <a:ext cx="3352800" cy="262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475489"/>
            <a:ext cx="3276600" cy="236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2" y="5334001"/>
            <a:ext cx="3352800" cy="1015663"/>
          </a:xfrm>
          <a:prstGeom prst="rect">
            <a:avLst/>
          </a:prstGeom>
        </p:spPr>
        <p:txBody>
          <a:bodyPr wrap="square">
            <a:spAutoFit/>
          </a:bodyPr>
          <a:lstStyle/>
          <a:p>
            <a:pPr algn="just"/>
            <a:r>
              <a:rPr lang="en-AU" sz="2000" b="1" dirty="0">
                <a:latin typeface="Times New Roman" pitchFamily="18" charset="0"/>
                <a:ea typeface="Cambria Math" pitchFamily="18" charset="0"/>
                <a:cs typeface="Times New Roman" pitchFamily="18" charset="0"/>
              </a:rPr>
              <a:t>Natural convection </a:t>
            </a:r>
            <a:r>
              <a:rPr lang="en-AU" sz="2000" dirty="0">
                <a:latin typeface="Times New Roman" pitchFamily="18" charset="0"/>
                <a:ea typeface="Cambria Math" pitchFamily="18" charset="0"/>
                <a:cs typeface="Times New Roman" pitchFamily="18" charset="0"/>
              </a:rPr>
              <a:t>relies on the buoyancy effect alone to move the fluid.</a:t>
            </a:r>
          </a:p>
        </p:txBody>
      </p:sp>
      <p:sp>
        <p:nvSpPr>
          <p:cNvPr id="8" name="Rectangle 7"/>
          <p:cNvSpPr/>
          <p:nvPr/>
        </p:nvSpPr>
        <p:spPr>
          <a:xfrm>
            <a:off x="5105400" y="5486400"/>
            <a:ext cx="3429000" cy="1015663"/>
          </a:xfrm>
          <a:prstGeom prst="rect">
            <a:avLst/>
          </a:prstGeom>
        </p:spPr>
        <p:txBody>
          <a:bodyPr wrap="square">
            <a:spAutoFit/>
          </a:bodyPr>
          <a:lstStyle/>
          <a:p>
            <a:pPr algn="just"/>
            <a:r>
              <a:rPr lang="en-AU" sz="2000" b="1" dirty="0">
                <a:latin typeface="Times New Roman" pitchFamily="18" charset="0"/>
                <a:ea typeface="Cambria Math" pitchFamily="18" charset="0"/>
                <a:cs typeface="Times New Roman" pitchFamily="18" charset="0"/>
              </a:rPr>
              <a:t>Forced convection </a:t>
            </a:r>
            <a:r>
              <a:rPr lang="en-AU" sz="2000" dirty="0">
                <a:latin typeface="Times New Roman" pitchFamily="18" charset="0"/>
                <a:ea typeface="Cambria Math" pitchFamily="18" charset="0"/>
                <a:cs typeface="Times New Roman" pitchFamily="18" charset="0"/>
              </a:rPr>
              <a:t>drastically increases the fluid movement by using a fan or pump.</a:t>
            </a:r>
          </a:p>
        </p:txBody>
      </p:sp>
    </p:spTree>
    <p:extLst>
      <p:ext uri="{BB962C8B-B14F-4D97-AF65-F5344CB8AC3E}">
        <p14:creationId xmlns:p14="http://schemas.microsoft.com/office/powerpoint/2010/main" val="40555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Convection</a:t>
            </a:r>
            <a:endParaRPr lang="en-US" dirty="0"/>
          </a:p>
        </p:txBody>
      </p:sp>
      <p:sp>
        <p:nvSpPr>
          <p:cNvPr id="3" name="Content Placeholder 2"/>
          <p:cNvSpPr>
            <a:spLocks noGrp="1"/>
          </p:cNvSpPr>
          <p:nvPr>
            <p:ph idx="1"/>
          </p:nvPr>
        </p:nvSpPr>
        <p:spPr>
          <a:xfrm>
            <a:off x="457200" y="1600200"/>
            <a:ext cx="4953000" cy="4525963"/>
          </a:xfrm>
        </p:spPr>
        <p:txBody>
          <a:bodyPr/>
          <a:lstStyle/>
          <a:p>
            <a:pPr algn="just">
              <a:spcAft>
                <a:spcPct val="20000"/>
              </a:spcAft>
              <a:buFont typeface="Wingdings" pitchFamily="2" charset="2"/>
              <a:buChar char="ü"/>
            </a:pPr>
            <a:r>
              <a:rPr lang="tr-TR" sz="2200" dirty="0">
                <a:latin typeface="Times New Roman" pitchFamily="18" charset="0"/>
                <a:cs typeface="Times New Roman" pitchFamily="18" charset="0"/>
              </a:rPr>
              <a:t>F</a:t>
            </a:r>
            <a:r>
              <a:rPr lang="en-US" sz="2200" dirty="0" err="1">
                <a:latin typeface="Times New Roman" pitchFamily="18" charset="0"/>
                <a:cs typeface="Times New Roman" pitchFamily="18" charset="0"/>
              </a:rPr>
              <a:t>orced</a:t>
            </a:r>
            <a:r>
              <a:rPr lang="en-US" sz="2200" dirty="0">
                <a:latin typeface="Times New Roman" pitchFamily="18" charset="0"/>
                <a:cs typeface="Times New Roman" pitchFamily="18" charset="0"/>
              </a:rPr>
              <a:t> convection</a:t>
            </a:r>
            <a:r>
              <a:rPr lang="tr-TR"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tr-TR" sz="2200" dirty="0">
                <a:latin typeface="Times New Roman" pitchFamily="18" charset="0"/>
                <a:cs typeface="Times New Roman" pitchFamily="18" charset="0"/>
              </a:rPr>
              <a:t>I</a:t>
            </a:r>
            <a:r>
              <a:rPr lang="en-US" sz="2200" dirty="0">
                <a:latin typeface="Times New Roman" pitchFamily="18" charset="0"/>
                <a:cs typeface="Times New Roman" pitchFamily="18" charset="0"/>
              </a:rPr>
              <a:t>f the fluid is forced to flow over</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the surface by external means such as a fan, pump, or the wind. </a:t>
            </a:r>
            <a:endParaRPr lang="tr-TR" sz="2200" dirty="0">
              <a:latin typeface="Times New Roman" pitchFamily="18" charset="0"/>
              <a:cs typeface="Times New Roman" pitchFamily="18" charset="0"/>
            </a:endParaRPr>
          </a:p>
          <a:p>
            <a:pPr algn="just">
              <a:spcAft>
                <a:spcPct val="20000"/>
              </a:spcAft>
              <a:buFont typeface="Wingdings" pitchFamily="2" charset="2"/>
              <a:buChar char="ü"/>
            </a:pPr>
            <a:r>
              <a:rPr lang="tr-TR" sz="2200" dirty="0">
                <a:latin typeface="Times New Roman" pitchFamily="18" charset="0"/>
                <a:cs typeface="Times New Roman" pitchFamily="18" charset="0"/>
              </a:rPr>
              <a:t>N</a:t>
            </a:r>
            <a:r>
              <a:rPr lang="en-US" sz="2200" dirty="0" err="1">
                <a:latin typeface="Times New Roman" pitchFamily="18" charset="0"/>
                <a:cs typeface="Times New Roman" pitchFamily="18" charset="0"/>
              </a:rPr>
              <a:t>atural</a:t>
            </a:r>
            <a:r>
              <a:rPr lang="en-US" sz="2200" dirty="0">
                <a:latin typeface="Times New Roman" pitchFamily="18" charset="0"/>
                <a:cs typeface="Times New Roman" pitchFamily="18" charset="0"/>
              </a:rPr>
              <a:t> (or free) convection</a:t>
            </a:r>
            <a:r>
              <a:rPr lang="tr-TR"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tr-TR" sz="2200" dirty="0">
                <a:latin typeface="Times New Roman" pitchFamily="18" charset="0"/>
                <a:cs typeface="Times New Roman" pitchFamily="18" charset="0"/>
              </a:rPr>
              <a:t>I</a:t>
            </a:r>
            <a:r>
              <a:rPr lang="en-US" sz="2200" dirty="0">
                <a:latin typeface="Times New Roman" pitchFamily="18" charset="0"/>
                <a:cs typeface="Times New Roman" pitchFamily="18" charset="0"/>
              </a:rPr>
              <a:t>f the fluid motion is</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caused by buoyancy forces that are induced by density differences due to the</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variation of temperature in the fluid</a:t>
            </a:r>
            <a:r>
              <a:rPr lang="tr-TR" sz="2200" dirty="0">
                <a:latin typeface="Times New Roman" pitchFamily="18" charset="0"/>
                <a:cs typeface="Times New Roman" pitchFamily="18" charset="0"/>
              </a:rPr>
              <a:t>.</a:t>
            </a:r>
          </a:p>
          <a:p>
            <a:endParaRPr lang="en-US"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6576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486400" y="4524376"/>
            <a:ext cx="3581400" cy="707886"/>
          </a:xfrm>
          <a:prstGeom prst="rect">
            <a:avLst/>
          </a:prstGeom>
        </p:spPr>
        <p:txBody>
          <a:bodyPr wrap="square">
            <a:spAutoFit/>
          </a:bodyPr>
          <a:lstStyle/>
          <a:p>
            <a:pPr algn="just"/>
            <a:r>
              <a:rPr lang="en-US" sz="2000" dirty="0">
                <a:latin typeface="Times New Roman" pitchFamily="18" charset="0"/>
                <a:cs typeface="Times New Roman" pitchFamily="18" charset="0"/>
              </a:rPr>
              <a:t>The cooling of a boiled egg</a:t>
            </a:r>
            <a:r>
              <a:rPr lang="tr-TR" sz="2000" dirty="0">
                <a:latin typeface="Times New Roman" pitchFamily="18" charset="0"/>
                <a:cs typeface="Times New Roman" pitchFamily="18" charset="0"/>
              </a:rPr>
              <a:t> </a:t>
            </a:r>
            <a:r>
              <a:rPr lang="en-US" sz="2000" dirty="0">
                <a:latin typeface="Times New Roman" pitchFamily="18" charset="0"/>
                <a:cs typeface="Times New Roman" pitchFamily="18" charset="0"/>
              </a:rPr>
              <a:t>by forced and natural convection</a:t>
            </a:r>
            <a:r>
              <a:rPr lang="en-US" dirty="0">
                <a:solidFill>
                  <a:srgbClr val="0000CC"/>
                </a:solidFill>
              </a:rPr>
              <a:t>.</a:t>
            </a:r>
          </a:p>
        </p:txBody>
      </p:sp>
    </p:spTree>
    <p:extLst>
      <p:ext uri="{BB962C8B-B14F-4D97-AF65-F5344CB8AC3E}">
        <p14:creationId xmlns:p14="http://schemas.microsoft.com/office/powerpoint/2010/main" val="3317211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Conversion of Temperature</a:t>
            </a:r>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a:latin typeface="Times New Roman" pitchFamily="18" charset="0"/>
                <a:cs typeface="Times New Roman" pitchFamily="18" charset="0"/>
              </a:rPr>
              <a:t>0 °C = 32 °F = 273 </a:t>
            </a:r>
            <a:r>
              <a:rPr lang="en-US" sz="2400" dirty="0" smtClean="0">
                <a:latin typeface="Times New Roman" pitchFamily="18" charset="0"/>
                <a:cs typeface="Times New Roman" pitchFamily="18" charset="0"/>
              </a:rPr>
              <a:t>K.</a:t>
            </a:r>
          </a:p>
          <a:p>
            <a:pPr>
              <a:buFont typeface="Wingdings" pitchFamily="2" charset="2"/>
              <a:buChar char="Ø"/>
            </a:pPr>
            <a:r>
              <a:rPr lang="en-US" sz="2400" dirty="0" smtClean="0">
                <a:latin typeface="Times New Roman" pitchFamily="18" charset="0"/>
                <a:cs typeface="Times New Roman" pitchFamily="18" charset="0"/>
              </a:rPr>
              <a:t>100 °</a:t>
            </a:r>
            <a:r>
              <a:rPr lang="en-US" sz="2400" dirty="0">
                <a:latin typeface="Times New Roman" pitchFamily="18" charset="0"/>
                <a:cs typeface="Times New Roman" pitchFamily="18" charset="0"/>
              </a:rPr>
              <a:t>C = 212 °F = 373 </a:t>
            </a:r>
            <a:r>
              <a:rPr lang="en-US" sz="2400" dirty="0" smtClean="0">
                <a:latin typeface="Times New Roman" pitchFamily="18" charset="0"/>
                <a:cs typeface="Times New Roman" pitchFamily="18" charset="0"/>
              </a:rPr>
              <a:t>K. </a:t>
            </a:r>
          </a:p>
          <a:p>
            <a:pPr>
              <a:buFont typeface="Wingdings" pitchFamily="2" charset="2"/>
              <a:buChar char="Ø"/>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40 °C = -40 °F = 233 </a:t>
            </a:r>
            <a:r>
              <a:rPr lang="en-US" sz="2400" dirty="0" smtClean="0">
                <a:latin typeface="Times New Roman" pitchFamily="18" charset="0"/>
                <a:cs typeface="Times New Roman" pitchFamily="18" charset="0"/>
              </a:rPr>
              <a:t>K. </a:t>
            </a:r>
          </a:p>
          <a:p>
            <a:pPr>
              <a:buFont typeface="Wingdings" pitchFamily="2" charset="2"/>
              <a:buChar char="Ø"/>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C = (°F – 32) * </a:t>
            </a:r>
            <a:r>
              <a:rPr lang="en-US" sz="2400" dirty="0" smtClean="0">
                <a:latin typeface="Times New Roman" pitchFamily="18" charset="0"/>
                <a:cs typeface="Times New Roman" pitchFamily="18" charset="0"/>
              </a:rPr>
              <a:t>5/9.</a:t>
            </a:r>
          </a:p>
          <a:p>
            <a:pPr>
              <a:buFont typeface="Wingdings" pitchFamily="2" charset="2"/>
              <a:buChar char="Ø"/>
            </a:pPr>
            <a:r>
              <a:rPr lang="en-US" sz="2400" dirty="0" smtClean="0">
                <a:latin typeface="Times New Roman" pitchFamily="18" charset="0"/>
                <a:cs typeface="Times New Roman" pitchFamily="18" charset="0"/>
              </a:rPr>
              <a:t>°F </a:t>
            </a:r>
            <a:r>
              <a:rPr lang="en-US" sz="2400" dirty="0">
                <a:latin typeface="Times New Roman" pitchFamily="18" charset="0"/>
                <a:cs typeface="Times New Roman" pitchFamily="18" charset="0"/>
              </a:rPr>
              <a:t>= (°C) * 9/5 + </a:t>
            </a:r>
            <a:r>
              <a:rPr lang="en-US" sz="2400" dirty="0" smtClean="0">
                <a:latin typeface="Times New Roman" pitchFamily="18" charset="0"/>
                <a:cs typeface="Times New Roman" pitchFamily="18" charset="0"/>
              </a:rPr>
              <a:t>32.</a:t>
            </a:r>
          </a:p>
          <a:p>
            <a:pPr>
              <a:buFont typeface="Wingdings" pitchFamily="2" charset="2"/>
              <a:buChar char="Ø"/>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K = °C + </a:t>
            </a:r>
            <a:r>
              <a:rPr lang="en-US" sz="2400" dirty="0" smtClean="0">
                <a:latin typeface="Times New Roman" pitchFamily="18" charset="0"/>
                <a:cs typeface="Times New Roman" pitchFamily="18" charset="0"/>
              </a:rPr>
              <a:t>273.</a:t>
            </a:r>
            <a:r>
              <a:rPr lang="en-US" sz="2400" dirty="0"/>
              <a:t> </a:t>
            </a:r>
            <a:endParaRPr lang="en-US" sz="2400" dirty="0" smtClean="0"/>
          </a:p>
          <a:p>
            <a:pPr>
              <a:buFont typeface="Wingdings" pitchFamily="2" charset="2"/>
              <a:buChar char="Ø"/>
            </a:pPr>
            <a:r>
              <a:rPr lang="en-US" sz="2400" dirty="0" smtClean="0">
                <a:latin typeface="Times New Roman" pitchFamily="18" charset="0"/>
                <a:cs typeface="Times New Roman" pitchFamily="18" charset="0"/>
              </a:rPr>
              <a:t>1 </a:t>
            </a:r>
            <a:r>
              <a:rPr lang="en-US" sz="2400" dirty="0">
                <a:latin typeface="Times New Roman" pitchFamily="18" charset="0"/>
                <a:cs typeface="Times New Roman" pitchFamily="18" charset="0"/>
              </a:rPr>
              <a:t>°C change in temp. = 1.8 °F change in temp. </a:t>
            </a: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1 K change in temp.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44357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Sohail\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97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imes New Roman" pitchFamily="18" charset="0"/>
                <a:cs typeface="Times New Roman" pitchFamily="18" charset="0"/>
              </a:rPr>
              <a:t>Why is it windy at the seaside?</a:t>
            </a:r>
            <a:endParaRPr lang="en-US" b="1" dirty="0">
              <a:latin typeface="Times New Roman" pitchFamily="18" charset="0"/>
              <a:cs typeface="Times New Roman" pitchFamily="18" charset="0"/>
            </a:endParaRPr>
          </a:p>
        </p:txBody>
      </p:sp>
      <p:pic>
        <p:nvPicPr>
          <p:cNvPr id="9231" name="Picture 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3414" y="1600200"/>
            <a:ext cx="831198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267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Convection</a:t>
            </a:r>
          </a:p>
        </p:txBody>
      </p:sp>
      <p:sp>
        <p:nvSpPr>
          <p:cNvPr id="3" name="Content Placeholder 2"/>
          <p:cNvSpPr>
            <a:spLocks noGrp="1"/>
          </p:cNvSpPr>
          <p:nvPr>
            <p:ph idx="1"/>
          </p:nvPr>
        </p:nvSpPr>
        <p:spPr>
          <a:xfrm>
            <a:off x="457200" y="1600200"/>
            <a:ext cx="4724400" cy="4876800"/>
          </a:xfrm>
        </p:spPr>
        <p:txBody>
          <a:bodyPr>
            <a:normAutofit/>
          </a:bodyPr>
          <a:lstStyle/>
          <a:p>
            <a:pPr algn="just">
              <a:spcAft>
                <a:spcPct val="20000"/>
              </a:spcAft>
              <a:buFont typeface="Wingdings" pitchFamily="2" charset="2"/>
              <a:buChar char="Ø"/>
            </a:pPr>
            <a:r>
              <a:rPr lang="en-US" sz="2200" dirty="0">
                <a:latin typeface="Times New Roman" pitchFamily="18" charset="0"/>
                <a:cs typeface="Times New Roman" pitchFamily="18" charset="0"/>
              </a:rPr>
              <a:t>Convection</a:t>
            </a:r>
            <a:r>
              <a:rPr lang="tr-TR"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tr-TR" sz="2200" dirty="0">
                <a:latin typeface="Times New Roman" pitchFamily="18" charset="0"/>
                <a:cs typeface="Times New Roman" pitchFamily="18" charset="0"/>
              </a:rPr>
              <a:t>T</a:t>
            </a:r>
            <a:r>
              <a:rPr lang="en-US" sz="2200" dirty="0">
                <a:latin typeface="Times New Roman" pitchFamily="18" charset="0"/>
                <a:cs typeface="Times New Roman" pitchFamily="18" charset="0"/>
              </a:rPr>
              <a:t>he mode of energy transfer between a solid surface and the</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adjacent liquid or gas that is in motion, and it involves the combined effects</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of conduction and fluid motion. </a:t>
            </a:r>
            <a:endParaRPr lang="tr-TR" sz="2200" dirty="0">
              <a:latin typeface="Times New Roman" pitchFamily="18" charset="0"/>
              <a:cs typeface="Times New Roman" pitchFamily="18" charset="0"/>
            </a:endParaRPr>
          </a:p>
          <a:p>
            <a:pPr algn="just">
              <a:spcAft>
                <a:spcPct val="20000"/>
              </a:spcAft>
              <a:buFont typeface="Wingdings" pitchFamily="2" charset="2"/>
              <a:buChar char="Ø"/>
            </a:pPr>
            <a:r>
              <a:rPr lang="en-US" sz="2200" dirty="0">
                <a:latin typeface="Times New Roman" pitchFamily="18" charset="0"/>
                <a:cs typeface="Times New Roman" pitchFamily="18" charset="0"/>
              </a:rPr>
              <a:t>The faster the fluid motion, the greater the</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convection heat transfer. </a:t>
            </a:r>
            <a:endParaRPr lang="tr-TR" sz="2200" dirty="0">
              <a:latin typeface="Times New Roman" pitchFamily="18" charset="0"/>
              <a:cs typeface="Times New Roman" pitchFamily="18" charset="0"/>
            </a:endParaRPr>
          </a:p>
          <a:p>
            <a:pPr algn="just">
              <a:spcAft>
                <a:spcPct val="20000"/>
              </a:spcAft>
              <a:buFont typeface="Wingdings" pitchFamily="2" charset="2"/>
              <a:buChar char="Ø"/>
            </a:pPr>
            <a:r>
              <a:rPr lang="en-US" sz="2200" dirty="0">
                <a:latin typeface="Times New Roman" pitchFamily="18" charset="0"/>
                <a:cs typeface="Times New Roman" pitchFamily="18" charset="0"/>
              </a:rPr>
              <a:t>In the absence of any bulk fluid motion, heat transfer</a:t>
            </a:r>
            <a:r>
              <a:rPr lang="tr-TR" sz="2200" dirty="0">
                <a:latin typeface="Times New Roman" pitchFamily="18" charset="0"/>
                <a:cs typeface="Times New Roman" pitchFamily="18" charset="0"/>
              </a:rPr>
              <a:t> </a:t>
            </a:r>
            <a:r>
              <a:rPr lang="en-US" sz="2200" dirty="0">
                <a:latin typeface="Times New Roman" pitchFamily="18" charset="0"/>
                <a:cs typeface="Times New Roman" pitchFamily="18" charset="0"/>
              </a:rPr>
              <a:t>between a solid surface and the adjacent fluid is by pure conduction.</a:t>
            </a:r>
            <a:endParaRPr lang="tr-TR" sz="2200" dirty="0">
              <a:latin typeface="Times New Roman" pitchFamily="18" charset="0"/>
              <a:cs typeface="Times New Roman" pitchFamily="18" charset="0"/>
            </a:endParaRPr>
          </a:p>
          <a:p>
            <a:endParaRPr lang="en-US" dirty="0"/>
          </a:p>
        </p:txBody>
      </p:sp>
      <p:pic>
        <p:nvPicPr>
          <p:cNvPr id="4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9624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5181600" y="5405438"/>
            <a:ext cx="3886200" cy="707886"/>
          </a:xfrm>
          <a:prstGeom prst="rect">
            <a:avLst/>
          </a:prstGeom>
        </p:spPr>
        <p:txBody>
          <a:bodyPr wrap="square">
            <a:spAutoFit/>
          </a:bodyPr>
          <a:lstStyle/>
          <a:p>
            <a:pPr algn="just"/>
            <a:r>
              <a:rPr lang="en-US" sz="2000" dirty="0">
                <a:latin typeface="Times New Roman" pitchFamily="18" charset="0"/>
                <a:cs typeface="Times New Roman" pitchFamily="18" charset="0"/>
              </a:rPr>
              <a:t>Heat transfer from a hot</a:t>
            </a:r>
            <a:r>
              <a:rPr lang="tr-TR" sz="2000" dirty="0">
                <a:latin typeface="Times New Roman" pitchFamily="18" charset="0"/>
                <a:cs typeface="Times New Roman" pitchFamily="18" charset="0"/>
              </a:rPr>
              <a:t> </a:t>
            </a:r>
            <a:r>
              <a:rPr lang="en-US" sz="2000" dirty="0">
                <a:latin typeface="Times New Roman" pitchFamily="18" charset="0"/>
                <a:cs typeface="Times New Roman" pitchFamily="18" charset="0"/>
              </a:rPr>
              <a:t>surface to air by convection.</a:t>
            </a:r>
          </a:p>
        </p:txBody>
      </p:sp>
    </p:spTree>
    <p:extLst>
      <p:ext uri="{BB962C8B-B14F-4D97-AF65-F5344CB8AC3E}">
        <p14:creationId xmlns:p14="http://schemas.microsoft.com/office/powerpoint/2010/main" val="3863963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Convection</a:t>
            </a:r>
            <a:endParaRPr lang="en-US" dirty="0"/>
          </a:p>
        </p:txBody>
      </p:sp>
      <p:sp>
        <p:nvSpPr>
          <p:cNvPr id="5" name="Rectangle 4"/>
          <p:cNvSpPr/>
          <p:nvPr/>
        </p:nvSpPr>
        <p:spPr>
          <a:xfrm>
            <a:off x="4686300" y="1524000"/>
            <a:ext cx="4152900" cy="461665"/>
          </a:xfrm>
          <a:prstGeom prst="rect">
            <a:avLst/>
          </a:prstGeom>
        </p:spPr>
        <p:txBody>
          <a:bodyPr wrap="square">
            <a:spAutoFit/>
          </a:bodyPr>
          <a:lstStyle/>
          <a:p>
            <a:pPr algn="just"/>
            <a:r>
              <a:rPr lang="en-US" sz="2400" dirty="0">
                <a:latin typeface="Times New Roman" pitchFamily="18" charset="0"/>
                <a:cs typeface="Times New Roman" pitchFamily="18" charset="0"/>
              </a:rPr>
              <a:t>Newton’s law of cooling</a:t>
            </a:r>
          </a:p>
        </p:txBody>
      </p:sp>
      <p:sp>
        <p:nvSpPr>
          <p:cNvPr id="6" name="Rectangle 5"/>
          <p:cNvSpPr/>
          <p:nvPr/>
        </p:nvSpPr>
        <p:spPr>
          <a:xfrm>
            <a:off x="1066800" y="2133600"/>
            <a:ext cx="7924800" cy="1323439"/>
          </a:xfrm>
          <a:prstGeom prst="rect">
            <a:avLst/>
          </a:prstGeom>
        </p:spPr>
        <p:txBody>
          <a:bodyPr wrap="square">
            <a:spAutoFit/>
          </a:bodyPr>
          <a:lstStyle/>
          <a:p>
            <a:pPr marL="342900" indent="-342900" algn="just">
              <a:buFont typeface="Wingdings" pitchFamily="2" charset="2"/>
              <a:buChar char="ü"/>
            </a:pPr>
            <a:r>
              <a:rPr lang="tr-TR" sz="2000" i="1" dirty="0">
                <a:latin typeface="Times New Roman" pitchFamily="18" charset="0"/>
                <a:cs typeface="Times New Roman" pitchFamily="18" charset="0"/>
              </a:rPr>
              <a:t>h   	</a:t>
            </a:r>
            <a:r>
              <a:rPr lang="en-US" sz="2000" dirty="0">
                <a:latin typeface="Times New Roman" pitchFamily="18" charset="0"/>
                <a:cs typeface="Times New Roman" pitchFamily="18" charset="0"/>
              </a:rPr>
              <a:t>convection heat transfer coefficient</a:t>
            </a:r>
            <a:r>
              <a:rPr lang="tr-TR" sz="2000" dirty="0">
                <a:latin typeface="Times New Roman" pitchFamily="18" charset="0"/>
                <a:cs typeface="Times New Roman" pitchFamily="18" charset="0"/>
              </a:rPr>
              <a:t>,</a:t>
            </a:r>
            <a:r>
              <a:rPr lang="en-US" sz="2000" dirty="0">
                <a:latin typeface="Times New Roman" pitchFamily="18" charset="0"/>
                <a:cs typeface="Times New Roman" pitchFamily="18" charset="0"/>
              </a:rPr>
              <a:t> W/m</a:t>
            </a:r>
            <a:r>
              <a:rPr lang="en-US" sz="2000" baseline="30000" dirty="0">
                <a:latin typeface="Times New Roman" pitchFamily="18" charset="0"/>
                <a:cs typeface="Times New Roman" pitchFamily="18" charset="0"/>
              </a:rPr>
              <a:t>2</a:t>
            </a:r>
            <a:r>
              <a:rPr lang="en-US" sz="2000" dirty="0">
                <a:latin typeface="Times New Roman" pitchFamily="18" charset="0"/>
                <a:cs typeface="Times New Roman" pitchFamily="18" charset="0"/>
              </a:rPr>
              <a:t> · °C </a:t>
            </a:r>
            <a:endParaRPr lang="tr-TR" sz="2000" dirty="0">
              <a:latin typeface="Times New Roman" pitchFamily="18" charset="0"/>
              <a:cs typeface="Times New Roman" pitchFamily="18" charset="0"/>
            </a:endParaRPr>
          </a:p>
          <a:p>
            <a:pPr marL="342900" indent="-342900" algn="just">
              <a:buFont typeface="Wingdings" pitchFamily="2" charset="2"/>
              <a:buChar char="ü"/>
            </a:pPr>
            <a:r>
              <a:rPr lang="en-US" sz="2000" i="1" dirty="0">
                <a:latin typeface="Times New Roman" pitchFamily="18" charset="0"/>
                <a:cs typeface="Times New Roman" pitchFamily="18" charset="0"/>
              </a:rPr>
              <a:t>A</a:t>
            </a:r>
            <a:r>
              <a:rPr lang="en-US" sz="2000" i="1" baseline="-25000" dirty="0">
                <a:latin typeface="Times New Roman" pitchFamily="18" charset="0"/>
                <a:cs typeface="Times New Roman" pitchFamily="18" charset="0"/>
              </a:rPr>
              <a:t>s</a:t>
            </a:r>
            <a:r>
              <a:rPr lang="en-US" sz="2000" i="1" dirty="0">
                <a:latin typeface="Times New Roman" pitchFamily="18" charset="0"/>
                <a:cs typeface="Times New Roman" pitchFamily="18" charset="0"/>
              </a:rPr>
              <a:t> </a:t>
            </a:r>
            <a:r>
              <a:rPr lang="tr-TR"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the surface area through which convection heat transfer takes place</a:t>
            </a:r>
            <a:endParaRPr lang="tr-TR" sz="2000" dirty="0">
              <a:latin typeface="Times New Roman" pitchFamily="18" charset="0"/>
              <a:cs typeface="Times New Roman" pitchFamily="18" charset="0"/>
            </a:endParaRPr>
          </a:p>
          <a:p>
            <a:pPr marL="342900" indent="-342900" algn="just">
              <a:buFont typeface="Wingdings" pitchFamily="2" charset="2"/>
              <a:buChar char="ü"/>
            </a:pPr>
            <a:r>
              <a:rPr lang="en-US" sz="2000" i="1" dirty="0" err="1">
                <a:latin typeface="Times New Roman" pitchFamily="18" charset="0"/>
                <a:cs typeface="Times New Roman" pitchFamily="18" charset="0"/>
              </a:rPr>
              <a:t>T</a:t>
            </a:r>
            <a:r>
              <a:rPr lang="en-US" sz="2000" i="1" baseline="-25000" dirty="0" err="1">
                <a:latin typeface="Times New Roman" pitchFamily="18" charset="0"/>
                <a:cs typeface="Times New Roman" pitchFamily="18" charset="0"/>
              </a:rPr>
              <a:t>s</a:t>
            </a:r>
            <a:r>
              <a:rPr lang="en-US" sz="2000" i="1" dirty="0">
                <a:latin typeface="Times New Roman" pitchFamily="18" charset="0"/>
                <a:cs typeface="Times New Roman" pitchFamily="18" charset="0"/>
              </a:rPr>
              <a:t> </a:t>
            </a:r>
            <a:r>
              <a:rPr lang="tr-TR" sz="2000" i="1" dirty="0">
                <a:latin typeface="Times New Roman" pitchFamily="18" charset="0"/>
                <a:cs typeface="Times New Roman" pitchFamily="18" charset="0"/>
              </a:rPr>
              <a:t>  	</a:t>
            </a:r>
            <a:r>
              <a:rPr lang="tr-TR" sz="2000" dirty="0">
                <a:latin typeface="Times New Roman" pitchFamily="18" charset="0"/>
                <a:cs typeface="Times New Roman" pitchFamily="18" charset="0"/>
              </a:rPr>
              <a:t>th</a:t>
            </a:r>
            <a:r>
              <a:rPr lang="en-US" sz="2000" dirty="0">
                <a:latin typeface="Times New Roman" pitchFamily="18" charset="0"/>
                <a:cs typeface="Times New Roman" pitchFamily="18" charset="0"/>
              </a:rPr>
              <a:t>e surface temperature</a:t>
            </a:r>
            <a:endParaRPr lang="tr-TR" sz="2000" dirty="0">
              <a:latin typeface="Times New Roman" pitchFamily="18" charset="0"/>
              <a:cs typeface="Times New Roman" pitchFamily="18" charset="0"/>
            </a:endParaRPr>
          </a:p>
          <a:p>
            <a:pPr marL="342900" indent="-342900" algn="just">
              <a:buFont typeface="Wingdings" pitchFamily="2" charset="2"/>
              <a:buChar char="ü"/>
            </a:pPr>
            <a:r>
              <a:rPr lang="en-US" sz="2000" i="1" dirty="0">
                <a:latin typeface="Times New Roman" pitchFamily="18" charset="0"/>
                <a:cs typeface="Times New Roman" pitchFamily="18" charset="0"/>
              </a:rPr>
              <a:t>T</a:t>
            </a:r>
            <a:r>
              <a:rPr lang="en-US" sz="2000" baseline="-25000" dirty="0">
                <a:latin typeface="Times New Roman" pitchFamily="18" charset="0"/>
                <a:cs typeface="Times New Roman" pitchFamily="18" charset="0"/>
                <a:sym typeface="Symbol" pitchFamily="18" charset="2"/>
              </a:rPr>
              <a:t></a:t>
            </a:r>
            <a:r>
              <a:rPr lang="en-US" sz="2000" dirty="0">
                <a:latin typeface="Times New Roman" pitchFamily="18" charset="0"/>
                <a:cs typeface="Times New Roman" pitchFamily="18" charset="0"/>
              </a:rPr>
              <a:t> </a:t>
            </a:r>
            <a:r>
              <a:rPr lang="tr-TR" sz="2000" dirty="0">
                <a:latin typeface="Times New Roman" pitchFamily="18" charset="0"/>
                <a:cs typeface="Times New Roman" pitchFamily="18" charset="0"/>
              </a:rPr>
              <a:t>  	</a:t>
            </a:r>
            <a:r>
              <a:rPr lang="en-US" sz="2000" dirty="0">
                <a:latin typeface="Times New Roman" pitchFamily="18" charset="0"/>
                <a:cs typeface="Times New Roman" pitchFamily="18" charset="0"/>
              </a:rPr>
              <a:t>the temperature of the fluid sufficiently</a:t>
            </a:r>
            <a:r>
              <a:rPr lang="tr-TR" sz="2000" dirty="0">
                <a:latin typeface="Times New Roman" pitchFamily="18" charset="0"/>
                <a:cs typeface="Times New Roman" pitchFamily="18" charset="0"/>
              </a:rPr>
              <a:t> </a:t>
            </a:r>
            <a:r>
              <a:rPr lang="en-US" sz="2000" dirty="0">
                <a:latin typeface="Times New Roman" pitchFamily="18" charset="0"/>
                <a:cs typeface="Times New Roman" pitchFamily="18" charset="0"/>
              </a:rPr>
              <a:t>far from the surface.</a:t>
            </a:r>
          </a:p>
        </p:txBody>
      </p:sp>
      <p:sp>
        <p:nvSpPr>
          <p:cNvPr id="7" name="Rectangle 6"/>
          <p:cNvSpPr/>
          <p:nvPr/>
        </p:nvSpPr>
        <p:spPr>
          <a:xfrm>
            <a:off x="533400" y="3581401"/>
            <a:ext cx="8305800" cy="3120854"/>
          </a:xfrm>
          <a:prstGeom prst="rect">
            <a:avLst/>
          </a:prstGeom>
        </p:spPr>
        <p:txBody>
          <a:bodyPr wrap="square">
            <a:spAutoFit/>
          </a:bodyPr>
          <a:lstStyle/>
          <a:p>
            <a:pPr marL="342900" indent="-342900" algn="just">
              <a:spcBef>
                <a:spcPct val="15000"/>
              </a:spcBef>
              <a:spcAft>
                <a:spcPct val="15000"/>
              </a:spcAft>
              <a:buFont typeface="Wingdings" pitchFamily="2" charset="2"/>
              <a:buChar char="Ø"/>
            </a:pPr>
            <a:r>
              <a:rPr lang="en-US" sz="2400" dirty="0">
                <a:latin typeface="Times New Roman" pitchFamily="18" charset="0"/>
                <a:cs typeface="Times New Roman" pitchFamily="18" charset="0"/>
              </a:rPr>
              <a:t>The convection heat transfer coefficient</a:t>
            </a:r>
            <a:r>
              <a:rPr lang="tr-TR" sz="2400" dirty="0">
                <a:latin typeface="Times New Roman" pitchFamily="18" charset="0"/>
                <a:cs typeface="Times New Roman" pitchFamily="18" charset="0"/>
              </a:rPr>
              <a:t> </a:t>
            </a:r>
            <a:r>
              <a:rPr lang="tr-TR" sz="2400" i="1" dirty="0">
                <a:latin typeface="Times New Roman" pitchFamily="18" charset="0"/>
                <a:cs typeface="Times New Roman" pitchFamily="18" charset="0"/>
              </a:rPr>
              <a:t>h</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is not a property of the </a:t>
            </a:r>
            <a:r>
              <a:rPr lang="en-US" sz="2400" dirty="0" smtClean="0">
                <a:latin typeface="Times New Roman" pitchFamily="18" charset="0"/>
                <a:cs typeface="Times New Roman" pitchFamily="18" charset="0"/>
              </a:rPr>
              <a:t>fluid but it</a:t>
            </a:r>
            <a:r>
              <a:rPr lang="tr-TR"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an experimentally determined parameter whose value</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depends on all the</a:t>
            </a:r>
            <a:r>
              <a:rPr lang="tr-TR" sz="2400" dirty="0">
                <a:latin typeface="Times New Roman" pitchFamily="18" charset="0"/>
                <a:cs typeface="Times New Roman" pitchFamily="18" charset="0"/>
              </a:rPr>
              <a:t> </a:t>
            </a:r>
            <a:r>
              <a:rPr lang="en-US" sz="2400" dirty="0">
                <a:latin typeface="Times New Roman" pitchFamily="18" charset="0"/>
                <a:cs typeface="Times New Roman" pitchFamily="18" charset="0"/>
              </a:rPr>
              <a:t>variables </a:t>
            </a:r>
            <a:r>
              <a:rPr lang="en-US" sz="2400" dirty="0" smtClean="0">
                <a:latin typeface="Times New Roman" pitchFamily="18" charset="0"/>
                <a:cs typeface="Times New Roman" pitchFamily="18" charset="0"/>
              </a:rPr>
              <a:t>influencing</a:t>
            </a: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convection such as;</a:t>
            </a:r>
          </a:p>
          <a:p>
            <a:pPr marL="1257300" lvl="2" indent="-342900">
              <a:spcBef>
                <a:spcPct val="5000"/>
              </a:spcBef>
              <a:spcAft>
                <a:spcPct val="10000"/>
              </a:spcAft>
              <a:buFont typeface="Wingdings" pitchFamily="2" charset="2"/>
              <a:buChar char="ü"/>
            </a:pPr>
            <a:r>
              <a:rPr lang="tr-T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surface geometry </a:t>
            </a:r>
            <a:endParaRPr lang="tr-TR" sz="2000" dirty="0" smtClean="0">
              <a:latin typeface="Times New Roman" pitchFamily="18" charset="0"/>
              <a:cs typeface="Times New Roman" pitchFamily="18" charset="0"/>
            </a:endParaRPr>
          </a:p>
          <a:p>
            <a:pPr marL="1257300" lvl="2" indent="-342900">
              <a:spcBef>
                <a:spcPct val="5000"/>
              </a:spcBef>
              <a:spcAft>
                <a:spcPct val="10000"/>
              </a:spcAft>
              <a:buFont typeface="Wingdings" pitchFamily="2" charset="2"/>
              <a:buChar char="ü"/>
            </a:pPr>
            <a:r>
              <a:rPr lang="tr-T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nature of</a:t>
            </a:r>
            <a:r>
              <a:rPr lang="tr-T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fluid motion </a:t>
            </a:r>
            <a:endParaRPr lang="tr-TR" sz="2000" dirty="0" smtClean="0">
              <a:latin typeface="Times New Roman" pitchFamily="18" charset="0"/>
              <a:cs typeface="Times New Roman" pitchFamily="18" charset="0"/>
            </a:endParaRPr>
          </a:p>
          <a:p>
            <a:pPr marL="1257300" lvl="2" indent="-342900">
              <a:spcBef>
                <a:spcPct val="5000"/>
              </a:spcBef>
              <a:spcAft>
                <a:spcPct val="10000"/>
              </a:spcAft>
              <a:buFont typeface="Wingdings" pitchFamily="2" charset="2"/>
              <a:buChar char="ü"/>
            </a:pPr>
            <a:r>
              <a:rPr lang="tr-T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properties of the fluid </a:t>
            </a:r>
            <a:endParaRPr lang="tr-TR" sz="2000" dirty="0" smtClean="0">
              <a:latin typeface="Times New Roman" pitchFamily="18" charset="0"/>
              <a:cs typeface="Times New Roman" pitchFamily="18" charset="0"/>
            </a:endParaRPr>
          </a:p>
          <a:p>
            <a:pPr marL="1257300" lvl="2" indent="-342900">
              <a:spcBef>
                <a:spcPct val="5000"/>
              </a:spcBef>
              <a:spcAft>
                <a:spcPct val="10000"/>
              </a:spcAft>
              <a:buFont typeface="Wingdings" pitchFamily="2" charset="2"/>
              <a:buChar char="ü"/>
            </a:pPr>
            <a:r>
              <a:rPr lang="tr-T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bulk fluid velocity</a:t>
            </a:r>
          </a:p>
        </p:txBody>
      </p:sp>
      <p:pic>
        <p:nvPicPr>
          <p:cNvPr id="12290" name="Picture 2" descr="C:\Users\Administrator\Desktop\Untitled 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511078"/>
            <a:ext cx="2724530" cy="49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56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686800" cy="5105400"/>
              </a:xfrm>
            </p:spPr>
            <p:txBody>
              <a:bodyPr>
                <a:normAutofit/>
              </a:bodyPr>
              <a:lstStyle/>
              <a:p>
                <a:pPr algn="just">
                  <a:buFont typeface="Wingdings" pitchFamily="2" charset="2"/>
                  <a:buChar char="Ø"/>
                </a:pPr>
                <a:r>
                  <a:rPr lang="en-US" sz="2400" dirty="0" smtClean="0">
                    <a:latin typeface="Times New Roman" pitchFamily="18" charset="0"/>
                    <a:cs typeface="Times New Roman" pitchFamily="18" charset="0"/>
                  </a:rPr>
                  <a:t>Air flows  over a rectangular plate  having dimensions  0.5 m x 0.25 m.  The  free  stream temperature  of the air is 300°C.  At  steady state, the  plate  temperature  is 40C.  If the  convective heat transfer coefficient is 250 W/</a:t>
                </a:r>
                <a14:m>
                  <m:oMath xmlns:m="http://schemas.openxmlformats.org/officeDocument/2006/math">
                    <m:sSup>
                      <m:sSupPr>
                        <m:ctrlPr>
                          <a:rPr lang="en-US" sz="2400" i="1" smtClean="0">
                            <a:latin typeface="Cambria Math"/>
                            <a:cs typeface="Times New Roman" pitchFamily="18" charset="0"/>
                          </a:rPr>
                        </m:ctrlPr>
                      </m:sSupPr>
                      <m:e>
                        <m:r>
                          <a:rPr lang="en-US" sz="2400" b="0" i="1" smtClean="0">
                            <a:latin typeface="Cambria Math"/>
                            <a:cs typeface="Times New Roman" pitchFamily="18" charset="0"/>
                          </a:rPr>
                          <m:t>𝑚</m:t>
                        </m:r>
                      </m:e>
                      <m:sup>
                        <m:r>
                          <a:rPr lang="en-US" sz="2400" b="0" i="1" smtClean="0">
                            <a:latin typeface="Cambria Math"/>
                            <a:cs typeface="Times New Roman" pitchFamily="18" charset="0"/>
                          </a:rPr>
                          <m:t>2</m:t>
                        </m:r>
                      </m:sup>
                    </m:sSup>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.K, determine the heat transfer rate from the  air to one side of the plate</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Solution;</a:t>
                </a:r>
              </a:p>
              <a:p>
                <a:pPr algn="just">
                  <a:buFont typeface="Wingdings" pitchFamily="2" charset="2"/>
                  <a:buChar char="ü"/>
                </a:pPr>
                <a:r>
                  <a:rPr lang="en-US" sz="2400" dirty="0">
                    <a:latin typeface="Times New Roman" pitchFamily="18" charset="0"/>
                    <a:cs typeface="Times New Roman" pitchFamily="18" charset="0"/>
                  </a:rPr>
                  <a:t>the heat transfer coefficient rate by convection from </a:t>
                </a:r>
                <a:r>
                  <a:rPr lang="en-US" sz="2400" dirty="0" smtClean="0">
                    <a:latin typeface="Times New Roman" pitchFamily="18" charset="0"/>
                    <a:cs typeface="Times New Roman" pitchFamily="18" charset="0"/>
                  </a:rPr>
                  <a:t>the airstreams to the</a:t>
                </a:r>
                <a:r>
                  <a:rPr lang="en-US" sz="2400" dirty="0">
                    <a:latin typeface="Times New Roman" pitchFamily="18" charset="0"/>
                    <a:cs typeface="Times New Roman" pitchFamily="18" charset="0"/>
                  </a:rPr>
                  <a:t> plate  can be determined from Newton’s law of cooling written in the form, </a:t>
                </a:r>
                <a:endParaRPr lang="en-US" sz="2400" dirty="0" smtClean="0">
                  <a:latin typeface="Times New Roman" pitchFamily="18" charset="0"/>
                  <a:cs typeface="Times New Roman" pitchFamily="18" charset="0"/>
                </a:endParaRPr>
              </a:p>
              <a:p>
                <a:pPr algn="just">
                  <a:buFont typeface="Wingdings" pitchFamily="2" charset="2"/>
                  <a:buChar char="ü"/>
                </a:pPr>
                <a:endParaRPr lang="en-US" sz="24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686800" cy="5105400"/>
              </a:xfrm>
              <a:blipFill rotWithShape="1">
                <a:blip r:embed="rId2"/>
                <a:stretch>
                  <a:fillRect l="-982" t="-956" r="-1053"/>
                </a:stretch>
              </a:blipFill>
            </p:spPr>
            <p:txBody>
              <a:bodyPr/>
              <a:lstStyle/>
              <a:p>
                <a:r>
                  <a:rPr lang="en-US">
                    <a:noFill/>
                  </a:rPr>
                  <a:t> </a:t>
                </a:r>
              </a:p>
            </p:txBody>
          </p:sp>
        </mc:Fallback>
      </mc:AlternateContent>
    </p:spTree>
    <p:extLst>
      <p:ext uri="{BB962C8B-B14F-4D97-AF65-F5344CB8AC3E}">
        <p14:creationId xmlns:p14="http://schemas.microsoft.com/office/powerpoint/2010/main" val="3960796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Wingdings" pitchFamily="2" charset="2"/>
                  <a:buChar char="ü"/>
                </a:pPr>
                <a:r>
                  <a:rPr lang="en-US" sz="2400" dirty="0" smtClean="0">
                    <a:latin typeface="Times New Roman" pitchFamily="18" charset="0"/>
                    <a:cs typeface="Times New Roman" pitchFamily="18" charset="0"/>
                  </a:rPr>
                  <a:t>where A is the area of the plate. Substituting numerical values,</a:t>
                </a:r>
              </a:p>
              <a:p>
                <a:pPr>
                  <a:buFont typeface="Wingdings" pitchFamily="2" charset="2"/>
                  <a:buChar char="ü"/>
                </a:pPr>
                <a:r>
                  <a:rPr lang="pl-PL" sz="2400" dirty="0" smtClean="0"/>
                  <a:t>Q</a:t>
                </a:r>
                <a:r>
                  <a:rPr lang="en-US" sz="2400" dirty="0" smtClean="0"/>
                  <a:t>=</a:t>
                </a:r>
                <a:r>
                  <a:rPr lang="pl-PL" sz="2400" dirty="0" smtClean="0"/>
                  <a:t>250</a:t>
                </a:r>
                <a:r>
                  <a:rPr lang="pl-PL" sz="2400" dirty="0"/>
                  <a:t> W / </a:t>
                </a:r>
                <a14:m>
                  <m:oMath xmlns:m="http://schemas.openxmlformats.org/officeDocument/2006/math">
                    <m:sSup>
                      <m:sSupPr>
                        <m:ctrlPr>
                          <a:rPr lang="pl-PL" sz="2400" i="1" smtClean="0">
                            <a:latin typeface="Cambria Math"/>
                          </a:rPr>
                        </m:ctrlPr>
                      </m:sSupPr>
                      <m:e>
                        <m:r>
                          <a:rPr lang="en-US" sz="2400" b="0" i="1" smtClean="0">
                            <a:latin typeface="Cambria Math"/>
                          </a:rPr>
                          <m:t>𝑚</m:t>
                        </m:r>
                      </m:e>
                      <m:sup>
                        <m:r>
                          <a:rPr lang="en-US" sz="2400" b="0" i="1" smtClean="0">
                            <a:latin typeface="Cambria Math"/>
                          </a:rPr>
                          <m:t>2</m:t>
                        </m:r>
                      </m:sup>
                    </m:sSup>
                  </m:oMath>
                </a14:m>
                <a:r>
                  <a:rPr lang="pl-PL" sz="2400" dirty="0" smtClean="0"/>
                  <a:t>.K</a:t>
                </a:r>
                <a:r>
                  <a:rPr lang="pl-PL" sz="2400" dirty="0"/>
                  <a:t> * (0 .25 * 0 .50 </a:t>
                </a:r>
                <a:r>
                  <a:rPr lang="pl-PL" sz="2400" dirty="0" smtClean="0"/>
                  <a:t>)</a:t>
                </a:r>
                <a14:m>
                  <m:oMath xmlns:m="http://schemas.openxmlformats.org/officeDocument/2006/math">
                    <m:sSup>
                      <m:sSupPr>
                        <m:ctrlPr>
                          <a:rPr lang="pl-PL" sz="2400" i="1" smtClean="0">
                            <a:latin typeface="Cambria Math"/>
                          </a:rPr>
                        </m:ctrlPr>
                      </m:sSupPr>
                      <m:e>
                        <m:r>
                          <a:rPr lang="en-US" sz="2400" b="0" i="1" smtClean="0">
                            <a:latin typeface="Cambria Math"/>
                          </a:rPr>
                          <m:t>𝑚</m:t>
                        </m:r>
                      </m:e>
                      <m:sup>
                        <m:r>
                          <a:rPr lang="en-US" sz="2400" b="0" i="1" smtClean="0">
                            <a:latin typeface="Cambria Math"/>
                          </a:rPr>
                          <m:t>2</m:t>
                        </m:r>
                      </m:sup>
                    </m:sSup>
                  </m:oMath>
                </a14:m>
                <a:r>
                  <a:rPr lang="pl-PL" sz="2400" dirty="0" smtClean="0"/>
                  <a:t>(300</a:t>
                </a:r>
                <a:r>
                  <a:rPr lang="pl-PL" sz="2400" dirty="0"/>
                  <a:t> </a:t>
                </a:r>
                <a:r>
                  <a:rPr lang="en-US" sz="2400" dirty="0" smtClean="0"/>
                  <a:t>-</a:t>
                </a:r>
                <a:r>
                  <a:rPr lang="pl-PL" sz="2400" dirty="0" smtClean="0"/>
                  <a:t>40</a:t>
                </a:r>
                <a:r>
                  <a:rPr lang="pl-PL" sz="2400" dirty="0"/>
                  <a:t> ) </a:t>
                </a:r>
                <a:r>
                  <a:rPr lang="pl-PL" sz="2400" dirty="0" smtClean="0"/>
                  <a:t>C◦</a:t>
                </a:r>
                <a:endParaRPr lang="en-US" sz="2400" dirty="0" smtClean="0"/>
              </a:p>
              <a:p>
                <a:pPr>
                  <a:buFont typeface="Wingdings" pitchFamily="2" charset="2"/>
                  <a:buChar char="ü"/>
                </a:pPr>
                <a:r>
                  <a:rPr lang="en-US" sz="2400" dirty="0" smtClean="0"/>
                  <a:t>Q=8125</a:t>
                </a:r>
                <a:r>
                  <a:rPr lang="en-US" sz="2400" dirty="0"/>
                  <a:t> W</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Font typeface="Wingdings" pitchFamily="2" charset="2"/>
                  <a:buChar char="ü"/>
                </a:pPr>
                <a:endParaRPr lang="en-US" sz="2400" dirty="0">
                  <a:latin typeface="Times New Roman" pitchFamily="18" charset="0"/>
                  <a:cs typeface="Times New Roman" pitchFamily="18" charset="0"/>
                </a:endParaRPr>
              </a:p>
              <a:p>
                <a:pPr>
                  <a:buFont typeface="Wingdings" pitchFamily="2" charset="2"/>
                  <a:buChar char="ü"/>
                </a:pPr>
                <a:endParaRPr lang="en-US" sz="2400" dirty="0" smtClean="0">
                  <a:latin typeface="Times New Roman" pitchFamily="18" charset="0"/>
                  <a:cs typeface="Times New Roman" pitchFamily="18" charset="0"/>
                </a:endParaRPr>
              </a:p>
              <a:p>
                <a:pPr>
                  <a:buFont typeface="Wingdings" pitchFamily="2" charset="2"/>
                  <a:buChar char="ü"/>
                </a:pP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81400"/>
            <a:ext cx="5638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394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1600"/>
            <a:ext cx="69341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895600"/>
            <a:ext cx="220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330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5486400" cy="533400"/>
          </a:xfrm>
          <a:prstGeom prst="rect">
            <a:avLst/>
          </a:prstGeom>
          <a:solidFill>
            <a:srgbClr val="0000FF"/>
          </a:solidFill>
          <a:ln>
            <a:solidFill>
              <a:srgbClr val="000066"/>
            </a:solidFill>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smtClean="0">
                <a:solidFill>
                  <a:schemeClr val="bg1"/>
                </a:solidFill>
                <a:latin typeface="Arial" charset="0"/>
              </a:rPr>
              <a:t>The third method of heat transfer</a:t>
            </a:r>
          </a:p>
        </p:txBody>
      </p:sp>
      <p:sp>
        <p:nvSpPr>
          <p:cNvPr id="3" name="Text Box 3"/>
          <p:cNvSpPr txBox="1">
            <a:spLocks noChangeArrowheads="1"/>
          </p:cNvSpPr>
          <p:nvPr/>
        </p:nvSpPr>
        <p:spPr bwMode="auto">
          <a:xfrm>
            <a:off x="304800" y="838200"/>
            <a:ext cx="4191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37931725" indent="-37474525" eaLnBrk="0" hangingPunct="0">
              <a:defRPr sz="2400">
                <a:solidFill>
                  <a:schemeClr val="tx1"/>
                </a:solidFill>
                <a:latin typeface="Times New Roman" pitchFamily="18" charset="0"/>
                <a:cs typeface="Times New Roman" pitchFamily="18" charset="0"/>
              </a:defRPr>
            </a:lvl2pPr>
            <a:lvl3pPr eaLnBrk="0" hangingPunct="0">
              <a:defRPr sz="2400">
                <a:solidFill>
                  <a:schemeClr val="tx1"/>
                </a:solidFill>
                <a:latin typeface="Times New Roman" pitchFamily="18" charset="0"/>
                <a:cs typeface="Times New Roman" pitchFamily="18" charset="0"/>
              </a:defRPr>
            </a:lvl3pPr>
            <a:lvl4pPr eaLnBrk="0" hangingPunct="0">
              <a:defRPr sz="2400">
                <a:solidFill>
                  <a:schemeClr val="tx1"/>
                </a:solidFill>
                <a:latin typeface="Times New Roman" pitchFamily="18" charset="0"/>
                <a:cs typeface="Times New Roman" pitchFamily="18" charset="0"/>
              </a:defRPr>
            </a:lvl4pPr>
            <a:lvl5pPr eaLnBrk="0" hangingPunct="0">
              <a:defRPr sz="2400">
                <a:solidFill>
                  <a:schemeClr val="tx1"/>
                </a:solidFill>
                <a:latin typeface="Times New Roman" pitchFamily="18" charset="0"/>
                <a:cs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GB">
                <a:latin typeface="Arial" charset="0"/>
              </a:rPr>
              <a:t>How does heat energy get from the Sun to the Earth?</a:t>
            </a:r>
          </a:p>
          <a:p>
            <a:pPr>
              <a:spcBef>
                <a:spcPct val="50000"/>
              </a:spcBef>
            </a:pPr>
            <a:endParaRPr lang="en-GB">
              <a:latin typeface="Arial" charset="0"/>
            </a:endParaRPr>
          </a:p>
        </p:txBody>
      </p:sp>
      <p:sp>
        <p:nvSpPr>
          <p:cNvPr id="4" name="Rectangle 4"/>
          <p:cNvSpPr>
            <a:spLocks noChangeArrowheads="1"/>
          </p:cNvSpPr>
          <p:nvPr/>
        </p:nvSpPr>
        <p:spPr bwMode="auto">
          <a:xfrm>
            <a:off x="4876800" y="1371600"/>
            <a:ext cx="3581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GB">
                <a:latin typeface="Arial" charset="0"/>
              </a:rPr>
              <a:t>There are no particles between the Sun and the Earth so it CANNOT travel by conduction or by convection. </a:t>
            </a:r>
          </a:p>
        </p:txBody>
      </p:sp>
      <p:sp>
        <p:nvSpPr>
          <p:cNvPr id="5" name="Line 5"/>
          <p:cNvSpPr>
            <a:spLocks noChangeShapeType="1"/>
          </p:cNvSpPr>
          <p:nvPr/>
        </p:nvSpPr>
        <p:spPr bwMode="auto">
          <a:xfrm>
            <a:off x="2819400" y="3733800"/>
            <a:ext cx="6858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6"/>
          <p:cNvSpPr>
            <a:spLocks noChangeShapeType="1"/>
          </p:cNvSpPr>
          <p:nvPr/>
        </p:nvSpPr>
        <p:spPr bwMode="auto">
          <a:xfrm>
            <a:off x="4038600" y="4419600"/>
            <a:ext cx="12192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 Box 7"/>
          <p:cNvSpPr txBox="1">
            <a:spLocks noChangeArrowheads="1"/>
          </p:cNvSpPr>
          <p:nvPr/>
        </p:nvSpPr>
        <p:spPr bwMode="auto">
          <a:xfrm>
            <a:off x="3581400" y="38862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37931725" indent="-37474525" eaLnBrk="0" hangingPunct="0">
              <a:defRPr sz="2400">
                <a:solidFill>
                  <a:schemeClr val="tx1"/>
                </a:solidFill>
                <a:latin typeface="Times New Roman" pitchFamily="18" charset="0"/>
                <a:cs typeface="Times New Roman" pitchFamily="18" charset="0"/>
              </a:defRPr>
            </a:lvl2pPr>
            <a:lvl3pPr eaLnBrk="0" hangingPunct="0">
              <a:defRPr sz="2400">
                <a:solidFill>
                  <a:schemeClr val="tx1"/>
                </a:solidFill>
                <a:latin typeface="Times New Roman" pitchFamily="18" charset="0"/>
                <a:cs typeface="Times New Roman" pitchFamily="18" charset="0"/>
              </a:defRPr>
            </a:lvl3pPr>
            <a:lvl4pPr eaLnBrk="0" hangingPunct="0">
              <a:defRPr sz="2400">
                <a:solidFill>
                  <a:schemeClr val="tx1"/>
                </a:solidFill>
                <a:latin typeface="Times New Roman" pitchFamily="18" charset="0"/>
                <a:cs typeface="Times New Roman" pitchFamily="18" charset="0"/>
              </a:defRPr>
            </a:lvl4pPr>
            <a:lvl5pPr eaLnBrk="0" hangingPunct="0">
              <a:defRPr sz="2400">
                <a:solidFill>
                  <a:schemeClr val="tx1"/>
                </a:solidFill>
                <a:latin typeface="Times New Roman" pitchFamily="18" charset="0"/>
                <a:cs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GB" sz="4800">
                <a:latin typeface="Arial" charset="0"/>
              </a:rPr>
              <a:t>?</a:t>
            </a:r>
          </a:p>
        </p:txBody>
      </p:sp>
      <p:sp>
        <p:nvSpPr>
          <p:cNvPr id="8" name="Text Box 8"/>
          <p:cNvSpPr txBox="1">
            <a:spLocks noChangeArrowheads="1"/>
          </p:cNvSpPr>
          <p:nvPr/>
        </p:nvSpPr>
        <p:spPr bwMode="auto">
          <a:xfrm>
            <a:off x="5029200" y="3581400"/>
            <a:ext cx="2743200" cy="6508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37931725" indent="-37474525" eaLnBrk="0" hangingPunct="0">
              <a:defRPr sz="2400">
                <a:solidFill>
                  <a:schemeClr val="tx1"/>
                </a:solidFill>
                <a:latin typeface="Times New Roman" pitchFamily="18" charset="0"/>
                <a:cs typeface="Times New Roman" pitchFamily="18" charset="0"/>
              </a:defRPr>
            </a:lvl2pPr>
            <a:lvl3pPr eaLnBrk="0" hangingPunct="0">
              <a:defRPr sz="2400">
                <a:solidFill>
                  <a:schemeClr val="tx1"/>
                </a:solidFill>
                <a:latin typeface="Times New Roman" pitchFamily="18" charset="0"/>
                <a:cs typeface="Times New Roman" pitchFamily="18" charset="0"/>
              </a:defRPr>
            </a:lvl3pPr>
            <a:lvl4pPr eaLnBrk="0" hangingPunct="0">
              <a:defRPr sz="2400">
                <a:solidFill>
                  <a:schemeClr val="tx1"/>
                </a:solidFill>
                <a:latin typeface="Times New Roman" pitchFamily="18" charset="0"/>
                <a:cs typeface="Times New Roman" pitchFamily="18" charset="0"/>
              </a:defRPr>
            </a:lvl4pPr>
            <a:lvl5pPr eaLnBrk="0" hangingPunct="0">
              <a:defRPr sz="2400">
                <a:solidFill>
                  <a:schemeClr val="tx1"/>
                </a:solidFill>
                <a:latin typeface="Times New Roman" pitchFamily="18" charset="0"/>
                <a:cs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en-GB" sz="3600">
                <a:solidFill>
                  <a:srgbClr val="FF0000"/>
                </a:solidFill>
                <a:latin typeface="Arial" charset="0"/>
              </a:rPr>
              <a:t>RADIATION</a:t>
            </a:r>
          </a:p>
        </p:txBody>
      </p:sp>
      <p:pic>
        <p:nvPicPr>
          <p:cNvPr id="9" name="Picture 10" descr="earthwithtilt">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4724400"/>
            <a:ext cx="17430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35956"/>
            <a:ext cx="1905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58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p:bldP spid="6" grpId="0" animBg="1"/>
      <p:bldP spid="7" grpId="0" autoUpdateAnimBg="0"/>
      <p:bldP spid="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Radiation</a:t>
            </a:r>
          </a:p>
        </p:txBody>
      </p:sp>
      <p:sp>
        <p:nvSpPr>
          <p:cNvPr id="3" name="Content Placeholder 2"/>
          <p:cNvSpPr>
            <a:spLocks noGrp="1"/>
          </p:cNvSpPr>
          <p:nvPr>
            <p:ph idx="1"/>
          </p:nvPr>
        </p:nvSpPr>
        <p:spPr/>
        <p:txBody>
          <a:bodyPr/>
          <a:lstStyle/>
          <a:p>
            <a:pPr algn="just">
              <a:lnSpc>
                <a:spcPct val="80000"/>
              </a:lnSpc>
              <a:buFont typeface="Wingdings" pitchFamily="2" charset="2"/>
              <a:buChar char="Ø"/>
            </a:pPr>
            <a:r>
              <a:rPr lang="en-US" sz="2400" dirty="0">
                <a:latin typeface="Times New Roman" pitchFamily="18" charset="0"/>
                <a:cs typeface="Times New Roman" pitchFamily="18" charset="0"/>
              </a:rPr>
              <a:t>The energy that travels by </a:t>
            </a:r>
            <a:r>
              <a:rPr lang="en-US" sz="2400" dirty="0" smtClean="0">
                <a:latin typeface="Times New Roman" pitchFamily="18" charset="0"/>
                <a:cs typeface="Times New Roman" pitchFamily="18" charset="0"/>
              </a:rPr>
              <a:t>electromagnetic </a:t>
            </a:r>
            <a:r>
              <a:rPr lang="en-US" sz="2400" dirty="0">
                <a:latin typeface="Times New Roman" pitchFamily="18" charset="0"/>
                <a:cs typeface="Times New Roman" pitchFamily="18" charset="0"/>
              </a:rPr>
              <a:t>waves (visible light, microwaves, and infrared light</a:t>
            </a:r>
            <a:r>
              <a:rPr lang="en-US" sz="2400" dirty="0" smtClean="0">
                <a:latin typeface="Times New Roman" pitchFamily="18" charset="0"/>
                <a:cs typeface="Times New Roman" pitchFamily="18" charset="0"/>
              </a:rPr>
              <a:t>).</a:t>
            </a:r>
          </a:p>
          <a:p>
            <a:pPr algn="just">
              <a:lnSpc>
                <a:spcPct val="80000"/>
              </a:lnSpc>
              <a:buFont typeface="Wingdings" pitchFamily="2" charset="2"/>
              <a:buChar char="Ø"/>
            </a:pPr>
            <a:r>
              <a:rPr lang="en-US" sz="2400" dirty="0" smtClean="0">
                <a:latin typeface="Times New Roman" pitchFamily="18" charset="0"/>
                <a:cs typeface="Times New Roman" pitchFamily="18" charset="0"/>
              </a:rPr>
              <a:t>Radiation </a:t>
            </a:r>
            <a:r>
              <a:rPr lang="en-US" sz="2400" dirty="0">
                <a:latin typeface="Times New Roman" pitchFamily="18" charset="0"/>
                <a:cs typeface="Times New Roman" pitchFamily="18" charset="0"/>
              </a:rPr>
              <a:t>from the sun strikes the atoms in your body and transfers </a:t>
            </a:r>
            <a:r>
              <a:rPr lang="en-US" sz="2400" dirty="0" smtClean="0">
                <a:latin typeface="Times New Roman" pitchFamily="18" charset="0"/>
                <a:cs typeface="Times New Roman" pitchFamily="18" charset="0"/>
              </a:rPr>
              <a:t>energy.</a:t>
            </a:r>
            <a:endParaRPr lang="en-US" sz="2400" dirty="0">
              <a:latin typeface="Times New Roman" pitchFamily="18" charset="0"/>
              <a:cs typeface="Times New Roman" pitchFamily="18" charset="0"/>
            </a:endParaRPr>
          </a:p>
          <a:p>
            <a:endParaRPr lang="en-US" dirty="0"/>
          </a:p>
        </p:txBody>
      </p:sp>
      <p:pic>
        <p:nvPicPr>
          <p:cNvPr id="4" name="Picture 5" descr="electromegnetic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51816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8" descr="UV radiation from the sun being blocked by &#10;the ozone 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43200"/>
            <a:ext cx="3429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0333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Radiation</a:t>
            </a:r>
          </a:p>
        </p:txBody>
      </p:sp>
      <p:sp>
        <p:nvSpPr>
          <p:cNvPr id="3" name="Content Placeholder 2"/>
          <p:cNvSpPr>
            <a:spLocks noGrp="1"/>
          </p:cNvSpPr>
          <p:nvPr>
            <p:ph idx="1"/>
          </p:nvPr>
        </p:nvSpPr>
        <p:spPr>
          <a:xfrm>
            <a:off x="457200" y="1600200"/>
            <a:ext cx="8458200" cy="4525963"/>
          </a:xfrm>
        </p:spPr>
        <p:txBody>
          <a:bodyPr>
            <a:normAutofit fontScale="92500"/>
          </a:bodyPr>
          <a:lstStyle/>
          <a:p>
            <a:pPr algn="just">
              <a:buFont typeface="Wingdings" pitchFamily="2" charset="2"/>
              <a:buChar char="Ø"/>
            </a:pPr>
            <a:r>
              <a:rPr lang="en-US" sz="2600" dirty="0">
                <a:latin typeface="Times New Roman" pitchFamily="18" charset="0"/>
                <a:cs typeface="Times New Roman" pitchFamily="18" charset="0"/>
              </a:rPr>
              <a:t>Thermal radiation is emission of energy as electromagnetic waves.</a:t>
            </a:r>
          </a:p>
          <a:p>
            <a:pPr algn="just">
              <a:buFont typeface="Wingdings" pitchFamily="2" charset="2"/>
              <a:buChar char="Ø"/>
            </a:pPr>
            <a:r>
              <a:rPr lang="en-US" sz="2600" dirty="0">
                <a:latin typeface="Times New Roman" pitchFamily="18" charset="0"/>
                <a:cs typeface="Times New Roman" pitchFamily="18" charset="0"/>
              </a:rPr>
              <a:t>Intensity depends on body temperature and surface characteristics.</a:t>
            </a:r>
          </a:p>
          <a:p>
            <a:pPr algn="just">
              <a:buFont typeface="Wingdings" pitchFamily="2" charset="2"/>
              <a:buChar char="Ø"/>
            </a:pPr>
            <a:r>
              <a:rPr lang="en-US" sz="2600" dirty="0">
                <a:latin typeface="Times New Roman" pitchFamily="18" charset="0"/>
                <a:cs typeface="Times New Roman" pitchFamily="18" charset="0"/>
              </a:rPr>
              <a:t>Important mode of heat transfer at high temperatures, e.g. combustion.</a:t>
            </a:r>
          </a:p>
          <a:p>
            <a:pPr algn="just">
              <a:buFont typeface="Wingdings" pitchFamily="2" charset="2"/>
              <a:buChar char="Ø"/>
            </a:pPr>
            <a:r>
              <a:rPr lang="en-US" sz="2600" dirty="0">
                <a:latin typeface="Times New Roman" pitchFamily="18" charset="0"/>
                <a:cs typeface="Times New Roman" pitchFamily="18" charset="0"/>
              </a:rPr>
              <a:t>Can also be important in natural convection problems.</a:t>
            </a:r>
          </a:p>
          <a:p>
            <a:pPr algn="just">
              <a:buFont typeface="Wingdings" pitchFamily="2" charset="2"/>
              <a:buChar char="Ø"/>
            </a:pPr>
            <a:r>
              <a:rPr lang="en-US" sz="2600" dirty="0">
                <a:latin typeface="Times New Roman" pitchFamily="18" charset="0"/>
                <a:cs typeface="Times New Roman" pitchFamily="18" charset="0"/>
              </a:rPr>
              <a:t>Radiation properties can be strong functions of chemical composition, especially CO</a:t>
            </a:r>
            <a:r>
              <a:rPr lang="en-US" sz="2600" baseline="-25000" dirty="0">
                <a:latin typeface="Times New Roman" pitchFamily="18" charset="0"/>
                <a:cs typeface="Times New Roman" pitchFamily="18" charset="0"/>
              </a:rPr>
              <a:t>2</a:t>
            </a:r>
            <a:r>
              <a:rPr lang="en-US" sz="2600" dirty="0">
                <a:latin typeface="Times New Roman" pitchFamily="18" charset="0"/>
                <a:cs typeface="Times New Roman" pitchFamily="18" charset="0"/>
              </a:rPr>
              <a:t>, H</a:t>
            </a:r>
            <a:r>
              <a:rPr lang="en-US" sz="2600" baseline="-25000" dirty="0">
                <a:latin typeface="Times New Roman" pitchFamily="18" charset="0"/>
                <a:cs typeface="Times New Roman" pitchFamily="18" charset="0"/>
              </a:rPr>
              <a:t>2</a:t>
            </a:r>
            <a:r>
              <a:rPr lang="en-US" sz="2600" dirty="0">
                <a:latin typeface="Times New Roman" pitchFamily="18" charset="0"/>
                <a:cs typeface="Times New Roman" pitchFamily="18" charset="0"/>
              </a:rPr>
              <a:t>O.</a:t>
            </a:r>
          </a:p>
          <a:p>
            <a:pPr algn="just">
              <a:buFont typeface="Wingdings" pitchFamily="2" charset="2"/>
              <a:buChar char="Ø"/>
            </a:pPr>
            <a:r>
              <a:rPr lang="en-US" sz="2600" dirty="0">
                <a:latin typeface="Times New Roman" pitchFamily="18" charset="0"/>
                <a:cs typeface="Times New Roman" pitchFamily="18" charset="0"/>
              </a:rPr>
              <a:t>Radiation heat exchange is difficult solve (except for simple configurations). We must rely on computational methods.</a:t>
            </a:r>
          </a:p>
          <a:p>
            <a:endParaRPr lang="en-US" dirty="0"/>
          </a:p>
        </p:txBody>
      </p:sp>
    </p:spTree>
    <p:extLst>
      <p:ext uri="{BB962C8B-B14F-4D97-AF65-F5344CB8AC3E}">
        <p14:creationId xmlns:p14="http://schemas.microsoft.com/office/powerpoint/2010/main" val="860904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Heat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8763000" cy="5105400"/>
          </a:xfrm>
        </p:spPr>
        <p:txBody>
          <a:bodyPr numCol="2"/>
          <a:lstStyle/>
          <a:p>
            <a:pPr algn="just">
              <a:buFont typeface="Wingdings" pitchFamily="2" charset="2"/>
              <a:buChar char="Ø"/>
            </a:pPr>
            <a:r>
              <a:rPr lang="en-US" altLang="zh-TW" sz="2400" dirty="0">
                <a:latin typeface="Times New Roman" pitchFamily="18" charset="0"/>
                <a:cs typeface="Times New Roman" pitchFamily="18" charset="0"/>
              </a:rPr>
              <a:t>Heat is the energy transferred between a system and its environment because of a temperature difference that exists between them.</a:t>
            </a:r>
          </a:p>
          <a:p>
            <a:pPr lvl="1" algn="just">
              <a:buFont typeface="Wingdings" pitchFamily="2" charset="2"/>
              <a:buChar char="ü"/>
            </a:pPr>
            <a:r>
              <a:rPr lang="en-US" sz="1800" dirty="0" smtClean="0">
                <a:latin typeface="Times New Roman" pitchFamily="18" charset="0"/>
                <a:cs typeface="Times New Roman" pitchFamily="18" charset="0"/>
              </a:rPr>
              <a:t>Figure shows that if the temperature of a system exceeds that of its environment as in (a),heat Q is lost by the system to the environment until thermal equilibrium (b) is established.(c) If the temperature of the system is below that of the environment, heat is absorbed by the system until thermal equilibrium is established.</a:t>
            </a:r>
            <a:endParaRPr lang="en-US" sz="1800" dirty="0">
              <a:latin typeface="Times New Roman" pitchFamily="18" charset="0"/>
              <a:cs typeface="Times New Roman"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836" y="1295400"/>
            <a:ext cx="446116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995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latin typeface="Times New Roman" pitchFamily="18" charset="0"/>
                <a:cs typeface="Times New Roman" pitchFamily="18" charset="0"/>
              </a:rPr>
              <a:t/>
            </a:r>
            <a:br>
              <a:rPr lang="en-US" sz="4900" b="1" dirty="0" smtClean="0">
                <a:latin typeface="Times New Roman" pitchFamily="18" charset="0"/>
                <a:cs typeface="Times New Roman" pitchFamily="18" charset="0"/>
              </a:rPr>
            </a:br>
            <a:r>
              <a:rPr lang="en-US" sz="4900" b="1" dirty="0" smtClean="0">
                <a:latin typeface="Times New Roman" pitchFamily="18" charset="0"/>
                <a:cs typeface="Times New Roman" pitchFamily="18" charset="0"/>
              </a:rPr>
              <a:t>RADIATION</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a:xfrm>
            <a:off x="457200" y="1600200"/>
            <a:ext cx="8534400" cy="5029200"/>
          </a:xfrm>
        </p:spPr>
        <p:txBody>
          <a:bodyPr>
            <a:normAutofit fontScale="40000" lnSpcReduction="20000"/>
          </a:bodyPr>
          <a:lstStyle/>
          <a:p>
            <a:pPr algn="just">
              <a:spcAft>
                <a:spcPct val="20000"/>
              </a:spcAft>
              <a:buFont typeface="Wingdings" pitchFamily="2" charset="2"/>
              <a:buChar char="Ø"/>
            </a:pPr>
            <a:r>
              <a:rPr lang="en-US" sz="5500" dirty="0">
                <a:latin typeface="Times New Roman" pitchFamily="18" charset="0"/>
                <a:cs typeface="Times New Roman" pitchFamily="18" charset="0"/>
              </a:rPr>
              <a:t>Radiation: The energy emitted by matter in the form of electromagnetic</a:t>
            </a:r>
            <a:r>
              <a:rPr lang="tr-TR" sz="5500" dirty="0">
                <a:latin typeface="Times New Roman" pitchFamily="18" charset="0"/>
                <a:cs typeface="Times New Roman" pitchFamily="18" charset="0"/>
              </a:rPr>
              <a:t> </a:t>
            </a:r>
            <a:r>
              <a:rPr lang="en-US" sz="5500" dirty="0">
                <a:latin typeface="Times New Roman" pitchFamily="18" charset="0"/>
                <a:cs typeface="Times New Roman" pitchFamily="18" charset="0"/>
              </a:rPr>
              <a:t>waves (or photons) as a result of the changes in the electronic configurations of the atoms or molecules. </a:t>
            </a:r>
          </a:p>
          <a:p>
            <a:pPr algn="just">
              <a:spcAft>
                <a:spcPct val="20000"/>
              </a:spcAft>
              <a:buFont typeface="Wingdings" pitchFamily="2" charset="2"/>
              <a:buChar char="Ø"/>
            </a:pPr>
            <a:r>
              <a:rPr lang="en-US" sz="5500" dirty="0">
                <a:latin typeface="Times New Roman" pitchFamily="18" charset="0"/>
                <a:cs typeface="Times New Roman" pitchFamily="18" charset="0"/>
              </a:rPr>
              <a:t>Unlike conduction and convection, the transfer of heat by radiation does not require the presence of an intervening medium.</a:t>
            </a:r>
          </a:p>
          <a:p>
            <a:pPr algn="just">
              <a:spcAft>
                <a:spcPct val="20000"/>
              </a:spcAft>
              <a:buFont typeface="Wingdings" pitchFamily="2" charset="2"/>
              <a:buChar char="Ø"/>
            </a:pPr>
            <a:r>
              <a:rPr lang="en-US" sz="5500" dirty="0">
                <a:latin typeface="Times New Roman" pitchFamily="18" charset="0"/>
                <a:cs typeface="Times New Roman" pitchFamily="18" charset="0"/>
              </a:rPr>
              <a:t>In fact, heat transfer by radiation is fastest (at the speed of light) and it</a:t>
            </a:r>
            <a:r>
              <a:rPr lang="tr-TR" sz="5500" dirty="0">
                <a:latin typeface="Times New Roman" pitchFamily="18" charset="0"/>
                <a:cs typeface="Times New Roman" pitchFamily="18" charset="0"/>
              </a:rPr>
              <a:t> </a:t>
            </a:r>
            <a:r>
              <a:rPr lang="en-US" sz="5500" dirty="0">
                <a:latin typeface="Times New Roman" pitchFamily="18" charset="0"/>
                <a:cs typeface="Times New Roman" pitchFamily="18" charset="0"/>
              </a:rPr>
              <a:t>suffers no attenuation in a vacuum. This is how the energy of the sun</a:t>
            </a:r>
            <a:r>
              <a:rPr lang="tr-TR" sz="5500" dirty="0">
                <a:latin typeface="Times New Roman" pitchFamily="18" charset="0"/>
                <a:cs typeface="Times New Roman" pitchFamily="18" charset="0"/>
              </a:rPr>
              <a:t> </a:t>
            </a:r>
            <a:r>
              <a:rPr lang="en-US" sz="5500" dirty="0">
                <a:latin typeface="Times New Roman" pitchFamily="18" charset="0"/>
                <a:cs typeface="Times New Roman" pitchFamily="18" charset="0"/>
              </a:rPr>
              <a:t>reaches the earth.</a:t>
            </a:r>
          </a:p>
          <a:p>
            <a:pPr algn="just">
              <a:spcAft>
                <a:spcPct val="20000"/>
              </a:spcAft>
              <a:buFont typeface="Wingdings" pitchFamily="2" charset="2"/>
              <a:buChar char="Ø"/>
            </a:pPr>
            <a:r>
              <a:rPr lang="en-US" sz="5500" dirty="0">
                <a:latin typeface="Times New Roman" pitchFamily="18" charset="0"/>
                <a:cs typeface="Times New Roman" pitchFamily="18" charset="0"/>
              </a:rPr>
              <a:t>In heat transfer studies we are interested in thermal radiation, which is</a:t>
            </a:r>
            <a:r>
              <a:rPr lang="tr-TR" sz="5500" dirty="0">
                <a:latin typeface="Times New Roman" pitchFamily="18" charset="0"/>
                <a:cs typeface="Times New Roman" pitchFamily="18" charset="0"/>
              </a:rPr>
              <a:t> </a:t>
            </a:r>
            <a:r>
              <a:rPr lang="en-US" sz="5500" dirty="0">
                <a:latin typeface="Times New Roman" pitchFamily="18" charset="0"/>
                <a:cs typeface="Times New Roman" pitchFamily="18" charset="0"/>
              </a:rPr>
              <a:t>the form of radiation emitted by bodies because of their temperature.</a:t>
            </a:r>
          </a:p>
          <a:p>
            <a:pPr algn="just">
              <a:spcAft>
                <a:spcPct val="20000"/>
              </a:spcAft>
              <a:buFont typeface="Wingdings" pitchFamily="2" charset="2"/>
              <a:buChar char="Ø"/>
            </a:pPr>
            <a:r>
              <a:rPr lang="en-US" sz="5500" dirty="0">
                <a:latin typeface="Times New Roman" pitchFamily="18" charset="0"/>
                <a:cs typeface="Times New Roman" pitchFamily="18" charset="0"/>
              </a:rPr>
              <a:t>All bodies at a temperature above absolute zero emit thermal radiation.</a:t>
            </a:r>
          </a:p>
          <a:p>
            <a:pPr algn="just">
              <a:spcAft>
                <a:spcPct val="20000"/>
              </a:spcAft>
              <a:buFont typeface="Wingdings" pitchFamily="2" charset="2"/>
              <a:buChar char="Ø"/>
            </a:pPr>
            <a:r>
              <a:rPr lang="en-US" sz="5500" dirty="0">
                <a:latin typeface="Times New Roman" pitchFamily="18" charset="0"/>
                <a:cs typeface="Times New Roman" pitchFamily="18" charset="0"/>
              </a:rPr>
              <a:t>Radiation is a volumetric phenomenon, and all solids, liquids, and gases</a:t>
            </a:r>
            <a:r>
              <a:rPr lang="tr-TR" sz="5500" dirty="0">
                <a:latin typeface="Times New Roman" pitchFamily="18" charset="0"/>
                <a:cs typeface="Times New Roman" pitchFamily="18" charset="0"/>
              </a:rPr>
              <a:t> </a:t>
            </a:r>
            <a:r>
              <a:rPr lang="en-US" sz="5500" dirty="0">
                <a:latin typeface="Times New Roman" pitchFamily="18" charset="0"/>
                <a:cs typeface="Times New Roman" pitchFamily="18" charset="0"/>
              </a:rPr>
              <a:t>emit, absorb, or transmit radiation to varying degrees. </a:t>
            </a:r>
            <a:endParaRPr lang="tr-TR" sz="5500" dirty="0">
              <a:latin typeface="Times New Roman" pitchFamily="18" charset="0"/>
              <a:cs typeface="Times New Roman" pitchFamily="18" charset="0"/>
            </a:endParaRPr>
          </a:p>
          <a:p>
            <a:pPr algn="just">
              <a:spcAft>
                <a:spcPct val="20000"/>
              </a:spcAft>
              <a:buFont typeface="Wingdings" pitchFamily="2" charset="2"/>
              <a:buChar char="Ø"/>
            </a:pPr>
            <a:r>
              <a:rPr lang="en-US" sz="5500" dirty="0">
                <a:latin typeface="Times New Roman" pitchFamily="18" charset="0"/>
                <a:cs typeface="Times New Roman" pitchFamily="18" charset="0"/>
              </a:rPr>
              <a:t>However, radiation is</a:t>
            </a:r>
            <a:r>
              <a:rPr lang="tr-TR" sz="5500" dirty="0">
                <a:latin typeface="Times New Roman" pitchFamily="18" charset="0"/>
                <a:cs typeface="Times New Roman" pitchFamily="18" charset="0"/>
              </a:rPr>
              <a:t> </a:t>
            </a:r>
            <a:r>
              <a:rPr lang="en-US" sz="5500" dirty="0">
                <a:latin typeface="Times New Roman" pitchFamily="18" charset="0"/>
                <a:cs typeface="Times New Roman" pitchFamily="18" charset="0"/>
              </a:rPr>
              <a:t>usually considered to be a surface phenomenon for solids.</a:t>
            </a:r>
          </a:p>
          <a:p>
            <a:endParaRPr lang="en-US" dirty="0"/>
          </a:p>
        </p:txBody>
      </p:sp>
    </p:spTree>
    <p:extLst>
      <p:ext uri="{BB962C8B-B14F-4D97-AF65-F5344CB8AC3E}">
        <p14:creationId xmlns:p14="http://schemas.microsoft.com/office/powerpoint/2010/main" val="3159556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900" b="1" dirty="0" smtClean="0">
                <a:latin typeface="Times New Roman" pitchFamily="18" charset="0"/>
                <a:cs typeface="Times New Roman" pitchFamily="18" charset="0"/>
              </a:rPr>
              <a:t/>
            </a:r>
            <a:br>
              <a:rPr lang="en-AU" sz="4900" b="1" dirty="0" smtClean="0">
                <a:latin typeface="Times New Roman" pitchFamily="18" charset="0"/>
                <a:cs typeface="Times New Roman" pitchFamily="18" charset="0"/>
              </a:rPr>
            </a:br>
            <a:r>
              <a:rPr lang="en-AU" sz="4900" b="1" dirty="0" smtClean="0">
                <a:latin typeface="Times New Roman" pitchFamily="18" charset="0"/>
                <a:cs typeface="Times New Roman" pitchFamily="18" charset="0"/>
              </a:rPr>
              <a:t>Radiation</a:t>
            </a:r>
            <a:r>
              <a:rPr lang="en-AU" sz="8800" dirty="0">
                <a:effectLst>
                  <a:outerShdw blurRad="38100" dist="38100" dir="2700000" algn="tl">
                    <a:srgbClr val="000000">
                      <a:alpha val="43137"/>
                    </a:srgbClr>
                  </a:outerShdw>
                </a:effectLst>
              </a:rPr>
              <a:t/>
            </a:r>
            <a:br>
              <a:rPr lang="en-AU" sz="8800" dirty="0">
                <a:effectLst>
                  <a:outerShdw blurRad="38100" dist="38100" dir="2700000" algn="tl">
                    <a:srgbClr val="000000">
                      <a:alpha val="43137"/>
                    </a:srgbClr>
                  </a:outerShdw>
                </a:effectLst>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1288457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b="1" dirty="0" smtClean="0">
                <a:latin typeface="Times New Roman" pitchFamily="18" charset="0"/>
                <a:cs typeface="Times New Roman" pitchFamily="18" charset="0"/>
              </a:rPr>
              <a:t/>
            </a:r>
            <a:br>
              <a:rPr lang="en-AU" b="1" dirty="0" smtClean="0">
                <a:latin typeface="Times New Roman" pitchFamily="18" charset="0"/>
                <a:cs typeface="Times New Roman" pitchFamily="18" charset="0"/>
              </a:rPr>
            </a:br>
            <a:r>
              <a:rPr lang="en-AU" b="1" dirty="0" smtClean="0">
                <a:latin typeface="Times New Roman" pitchFamily="18" charset="0"/>
                <a:cs typeface="Times New Roman" pitchFamily="18" charset="0"/>
              </a:rPr>
              <a:t>Radiation</a:t>
            </a:r>
            <a:r>
              <a:rPr lang="en-AU" b="1" dirty="0">
                <a:latin typeface="Times New Roman" pitchFamily="18" charset="0"/>
                <a:cs typeface="Times New Roman" pitchFamily="18" charset="0"/>
              </a:rPr>
              <a:t/>
            </a:r>
            <a:br>
              <a:rPr lang="en-AU"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8686800" cy="4525963"/>
              </a:xfrm>
            </p:spPr>
            <p:txBody>
              <a:bodyPr/>
              <a:lstStyle/>
              <a:p>
                <a:pPr algn="just">
                  <a:buFont typeface="Wingdings" pitchFamily="2" charset="2"/>
                  <a:buChar char="Ø"/>
                </a:pPr>
                <a:r>
                  <a:rPr lang="en-AU" sz="2400" b="1" dirty="0" smtClean="0">
                    <a:latin typeface="Times New Roman" pitchFamily="18" charset="0"/>
                    <a:cs typeface="Times New Roman" pitchFamily="18" charset="0"/>
                  </a:rPr>
                  <a:t>Emissivity</a:t>
                </a:r>
                <a:r>
                  <a:rPr lang="en-AU" sz="2400" dirty="0">
                    <a:latin typeface="Times New Roman" pitchFamily="18" charset="0"/>
                    <a:cs typeface="Times New Roman" pitchFamily="18" charset="0"/>
                  </a:rPr>
                  <a:t> usually assumed to be e=1 in our problems – sometimes called “black body emission</a:t>
                </a:r>
                <a:r>
                  <a:rPr lang="en-AU" sz="2400" dirty="0" smtClean="0">
                    <a:latin typeface="Times New Roman" pitchFamily="18" charset="0"/>
                    <a:cs typeface="Times New Roman" pitchFamily="18" charset="0"/>
                  </a:rPr>
                  <a:t>”.</a:t>
                </a:r>
              </a:p>
              <a:p>
                <a:pPr lvl="4" algn="just">
                  <a:buFont typeface="Wingdings" pitchFamily="2" charset="2"/>
                  <a:buChar char="ü"/>
                </a:pPr>
                <a14:m>
                  <m:oMath xmlns:m="http://schemas.openxmlformats.org/officeDocument/2006/math">
                    <m:sSub>
                      <m:sSubPr>
                        <m:ctrlPr>
                          <a:rPr lang="en-AU" sz="2400" i="1" smtClean="0">
                            <a:solidFill>
                              <a:schemeClr val="tx1"/>
                            </a:solidFill>
                            <a:latin typeface="Cambria Math"/>
                          </a:rPr>
                        </m:ctrlPr>
                      </m:sSubPr>
                      <m:e>
                        <m:r>
                          <a:rPr lang="en-AU" sz="2400" i="1">
                            <a:solidFill>
                              <a:schemeClr val="tx1"/>
                            </a:solidFill>
                            <a:latin typeface="Cambria Math" panose="02040503050406030204" pitchFamily="18" charset="0"/>
                          </a:rPr>
                          <m:t>𝑃</m:t>
                        </m:r>
                      </m:e>
                      <m:sub>
                        <m:r>
                          <a:rPr lang="en-AU" sz="2400" i="1">
                            <a:solidFill>
                              <a:schemeClr val="tx1"/>
                            </a:solidFill>
                            <a:latin typeface="Cambria Math" panose="02040503050406030204" pitchFamily="18" charset="0"/>
                          </a:rPr>
                          <m:t>𝑒𝑚𝑖𝑡𝑡𝑒𝑑</m:t>
                        </m:r>
                      </m:sub>
                    </m:sSub>
                    <m:r>
                      <a:rPr lang="en-AU" sz="2400" i="1">
                        <a:solidFill>
                          <a:schemeClr val="tx1"/>
                        </a:solidFill>
                        <a:latin typeface="Cambria Math" panose="02040503050406030204" pitchFamily="18" charset="0"/>
                      </a:rPr>
                      <m:t>=</m:t>
                    </m:r>
                    <m:r>
                      <a:rPr lang="en-AU" sz="2400" i="1">
                        <a:solidFill>
                          <a:schemeClr val="tx1"/>
                        </a:solidFill>
                        <a:latin typeface="Cambria Math" panose="02040503050406030204" pitchFamily="18" charset="0"/>
                        <a:ea typeface="Cambria Math" panose="02040503050406030204" pitchFamily="18" charset="0"/>
                      </a:rPr>
                      <m:t>𝜎</m:t>
                    </m:r>
                    <m:r>
                      <a:rPr lang="en-AU" sz="2400" i="1">
                        <a:solidFill>
                          <a:schemeClr val="tx1"/>
                        </a:solidFill>
                        <a:latin typeface="Cambria Math" panose="02040503050406030204" pitchFamily="18" charset="0"/>
                        <a:ea typeface="Cambria Math" panose="02040503050406030204" pitchFamily="18" charset="0"/>
                      </a:rPr>
                      <m:t> </m:t>
                    </m:r>
                    <m:r>
                      <a:rPr lang="en-AU" sz="2400" i="1">
                        <a:solidFill>
                          <a:schemeClr val="tx1"/>
                        </a:solidFill>
                        <a:latin typeface="Cambria Math" panose="02040503050406030204" pitchFamily="18" charset="0"/>
                        <a:ea typeface="Cambria Math" panose="02040503050406030204" pitchFamily="18" charset="0"/>
                      </a:rPr>
                      <m:t>𝐴</m:t>
                    </m:r>
                    <m:sSubSup>
                      <m:sSubSupPr>
                        <m:ctrlPr>
                          <a:rPr lang="en-AU" sz="2400" i="1">
                            <a:solidFill>
                              <a:schemeClr val="tx1"/>
                            </a:solidFill>
                            <a:latin typeface="Cambria Math"/>
                            <a:ea typeface="Cambria Math" panose="02040503050406030204" pitchFamily="18" charset="0"/>
                          </a:rPr>
                        </m:ctrlPr>
                      </m:sSubSupPr>
                      <m:e>
                        <m:r>
                          <a:rPr lang="en-AU" sz="2400" i="1">
                            <a:solidFill>
                              <a:schemeClr val="tx1"/>
                            </a:solidFill>
                            <a:latin typeface="Cambria Math" panose="02040503050406030204" pitchFamily="18" charset="0"/>
                            <a:ea typeface="Cambria Math" panose="02040503050406030204" pitchFamily="18" charset="0"/>
                          </a:rPr>
                          <m:t> </m:t>
                        </m:r>
                        <m:r>
                          <a:rPr lang="en-AU" sz="2400" i="1">
                            <a:solidFill>
                              <a:schemeClr val="tx1"/>
                            </a:solidFill>
                            <a:latin typeface="Cambria Math" panose="02040503050406030204" pitchFamily="18" charset="0"/>
                            <a:ea typeface="Cambria Math" panose="02040503050406030204" pitchFamily="18" charset="0"/>
                          </a:rPr>
                          <m:t>𝑇</m:t>
                        </m:r>
                      </m:e>
                      <m:sub>
                        <m:r>
                          <a:rPr lang="en-AU" sz="2400" i="1">
                            <a:solidFill>
                              <a:schemeClr val="tx1"/>
                            </a:solidFill>
                            <a:latin typeface="Cambria Math" panose="02040503050406030204" pitchFamily="18" charset="0"/>
                            <a:ea typeface="Cambria Math" panose="02040503050406030204" pitchFamily="18" charset="0"/>
                          </a:rPr>
                          <m:t>𝑏𝑜𝑑𝑦</m:t>
                        </m:r>
                      </m:sub>
                      <m:sup>
                        <m:r>
                          <a:rPr lang="en-AU" sz="2400" i="1">
                            <a:solidFill>
                              <a:schemeClr val="tx1"/>
                            </a:solidFill>
                            <a:latin typeface="Cambria Math" panose="02040503050406030204" pitchFamily="18" charset="0"/>
                            <a:ea typeface="Cambria Math" panose="02040503050406030204" pitchFamily="18" charset="0"/>
                          </a:rPr>
                          <m:t>4</m:t>
                        </m:r>
                      </m:sup>
                    </m:sSubSup>
                  </m:oMath>
                </a14:m>
                <a:endParaRPr lang="en-US" sz="2400" dirty="0" smtClean="0">
                  <a:solidFill>
                    <a:schemeClr val="tx1"/>
                  </a:solidFill>
                  <a:latin typeface="Times New Roman" pitchFamily="18" charset="0"/>
                  <a:ea typeface="Cambria Math" panose="02040503050406030204" pitchFamily="18" charset="0"/>
                </a:endParaRPr>
              </a:p>
              <a:p>
                <a:pPr algn="just">
                  <a:buFont typeface="Wingdings" pitchFamily="2" charset="2"/>
                  <a:buChar char="Ø"/>
                </a:pPr>
                <a:r>
                  <a:rPr lang="en-AU" sz="2400" dirty="0" smtClean="0">
                    <a:latin typeface="Times New Roman" pitchFamily="18" charset="0"/>
                    <a:cs typeface="Times New Roman" pitchFamily="18" charset="0"/>
                  </a:rPr>
                  <a:t>Objects also </a:t>
                </a:r>
                <a:r>
                  <a:rPr lang="en-AU" sz="2400" b="1" dirty="0" smtClean="0">
                    <a:latin typeface="Times New Roman" pitchFamily="18" charset="0"/>
                    <a:cs typeface="Times New Roman" pitchFamily="18" charset="0"/>
                  </a:rPr>
                  <a:t>absorb energy </a:t>
                </a:r>
                <a:r>
                  <a:rPr lang="en-AU" sz="2400" dirty="0" smtClean="0">
                    <a:latin typeface="Times New Roman" pitchFamily="18" charset="0"/>
                    <a:cs typeface="Times New Roman" pitchFamily="18" charset="0"/>
                  </a:rPr>
                  <a:t>from surroundings at a rate given by the same law.</a:t>
                </a:r>
              </a:p>
              <a:p>
                <a:pPr lvl="4" algn="just">
                  <a:buFont typeface="Wingdings" pitchFamily="2" charset="2"/>
                  <a:buChar char="ü"/>
                </a:pPr>
                <a14:m>
                  <m:oMath xmlns:m="http://schemas.openxmlformats.org/officeDocument/2006/math">
                    <m:sSub>
                      <m:sSubPr>
                        <m:ctrlPr>
                          <a:rPr lang="en-AU" sz="2400" i="1" smtClean="0">
                            <a:solidFill>
                              <a:schemeClr val="tx1"/>
                            </a:solidFill>
                            <a:latin typeface="Cambria Math"/>
                          </a:rPr>
                        </m:ctrlPr>
                      </m:sSubPr>
                      <m:e>
                        <m:r>
                          <a:rPr lang="en-AU" sz="2400" i="1">
                            <a:solidFill>
                              <a:schemeClr val="tx1"/>
                            </a:solidFill>
                            <a:latin typeface="Cambria Math" panose="02040503050406030204" pitchFamily="18" charset="0"/>
                          </a:rPr>
                          <m:t>𝑃</m:t>
                        </m:r>
                      </m:e>
                      <m:sub>
                        <m:r>
                          <a:rPr lang="en-AU" sz="2400" i="1">
                            <a:solidFill>
                              <a:schemeClr val="tx1"/>
                            </a:solidFill>
                            <a:latin typeface="Cambria Math" panose="02040503050406030204" pitchFamily="18" charset="0"/>
                          </a:rPr>
                          <m:t>𝑎𝑏𝑠𝑜𝑟𝑏𝑒𝑑</m:t>
                        </m:r>
                      </m:sub>
                    </m:sSub>
                    <m:r>
                      <a:rPr lang="en-AU" sz="2400" i="1">
                        <a:solidFill>
                          <a:schemeClr val="tx1"/>
                        </a:solidFill>
                        <a:latin typeface="Cambria Math" panose="02040503050406030204" pitchFamily="18" charset="0"/>
                      </a:rPr>
                      <m:t>=</m:t>
                    </m:r>
                    <m:r>
                      <a:rPr lang="en-AU" sz="2400" i="1">
                        <a:solidFill>
                          <a:schemeClr val="tx1"/>
                        </a:solidFill>
                        <a:latin typeface="Cambria Math" panose="02040503050406030204" pitchFamily="18" charset="0"/>
                        <a:ea typeface="Cambria Math" panose="02040503050406030204" pitchFamily="18" charset="0"/>
                      </a:rPr>
                      <m:t>𝜎</m:t>
                    </m:r>
                    <m:r>
                      <a:rPr lang="en-AU" sz="2400" i="1">
                        <a:solidFill>
                          <a:schemeClr val="tx1"/>
                        </a:solidFill>
                        <a:latin typeface="Cambria Math" panose="02040503050406030204" pitchFamily="18" charset="0"/>
                        <a:ea typeface="Cambria Math" panose="02040503050406030204" pitchFamily="18" charset="0"/>
                      </a:rPr>
                      <m:t> </m:t>
                    </m:r>
                    <m:r>
                      <a:rPr lang="en-AU" sz="2400" i="1">
                        <a:solidFill>
                          <a:schemeClr val="tx1"/>
                        </a:solidFill>
                        <a:latin typeface="Cambria Math" panose="02040503050406030204" pitchFamily="18" charset="0"/>
                        <a:ea typeface="Cambria Math" panose="02040503050406030204" pitchFamily="18" charset="0"/>
                      </a:rPr>
                      <m:t>𝐴</m:t>
                    </m:r>
                    <m:sSubSup>
                      <m:sSubSupPr>
                        <m:ctrlPr>
                          <a:rPr lang="en-AU" sz="2400" i="1">
                            <a:solidFill>
                              <a:schemeClr val="tx1"/>
                            </a:solidFill>
                            <a:latin typeface="Cambria Math"/>
                            <a:ea typeface="Cambria Math" panose="02040503050406030204" pitchFamily="18" charset="0"/>
                          </a:rPr>
                        </m:ctrlPr>
                      </m:sSubSupPr>
                      <m:e>
                        <m:r>
                          <a:rPr lang="en-AU" sz="2400" i="1">
                            <a:solidFill>
                              <a:schemeClr val="tx1"/>
                            </a:solidFill>
                            <a:latin typeface="Cambria Math" panose="02040503050406030204" pitchFamily="18" charset="0"/>
                            <a:ea typeface="Cambria Math" panose="02040503050406030204" pitchFamily="18" charset="0"/>
                          </a:rPr>
                          <m:t> </m:t>
                        </m:r>
                        <m:r>
                          <a:rPr lang="en-AU" sz="2400" i="1">
                            <a:solidFill>
                              <a:schemeClr val="tx1"/>
                            </a:solidFill>
                            <a:latin typeface="Cambria Math" panose="02040503050406030204" pitchFamily="18" charset="0"/>
                            <a:ea typeface="Cambria Math" panose="02040503050406030204" pitchFamily="18" charset="0"/>
                          </a:rPr>
                          <m:t>𝑇</m:t>
                        </m:r>
                      </m:e>
                      <m:sub>
                        <m:r>
                          <a:rPr lang="en-AU" sz="2400" i="1">
                            <a:solidFill>
                              <a:schemeClr val="tx1"/>
                            </a:solidFill>
                            <a:latin typeface="Cambria Math" panose="02040503050406030204" pitchFamily="18" charset="0"/>
                            <a:ea typeface="Cambria Math" panose="02040503050406030204" pitchFamily="18" charset="0"/>
                          </a:rPr>
                          <m:t>𝑎𝑚𝑏𝑖𝑒𝑛𝑡</m:t>
                        </m:r>
                      </m:sub>
                      <m:sup>
                        <m:r>
                          <a:rPr lang="en-AU" sz="2400" i="1">
                            <a:solidFill>
                              <a:schemeClr val="tx1"/>
                            </a:solidFill>
                            <a:latin typeface="Cambria Math" panose="02040503050406030204" pitchFamily="18" charset="0"/>
                            <a:ea typeface="Cambria Math" panose="02040503050406030204" pitchFamily="18" charset="0"/>
                          </a:rPr>
                          <m:t>4</m:t>
                        </m:r>
                      </m:sup>
                    </m:sSubSup>
                  </m:oMath>
                </a14:m>
                <a:endParaRPr lang="en-AU" sz="2400" dirty="0" smtClean="0"/>
              </a:p>
              <a:p>
                <a:pPr lvl="4" algn="just">
                  <a:buFont typeface="Wingdings" pitchFamily="2" charset="2"/>
                  <a:buChar char="ü"/>
                </a:pPr>
                <a:endParaRPr lang="en-AU" sz="2400" dirty="0"/>
              </a:p>
              <a:p>
                <a:pPr marL="0" indent="0">
                  <a:buNone/>
                </a:pPr>
                <a14:m>
                  <m:oMathPara xmlns:m="http://schemas.openxmlformats.org/officeDocument/2006/math">
                    <m:oMathParaPr>
                      <m:jc m:val="centerGroup"/>
                    </m:oMathParaPr>
                    <m:oMath xmlns:m="http://schemas.openxmlformats.org/officeDocument/2006/math">
                      <m:r>
                        <a:rPr lang="en-AU" sz="2400" i="1">
                          <a:latin typeface="Cambria Math" panose="02040503050406030204" pitchFamily="18" charset="0"/>
                        </a:rPr>
                        <m:t>𝑃</m:t>
                      </m:r>
                      <m:r>
                        <a:rPr lang="en-AU" sz="2400" i="1">
                          <a:latin typeface="Cambria Math" panose="02040503050406030204" pitchFamily="18" charset="0"/>
                        </a:rPr>
                        <m:t>=</m:t>
                      </m:r>
                      <m:r>
                        <a:rPr lang="en-AU" sz="2400" i="1">
                          <a:latin typeface="Cambria Math" panose="02040503050406030204" pitchFamily="18" charset="0"/>
                        </a:rPr>
                        <m:t>𝑝𝑜𝑤𝑒𝑟</m:t>
                      </m:r>
                      <m:r>
                        <a:rPr lang="en-AU" sz="2400" i="1">
                          <a:latin typeface="Cambria Math" panose="02040503050406030204" pitchFamily="18" charset="0"/>
                        </a:rPr>
                        <m:t> </m:t>
                      </m:r>
                      <m:r>
                        <a:rPr lang="en-AU" sz="2400" i="1">
                          <a:latin typeface="Cambria Math" panose="02040503050406030204" pitchFamily="18" charset="0"/>
                        </a:rPr>
                        <m:t>𝑖𝑛</m:t>
                      </m:r>
                      <m:r>
                        <a:rPr lang="en-AU" sz="2400" i="1">
                          <a:latin typeface="Cambria Math" panose="02040503050406030204" pitchFamily="18" charset="0"/>
                        </a:rPr>
                        <m:t> </m:t>
                      </m:r>
                      <m:r>
                        <a:rPr lang="en-AU" sz="2400" i="1">
                          <a:latin typeface="Cambria Math" panose="02040503050406030204" pitchFamily="18" charset="0"/>
                        </a:rPr>
                        <m:t>𝑊</m:t>
                      </m:r>
                      <m:r>
                        <a:rPr lang="en-AU" sz="2400" i="1">
                          <a:latin typeface="Cambria Math" panose="02040503050406030204" pitchFamily="18" charset="0"/>
                        </a:rPr>
                        <m:t>,  </m:t>
                      </m:r>
                      <m:r>
                        <a:rPr lang="en-AU" sz="2400" i="1">
                          <a:latin typeface="Cambria Math" panose="02040503050406030204" pitchFamily="18" charset="0"/>
                          <a:ea typeface="Cambria Math" panose="02040503050406030204" pitchFamily="18" charset="0"/>
                        </a:rPr>
                        <m:t>𝜎</m:t>
                      </m:r>
                      <m:r>
                        <a:rPr lang="en-AU" sz="2400" i="1">
                          <a:latin typeface="Cambria Math" panose="02040503050406030204" pitchFamily="18" charset="0"/>
                          <a:ea typeface="Cambria Math" panose="02040503050406030204" pitchFamily="18" charset="0"/>
                        </a:rPr>
                        <m:t>=5.67×</m:t>
                      </m:r>
                      <m:sSup>
                        <m:sSupPr>
                          <m:ctrlPr>
                            <a:rPr lang="en-AU" sz="2400" i="1">
                              <a:latin typeface="Cambria Math"/>
                              <a:ea typeface="Cambria Math" panose="02040503050406030204" pitchFamily="18" charset="0"/>
                            </a:rPr>
                          </m:ctrlPr>
                        </m:sSupPr>
                        <m:e>
                          <m:r>
                            <a:rPr lang="en-AU" sz="2400" i="1">
                              <a:latin typeface="Cambria Math" panose="02040503050406030204" pitchFamily="18" charset="0"/>
                              <a:ea typeface="Cambria Math" panose="02040503050406030204" pitchFamily="18" charset="0"/>
                            </a:rPr>
                            <m:t>10</m:t>
                          </m:r>
                        </m:e>
                        <m:sup>
                          <m:r>
                            <a:rPr lang="en-AU" sz="2400" i="1">
                              <a:latin typeface="Cambria Math" panose="02040503050406030204" pitchFamily="18" charset="0"/>
                              <a:ea typeface="Cambria Math" panose="02040503050406030204" pitchFamily="18" charset="0"/>
                            </a:rPr>
                            <m:t>−8</m:t>
                          </m:r>
                        </m:sup>
                      </m:sSup>
                      <m:r>
                        <a:rPr lang="en-AU" sz="2400" i="1">
                          <a:latin typeface="Cambria Math" panose="02040503050406030204" pitchFamily="18" charset="0"/>
                          <a:ea typeface="Cambria Math" panose="02040503050406030204" pitchFamily="18" charset="0"/>
                        </a:rPr>
                        <m:t> </m:t>
                      </m:r>
                      <m:r>
                        <a:rPr lang="en-AU" sz="2400" i="1">
                          <a:latin typeface="Cambria Math" panose="02040503050406030204" pitchFamily="18" charset="0"/>
                          <a:ea typeface="Cambria Math" panose="02040503050406030204" pitchFamily="18" charset="0"/>
                        </a:rPr>
                        <m:t>𝑊</m:t>
                      </m:r>
                      <m:sSup>
                        <m:sSupPr>
                          <m:ctrlPr>
                            <a:rPr lang="en-AU" sz="2400" i="1">
                              <a:latin typeface="Cambria Math"/>
                              <a:ea typeface="Cambria Math" panose="02040503050406030204" pitchFamily="18" charset="0"/>
                            </a:rPr>
                          </m:ctrlPr>
                        </m:sSupPr>
                        <m:e>
                          <m:r>
                            <a:rPr lang="en-AU" sz="2400" i="1">
                              <a:latin typeface="Cambria Math" panose="02040503050406030204" pitchFamily="18" charset="0"/>
                              <a:ea typeface="Cambria Math" panose="02040503050406030204" pitchFamily="18" charset="0"/>
                            </a:rPr>
                            <m:t>𝑚</m:t>
                          </m:r>
                        </m:e>
                        <m:sup>
                          <m:r>
                            <a:rPr lang="en-AU" sz="2400" i="1">
                              <a:latin typeface="Cambria Math" panose="02040503050406030204" pitchFamily="18" charset="0"/>
                              <a:ea typeface="Cambria Math" panose="02040503050406030204" pitchFamily="18" charset="0"/>
                            </a:rPr>
                            <m:t>−2</m:t>
                          </m:r>
                        </m:sup>
                      </m:sSup>
                      <m:sSup>
                        <m:sSupPr>
                          <m:ctrlPr>
                            <a:rPr lang="en-AU" sz="2400" i="1">
                              <a:latin typeface="Cambria Math"/>
                              <a:ea typeface="Cambria Math" panose="02040503050406030204" pitchFamily="18" charset="0"/>
                            </a:rPr>
                          </m:ctrlPr>
                        </m:sSupPr>
                        <m:e>
                          <m:r>
                            <a:rPr lang="en-AU" sz="2400" i="1">
                              <a:latin typeface="Cambria Math" panose="02040503050406030204" pitchFamily="18" charset="0"/>
                              <a:ea typeface="Cambria Math" panose="02040503050406030204" pitchFamily="18" charset="0"/>
                            </a:rPr>
                            <m:t>𝐾</m:t>
                          </m:r>
                        </m:e>
                        <m:sup>
                          <m:r>
                            <a:rPr lang="en-AU" sz="2400" i="1">
                              <a:latin typeface="Cambria Math" panose="02040503050406030204" pitchFamily="18" charset="0"/>
                              <a:ea typeface="Cambria Math" panose="02040503050406030204" pitchFamily="18" charset="0"/>
                            </a:rPr>
                            <m:t>−4</m:t>
                          </m:r>
                        </m:sup>
                      </m:sSup>
                      <m:r>
                        <a:rPr lang="en-AU" sz="2400" i="1">
                          <a:latin typeface="Cambria Math" panose="02040503050406030204" pitchFamily="18" charset="0"/>
                          <a:ea typeface="Cambria Math" panose="02040503050406030204" pitchFamily="18" charset="0"/>
                        </a:rPr>
                        <m:t>,</m:t>
                      </m:r>
                    </m:oMath>
                  </m:oMathPara>
                </a14:m>
                <a:endParaRPr lang="en-AU" sz="240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AU" sz="2400" i="1">
                          <a:latin typeface="Cambria Math" panose="02040503050406030204" pitchFamily="18" charset="0"/>
                          <a:ea typeface="Cambria Math" panose="02040503050406030204" pitchFamily="18" charset="0"/>
                        </a:rPr>
                        <m:t>𝐴</m:t>
                      </m:r>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𝑎𝑟𝑒𝑎</m:t>
                      </m:r>
                      <m:r>
                        <a:rPr lang="en-AU" sz="2400" i="1">
                          <a:latin typeface="Cambria Math" panose="02040503050406030204" pitchFamily="18" charset="0"/>
                          <a:ea typeface="Cambria Math" panose="02040503050406030204" pitchFamily="18" charset="0"/>
                        </a:rPr>
                        <m:t> </m:t>
                      </m:r>
                      <m:r>
                        <a:rPr lang="en-AU" sz="2400" i="1">
                          <a:latin typeface="Cambria Math" panose="02040503050406030204" pitchFamily="18" charset="0"/>
                          <a:ea typeface="Cambria Math" panose="02040503050406030204" pitchFamily="18" charset="0"/>
                        </a:rPr>
                        <m:t>𝑖𝑛</m:t>
                      </m:r>
                      <m:r>
                        <a:rPr lang="en-AU" sz="2400" i="1">
                          <a:latin typeface="Cambria Math" panose="02040503050406030204" pitchFamily="18" charset="0"/>
                          <a:ea typeface="Cambria Math" panose="02040503050406030204" pitchFamily="18" charset="0"/>
                        </a:rPr>
                        <m:t> </m:t>
                      </m:r>
                      <m:sSup>
                        <m:sSupPr>
                          <m:ctrlPr>
                            <a:rPr lang="en-AU" sz="2400" i="1">
                              <a:latin typeface="Cambria Math"/>
                              <a:ea typeface="Cambria Math" panose="02040503050406030204" pitchFamily="18" charset="0"/>
                            </a:rPr>
                          </m:ctrlPr>
                        </m:sSupPr>
                        <m:e>
                          <m:r>
                            <a:rPr lang="en-AU" sz="2400" i="1">
                              <a:latin typeface="Cambria Math" panose="02040503050406030204" pitchFamily="18" charset="0"/>
                              <a:ea typeface="Cambria Math" panose="02040503050406030204" pitchFamily="18" charset="0"/>
                            </a:rPr>
                            <m:t>𝑚</m:t>
                          </m:r>
                        </m:e>
                        <m:sup>
                          <m:r>
                            <a:rPr lang="en-AU" sz="2400" i="1">
                              <a:latin typeface="Cambria Math" panose="02040503050406030204" pitchFamily="18" charset="0"/>
                              <a:ea typeface="Cambria Math" panose="02040503050406030204" pitchFamily="18" charset="0"/>
                            </a:rPr>
                            <m:t>2</m:t>
                          </m:r>
                        </m:sup>
                      </m:sSup>
                      <m:r>
                        <a:rPr lang="en-AU" sz="2400" i="1">
                          <a:latin typeface="Cambria Math" panose="02040503050406030204" pitchFamily="18" charset="0"/>
                          <a:ea typeface="Cambria Math" panose="02040503050406030204" pitchFamily="18" charset="0"/>
                        </a:rPr>
                        <m:t>,  </m:t>
                      </m:r>
                      <m:r>
                        <a:rPr lang="en-AU" sz="2400" i="1">
                          <a:latin typeface="Cambria Math" panose="02040503050406030204" pitchFamily="18" charset="0"/>
                          <a:ea typeface="Cambria Math" panose="02040503050406030204" pitchFamily="18" charset="0"/>
                        </a:rPr>
                        <m:t>𝑇</m:t>
                      </m:r>
                      <m:r>
                        <a:rPr lang="en-AU" sz="2400" i="1">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𝑡𝑒𝑚𝑝𝑒𝑟𝑎𝑡𝑢𝑟𝑒</m:t>
                      </m:r>
                      <m:r>
                        <a:rPr lang="en-AU" sz="2400" i="1">
                          <a:latin typeface="Cambria Math" panose="02040503050406030204" pitchFamily="18" charset="0"/>
                          <a:ea typeface="Cambria Math" panose="02040503050406030204" pitchFamily="18" charset="0"/>
                        </a:rPr>
                        <m:t> </m:t>
                      </m:r>
                      <m:r>
                        <a:rPr lang="en-AU" sz="2400" i="1">
                          <a:latin typeface="Cambria Math" panose="02040503050406030204" pitchFamily="18" charset="0"/>
                          <a:ea typeface="Cambria Math" panose="02040503050406030204" pitchFamily="18" charset="0"/>
                        </a:rPr>
                        <m:t>𝑖𝑛</m:t>
                      </m:r>
                      <m:r>
                        <a:rPr lang="en-AU" sz="2400" i="1">
                          <a:latin typeface="Cambria Math" panose="02040503050406030204" pitchFamily="18" charset="0"/>
                          <a:ea typeface="Cambria Math" panose="02040503050406030204" pitchFamily="18" charset="0"/>
                        </a:rPr>
                        <m:t> </m:t>
                      </m:r>
                      <m:r>
                        <a:rPr lang="en-AU" sz="2400" i="1">
                          <a:latin typeface="Cambria Math" panose="02040503050406030204" pitchFamily="18" charset="0"/>
                          <a:ea typeface="Cambria Math" panose="02040503050406030204" pitchFamily="18" charset="0"/>
                        </a:rPr>
                        <m:t>𝐾</m:t>
                      </m:r>
                    </m:oMath>
                  </m:oMathPara>
                </a14:m>
                <a:endParaRPr lang="en-AU" sz="2400" dirty="0"/>
              </a:p>
              <a:p>
                <a:pPr lvl="4" algn="just">
                  <a:buFont typeface="Wingdings" pitchFamily="2" charset="2"/>
                  <a:buChar char="ü"/>
                </a:pPr>
                <a:endParaRPr lang="en-AU" sz="2400" dirty="0"/>
              </a:p>
              <a:p>
                <a:pPr algn="just">
                  <a:buFont typeface="Wingdings" pitchFamily="2" charset="2"/>
                  <a:buChar char="Ø"/>
                </a:pPr>
                <a:endParaRPr lang="en-AU" sz="2400" dirty="0" smtClean="0">
                  <a:latin typeface="Times New Roman" pitchFamily="18" charset="0"/>
                  <a:cs typeface="Times New Roman" pitchFamily="18" charset="0"/>
                </a:endParaRPr>
              </a:p>
              <a:p>
                <a:pPr marL="1828800" lvl="4" indent="0" algn="just">
                  <a:buNone/>
                </a:pPr>
                <a:endParaRPr lang="en-AU" sz="2400" i="1" dirty="0">
                  <a:latin typeface="Times New Roman" pitchFamily="18" charset="0"/>
                  <a:cs typeface="Times New Roman" pitchFamily="18" charset="0"/>
                </a:endParaRPr>
              </a:p>
              <a:p>
                <a:pPr algn="just">
                  <a:buFont typeface="Wingdings" pitchFamily="2" charset="2"/>
                  <a:buChar char="Ø"/>
                </a:pPr>
                <a:endParaRPr lang="en-AU" sz="2400" dirty="0">
                  <a:latin typeface="Times New Roman" pitchFamily="18" charset="0"/>
                  <a:cs typeface="Times New Roman"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8686800" cy="4525963"/>
              </a:xfrm>
              <a:blipFill rotWithShape="1">
                <a:blip r:embed="rId2"/>
                <a:stretch>
                  <a:fillRect l="-982" t="-1078" r="-1053"/>
                </a:stretch>
              </a:blipFill>
            </p:spPr>
            <p:txBody>
              <a:bodyPr/>
              <a:lstStyle/>
              <a:p>
                <a:r>
                  <a:rPr lang="en-US">
                    <a:noFill/>
                  </a:rPr>
                  <a:t> </a:t>
                </a:r>
              </a:p>
            </p:txBody>
          </p:sp>
        </mc:Fallback>
      </mc:AlternateContent>
    </p:spTree>
    <p:extLst>
      <p:ext uri="{BB962C8B-B14F-4D97-AF65-F5344CB8AC3E}">
        <p14:creationId xmlns:p14="http://schemas.microsoft.com/office/powerpoint/2010/main" val="442778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8686800" cy="4525963"/>
              </a:xfrm>
            </p:spPr>
            <p:txBody>
              <a:bodyPr/>
              <a:lstStyle/>
              <a:p>
                <a:pPr algn="just">
                  <a:buFont typeface="Wingdings" pitchFamily="2" charset="2"/>
                  <a:buChar char="Ø"/>
                </a:pPr>
                <a:r>
                  <a:rPr lang="en-AU" sz="2400" dirty="0">
                    <a:latin typeface="Times New Roman" pitchFamily="18" charset="0"/>
                    <a:cs typeface="Times New Roman" pitchFamily="18" charset="0"/>
                  </a:rPr>
                  <a:t>The Sun radiates energy at the rate P = 3.9 x 10</a:t>
                </a:r>
                <a:r>
                  <a:rPr lang="en-AU" sz="2400" baseline="30000" dirty="0">
                    <a:latin typeface="Times New Roman" pitchFamily="18" charset="0"/>
                    <a:cs typeface="Times New Roman" pitchFamily="18" charset="0"/>
                  </a:rPr>
                  <a:t>26</a:t>
                </a:r>
                <a:r>
                  <a:rPr lang="en-AU" sz="2400" dirty="0">
                    <a:latin typeface="Times New Roman" pitchFamily="18" charset="0"/>
                    <a:cs typeface="Times New Roman" pitchFamily="18" charset="0"/>
                  </a:rPr>
                  <a:t> W, and its radius is R = 7 x 10</a:t>
                </a:r>
                <a:r>
                  <a:rPr lang="en-AU" sz="2400" baseline="30000" dirty="0">
                    <a:latin typeface="Times New Roman" pitchFamily="18" charset="0"/>
                    <a:cs typeface="Times New Roman" pitchFamily="18" charset="0"/>
                  </a:rPr>
                  <a:t>8</a:t>
                </a:r>
                <a:r>
                  <a:rPr lang="en-AU" sz="2400" dirty="0">
                    <a:latin typeface="Times New Roman" pitchFamily="18" charset="0"/>
                    <a:cs typeface="Times New Roman" pitchFamily="18" charset="0"/>
                  </a:rPr>
                  <a:t> m.  Assuming the Sun is a perfect emitter (e=1), what is its surface temperature</a:t>
                </a:r>
                <a:r>
                  <a:rPr lang="en-AU" sz="2400" dirty="0" smtClean="0">
                    <a:latin typeface="Times New Roman" pitchFamily="18" charset="0"/>
                    <a:cs typeface="Times New Roman" pitchFamily="18" charset="0"/>
                  </a:rPr>
                  <a:t>?</a:t>
                </a:r>
              </a:p>
              <a:p>
                <a:pPr algn="just">
                  <a:buFont typeface="Wingdings" pitchFamily="2" charset="2"/>
                  <a:buChar char="Ø"/>
                </a:pPr>
                <a:r>
                  <a:rPr lang="en-AU" sz="2400" dirty="0" smtClean="0">
                    <a:latin typeface="Times New Roman" pitchFamily="18" charset="0"/>
                    <a:cs typeface="Times New Roman" pitchFamily="18" charset="0"/>
                  </a:rPr>
                  <a:t>Solution:</a:t>
                </a:r>
              </a:p>
              <a:p>
                <a:pPr lvl="3" algn="just">
                  <a:buFont typeface="Wingdings" pitchFamily="2" charset="2"/>
                  <a:buChar char="ü"/>
                </a:pPr>
                <a14:m>
                  <m:oMath xmlns:m="http://schemas.openxmlformats.org/officeDocument/2006/math">
                    <m:r>
                      <a:rPr lang="en-AU" sz="2400" i="1" smtClean="0">
                        <a:solidFill>
                          <a:schemeClr val="tx1"/>
                        </a:solidFill>
                        <a:latin typeface="Cambria Math" panose="02040503050406030204" pitchFamily="18" charset="0"/>
                      </a:rPr>
                      <m:t>𝑃</m:t>
                    </m:r>
                    <m:r>
                      <a:rPr lang="en-AU" sz="2400" i="1" smtClean="0">
                        <a:solidFill>
                          <a:schemeClr val="tx1"/>
                        </a:solidFill>
                        <a:latin typeface="Cambria Math" panose="02040503050406030204" pitchFamily="18" charset="0"/>
                      </a:rPr>
                      <m:t>= </m:t>
                    </m:r>
                    <m:r>
                      <a:rPr lang="en-AU" sz="2400" i="1">
                        <a:solidFill>
                          <a:schemeClr val="tx1"/>
                        </a:solidFill>
                        <a:latin typeface="Cambria Math" panose="02040503050406030204" pitchFamily="18" charset="0"/>
                        <a:ea typeface="Cambria Math" panose="02040503050406030204" pitchFamily="18" charset="0"/>
                      </a:rPr>
                      <m:t>𝜎</m:t>
                    </m:r>
                    <m:r>
                      <a:rPr lang="en-AU" sz="2400" i="1">
                        <a:solidFill>
                          <a:schemeClr val="tx1"/>
                        </a:solidFill>
                        <a:latin typeface="Cambria Math" panose="02040503050406030204" pitchFamily="18" charset="0"/>
                        <a:ea typeface="Cambria Math" panose="02040503050406030204" pitchFamily="18" charset="0"/>
                      </a:rPr>
                      <m:t> </m:t>
                    </m:r>
                    <m:r>
                      <a:rPr lang="en-AU" sz="2400" i="1">
                        <a:solidFill>
                          <a:schemeClr val="tx1"/>
                        </a:solidFill>
                        <a:latin typeface="Cambria Math" panose="02040503050406030204" pitchFamily="18" charset="0"/>
                        <a:ea typeface="Cambria Math" panose="02040503050406030204" pitchFamily="18" charset="0"/>
                      </a:rPr>
                      <m:t>𝐴</m:t>
                    </m:r>
                    <m:r>
                      <a:rPr lang="en-AU" sz="2400" i="1">
                        <a:solidFill>
                          <a:schemeClr val="tx1"/>
                        </a:solidFill>
                        <a:latin typeface="Cambria Math" panose="02040503050406030204" pitchFamily="18" charset="0"/>
                        <a:ea typeface="Cambria Math" panose="02040503050406030204" pitchFamily="18" charset="0"/>
                      </a:rPr>
                      <m:t> </m:t>
                    </m:r>
                    <m:sSup>
                      <m:sSupPr>
                        <m:ctrlPr>
                          <a:rPr lang="en-AU" sz="2400" i="1">
                            <a:solidFill>
                              <a:schemeClr val="tx1"/>
                            </a:solidFill>
                            <a:latin typeface="Cambria Math"/>
                            <a:ea typeface="Cambria Math" panose="02040503050406030204" pitchFamily="18" charset="0"/>
                          </a:rPr>
                        </m:ctrlPr>
                      </m:sSupPr>
                      <m:e>
                        <m:r>
                          <a:rPr lang="en-AU" sz="2400" i="1">
                            <a:solidFill>
                              <a:schemeClr val="tx1"/>
                            </a:solidFill>
                            <a:latin typeface="Cambria Math" panose="02040503050406030204" pitchFamily="18" charset="0"/>
                            <a:ea typeface="Cambria Math" panose="02040503050406030204" pitchFamily="18" charset="0"/>
                          </a:rPr>
                          <m:t>𝑇</m:t>
                        </m:r>
                      </m:e>
                      <m:sup>
                        <m:r>
                          <a:rPr lang="en-AU" sz="2400" i="1">
                            <a:solidFill>
                              <a:schemeClr val="tx1"/>
                            </a:solidFill>
                            <a:latin typeface="Cambria Math" panose="02040503050406030204" pitchFamily="18" charset="0"/>
                            <a:ea typeface="Cambria Math" panose="02040503050406030204" pitchFamily="18" charset="0"/>
                          </a:rPr>
                          <m:t>4</m:t>
                        </m:r>
                      </m:sup>
                    </m:sSup>
                  </m:oMath>
                </a14:m>
                <a:endParaRPr lang="en-AU" sz="2400" dirty="0">
                  <a:solidFill>
                    <a:schemeClr val="tx1"/>
                  </a:solidFill>
                </a:endParaRPr>
              </a:p>
              <a:p>
                <a:pPr lvl="3" algn="just">
                  <a:buFont typeface="Wingdings" pitchFamily="2" charset="2"/>
                  <a:buChar char="ü"/>
                </a:pPr>
                <a14:m>
                  <m:oMath xmlns:m="http://schemas.openxmlformats.org/officeDocument/2006/math">
                    <m:r>
                      <a:rPr lang="en-AU" sz="2400" i="1">
                        <a:solidFill>
                          <a:schemeClr val="tx1"/>
                        </a:solidFill>
                        <a:latin typeface="Cambria Math" panose="02040503050406030204" pitchFamily="18" charset="0"/>
                      </a:rPr>
                      <m:t>𝐴</m:t>
                    </m:r>
                    <m:r>
                      <a:rPr lang="en-AU" sz="2400" i="1">
                        <a:solidFill>
                          <a:schemeClr val="tx1"/>
                        </a:solidFill>
                        <a:latin typeface="Cambria Math" panose="02040503050406030204" pitchFamily="18" charset="0"/>
                      </a:rPr>
                      <m:t>=4 </m:t>
                    </m:r>
                    <m:r>
                      <a:rPr lang="en-AU" sz="2400" i="1">
                        <a:solidFill>
                          <a:schemeClr val="tx1"/>
                        </a:solidFill>
                        <a:latin typeface="Cambria Math" panose="02040503050406030204" pitchFamily="18" charset="0"/>
                        <a:ea typeface="Cambria Math" panose="02040503050406030204" pitchFamily="18" charset="0"/>
                      </a:rPr>
                      <m:t>𝜋</m:t>
                    </m:r>
                    <m:r>
                      <a:rPr lang="en-AU" sz="2400" i="1">
                        <a:solidFill>
                          <a:schemeClr val="tx1"/>
                        </a:solidFill>
                        <a:latin typeface="Cambria Math" panose="02040503050406030204" pitchFamily="18" charset="0"/>
                        <a:ea typeface="Cambria Math" panose="02040503050406030204" pitchFamily="18" charset="0"/>
                      </a:rPr>
                      <m:t> </m:t>
                    </m:r>
                    <m:sSup>
                      <m:sSupPr>
                        <m:ctrlPr>
                          <a:rPr lang="en-AU" sz="2400" i="1">
                            <a:solidFill>
                              <a:schemeClr val="tx1"/>
                            </a:solidFill>
                            <a:latin typeface="Cambria Math"/>
                            <a:ea typeface="Cambria Math" panose="02040503050406030204" pitchFamily="18" charset="0"/>
                          </a:rPr>
                        </m:ctrlPr>
                      </m:sSupPr>
                      <m:e>
                        <m:r>
                          <a:rPr lang="en-AU" sz="2400" i="1">
                            <a:solidFill>
                              <a:schemeClr val="tx1"/>
                            </a:solidFill>
                            <a:latin typeface="Cambria Math" panose="02040503050406030204" pitchFamily="18" charset="0"/>
                            <a:ea typeface="Cambria Math" panose="02040503050406030204" pitchFamily="18" charset="0"/>
                          </a:rPr>
                          <m:t>𝑅</m:t>
                        </m:r>
                      </m:e>
                      <m:sup>
                        <m:r>
                          <a:rPr lang="en-AU" sz="2400" i="1">
                            <a:solidFill>
                              <a:schemeClr val="tx1"/>
                            </a:solidFill>
                            <a:latin typeface="Cambria Math" panose="02040503050406030204" pitchFamily="18" charset="0"/>
                            <a:ea typeface="Cambria Math" panose="02040503050406030204" pitchFamily="18" charset="0"/>
                          </a:rPr>
                          <m:t>2</m:t>
                        </m:r>
                      </m:sup>
                    </m:sSup>
                  </m:oMath>
                </a14:m>
                <a:endParaRPr lang="en-AU" sz="2400" dirty="0" smtClean="0">
                  <a:solidFill>
                    <a:schemeClr val="tx1"/>
                  </a:solidFill>
                  <a:latin typeface="Times New Roman" pitchFamily="18" charset="0"/>
                  <a:cs typeface="Times New Roman" pitchFamily="18" charset="0"/>
                </a:endParaRPr>
              </a:p>
              <a:p>
                <a:pPr lvl="3" algn="just">
                  <a:buFont typeface="Wingdings" pitchFamily="2" charset="2"/>
                  <a:buChar char="ü"/>
                </a:pPr>
                <a14:m>
                  <m:oMath xmlns:m="http://schemas.openxmlformats.org/officeDocument/2006/math">
                    <m:r>
                      <a:rPr lang="en-AU" sz="2400" i="1">
                        <a:solidFill>
                          <a:schemeClr val="tx1"/>
                        </a:solidFill>
                        <a:latin typeface="Cambria Math" panose="02040503050406030204" pitchFamily="18" charset="0"/>
                      </a:rPr>
                      <m:t>𝑃</m:t>
                    </m:r>
                    <m:r>
                      <a:rPr lang="en-AU" sz="2400" i="1">
                        <a:solidFill>
                          <a:schemeClr val="tx1"/>
                        </a:solidFill>
                        <a:latin typeface="Cambria Math" panose="02040503050406030204" pitchFamily="18" charset="0"/>
                      </a:rPr>
                      <m:t>= </m:t>
                    </m:r>
                    <m:r>
                      <a:rPr lang="en-AU" sz="2400" i="1">
                        <a:solidFill>
                          <a:schemeClr val="tx1"/>
                        </a:solidFill>
                        <a:latin typeface="Cambria Math" panose="02040503050406030204" pitchFamily="18" charset="0"/>
                        <a:ea typeface="Cambria Math" panose="02040503050406030204" pitchFamily="18" charset="0"/>
                      </a:rPr>
                      <m:t>𝜎</m:t>
                    </m:r>
                    <m:r>
                      <a:rPr lang="en-AU" sz="2400" i="1">
                        <a:solidFill>
                          <a:schemeClr val="tx1"/>
                        </a:solidFill>
                        <a:latin typeface="Cambria Math" panose="02040503050406030204" pitchFamily="18" charset="0"/>
                        <a:ea typeface="Cambria Math" panose="02040503050406030204" pitchFamily="18" charset="0"/>
                      </a:rPr>
                      <m:t> 4</m:t>
                    </m:r>
                    <m:r>
                      <a:rPr lang="en-AU" sz="2400" i="1">
                        <a:solidFill>
                          <a:schemeClr val="tx1"/>
                        </a:solidFill>
                        <a:latin typeface="Cambria Math" panose="02040503050406030204" pitchFamily="18" charset="0"/>
                        <a:ea typeface="Cambria Math" panose="02040503050406030204" pitchFamily="18" charset="0"/>
                      </a:rPr>
                      <m:t>𝜋</m:t>
                    </m:r>
                    <m:sSup>
                      <m:sSupPr>
                        <m:ctrlPr>
                          <a:rPr lang="en-AU" sz="2400" i="1">
                            <a:solidFill>
                              <a:schemeClr val="tx1"/>
                            </a:solidFill>
                            <a:latin typeface="Cambria Math"/>
                            <a:ea typeface="Cambria Math" panose="02040503050406030204" pitchFamily="18" charset="0"/>
                          </a:rPr>
                        </m:ctrlPr>
                      </m:sSupPr>
                      <m:e>
                        <m:r>
                          <a:rPr lang="en-AU" sz="2400" i="1">
                            <a:solidFill>
                              <a:schemeClr val="tx1"/>
                            </a:solidFill>
                            <a:latin typeface="Cambria Math" panose="02040503050406030204" pitchFamily="18" charset="0"/>
                            <a:ea typeface="Cambria Math" panose="02040503050406030204" pitchFamily="18" charset="0"/>
                          </a:rPr>
                          <m:t>𝑅</m:t>
                        </m:r>
                      </m:e>
                      <m:sup>
                        <m:r>
                          <a:rPr lang="en-AU" sz="2400" i="1">
                            <a:solidFill>
                              <a:schemeClr val="tx1"/>
                            </a:solidFill>
                            <a:latin typeface="Cambria Math" panose="02040503050406030204" pitchFamily="18" charset="0"/>
                            <a:ea typeface="Cambria Math" panose="02040503050406030204" pitchFamily="18" charset="0"/>
                          </a:rPr>
                          <m:t>2</m:t>
                        </m:r>
                      </m:sup>
                    </m:sSup>
                    <m:r>
                      <a:rPr lang="en-AU" sz="2400" i="1">
                        <a:solidFill>
                          <a:schemeClr val="tx1"/>
                        </a:solidFill>
                        <a:latin typeface="Cambria Math" panose="02040503050406030204" pitchFamily="18" charset="0"/>
                        <a:ea typeface="Cambria Math" panose="02040503050406030204" pitchFamily="18" charset="0"/>
                      </a:rPr>
                      <m:t> </m:t>
                    </m:r>
                    <m:sSup>
                      <m:sSupPr>
                        <m:ctrlPr>
                          <a:rPr lang="en-AU" sz="2400" i="1">
                            <a:solidFill>
                              <a:schemeClr val="tx1"/>
                            </a:solidFill>
                            <a:latin typeface="Cambria Math"/>
                            <a:ea typeface="Cambria Math" panose="02040503050406030204" pitchFamily="18" charset="0"/>
                          </a:rPr>
                        </m:ctrlPr>
                      </m:sSupPr>
                      <m:e>
                        <m:r>
                          <a:rPr lang="en-AU" sz="2400" i="1">
                            <a:solidFill>
                              <a:schemeClr val="tx1"/>
                            </a:solidFill>
                            <a:latin typeface="Cambria Math" panose="02040503050406030204" pitchFamily="18" charset="0"/>
                            <a:ea typeface="Cambria Math" panose="02040503050406030204" pitchFamily="18" charset="0"/>
                          </a:rPr>
                          <m:t>𝑇</m:t>
                        </m:r>
                      </m:e>
                      <m:sup>
                        <m:r>
                          <a:rPr lang="en-AU" sz="2400" i="1">
                            <a:solidFill>
                              <a:schemeClr val="tx1"/>
                            </a:solidFill>
                            <a:latin typeface="Cambria Math" panose="02040503050406030204" pitchFamily="18" charset="0"/>
                            <a:ea typeface="Cambria Math" panose="02040503050406030204" pitchFamily="18" charset="0"/>
                          </a:rPr>
                          <m:t>4</m:t>
                        </m:r>
                      </m:sup>
                    </m:sSup>
                  </m:oMath>
                </a14:m>
                <a:endParaRPr lang="en-AU" sz="2400" dirty="0" smtClean="0">
                  <a:solidFill>
                    <a:schemeClr val="tx1"/>
                  </a:solidFill>
                </a:endParaRPr>
              </a:p>
              <a:p>
                <a:pPr lvl="3" algn="just">
                  <a:buFont typeface="Wingdings" pitchFamily="2" charset="2"/>
                  <a:buChar char="ü"/>
                </a:pPr>
                <a14:m>
                  <m:oMath xmlns:m="http://schemas.openxmlformats.org/officeDocument/2006/math">
                    <m:sSup>
                      <m:sSupPr>
                        <m:ctrlPr>
                          <a:rPr lang="en-AU" sz="2400" i="1">
                            <a:solidFill>
                              <a:schemeClr val="tx1"/>
                            </a:solidFill>
                            <a:latin typeface="Cambria Math"/>
                          </a:rPr>
                        </m:ctrlPr>
                      </m:sSupPr>
                      <m:e>
                        <m:r>
                          <a:rPr lang="en-AU" sz="2400" i="1">
                            <a:solidFill>
                              <a:schemeClr val="tx1"/>
                            </a:solidFill>
                            <a:latin typeface="Cambria Math" panose="02040503050406030204" pitchFamily="18" charset="0"/>
                          </a:rPr>
                          <m:t>𝑇</m:t>
                        </m:r>
                      </m:e>
                      <m:sup>
                        <m:r>
                          <a:rPr lang="en-AU" sz="2400" i="1">
                            <a:solidFill>
                              <a:schemeClr val="tx1"/>
                            </a:solidFill>
                            <a:latin typeface="Cambria Math" panose="02040503050406030204" pitchFamily="18" charset="0"/>
                          </a:rPr>
                          <m:t>4</m:t>
                        </m:r>
                      </m:sup>
                    </m:sSup>
                    <m:r>
                      <a:rPr lang="en-AU" sz="2400" i="1">
                        <a:solidFill>
                          <a:schemeClr val="tx1"/>
                        </a:solidFill>
                        <a:latin typeface="Cambria Math" panose="02040503050406030204" pitchFamily="18" charset="0"/>
                      </a:rPr>
                      <m:t>=</m:t>
                    </m:r>
                    <m:f>
                      <m:fPr>
                        <m:ctrlPr>
                          <a:rPr lang="en-AU" sz="2400" i="1">
                            <a:solidFill>
                              <a:schemeClr val="tx1"/>
                            </a:solidFill>
                            <a:latin typeface="Cambria Math"/>
                          </a:rPr>
                        </m:ctrlPr>
                      </m:fPr>
                      <m:num>
                        <m:r>
                          <a:rPr lang="en-AU" sz="2400" i="1">
                            <a:solidFill>
                              <a:schemeClr val="tx1"/>
                            </a:solidFill>
                            <a:latin typeface="Cambria Math" panose="02040503050406030204" pitchFamily="18" charset="0"/>
                          </a:rPr>
                          <m:t>𝑃</m:t>
                        </m:r>
                      </m:num>
                      <m:den>
                        <m:r>
                          <a:rPr lang="en-AU" sz="2400" i="1">
                            <a:solidFill>
                              <a:schemeClr val="tx1"/>
                            </a:solidFill>
                            <a:latin typeface="Cambria Math" panose="02040503050406030204" pitchFamily="18" charset="0"/>
                            <a:ea typeface="Cambria Math" panose="02040503050406030204" pitchFamily="18" charset="0"/>
                          </a:rPr>
                          <m:t>𝜎</m:t>
                        </m:r>
                        <m:r>
                          <a:rPr lang="en-AU" sz="2400" i="1">
                            <a:solidFill>
                              <a:schemeClr val="tx1"/>
                            </a:solidFill>
                            <a:latin typeface="Cambria Math" panose="02040503050406030204" pitchFamily="18" charset="0"/>
                            <a:ea typeface="Cambria Math" panose="02040503050406030204" pitchFamily="18" charset="0"/>
                          </a:rPr>
                          <m:t> 4</m:t>
                        </m:r>
                        <m:r>
                          <a:rPr lang="en-AU" sz="2400" i="1">
                            <a:solidFill>
                              <a:schemeClr val="tx1"/>
                            </a:solidFill>
                            <a:latin typeface="Cambria Math" panose="02040503050406030204" pitchFamily="18" charset="0"/>
                            <a:ea typeface="Cambria Math" panose="02040503050406030204" pitchFamily="18" charset="0"/>
                          </a:rPr>
                          <m:t>𝜋</m:t>
                        </m:r>
                        <m:sSup>
                          <m:sSupPr>
                            <m:ctrlPr>
                              <a:rPr lang="en-AU" sz="2400" i="1">
                                <a:solidFill>
                                  <a:schemeClr val="tx1"/>
                                </a:solidFill>
                                <a:latin typeface="Cambria Math"/>
                                <a:ea typeface="Cambria Math" panose="02040503050406030204" pitchFamily="18" charset="0"/>
                              </a:rPr>
                            </m:ctrlPr>
                          </m:sSupPr>
                          <m:e>
                            <m:r>
                              <a:rPr lang="en-AU" sz="2400" i="1">
                                <a:solidFill>
                                  <a:schemeClr val="tx1"/>
                                </a:solidFill>
                                <a:latin typeface="Cambria Math" panose="02040503050406030204" pitchFamily="18" charset="0"/>
                                <a:ea typeface="Cambria Math" panose="02040503050406030204" pitchFamily="18" charset="0"/>
                              </a:rPr>
                              <m:t>𝑅</m:t>
                            </m:r>
                          </m:e>
                          <m:sup>
                            <m:r>
                              <a:rPr lang="en-AU" sz="2400" i="1">
                                <a:solidFill>
                                  <a:schemeClr val="tx1"/>
                                </a:solidFill>
                                <a:latin typeface="Cambria Math" panose="02040503050406030204" pitchFamily="18" charset="0"/>
                                <a:ea typeface="Cambria Math" panose="02040503050406030204" pitchFamily="18" charset="0"/>
                              </a:rPr>
                              <m:t>2</m:t>
                            </m:r>
                          </m:sup>
                        </m:sSup>
                      </m:den>
                    </m:f>
                    <m:r>
                      <a:rPr lang="en-AU" sz="2400" i="1">
                        <a:solidFill>
                          <a:schemeClr val="tx1"/>
                        </a:solidFill>
                        <a:latin typeface="Cambria Math" panose="02040503050406030204" pitchFamily="18" charset="0"/>
                      </a:rPr>
                      <m:t>=</m:t>
                    </m:r>
                    <m:f>
                      <m:fPr>
                        <m:ctrlPr>
                          <a:rPr lang="en-AU" sz="2400" i="1">
                            <a:solidFill>
                              <a:schemeClr val="tx1"/>
                            </a:solidFill>
                            <a:latin typeface="Cambria Math"/>
                          </a:rPr>
                        </m:ctrlPr>
                      </m:fPr>
                      <m:num>
                        <m:r>
                          <a:rPr lang="en-AU" sz="2400" i="1">
                            <a:solidFill>
                              <a:schemeClr val="tx1"/>
                            </a:solidFill>
                            <a:latin typeface="Cambria Math" panose="02040503050406030204" pitchFamily="18" charset="0"/>
                          </a:rPr>
                          <m:t>3.9</m:t>
                        </m:r>
                        <m:r>
                          <a:rPr lang="en-AU" sz="2400" i="1">
                            <a:solidFill>
                              <a:schemeClr val="tx1"/>
                            </a:solidFill>
                            <a:latin typeface="Cambria Math" panose="02040503050406030204" pitchFamily="18" charset="0"/>
                            <a:ea typeface="Cambria Math" panose="02040503050406030204" pitchFamily="18" charset="0"/>
                          </a:rPr>
                          <m:t>×</m:t>
                        </m:r>
                        <m:sSup>
                          <m:sSupPr>
                            <m:ctrlPr>
                              <a:rPr lang="en-AU" sz="2400" i="1">
                                <a:solidFill>
                                  <a:schemeClr val="tx1"/>
                                </a:solidFill>
                                <a:latin typeface="Cambria Math"/>
                                <a:ea typeface="Cambria Math" panose="02040503050406030204" pitchFamily="18" charset="0"/>
                              </a:rPr>
                            </m:ctrlPr>
                          </m:sSupPr>
                          <m:e>
                            <m:r>
                              <a:rPr lang="en-AU" sz="2400" i="1">
                                <a:solidFill>
                                  <a:schemeClr val="tx1"/>
                                </a:solidFill>
                                <a:latin typeface="Cambria Math" panose="02040503050406030204" pitchFamily="18" charset="0"/>
                                <a:ea typeface="Cambria Math" panose="02040503050406030204" pitchFamily="18" charset="0"/>
                              </a:rPr>
                              <m:t>10</m:t>
                            </m:r>
                          </m:e>
                          <m:sup>
                            <m:r>
                              <a:rPr lang="en-AU" sz="2400" i="1">
                                <a:solidFill>
                                  <a:schemeClr val="tx1"/>
                                </a:solidFill>
                                <a:latin typeface="Cambria Math" panose="02040503050406030204" pitchFamily="18" charset="0"/>
                                <a:ea typeface="Cambria Math" panose="02040503050406030204" pitchFamily="18" charset="0"/>
                              </a:rPr>
                              <m:t>26</m:t>
                            </m:r>
                          </m:sup>
                        </m:sSup>
                      </m:num>
                      <m:den>
                        <m:r>
                          <a:rPr lang="en-AU" sz="2400" i="1">
                            <a:solidFill>
                              <a:schemeClr val="tx1"/>
                            </a:solidFill>
                            <a:latin typeface="Cambria Math" panose="02040503050406030204" pitchFamily="18" charset="0"/>
                          </a:rPr>
                          <m:t>5.67</m:t>
                        </m:r>
                        <m:r>
                          <a:rPr lang="en-AU" sz="2400" i="1">
                            <a:solidFill>
                              <a:schemeClr val="tx1"/>
                            </a:solidFill>
                            <a:latin typeface="Cambria Math" panose="02040503050406030204" pitchFamily="18" charset="0"/>
                            <a:ea typeface="Cambria Math" panose="02040503050406030204" pitchFamily="18" charset="0"/>
                          </a:rPr>
                          <m:t>×</m:t>
                        </m:r>
                        <m:sSup>
                          <m:sSupPr>
                            <m:ctrlPr>
                              <a:rPr lang="en-AU" sz="2400" i="1">
                                <a:solidFill>
                                  <a:schemeClr val="tx1"/>
                                </a:solidFill>
                                <a:latin typeface="Cambria Math"/>
                                <a:ea typeface="Cambria Math" panose="02040503050406030204" pitchFamily="18" charset="0"/>
                              </a:rPr>
                            </m:ctrlPr>
                          </m:sSupPr>
                          <m:e>
                            <m:r>
                              <a:rPr lang="en-AU" sz="2400" i="1">
                                <a:solidFill>
                                  <a:schemeClr val="tx1"/>
                                </a:solidFill>
                                <a:latin typeface="Cambria Math" panose="02040503050406030204" pitchFamily="18" charset="0"/>
                                <a:ea typeface="Cambria Math" panose="02040503050406030204" pitchFamily="18" charset="0"/>
                              </a:rPr>
                              <m:t>10</m:t>
                            </m:r>
                          </m:e>
                          <m:sup>
                            <m:r>
                              <a:rPr lang="en-AU" sz="2400" i="1">
                                <a:solidFill>
                                  <a:schemeClr val="tx1"/>
                                </a:solidFill>
                                <a:latin typeface="Cambria Math" panose="02040503050406030204" pitchFamily="18" charset="0"/>
                                <a:ea typeface="Cambria Math" panose="02040503050406030204" pitchFamily="18" charset="0"/>
                              </a:rPr>
                              <m:t>−8</m:t>
                            </m:r>
                          </m:sup>
                        </m:sSup>
                        <m:r>
                          <a:rPr lang="en-AU" sz="2400" i="1">
                            <a:solidFill>
                              <a:schemeClr val="tx1"/>
                            </a:solidFill>
                            <a:latin typeface="Cambria Math" panose="02040503050406030204" pitchFamily="18" charset="0"/>
                            <a:ea typeface="Cambria Math" panose="02040503050406030204" pitchFamily="18" charset="0"/>
                          </a:rPr>
                          <m:t>×4</m:t>
                        </m:r>
                        <m:r>
                          <a:rPr lang="en-AU" sz="2400" i="1">
                            <a:solidFill>
                              <a:schemeClr val="tx1"/>
                            </a:solidFill>
                            <a:latin typeface="Cambria Math" panose="02040503050406030204" pitchFamily="18" charset="0"/>
                            <a:ea typeface="Cambria Math" panose="02040503050406030204" pitchFamily="18" charset="0"/>
                          </a:rPr>
                          <m:t>𝜋</m:t>
                        </m:r>
                        <m:r>
                          <a:rPr lang="en-AU" sz="2400" i="1">
                            <a:solidFill>
                              <a:schemeClr val="tx1"/>
                            </a:solidFill>
                            <a:latin typeface="Cambria Math" panose="02040503050406030204" pitchFamily="18" charset="0"/>
                            <a:ea typeface="Cambria Math" panose="02040503050406030204" pitchFamily="18" charset="0"/>
                          </a:rPr>
                          <m:t>×</m:t>
                        </m:r>
                        <m:sSup>
                          <m:sSupPr>
                            <m:ctrlPr>
                              <a:rPr lang="en-AU" sz="2400" i="1">
                                <a:solidFill>
                                  <a:schemeClr val="tx1"/>
                                </a:solidFill>
                                <a:latin typeface="Cambria Math"/>
                                <a:ea typeface="Cambria Math" panose="02040503050406030204" pitchFamily="18" charset="0"/>
                              </a:rPr>
                            </m:ctrlPr>
                          </m:sSupPr>
                          <m:e>
                            <m:r>
                              <a:rPr lang="en-AU" sz="2400" i="1">
                                <a:solidFill>
                                  <a:schemeClr val="tx1"/>
                                </a:solidFill>
                                <a:latin typeface="Cambria Math" panose="02040503050406030204" pitchFamily="18" charset="0"/>
                                <a:ea typeface="Cambria Math" panose="02040503050406030204" pitchFamily="18" charset="0"/>
                              </a:rPr>
                              <m:t>(7×</m:t>
                            </m:r>
                            <m:sSup>
                              <m:sSupPr>
                                <m:ctrlPr>
                                  <a:rPr lang="en-AU" sz="2400" i="1">
                                    <a:solidFill>
                                      <a:schemeClr val="tx1"/>
                                    </a:solidFill>
                                    <a:latin typeface="Cambria Math"/>
                                    <a:ea typeface="Cambria Math" panose="02040503050406030204" pitchFamily="18" charset="0"/>
                                  </a:rPr>
                                </m:ctrlPr>
                              </m:sSupPr>
                              <m:e>
                                <m:r>
                                  <a:rPr lang="en-AU" sz="2400" i="1">
                                    <a:solidFill>
                                      <a:schemeClr val="tx1"/>
                                    </a:solidFill>
                                    <a:latin typeface="Cambria Math" panose="02040503050406030204" pitchFamily="18" charset="0"/>
                                    <a:ea typeface="Cambria Math" panose="02040503050406030204" pitchFamily="18" charset="0"/>
                                  </a:rPr>
                                  <m:t>10</m:t>
                                </m:r>
                              </m:e>
                              <m:sup>
                                <m:r>
                                  <a:rPr lang="en-AU" sz="2400" i="1">
                                    <a:solidFill>
                                      <a:schemeClr val="tx1"/>
                                    </a:solidFill>
                                    <a:latin typeface="Cambria Math" panose="02040503050406030204" pitchFamily="18" charset="0"/>
                                    <a:ea typeface="Cambria Math" panose="02040503050406030204" pitchFamily="18" charset="0"/>
                                  </a:rPr>
                                  <m:t>8</m:t>
                                </m:r>
                              </m:sup>
                            </m:sSup>
                            <m:r>
                              <a:rPr lang="en-AU" sz="2400" i="1">
                                <a:solidFill>
                                  <a:schemeClr val="tx1"/>
                                </a:solidFill>
                                <a:latin typeface="Cambria Math" panose="02040503050406030204" pitchFamily="18" charset="0"/>
                                <a:ea typeface="Cambria Math" panose="02040503050406030204" pitchFamily="18" charset="0"/>
                              </a:rPr>
                              <m:t>)</m:t>
                            </m:r>
                          </m:e>
                          <m:sup>
                            <m:r>
                              <a:rPr lang="en-AU" sz="2400" i="1">
                                <a:solidFill>
                                  <a:schemeClr val="tx1"/>
                                </a:solidFill>
                                <a:latin typeface="Cambria Math" panose="02040503050406030204" pitchFamily="18" charset="0"/>
                                <a:ea typeface="Cambria Math" panose="02040503050406030204" pitchFamily="18" charset="0"/>
                              </a:rPr>
                              <m:t>2</m:t>
                            </m:r>
                          </m:sup>
                        </m:sSup>
                      </m:den>
                    </m:f>
                  </m:oMath>
                </a14:m>
                <a:endParaRPr lang="en-AU" sz="2400" dirty="0" smtClean="0">
                  <a:solidFill>
                    <a:schemeClr val="tx1"/>
                  </a:solidFill>
                </a:endParaRPr>
              </a:p>
              <a:p>
                <a:pPr lvl="3" algn="just">
                  <a:buFont typeface="Wingdings" pitchFamily="2" charset="2"/>
                  <a:buChar char="ü"/>
                </a:pPr>
                <a14:m>
                  <m:oMath xmlns:m="http://schemas.openxmlformats.org/officeDocument/2006/math">
                    <m:r>
                      <a:rPr lang="en-AU" sz="2400" i="1">
                        <a:solidFill>
                          <a:schemeClr val="tx1"/>
                        </a:solidFill>
                        <a:latin typeface="Cambria Math" panose="02040503050406030204" pitchFamily="18" charset="0"/>
                        <a:ea typeface="Cambria Math" panose="02040503050406030204" pitchFamily="18" charset="0"/>
                      </a:rPr>
                      <m:t>𝑇</m:t>
                    </m:r>
                    <m:r>
                      <a:rPr lang="en-AU" sz="2400" i="1">
                        <a:solidFill>
                          <a:schemeClr val="tx1"/>
                        </a:solidFill>
                        <a:latin typeface="Cambria Math" panose="02040503050406030204" pitchFamily="18" charset="0"/>
                        <a:ea typeface="Cambria Math" panose="02040503050406030204" pitchFamily="18" charset="0"/>
                      </a:rPr>
                      <m:t>=5800 </m:t>
                    </m:r>
                    <m:r>
                      <a:rPr lang="en-AU" sz="2400" i="1">
                        <a:solidFill>
                          <a:schemeClr val="tx1"/>
                        </a:solidFill>
                        <a:latin typeface="Cambria Math" panose="02040503050406030204" pitchFamily="18" charset="0"/>
                        <a:ea typeface="Cambria Math" panose="02040503050406030204" pitchFamily="18" charset="0"/>
                      </a:rPr>
                      <m:t>𝐾</m:t>
                    </m:r>
                  </m:oMath>
                </a14:m>
                <a:endParaRPr lang="en-AU" sz="2400" dirty="0">
                  <a:solidFill>
                    <a:schemeClr val="tx1"/>
                  </a:solidFill>
                </a:endParaRPr>
              </a:p>
              <a:p>
                <a:pPr lvl="3" algn="just">
                  <a:buFont typeface="Wingdings" pitchFamily="2" charset="2"/>
                  <a:buChar char="ü"/>
                </a:pPr>
                <a:endParaRPr lang="en-AU" sz="2400" dirty="0">
                  <a:solidFill>
                    <a:srgbClr val="FF0000"/>
                  </a:solidFill>
                </a:endParaRPr>
              </a:p>
              <a:p>
                <a:pPr algn="just">
                  <a:buFont typeface="Wingdings" pitchFamily="2" charset="2"/>
                  <a:buChar char="Ø"/>
                </a:pPr>
                <a:endParaRPr lang="en-AU" sz="2400" dirty="0">
                  <a:latin typeface="Times New Roman" pitchFamily="18" charset="0"/>
                  <a:cs typeface="Times New Roman"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8686800" cy="4525963"/>
              </a:xfrm>
              <a:blipFill rotWithShape="1">
                <a:blip r:embed="rId2"/>
                <a:stretch>
                  <a:fillRect l="-982" t="-1078" r="-1053"/>
                </a:stretch>
              </a:blipFill>
            </p:spPr>
            <p:txBody>
              <a:bodyPr/>
              <a:lstStyle/>
              <a:p>
                <a:r>
                  <a:rPr lang="en-US">
                    <a:noFill/>
                  </a:rPr>
                  <a:t> </a:t>
                </a:r>
              </a:p>
            </p:txBody>
          </p:sp>
        </mc:Fallback>
      </mc:AlternateContent>
    </p:spTree>
    <p:extLst>
      <p:ext uri="{BB962C8B-B14F-4D97-AF65-F5344CB8AC3E}">
        <p14:creationId xmlns:p14="http://schemas.microsoft.com/office/powerpoint/2010/main" val="3159760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799"/>
            <a:ext cx="8458200"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4043362"/>
            <a:ext cx="3962400" cy="262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4999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245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b="1" dirty="0">
                <a:latin typeface="Times New Roman" pitchFamily="18" charset="0"/>
                <a:cs typeface="Times New Roman" pitchFamily="18" charset="0"/>
              </a:rPr>
              <a:t>Conduction, </a:t>
            </a:r>
            <a:r>
              <a:rPr lang="en-US" altLang="en-US" b="1" dirty="0" smtClean="0">
                <a:latin typeface="Times New Roman" pitchFamily="18" charset="0"/>
                <a:cs typeface="Times New Roman" pitchFamily="18" charset="0"/>
              </a:rPr>
              <a:t>Convection </a:t>
            </a:r>
            <a:r>
              <a:rPr lang="en-US" altLang="en-US" b="1" dirty="0">
                <a:latin typeface="Times New Roman" pitchFamily="18" charset="0"/>
                <a:cs typeface="Times New Roman" pitchFamily="18" charset="0"/>
              </a:rPr>
              <a:t>&amp; Radiation</a:t>
            </a:r>
            <a:endParaRPr lang="en-US" b="1" dirty="0">
              <a:latin typeface="Times New Roman" pitchFamily="18" charset="0"/>
              <a:cs typeface="Times New Roman" pitchFamily="18" charset="0"/>
            </a:endParaRP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710530"/>
            <a:ext cx="6477000" cy="4461669"/>
          </a:xfrm>
        </p:spPr>
      </p:pic>
    </p:spTree>
    <p:extLst>
      <p:ext uri="{BB962C8B-B14F-4D97-AF65-F5344CB8AC3E}">
        <p14:creationId xmlns:p14="http://schemas.microsoft.com/office/powerpoint/2010/main" val="2109791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73065838"/>
              </p:ext>
            </p:extLst>
          </p:nvPr>
        </p:nvGraphicFramePr>
        <p:xfrm>
          <a:off x="152400" y="152401"/>
          <a:ext cx="8839200" cy="6476999"/>
        </p:xfrm>
        <a:graphic>
          <a:graphicData uri="http://schemas.openxmlformats.org/drawingml/2006/table">
            <a:tbl>
              <a:tblPr/>
              <a:tblGrid>
                <a:gridCol w="2819400"/>
                <a:gridCol w="2727715"/>
                <a:gridCol w="3292085"/>
              </a:tblGrid>
              <a:tr h="74163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Conduction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Convection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Radiation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5363">
                <a:tc>
                  <a:txBody>
                    <a:bodyPr/>
                    <a:lstStyle/>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Energy transferred by direct contact</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Energy flows directly from warmer to cooler objects</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Continues until object temperatures are equal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Occurs in gases and liquids</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Movement of large number of particles in same direction</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Cycle occurs while temperature differences exist</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Energy transferred by electromagnetic waves (visible light, microwaves, infrared)</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All objects radiate energy</a:t>
                      </a: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Can transfer energy through empty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11011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Heat transfer optimization</a:t>
            </a:r>
          </a:p>
        </p:txBody>
      </p:sp>
      <p:sp>
        <p:nvSpPr>
          <p:cNvPr id="3" name="Content Placeholder 2"/>
          <p:cNvSpPr>
            <a:spLocks noGrp="1"/>
          </p:cNvSpPr>
          <p:nvPr>
            <p:ph idx="1"/>
          </p:nvPr>
        </p:nvSpPr>
        <p:spPr>
          <a:xfrm>
            <a:off x="457200" y="1600200"/>
            <a:ext cx="8458200" cy="4953000"/>
          </a:xfrm>
        </p:spPr>
        <p:txBody>
          <a:bodyPr>
            <a:normAutofit fontScale="85000" lnSpcReduction="20000"/>
          </a:bodyPr>
          <a:lstStyle/>
          <a:p>
            <a:pPr>
              <a:buFont typeface="Wingdings" pitchFamily="2" charset="2"/>
              <a:buChar char="Ø"/>
            </a:pPr>
            <a:r>
              <a:rPr lang="en-US" sz="2800" dirty="0">
                <a:latin typeface="Times New Roman" pitchFamily="18" charset="0"/>
                <a:cs typeface="Times New Roman" pitchFamily="18" charset="0"/>
              </a:rPr>
              <a:t>We have the following relations for heat transfer:</a:t>
            </a:r>
          </a:p>
          <a:p>
            <a:pPr lvl="1">
              <a:buFont typeface="Wingdings" pitchFamily="2" charset="2"/>
              <a:buChar char="ü"/>
            </a:pPr>
            <a:r>
              <a:rPr lang="en-US" dirty="0">
                <a:latin typeface="Times New Roman" pitchFamily="18" charset="0"/>
                <a:cs typeface="Times New Roman" pitchFamily="18" charset="0"/>
              </a:rPr>
              <a:t>Conduction: </a:t>
            </a:r>
          </a:p>
          <a:p>
            <a:pPr lvl="1">
              <a:buFont typeface="Wingdings" pitchFamily="2" charset="2"/>
              <a:buChar char="ü"/>
            </a:pPr>
            <a:r>
              <a:rPr lang="en-US" dirty="0">
                <a:latin typeface="Times New Roman" pitchFamily="18" charset="0"/>
                <a:cs typeface="Times New Roman" pitchFamily="18" charset="0"/>
              </a:rPr>
              <a:t>Convection:</a:t>
            </a:r>
          </a:p>
          <a:p>
            <a:pPr lvl="1">
              <a:buFont typeface="Wingdings" pitchFamily="2" charset="2"/>
              <a:buChar char="ü"/>
            </a:pPr>
            <a:r>
              <a:rPr lang="en-US" dirty="0">
                <a:latin typeface="Times New Roman" pitchFamily="18" charset="0"/>
                <a:cs typeface="Times New Roman" pitchFamily="18" charset="0"/>
              </a:rPr>
              <a:t>Radiation:</a:t>
            </a:r>
          </a:p>
          <a:p>
            <a:pPr>
              <a:buFont typeface="Wingdings" pitchFamily="2" charset="2"/>
              <a:buChar char="Ø"/>
            </a:pPr>
            <a:r>
              <a:rPr lang="en-US" sz="2800" dirty="0">
                <a:latin typeface="Times New Roman" pitchFamily="18" charset="0"/>
                <a:cs typeface="Times New Roman" pitchFamily="18" charset="0"/>
              </a:rPr>
              <a:t>As a result, when equipment designers want to improve heat transfer rates, they focus on:</a:t>
            </a:r>
          </a:p>
          <a:p>
            <a:pPr lvl="1">
              <a:buFont typeface="Wingdings" pitchFamily="2" charset="2"/>
              <a:buChar char="ü"/>
            </a:pPr>
            <a:r>
              <a:rPr lang="en-US" dirty="0">
                <a:latin typeface="Times New Roman" pitchFamily="18" charset="0"/>
                <a:cs typeface="Times New Roman" pitchFamily="18" charset="0"/>
              </a:rPr>
              <a:t>Increasing the area </a:t>
            </a:r>
            <a:r>
              <a:rPr lang="en-US" i="1" dirty="0">
                <a:latin typeface="Times New Roman" pitchFamily="18" charset="0"/>
                <a:cs typeface="Times New Roman" pitchFamily="18" charset="0"/>
              </a:rPr>
              <a:t>A</a:t>
            </a:r>
            <a:r>
              <a:rPr lang="en-US" dirty="0">
                <a:latin typeface="Times New Roman" pitchFamily="18" charset="0"/>
                <a:cs typeface="Times New Roman" pitchFamily="18" charset="0"/>
              </a:rPr>
              <a:t>, e.g. by using profiled pipes and ribbed surfaces.</a:t>
            </a:r>
          </a:p>
          <a:p>
            <a:pPr lvl="1">
              <a:buFont typeface="Wingdings" pitchFamily="2" charset="2"/>
              <a:buChar char="ü"/>
            </a:pPr>
            <a:r>
              <a:rPr lang="en-US" dirty="0">
                <a:latin typeface="Times New Roman" pitchFamily="18" charset="0"/>
                <a:cs typeface="Times New Roman" pitchFamily="18" charset="0"/>
              </a:rPr>
              <a:t>Increasing </a:t>
            </a:r>
            <a:r>
              <a:rPr lang="en-US" dirty="0">
                <a:latin typeface="Times New Roman" pitchFamily="18" charset="0"/>
                <a:cs typeface="Times New Roman" pitchFamily="18" charset="0"/>
                <a:sym typeface="Symbol" pitchFamily="18" charset="2"/>
              </a:rPr>
              <a:t></a:t>
            </a:r>
            <a:r>
              <a:rPr lang="en-US" i="1" dirty="0">
                <a:latin typeface="Times New Roman" pitchFamily="18" charset="0"/>
                <a:cs typeface="Times New Roman" pitchFamily="18" charset="0"/>
                <a:sym typeface="Symbol" pitchFamily="18" charset="2"/>
              </a:rPr>
              <a:t>T</a:t>
            </a:r>
            <a:r>
              <a:rPr lang="en-US" dirty="0">
                <a:latin typeface="Times New Roman" pitchFamily="18" charset="0"/>
                <a:cs typeface="Times New Roman" pitchFamily="18" charset="0"/>
              </a:rPr>
              <a:t> (which is not always controllable).</a:t>
            </a:r>
          </a:p>
          <a:p>
            <a:pPr lvl="1">
              <a:buFont typeface="Wingdings" pitchFamily="2" charset="2"/>
              <a:buChar char="ü"/>
            </a:pPr>
            <a:r>
              <a:rPr lang="en-US" dirty="0">
                <a:latin typeface="Times New Roman" pitchFamily="18" charset="0"/>
                <a:cs typeface="Times New Roman" pitchFamily="18" charset="0"/>
              </a:rPr>
              <a:t>For conduction, increasing </a:t>
            </a:r>
            <a:r>
              <a:rPr lang="en-US" i="1" dirty="0" err="1">
                <a:latin typeface="Times New Roman" pitchFamily="18" charset="0"/>
                <a:cs typeface="Times New Roman" pitchFamily="18" charset="0"/>
              </a:rPr>
              <a:t>k</a:t>
            </a:r>
            <a:r>
              <a:rPr lang="en-US" i="1" baseline="-25000" dirty="0" err="1">
                <a:latin typeface="Times New Roman" pitchFamily="18" charset="0"/>
                <a:cs typeface="Times New Roman" pitchFamily="18" charset="0"/>
              </a:rPr>
              <a:t>f</a:t>
            </a:r>
            <a:r>
              <a:rPr lang="en-US" i="1" baseline="-25000" dirty="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d</a:t>
            </a:r>
            <a:r>
              <a:rPr lang="en-US" dirty="0">
                <a:latin typeface="Times New Roman" pitchFamily="18" charset="0"/>
                <a:cs typeface="Times New Roman" pitchFamily="18" charset="0"/>
              </a:rPr>
              <a:t>.</a:t>
            </a:r>
          </a:p>
          <a:p>
            <a:pPr lvl="1">
              <a:buFont typeface="Wingdings" pitchFamily="2" charset="2"/>
              <a:buChar char="ü"/>
            </a:pPr>
            <a:r>
              <a:rPr lang="en-US" dirty="0">
                <a:latin typeface="Times New Roman" pitchFamily="18" charset="0"/>
                <a:cs typeface="Times New Roman" pitchFamily="18" charset="0"/>
              </a:rPr>
              <a:t>Increase </a:t>
            </a:r>
            <a:r>
              <a:rPr lang="en-US" i="1" dirty="0">
                <a:latin typeface="Times New Roman" pitchFamily="18" charset="0"/>
                <a:cs typeface="Times New Roman" pitchFamily="18" charset="0"/>
              </a:rPr>
              <a:t>h</a:t>
            </a:r>
            <a:r>
              <a:rPr lang="en-US" dirty="0">
                <a:latin typeface="Times New Roman" pitchFamily="18" charset="0"/>
                <a:cs typeface="Times New Roman" pitchFamily="18" charset="0"/>
              </a:rPr>
              <a:t> by not relying on natural convection, but introducing forced convection.</a:t>
            </a:r>
          </a:p>
          <a:p>
            <a:pPr lvl="1">
              <a:buFont typeface="Wingdings" pitchFamily="2" charset="2"/>
              <a:buChar char="ü"/>
            </a:pPr>
            <a:r>
              <a:rPr lang="en-US" dirty="0">
                <a:latin typeface="Times New Roman" pitchFamily="18" charset="0"/>
                <a:cs typeface="Times New Roman" pitchFamily="18" charset="0"/>
              </a:rPr>
              <a:t>Increase </a:t>
            </a:r>
            <a:r>
              <a:rPr lang="en-US" i="1" dirty="0" err="1">
                <a:latin typeface="Times New Roman" pitchFamily="18" charset="0"/>
                <a:cs typeface="Times New Roman" pitchFamily="18" charset="0"/>
              </a:rPr>
              <a:t>h</a:t>
            </a:r>
            <a:r>
              <a:rPr lang="en-US" i="1" baseline="-25000" dirty="0" err="1">
                <a:latin typeface="Times New Roman" pitchFamily="18" charset="0"/>
                <a:cs typeface="Times New Roman" pitchFamily="18" charset="0"/>
              </a:rPr>
              <a:t>r</a:t>
            </a:r>
            <a:r>
              <a:rPr lang="en-US" dirty="0">
                <a:latin typeface="Times New Roman" pitchFamily="18" charset="0"/>
                <a:cs typeface="Times New Roman" pitchFamily="18" charset="0"/>
              </a:rPr>
              <a:t>, by using “black” surfaces.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19188378"/>
              </p:ext>
            </p:extLst>
          </p:nvPr>
        </p:nvGraphicFramePr>
        <p:xfrm>
          <a:off x="2895600" y="1981200"/>
          <a:ext cx="1879600" cy="381000"/>
        </p:xfrm>
        <a:graphic>
          <a:graphicData uri="http://schemas.openxmlformats.org/presentationml/2006/ole">
            <mc:AlternateContent xmlns:mc="http://schemas.openxmlformats.org/markup-compatibility/2006">
              <mc:Choice xmlns:v="urn:schemas-microsoft-com:vml" Requires="v">
                <p:oleObj spid="_x0000_s7437" name="Equation" r:id="rId3" imgW="1879600" imgH="381000" progId="Equation.3">
                  <p:embed/>
                </p:oleObj>
              </mc:Choice>
              <mc:Fallback>
                <p:oleObj name="Equation" r:id="rId3" imgW="1879600" imgH="38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981200"/>
                        <a:ext cx="18796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0082842"/>
              </p:ext>
            </p:extLst>
          </p:nvPr>
        </p:nvGraphicFramePr>
        <p:xfrm>
          <a:off x="2895600" y="2362200"/>
          <a:ext cx="1422400" cy="330200"/>
        </p:xfrm>
        <a:graphic>
          <a:graphicData uri="http://schemas.openxmlformats.org/presentationml/2006/ole">
            <mc:AlternateContent xmlns:mc="http://schemas.openxmlformats.org/markup-compatibility/2006">
              <mc:Choice xmlns:v="urn:schemas-microsoft-com:vml" Requires="v">
                <p:oleObj spid="_x0000_s7438" name="Equation" r:id="rId5" imgW="1422400" imgH="330200" progId="Equation.3">
                  <p:embed/>
                </p:oleObj>
              </mc:Choice>
              <mc:Fallback>
                <p:oleObj name="Equation" r:id="rId5" imgW="1422400" imgH="330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362200"/>
                        <a:ext cx="14224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0925136"/>
              </p:ext>
            </p:extLst>
          </p:nvPr>
        </p:nvGraphicFramePr>
        <p:xfrm>
          <a:off x="2895600" y="2667000"/>
          <a:ext cx="1511300" cy="341313"/>
        </p:xfrm>
        <a:graphic>
          <a:graphicData uri="http://schemas.openxmlformats.org/presentationml/2006/ole">
            <mc:AlternateContent xmlns:mc="http://schemas.openxmlformats.org/markup-compatibility/2006">
              <mc:Choice xmlns:v="urn:schemas-microsoft-com:vml" Requires="v">
                <p:oleObj spid="_x0000_s7439" name="Equation" r:id="rId7" imgW="1511300" imgH="342900" progId="Equation.3">
                  <p:embed/>
                </p:oleObj>
              </mc:Choice>
              <mc:Fallback>
                <p:oleObj name="Equation" r:id="rId7" imgW="1511300" imgH="3429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667000"/>
                        <a:ext cx="1511300"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41074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Surface characteristics</a:t>
            </a:r>
          </a:p>
        </p:txBody>
      </p:sp>
      <p:grpSp>
        <p:nvGrpSpPr>
          <p:cNvPr id="4" name="Group 30"/>
          <p:cNvGrpSpPr>
            <a:grpSpLocks/>
          </p:cNvGrpSpPr>
          <p:nvPr/>
        </p:nvGrpSpPr>
        <p:grpSpPr bwMode="auto">
          <a:xfrm>
            <a:off x="914400" y="1752600"/>
            <a:ext cx="6500813" cy="4511675"/>
            <a:chOff x="576" y="1104"/>
            <a:chExt cx="4095" cy="2842"/>
          </a:xfrm>
        </p:grpSpPr>
        <p:grpSp>
          <p:nvGrpSpPr>
            <p:cNvPr id="5" name="Group 28"/>
            <p:cNvGrpSpPr>
              <a:grpSpLocks/>
            </p:cNvGrpSpPr>
            <p:nvPr/>
          </p:nvGrpSpPr>
          <p:grpSpPr bwMode="auto">
            <a:xfrm>
              <a:off x="576" y="1104"/>
              <a:ext cx="4095" cy="2842"/>
              <a:chOff x="576" y="1104"/>
              <a:chExt cx="4095" cy="2842"/>
            </a:xfrm>
          </p:grpSpPr>
          <p:sp>
            <p:nvSpPr>
              <p:cNvPr id="7" name="Line 3"/>
              <p:cNvSpPr>
                <a:spLocks noChangeShapeType="1"/>
              </p:cNvSpPr>
              <p:nvPr/>
            </p:nvSpPr>
            <p:spPr bwMode="auto">
              <a:xfrm>
                <a:off x="1152" y="1920"/>
                <a:ext cx="336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4"/>
              <p:cNvSpPr>
                <a:spLocks noChangeShapeType="1"/>
              </p:cNvSpPr>
              <p:nvPr/>
            </p:nvSpPr>
            <p:spPr bwMode="auto">
              <a:xfrm>
                <a:off x="1152" y="2208"/>
                <a:ext cx="336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
              <p:cNvSpPr>
                <a:spLocks noChangeShapeType="1"/>
              </p:cNvSpPr>
              <p:nvPr/>
            </p:nvSpPr>
            <p:spPr bwMode="auto">
              <a:xfrm>
                <a:off x="2050" y="1104"/>
                <a:ext cx="734" cy="816"/>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6"/>
              <p:cNvSpPr>
                <a:spLocks noChangeShapeType="1"/>
              </p:cNvSpPr>
              <p:nvPr/>
            </p:nvSpPr>
            <p:spPr bwMode="auto">
              <a:xfrm>
                <a:off x="2784" y="1920"/>
                <a:ext cx="816" cy="816"/>
              </a:xfrm>
              <a:prstGeom prst="line">
                <a:avLst/>
              </a:prstGeom>
              <a:noFill/>
              <a:ln w="38100">
                <a:solidFill>
                  <a:srgbClr val="33CC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7"/>
              <p:cNvSpPr>
                <a:spLocks noChangeShapeType="1"/>
              </p:cNvSpPr>
              <p:nvPr/>
            </p:nvSpPr>
            <p:spPr bwMode="auto">
              <a:xfrm flipV="1">
                <a:off x="2784" y="1104"/>
                <a:ext cx="816" cy="816"/>
              </a:xfrm>
              <a:prstGeom prst="line">
                <a:avLst/>
              </a:prstGeom>
              <a:noFill/>
              <a:ln w="38100" cap="rnd">
                <a:solidFill>
                  <a:srgbClr val="FF00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8"/>
              <p:cNvSpPr>
                <a:spLocks noChangeShapeType="1"/>
              </p:cNvSpPr>
              <p:nvPr/>
            </p:nvSpPr>
            <p:spPr bwMode="auto">
              <a:xfrm flipH="1">
                <a:off x="2637" y="1933"/>
                <a:ext cx="144" cy="144"/>
              </a:xfrm>
              <a:prstGeom prst="line">
                <a:avLst/>
              </a:prstGeom>
              <a:noFill/>
              <a:ln w="1270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9"/>
              <p:cNvSpPr>
                <a:spLocks noChangeShapeType="1"/>
              </p:cNvSpPr>
              <p:nvPr/>
            </p:nvSpPr>
            <p:spPr bwMode="auto">
              <a:xfrm flipH="1">
                <a:off x="2685" y="1933"/>
                <a:ext cx="96" cy="240"/>
              </a:xfrm>
              <a:prstGeom prst="line">
                <a:avLst/>
              </a:prstGeom>
              <a:noFill/>
              <a:ln w="1270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0"/>
              <p:cNvSpPr>
                <a:spLocks noChangeShapeType="1"/>
              </p:cNvSpPr>
              <p:nvPr/>
            </p:nvSpPr>
            <p:spPr bwMode="auto">
              <a:xfrm flipH="1">
                <a:off x="2781" y="1933"/>
                <a:ext cx="0" cy="240"/>
              </a:xfrm>
              <a:prstGeom prst="line">
                <a:avLst/>
              </a:prstGeom>
              <a:noFill/>
              <a:ln w="1270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1"/>
              <p:cNvSpPr>
                <a:spLocks noChangeShapeType="1"/>
              </p:cNvSpPr>
              <p:nvPr/>
            </p:nvSpPr>
            <p:spPr bwMode="auto">
              <a:xfrm>
                <a:off x="2781" y="1933"/>
                <a:ext cx="96" cy="192"/>
              </a:xfrm>
              <a:prstGeom prst="line">
                <a:avLst/>
              </a:prstGeom>
              <a:noFill/>
              <a:ln w="1270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2"/>
              <p:cNvSpPr>
                <a:spLocks noChangeShapeType="1"/>
              </p:cNvSpPr>
              <p:nvPr/>
            </p:nvSpPr>
            <p:spPr bwMode="auto">
              <a:xfrm>
                <a:off x="2781" y="1933"/>
                <a:ext cx="144" cy="144"/>
              </a:xfrm>
              <a:prstGeom prst="line">
                <a:avLst/>
              </a:prstGeom>
              <a:noFill/>
              <a:ln w="1270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7" name="Object 13"/>
              <p:cNvGraphicFramePr>
                <a:graphicFrameLocks noChangeAspect="1"/>
              </p:cNvGraphicFramePr>
              <p:nvPr/>
            </p:nvGraphicFramePr>
            <p:xfrm>
              <a:off x="1770" y="2891"/>
              <a:ext cx="1782" cy="325"/>
            </p:xfrm>
            <a:graphic>
              <a:graphicData uri="http://schemas.openxmlformats.org/presentationml/2006/ole">
                <mc:AlternateContent xmlns:mc="http://schemas.openxmlformats.org/markup-compatibility/2006">
                  <mc:Choice xmlns:v="urn:schemas-microsoft-com:vml" Requires="v">
                    <p:oleObj spid="_x0000_s5572" name="Equation" r:id="rId3" imgW="1447560" imgH="266400" progId="Equation.3">
                      <p:embed/>
                    </p:oleObj>
                  </mc:Choice>
                  <mc:Fallback>
                    <p:oleObj name="Equation" r:id="rId3" imgW="144756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 y="2891"/>
                            <a:ext cx="1782" cy="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14"/>
              <p:cNvSpPr txBox="1">
                <a:spLocks noChangeArrowheads="1"/>
              </p:cNvSpPr>
              <p:nvPr/>
            </p:nvSpPr>
            <p:spPr bwMode="auto">
              <a:xfrm>
                <a:off x="576" y="1152"/>
                <a:ext cx="15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b="0">
                    <a:solidFill>
                      <a:schemeClr val="tx1"/>
                    </a:solidFill>
                    <a:latin typeface="Times New Roman" pitchFamily="18" charset="0"/>
                  </a:rPr>
                  <a:t> (W/m</a:t>
                </a:r>
                <a:r>
                  <a:rPr lang="en-US" sz="2000" b="0" baseline="30000">
                    <a:solidFill>
                      <a:schemeClr val="tx1"/>
                    </a:solidFill>
                    <a:latin typeface="Times New Roman" pitchFamily="18" charset="0"/>
                  </a:rPr>
                  <a:t>2</a:t>
                </a:r>
                <a:r>
                  <a:rPr lang="en-US" sz="2000" b="0">
                    <a:solidFill>
                      <a:schemeClr val="tx1"/>
                    </a:solidFill>
                    <a:latin typeface="Times New Roman" pitchFamily="18" charset="0"/>
                  </a:rPr>
                  <a:t>) </a:t>
                </a:r>
              </a:p>
              <a:p>
                <a:pPr algn="r"/>
                <a:r>
                  <a:rPr lang="en-US" sz="2000" b="0">
                    <a:solidFill>
                      <a:schemeClr val="accent2"/>
                    </a:solidFill>
                    <a:latin typeface="Times New Roman" pitchFamily="18" charset="0"/>
                  </a:rPr>
                  <a:t>(incident energy flux)</a:t>
                </a:r>
                <a:endParaRPr lang="en-US" sz="2000" b="0">
                  <a:solidFill>
                    <a:schemeClr val="tx1"/>
                  </a:solidFill>
                  <a:latin typeface="Times New Roman" pitchFamily="18" charset="0"/>
                </a:endParaRPr>
              </a:p>
            </p:txBody>
          </p:sp>
          <p:sp>
            <p:nvSpPr>
              <p:cNvPr id="19" name="Text Box 15"/>
              <p:cNvSpPr txBox="1">
                <a:spLocks noChangeArrowheads="1"/>
              </p:cNvSpPr>
              <p:nvPr/>
            </p:nvSpPr>
            <p:spPr bwMode="auto">
              <a:xfrm>
                <a:off x="3428" y="1296"/>
                <a:ext cx="9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0">
                    <a:solidFill>
                      <a:schemeClr val="tx1"/>
                    </a:solidFill>
                    <a:latin typeface="Symbol" pitchFamily="18" charset="2"/>
                  </a:rPr>
                  <a:t>   </a:t>
                </a:r>
                <a:r>
                  <a:rPr lang="en-US" sz="2000" b="0">
                    <a:solidFill>
                      <a:schemeClr val="tx1"/>
                    </a:solidFill>
                    <a:latin typeface="Times New Roman" pitchFamily="18" charset="0"/>
                  </a:rPr>
                  <a:t> </a:t>
                </a:r>
                <a:r>
                  <a:rPr lang="en-US" sz="2000" b="0">
                    <a:latin typeface="Times New Roman" pitchFamily="18" charset="0"/>
                  </a:rPr>
                  <a:t>(reflected)</a:t>
                </a:r>
                <a:endParaRPr lang="en-US" sz="2000" b="0">
                  <a:solidFill>
                    <a:schemeClr val="tx1"/>
                  </a:solidFill>
                  <a:latin typeface="Times New Roman" pitchFamily="18" charset="0"/>
                </a:endParaRPr>
              </a:p>
            </p:txBody>
          </p:sp>
          <p:sp>
            <p:nvSpPr>
              <p:cNvPr id="20" name="Text Box 16"/>
              <p:cNvSpPr txBox="1">
                <a:spLocks noChangeArrowheads="1"/>
              </p:cNvSpPr>
              <p:nvPr/>
            </p:nvSpPr>
            <p:spPr bwMode="auto">
              <a:xfrm>
                <a:off x="3533" y="2308"/>
                <a:ext cx="10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0">
                    <a:solidFill>
                      <a:schemeClr val="tx1"/>
                    </a:solidFill>
                    <a:latin typeface="Times New Roman" pitchFamily="18" charset="0"/>
                  </a:rPr>
                  <a:t>  </a:t>
                </a:r>
                <a:r>
                  <a:rPr lang="en-US" sz="2000" b="0">
                    <a:solidFill>
                      <a:srgbClr val="33CCFF"/>
                    </a:solidFill>
                    <a:latin typeface="Times New Roman" pitchFamily="18" charset="0"/>
                  </a:rPr>
                  <a:t>(transmitted)</a:t>
                </a:r>
                <a:endParaRPr lang="en-US" sz="2000" b="0">
                  <a:solidFill>
                    <a:schemeClr val="tx1"/>
                  </a:solidFill>
                  <a:latin typeface="Times New Roman" pitchFamily="18" charset="0"/>
                </a:endParaRPr>
              </a:p>
            </p:txBody>
          </p:sp>
          <p:sp>
            <p:nvSpPr>
              <p:cNvPr id="21" name="Text Box 17"/>
              <p:cNvSpPr txBox="1">
                <a:spLocks noChangeArrowheads="1"/>
              </p:cNvSpPr>
              <p:nvPr/>
            </p:nvSpPr>
            <p:spPr bwMode="auto">
              <a:xfrm>
                <a:off x="1590" y="1940"/>
                <a:ext cx="83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0">
                    <a:solidFill>
                      <a:srgbClr val="CC0099"/>
                    </a:solidFill>
                    <a:latin typeface="Times New Roman" pitchFamily="18" charset="0"/>
                  </a:rPr>
                  <a:t> </a:t>
                </a:r>
                <a:r>
                  <a:rPr lang="en-US" sz="2000" b="0">
                    <a:solidFill>
                      <a:srgbClr val="9900FF"/>
                    </a:solidFill>
                    <a:latin typeface="Times New Roman" pitchFamily="18" charset="0"/>
                  </a:rPr>
                  <a:t>(absorbed)</a:t>
                </a:r>
                <a:endParaRPr lang="en-US" sz="2000" b="0">
                  <a:solidFill>
                    <a:schemeClr val="tx1"/>
                  </a:solidFill>
                  <a:latin typeface="Times New Roman" pitchFamily="18" charset="0"/>
                </a:endParaRPr>
              </a:p>
            </p:txBody>
          </p:sp>
          <p:sp>
            <p:nvSpPr>
              <p:cNvPr id="22" name="Text Box 18"/>
              <p:cNvSpPr txBox="1">
                <a:spLocks noChangeArrowheads="1"/>
              </p:cNvSpPr>
              <p:nvPr/>
            </p:nvSpPr>
            <p:spPr bwMode="auto">
              <a:xfrm>
                <a:off x="1104" y="3408"/>
                <a:ext cx="8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0">
                    <a:solidFill>
                      <a:schemeClr val="tx1"/>
                    </a:solidFill>
                    <a:latin typeface="Times New Roman" pitchFamily="18" charset="0"/>
                  </a:rPr>
                  <a:t>absorptance</a:t>
                </a:r>
              </a:p>
            </p:txBody>
          </p:sp>
          <p:sp>
            <p:nvSpPr>
              <p:cNvPr id="23" name="Text Box 19"/>
              <p:cNvSpPr txBox="1">
                <a:spLocks noChangeArrowheads="1"/>
              </p:cNvSpPr>
              <p:nvPr/>
            </p:nvSpPr>
            <p:spPr bwMode="auto">
              <a:xfrm>
                <a:off x="2448" y="3696"/>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0">
                    <a:solidFill>
                      <a:schemeClr val="tx1"/>
                    </a:solidFill>
                    <a:latin typeface="Times New Roman" pitchFamily="18" charset="0"/>
                  </a:rPr>
                  <a:t>reflectance</a:t>
                </a:r>
              </a:p>
            </p:txBody>
          </p:sp>
          <p:sp>
            <p:nvSpPr>
              <p:cNvPr id="24" name="Text Box 20"/>
              <p:cNvSpPr txBox="1">
                <a:spLocks noChangeArrowheads="1"/>
              </p:cNvSpPr>
              <p:nvPr/>
            </p:nvSpPr>
            <p:spPr bwMode="auto">
              <a:xfrm>
                <a:off x="3696" y="3408"/>
                <a:ext cx="9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0">
                    <a:solidFill>
                      <a:schemeClr val="tx1"/>
                    </a:solidFill>
                    <a:latin typeface="Times New Roman" pitchFamily="18" charset="0"/>
                  </a:rPr>
                  <a:t>transmittance</a:t>
                </a:r>
              </a:p>
            </p:txBody>
          </p:sp>
          <p:sp>
            <p:nvSpPr>
              <p:cNvPr id="25" name="Line 21"/>
              <p:cNvSpPr>
                <a:spLocks noChangeShapeType="1"/>
              </p:cNvSpPr>
              <p:nvPr/>
            </p:nvSpPr>
            <p:spPr bwMode="auto">
              <a:xfrm flipV="1">
                <a:off x="1824" y="3264"/>
                <a:ext cx="432" cy="1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2"/>
              <p:cNvSpPr>
                <a:spLocks noChangeShapeType="1"/>
              </p:cNvSpPr>
              <p:nvPr/>
            </p:nvSpPr>
            <p:spPr bwMode="auto">
              <a:xfrm flipV="1">
                <a:off x="2928" y="3312"/>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3"/>
              <p:cNvSpPr>
                <a:spLocks noChangeShapeType="1"/>
              </p:cNvSpPr>
              <p:nvPr/>
            </p:nvSpPr>
            <p:spPr bwMode="auto">
              <a:xfrm flipH="1" flipV="1">
                <a:off x="3504" y="3168"/>
                <a:ext cx="432" cy="2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4"/>
              <p:cNvSpPr txBox="1">
                <a:spLocks noChangeArrowheads="1"/>
              </p:cNvSpPr>
              <p:nvPr/>
            </p:nvSpPr>
            <p:spPr bwMode="auto">
              <a:xfrm>
                <a:off x="3590" y="1992"/>
                <a:ext cx="10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b="0">
                    <a:solidFill>
                      <a:schemeClr val="tx1"/>
                    </a:solidFill>
                    <a:latin typeface="Times New Roman" pitchFamily="18" charset="0"/>
                  </a:rPr>
                  <a:t>translucent slab</a:t>
                </a:r>
                <a:endParaRPr lang="en-US" sz="2000" b="0">
                  <a:solidFill>
                    <a:schemeClr val="tx1"/>
                  </a:solidFill>
                  <a:latin typeface="Times New Roman" pitchFamily="18" charset="0"/>
                </a:endParaRPr>
              </a:p>
            </p:txBody>
          </p:sp>
          <p:graphicFrame>
            <p:nvGraphicFramePr>
              <p:cNvPr id="29" name="Object 25"/>
              <p:cNvGraphicFramePr>
                <a:graphicFrameLocks noChangeAspect="1"/>
              </p:cNvGraphicFramePr>
              <p:nvPr/>
            </p:nvGraphicFramePr>
            <p:xfrm>
              <a:off x="3360" y="1352"/>
              <a:ext cx="255" cy="191"/>
            </p:xfrm>
            <a:graphic>
              <a:graphicData uri="http://schemas.openxmlformats.org/presentationml/2006/ole">
                <mc:AlternateContent xmlns:mc="http://schemas.openxmlformats.org/markup-compatibility/2006">
                  <mc:Choice xmlns:v="urn:schemas-microsoft-com:vml" Requires="v">
                    <p:oleObj spid="_x0000_s5573" name="Equation" r:id="rId5" imgW="406080" imgH="304560" progId="Equation.3">
                      <p:embed/>
                    </p:oleObj>
                  </mc:Choice>
                  <mc:Fallback>
                    <p:oleObj name="Equation" r:id="rId5" imgW="406080" imgH="304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1352"/>
                            <a:ext cx="255"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6"/>
              <p:cNvGraphicFramePr>
                <a:graphicFrameLocks noChangeAspect="1"/>
              </p:cNvGraphicFramePr>
              <p:nvPr/>
            </p:nvGraphicFramePr>
            <p:xfrm>
              <a:off x="3401" y="2389"/>
              <a:ext cx="223" cy="159"/>
            </p:xfrm>
            <a:graphic>
              <a:graphicData uri="http://schemas.openxmlformats.org/presentationml/2006/ole">
                <mc:AlternateContent xmlns:mc="http://schemas.openxmlformats.org/markup-compatibility/2006">
                  <mc:Choice xmlns:v="urn:schemas-microsoft-com:vml" Requires="v">
                    <p:oleObj spid="_x0000_s5574" name="Equation" r:id="rId7" imgW="355320" imgH="253800" progId="Equation.3">
                      <p:embed/>
                    </p:oleObj>
                  </mc:Choice>
                  <mc:Fallback>
                    <p:oleObj name="Equation" r:id="rId7" imgW="35532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1" y="2389"/>
                            <a:ext cx="223"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7"/>
              <p:cNvGraphicFramePr>
                <a:graphicFrameLocks noChangeAspect="1"/>
              </p:cNvGraphicFramePr>
              <p:nvPr/>
            </p:nvGraphicFramePr>
            <p:xfrm>
              <a:off x="1392" y="2032"/>
              <a:ext cx="247" cy="159"/>
            </p:xfrm>
            <a:graphic>
              <a:graphicData uri="http://schemas.openxmlformats.org/presentationml/2006/ole">
                <mc:AlternateContent xmlns:mc="http://schemas.openxmlformats.org/markup-compatibility/2006">
                  <mc:Choice xmlns:v="urn:schemas-microsoft-com:vml" Requires="v">
                    <p:oleObj spid="_x0000_s5575" name="Equation" r:id="rId9" imgW="393480" imgH="253800" progId="Equation.3">
                      <p:embed/>
                    </p:oleObj>
                  </mc:Choice>
                  <mc:Fallback>
                    <p:oleObj name="Equation" r:id="rId9" imgW="3934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2" y="2032"/>
                            <a:ext cx="247"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 name="Object 29"/>
            <p:cNvGraphicFramePr>
              <a:graphicFrameLocks noChangeAspect="1"/>
            </p:cNvGraphicFramePr>
            <p:nvPr/>
          </p:nvGraphicFramePr>
          <p:xfrm>
            <a:off x="1320" y="1240"/>
            <a:ext cx="120" cy="151"/>
          </p:xfrm>
          <a:graphic>
            <a:graphicData uri="http://schemas.openxmlformats.org/presentationml/2006/ole">
              <mc:AlternateContent xmlns:mc="http://schemas.openxmlformats.org/markup-compatibility/2006">
                <mc:Choice xmlns:v="urn:schemas-microsoft-com:vml" Requires="v">
                  <p:oleObj spid="_x0000_s5576" name="Equation" r:id="rId11" imgW="190440" imgH="241200" progId="Equation.3">
                    <p:embed/>
                  </p:oleObj>
                </mc:Choice>
                <mc:Fallback>
                  <p:oleObj name="Equation" r:id="rId11" imgW="19044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20" y="1240"/>
                          <a:ext cx="120"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86612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Heat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2400" dirty="0" smtClean="0">
                <a:latin typeface="Times New Roman" pitchFamily="18" charset="0"/>
                <a:cs typeface="Times New Roman" pitchFamily="18" charset="0"/>
              </a:rPr>
              <a:t>Unit:</a:t>
            </a:r>
            <a:endParaRPr lang="en-US" sz="2400" dirty="0">
              <a:latin typeface="Times New Roman" pitchFamily="18" charset="0"/>
              <a:cs typeface="Times New Roman" pitchFamily="18" charset="0"/>
            </a:endParaRPr>
          </a:p>
          <a:p>
            <a:pPr lvl="1" algn="just">
              <a:buFont typeface="Wingdings" pitchFamily="2" charset="2"/>
              <a:buChar char="ü"/>
            </a:pPr>
            <a:r>
              <a:rPr lang="en-US" altLang="zh-TW" sz="2400" dirty="0" smtClean="0">
                <a:latin typeface="Times New Roman" pitchFamily="18" charset="0"/>
                <a:cs typeface="Times New Roman" pitchFamily="18" charset="0"/>
              </a:rPr>
              <a:t>The </a:t>
            </a:r>
            <a:r>
              <a:rPr lang="en-US" altLang="zh-TW" sz="2400" dirty="0">
                <a:latin typeface="Times New Roman" pitchFamily="18" charset="0"/>
                <a:cs typeface="Times New Roman" pitchFamily="18" charset="0"/>
              </a:rPr>
              <a:t>calorie (</a:t>
            </a:r>
            <a:r>
              <a:rPr lang="en-US" altLang="zh-TW" sz="2400" dirty="0" err="1">
                <a:latin typeface="Times New Roman" pitchFamily="18" charset="0"/>
                <a:cs typeface="Times New Roman" pitchFamily="18" charset="0"/>
              </a:rPr>
              <a:t>cal</a:t>
            </a: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is </a:t>
            </a:r>
            <a:r>
              <a:rPr lang="en-US" altLang="zh-TW" sz="2400" dirty="0">
                <a:latin typeface="Times New Roman" pitchFamily="18" charset="0"/>
                <a:cs typeface="Times New Roman" pitchFamily="18" charset="0"/>
              </a:rPr>
              <a:t>defined as the amount of heat that would raise the temperature of 1 g of water from 14.5°C to </a:t>
            </a:r>
            <a:r>
              <a:rPr lang="en-US" altLang="zh-TW" sz="2400" dirty="0" smtClean="0">
                <a:latin typeface="Times New Roman" pitchFamily="18" charset="0"/>
                <a:cs typeface="Times New Roman" pitchFamily="18" charset="0"/>
              </a:rPr>
              <a:t>15.5°C.</a:t>
            </a:r>
          </a:p>
          <a:p>
            <a:pPr lvl="1" algn="just">
              <a:buFont typeface="Wingdings" pitchFamily="2" charset="2"/>
              <a:buChar char="ü"/>
            </a:pPr>
            <a:r>
              <a:rPr lang="en-US" altLang="zh-TW" sz="2400" dirty="0" smtClean="0">
                <a:latin typeface="Times New Roman" pitchFamily="18" charset="0"/>
                <a:cs typeface="Times New Roman" pitchFamily="18" charset="0"/>
              </a:rPr>
              <a:t>In </a:t>
            </a:r>
            <a:r>
              <a:rPr lang="en-US" altLang="zh-TW" sz="2400" dirty="0">
                <a:latin typeface="Times New Roman" pitchFamily="18" charset="0"/>
                <a:cs typeface="Times New Roman" pitchFamily="18" charset="0"/>
              </a:rPr>
              <a:t>the British system, the corresponding unit of heat was the British thermal unit (Btu), defined as the amount of heat that would raise the temperature of </a:t>
            </a:r>
            <a:r>
              <a:rPr lang="en-US" altLang="zh-TW" sz="2400">
                <a:latin typeface="Times New Roman" pitchFamily="18" charset="0"/>
                <a:cs typeface="Times New Roman" pitchFamily="18" charset="0"/>
              </a:rPr>
              <a:t>1 </a:t>
            </a:r>
            <a:r>
              <a:rPr lang="en-US" altLang="zh-TW" sz="2400" smtClean="0">
                <a:latin typeface="Times New Roman" pitchFamily="18" charset="0"/>
                <a:cs typeface="Times New Roman" pitchFamily="18" charset="0"/>
              </a:rPr>
              <a:t>pound </a:t>
            </a:r>
            <a:r>
              <a:rPr lang="en-US" altLang="zh-TW" sz="2400" dirty="0">
                <a:latin typeface="Times New Roman" pitchFamily="18" charset="0"/>
                <a:cs typeface="Times New Roman" pitchFamily="18" charset="0"/>
              </a:rPr>
              <a:t>of water from 63°F to </a:t>
            </a:r>
            <a:r>
              <a:rPr lang="en-US" altLang="zh-TW" sz="2400" dirty="0" smtClean="0">
                <a:latin typeface="Times New Roman" pitchFamily="18" charset="0"/>
                <a:cs typeface="Times New Roman" pitchFamily="18" charset="0"/>
              </a:rPr>
              <a:t>64°F.</a:t>
            </a:r>
          </a:p>
          <a:p>
            <a:pPr lvl="1" algn="just">
              <a:buFont typeface="Wingdings" pitchFamily="2" charset="2"/>
              <a:buChar char="ü"/>
            </a:pPr>
            <a:r>
              <a:rPr lang="en-US" altLang="zh-TW" sz="2400" dirty="0" smtClean="0">
                <a:latin typeface="Times New Roman" pitchFamily="18" charset="0"/>
                <a:cs typeface="Times New Roman" pitchFamily="18" charset="0"/>
              </a:rPr>
              <a:t>The </a:t>
            </a:r>
            <a:r>
              <a:rPr lang="en-US" altLang="zh-TW" sz="2400" dirty="0">
                <a:latin typeface="Times New Roman" pitchFamily="18" charset="0"/>
                <a:cs typeface="Times New Roman" pitchFamily="18" charset="0"/>
              </a:rPr>
              <a:t>SI unit for heat is  the </a:t>
            </a:r>
            <a:r>
              <a:rPr lang="en-US" altLang="zh-TW" sz="2400" dirty="0" smtClean="0">
                <a:latin typeface="Times New Roman" pitchFamily="18" charset="0"/>
                <a:cs typeface="Times New Roman" pitchFamily="18" charset="0"/>
              </a:rPr>
              <a:t>joule.</a:t>
            </a:r>
          </a:p>
          <a:p>
            <a:pPr lvl="1" algn="just">
              <a:buFont typeface="Wingdings" pitchFamily="2" charset="2"/>
              <a:buChar char="ü"/>
            </a:pPr>
            <a:r>
              <a:rPr lang="en-US" altLang="zh-TW" sz="2400" dirty="0" smtClean="0">
                <a:latin typeface="Times New Roman" pitchFamily="18" charset="0"/>
                <a:cs typeface="Times New Roman" pitchFamily="18" charset="0"/>
              </a:rPr>
              <a:t>The </a:t>
            </a:r>
            <a:r>
              <a:rPr lang="en-US" altLang="zh-TW" sz="2400" dirty="0">
                <a:latin typeface="Times New Roman" pitchFamily="18" charset="0"/>
                <a:cs typeface="Times New Roman" pitchFamily="18" charset="0"/>
              </a:rPr>
              <a:t>calorie is now defined to be 4.1868 </a:t>
            </a:r>
            <a:r>
              <a:rPr lang="en-US" altLang="zh-TW" sz="2400" dirty="0" smtClean="0">
                <a:latin typeface="Times New Roman" pitchFamily="18" charset="0"/>
                <a:cs typeface="Times New Roman" pitchFamily="18" charset="0"/>
              </a:rPr>
              <a:t>J.</a:t>
            </a:r>
          </a:p>
          <a:p>
            <a:pPr lvl="1" algn="just">
              <a:buFont typeface="Wingdings" pitchFamily="2" charset="2"/>
              <a:buChar char="ü"/>
            </a:pPr>
            <a:r>
              <a:rPr lang="es-ES" altLang="zh-TW" sz="2400" dirty="0" smtClean="0">
                <a:latin typeface="Times New Roman" pitchFamily="18" charset="0"/>
                <a:cs typeface="Times New Roman" pitchFamily="18" charset="0"/>
              </a:rPr>
              <a:t>1 </a:t>
            </a:r>
            <a:r>
              <a:rPr lang="es-ES" altLang="zh-TW" sz="2400" dirty="0">
                <a:latin typeface="Times New Roman" pitchFamily="18" charset="0"/>
                <a:cs typeface="Times New Roman" pitchFamily="18" charset="0"/>
              </a:rPr>
              <a:t>cal =3.968 x10</a:t>
            </a:r>
            <a:r>
              <a:rPr lang="es-ES" altLang="zh-TW" sz="2400" baseline="30000" dirty="0">
                <a:latin typeface="Times New Roman" pitchFamily="18" charset="0"/>
                <a:cs typeface="Times New Roman" pitchFamily="18" charset="0"/>
              </a:rPr>
              <a:t>-3</a:t>
            </a:r>
            <a:r>
              <a:rPr lang="es-ES" altLang="zh-TW" sz="2400" dirty="0">
                <a:latin typeface="Times New Roman" pitchFamily="18" charset="0"/>
                <a:cs typeface="Times New Roman" pitchFamily="18" charset="0"/>
              </a:rPr>
              <a:t> </a:t>
            </a:r>
            <a:r>
              <a:rPr lang="es-ES" altLang="zh-TW" sz="2400" dirty="0" err="1">
                <a:latin typeface="Times New Roman" pitchFamily="18" charset="0"/>
                <a:cs typeface="Times New Roman" pitchFamily="18" charset="0"/>
              </a:rPr>
              <a:t>Btu</a:t>
            </a:r>
            <a:r>
              <a:rPr lang="es-ES" altLang="zh-TW" sz="2400" dirty="0">
                <a:latin typeface="Times New Roman" pitchFamily="18" charset="0"/>
                <a:cs typeface="Times New Roman" pitchFamily="18" charset="0"/>
              </a:rPr>
              <a:t> = 4.1868 </a:t>
            </a:r>
            <a:r>
              <a:rPr lang="es-ES" altLang="zh-TW" sz="2400" dirty="0" smtClean="0">
                <a:latin typeface="Times New Roman" pitchFamily="18" charset="0"/>
                <a:cs typeface="Times New Roman" pitchFamily="18" charset="0"/>
              </a:rPr>
              <a:t>J.</a:t>
            </a:r>
            <a:endParaRPr lang="en-US" altLang="zh-TW" sz="2400" dirty="0">
              <a:latin typeface="Times New Roman" pitchFamily="18" charset="0"/>
              <a:cs typeface="Times New Roman" pitchFamily="18" charset="0"/>
            </a:endParaRPr>
          </a:p>
          <a:p>
            <a:pPr>
              <a:buFont typeface="Wingdings" pitchFamily="2" charset="2"/>
              <a:buChar char="Ø"/>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817598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Black body radiation</a:t>
            </a:r>
          </a:p>
        </p:txBody>
      </p:sp>
      <p:sp>
        <p:nvSpPr>
          <p:cNvPr id="3" name="Content Placeholder 2"/>
          <p:cNvSpPr>
            <a:spLocks noGrp="1"/>
          </p:cNvSpPr>
          <p:nvPr>
            <p:ph idx="1"/>
          </p:nvPr>
        </p:nvSpPr>
        <p:spPr>
          <a:xfrm>
            <a:off x="228600" y="1600200"/>
            <a:ext cx="8686800" cy="5029200"/>
          </a:xfrm>
        </p:spPr>
        <p:txBody>
          <a:bodyPr>
            <a:normAutofit fontScale="70000" lnSpcReduction="20000"/>
          </a:bodyPr>
          <a:lstStyle/>
          <a:p>
            <a:pPr>
              <a:buFont typeface="Wingdings" pitchFamily="2" charset="2"/>
              <a:buChar char="Ø"/>
            </a:pPr>
            <a:r>
              <a:rPr lang="en-US" sz="3400" dirty="0">
                <a:latin typeface="Times New Roman" pitchFamily="18" charset="0"/>
                <a:cs typeface="Times New Roman" pitchFamily="18" charset="0"/>
              </a:rPr>
              <a:t>A “black body”:</a:t>
            </a:r>
          </a:p>
          <a:p>
            <a:pPr lvl="1">
              <a:buFont typeface="Wingdings" pitchFamily="2" charset="2"/>
              <a:buChar char="ü"/>
            </a:pPr>
            <a:r>
              <a:rPr lang="en-US" sz="3400" dirty="0">
                <a:latin typeface="Times New Roman" pitchFamily="18" charset="0"/>
                <a:cs typeface="Times New Roman" pitchFamily="18" charset="0"/>
              </a:rPr>
              <a:t>Is a model of a perfect radiator.</a:t>
            </a:r>
          </a:p>
          <a:p>
            <a:pPr lvl="1">
              <a:buFont typeface="Wingdings" pitchFamily="2" charset="2"/>
              <a:buChar char="ü"/>
            </a:pPr>
            <a:r>
              <a:rPr lang="en-US" sz="3400" dirty="0">
                <a:latin typeface="Times New Roman" pitchFamily="18" charset="0"/>
                <a:cs typeface="Times New Roman" pitchFamily="18" charset="0"/>
              </a:rPr>
              <a:t>Absorbs all energy that reaches it; reflects nothing.</a:t>
            </a:r>
          </a:p>
          <a:p>
            <a:pPr lvl="1">
              <a:buFont typeface="Wingdings" pitchFamily="2" charset="2"/>
              <a:buChar char="ü"/>
            </a:pPr>
            <a:r>
              <a:rPr lang="en-US" sz="3400" dirty="0" smtClean="0">
                <a:latin typeface="Times New Roman" pitchFamily="18" charset="0"/>
                <a:cs typeface="Times New Roman" pitchFamily="18" charset="0"/>
              </a:rPr>
              <a:t>Therefore </a:t>
            </a:r>
          </a:p>
          <a:p>
            <a:pPr>
              <a:buFont typeface="Wingdings" pitchFamily="2" charset="2"/>
              <a:buChar char="Ø"/>
            </a:pPr>
            <a:r>
              <a:rPr lang="en-US" sz="3400" dirty="0" smtClean="0">
                <a:latin typeface="Times New Roman" pitchFamily="18" charset="0"/>
                <a:cs typeface="Times New Roman" pitchFamily="18" charset="0"/>
              </a:rPr>
              <a:t>The energy emitted by a black body is the theoretical maximum:</a:t>
            </a:r>
          </a:p>
          <a:p>
            <a:endParaRPr lang="en-US" sz="3400" dirty="0">
              <a:latin typeface="Times New Roman" pitchFamily="18" charset="0"/>
              <a:cs typeface="Times New Roman" pitchFamily="18" charset="0"/>
            </a:endParaRPr>
          </a:p>
          <a:p>
            <a:endParaRPr lang="en-US" sz="3400" dirty="0">
              <a:latin typeface="Times New Roman" pitchFamily="18" charset="0"/>
              <a:cs typeface="Times New Roman" pitchFamily="18" charset="0"/>
            </a:endParaRPr>
          </a:p>
          <a:p>
            <a:pPr>
              <a:buFont typeface="Wingdings" pitchFamily="2" charset="2"/>
              <a:buChar char="Ø"/>
            </a:pPr>
            <a:r>
              <a:rPr lang="en-US" sz="3400" dirty="0">
                <a:latin typeface="Times New Roman" pitchFamily="18" charset="0"/>
                <a:cs typeface="Times New Roman" pitchFamily="18" charset="0"/>
              </a:rPr>
              <a:t>This is Stefan-Boltzmann law; </a:t>
            </a:r>
            <a:r>
              <a:rPr lang="en-US" sz="3400" i="1" dirty="0" smtClean="0">
                <a:latin typeface="Times New Roman" pitchFamily="18" charset="0"/>
                <a:cs typeface="Times New Roman" pitchFamily="18" charset="0"/>
              </a:rPr>
              <a:t>δ</a:t>
            </a: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is the Stefan-Boltzmann constant (5.6697E-8 W/m</a:t>
            </a:r>
            <a:r>
              <a:rPr lang="en-US" sz="3400" baseline="30000" dirty="0">
                <a:latin typeface="Times New Roman" pitchFamily="18" charset="0"/>
                <a:cs typeface="Times New Roman" pitchFamily="18" charset="0"/>
              </a:rPr>
              <a:t>2</a:t>
            </a:r>
            <a:r>
              <a:rPr lang="en-US" sz="3400" dirty="0">
                <a:latin typeface="Times New Roman" pitchFamily="18" charset="0"/>
                <a:cs typeface="Times New Roman" pitchFamily="18" charset="0"/>
              </a:rPr>
              <a:t>K</a:t>
            </a:r>
            <a:r>
              <a:rPr lang="en-US" sz="3400" baseline="30000" dirty="0">
                <a:latin typeface="Times New Roman" pitchFamily="18" charset="0"/>
                <a:cs typeface="Times New Roman" pitchFamily="18" charset="0"/>
              </a:rPr>
              <a:t>4</a:t>
            </a:r>
            <a:r>
              <a:rPr lang="en-US" sz="3400" dirty="0">
                <a:latin typeface="Times New Roman" pitchFamily="18" charset="0"/>
                <a:cs typeface="Times New Roman" pitchFamily="18" charset="0"/>
              </a:rPr>
              <a:t>).</a:t>
            </a:r>
          </a:p>
          <a:p>
            <a:pPr>
              <a:buFont typeface="Wingdings" pitchFamily="2" charset="2"/>
              <a:buChar char="Ø"/>
            </a:pPr>
            <a:r>
              <a:rPr lang="en-US" sz="3400" dirty="0">
                <a:latin typeface="Times New Roman" pitchFamily="18" charset="0"/>
                <a:cs typeface="Times New Roman" pitchFamily="18" charset="0"/>
              </a:rPr>
              <a:t>The wavelength at which the maximum amount of radiation occurs is given by Wien’s law:</a:t>
            </a:r>
          </a:p>
          <a:p>
            <a:pPr>
              <a:buFont typeface="Wingdings" pitchFamily="2" charset="2"/>
              <a:buChar char="Ø"/>
            </a:pPr>
            <a:r>
              <a:rPr lang="en-US" sz="3400" dirty="0">
                <a:latin typeface="Times New Roman" pitchFamily="18" charset="0"/>
                <a:cs typeface="Times New Roman" pitchFamily="18" charset="0"/>
              </a:rPr>
              <a:t>Typical wavelengths are </a:t>
            </a:r>
            <a:r>
              <a:rPr lang="en-US" sz="3400" i="1" dirty="0">
                <a:latin typeface="Times New Roman" pitchFamily="18" charset="0"/>
                <a:cs typeface="Times New Roman" pitchFamily="18" charset="0"/>
                <a:sym typeface="Symbol" pitchFamily="18" charset="2"/>
              </a:rPr>
              <a:t></a:t>
            </a:r>
            <a:r>
              <a:rPr lang="en-US" sz="3400" baseline="-25000" dirty="0">
                <a:latin typeface="Times New Roman" pitchFamily="18" charset="0"/>
                <a:cs typeface="Times New Roman" pitchFamily="18" charset="0"/>
                <a:sym typeface="Symbol" pitchFamily="18" charset="2"/>
              </a:rPr>
              <a:t>max</a:t>
            </a:r>
            <a:r>
              <a:rPr lang="en-US" sz="3400" dirty="0">
                <a:latin typeface="Times New Roman" pitchFamily="18" charset="0"/>
                <a:cs typeface="Times New Roman" pitchFamily="18" charset="0"/>
                <a:sym typeface="Symbol" pitchFamily="18" charset="2"/>
              </a:rPr>
              <a:t> = 10 m (far infrared) at room temperature and</a:t>
            </a:r>
            <a:r>
              <a:rPr lang="en-US" sz="3400" dirty="0">
                <a:latin typeface="Times New Roman" pitchFamily="18" charset="0"/>
                <a:cs typeface="Times New Roman" pitchFamily="18" charset="0"/>
              </a:rPr>
              <a:t> </a:t>
            </a:r>
            <a:r>
              <a:rPr lang="en-US" sz="3400" i="1" dirty="0">
                <a:latin typeface="Times New Roman" pitchFamily="18" charset="0"/>
                <a:cs typeface="Times New Roman" pitchFamily="18" charset="0"/>
                <a:sym typeface="Symbol" pitchFamily="18" charset="2"/>
              </a:rPr>
              <a:t></a:t>
            </a:r>
            <a:r>
              <a:rPr lang="en-US" sz="3400" baseline="-25000" dirty="0">
                <a:latin typeface="Times New Roman" pitchFamily="18" charset="0"/>
                <a:cs typeface="Times New Roman" pitchFamily="18" charset="0"/>
                <a:sym typeface="Symbol" pitchFamily="18" charset="2"/>
              </a:rPr>
              <a:t>max</a:t>
            </a:r>
            <a:r>
              <a:rPr lang="en-US" sz="3400" dirty="0">
                <a:latin typeface="Times New Roman" pitchFamily="18" charset="0"/>
                <a:cs typeface="Times New Roman" pitchFamily="18" charset="0"/>
                <a:sym typeface="Symbol" pitchFamily="18" charset="2"/>
              </a:rPr>
              <a:t> = 0.5 m (green) at 6000K.</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32815185"/>
              </p:ext>
            </p:extLst>
          </p:nvPr>
        </p:nvGraphicFramePr>
        <p:xfrm>
          <a:off x="2438400" y="2743200"/>
          <a:ext cx="1866900" cy="330200"/>
        </p:xfrm>
        <a:graphic>
          <a:graphicData uri="http://schemas.openxmlformats.org/presentationml/2006/ole">
            <mc:AlternateContent xmlns:mc="http://schemas.openxmlformats.org/markup-compatibility/2006">
              <mc:Choice xmlns:v="urn:schemas-microsoft-com:vml" Requires="v">
                <p:oleObj spid="_x0000_s4280" name="Equation" r:id="rId3" imgW="1866900" imgH="330200" progId="Equation.3">
                  <p:embed/>
                </p:oleObj>
              </mc:Choice>
              <mc:Fallback>
                <p:oleObj name="Equation" r:id="rId3" imgW="1866900" imgH="330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43200"/>
                        <a:ext cx="18669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04101385"/>
              </p:ext>
            </p:extLst>
          </p:nvPr>
        </p:nvGraphicFramePr>
        <p:xfrm>
          <a:off x="2438400" y="3505200"/>
          <a:ext cx="1285875" cy="514350"/>
        </p:xfrm>
        <a:graphic>
          <a:graphicData uri="http://schemas.openxmlformats.org/presentationml/2006/ole">
            <mc:AlternateContent xmlns:mc="http://schemas.openxmlformats.org/markup-compatibility/2006">
              <mc:Choice xmlns:v="urn:schemas-microsoft-com:vml" Requires="v">
                <p:oleObj spid="_x0000_s4281" name="Equation" r:id="rId5" imgW="571252" imgH="228501" progId="Equation.3">
                  <p:embed/>
                </p:oleObj>
              </mc:Choice>
              <mc:Fallback>
                <p:oleObj name="Equation" r:id="rId5" imgW="571252" imgH="228501"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505200"/>
                        <a:ext cx="12858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69957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Real bodies</a:t>
            </a:r>
          </a:p>
        </p:txBody>
      </p:sp>
      <p:sp>
        <p:nvSpPr>
          <p:cNvPr id="3" name="Content Placeholder 2"/>
          <p:cNvSpPr>
            <a:spLocks noGrp="1"/>
          </p:cNvSpPr>
          <p:nvPr>
            <p:ph idx="1"/>
          </p:nvPr>
        </p:nvSpPr>
        <p:spPr>
          <a:xfrm>
            <a:off x="228600" y="1600200"/>
            <a:ext cx="8686800" cy="4800600"/>
          </a:xfrm>
        </p:spPr>
        <p:txBody>
          <a:bodyPr>
            <a:normAutofit fontScale="92500" lnSpcReduction="10000"/>
          </a:bodyPr>
          <a:lstStyle/>
          <a:p>
            <a:pPr>
              <a:buFont typeface="Wingdings" pitchFamily="2" charset="2"/>
              <a:buChar char="Ø"/>
            </a:pPr>
            <a:r>
              <a:rPr lang="en-US" sz="2600" dirty="0">
                <a:latin typeface="Times New Roman" pitchFamily="18" charset="0"/>
                <a:cs typeface="Times New Roman" pitchFamily="18" charset="0"/>
              </a:rPr>
              <a:t>Real bodies will emit less radiation than a black body:</a:t>
            </a:r>
          </a:p>
          <a:p>
            <a:pPr lvl="2">
              <a:buFont typeface="Wingdings" pitchFamily="2" charset="2"/>
              <a:buChar char="ü"/>
            </a:pPr>
            <a:r>
              <a:rPr lang="en-US" dirty="0">
                <a:latin typeface="Times New Roman" pitchFamily="18" charset="0"/>
                <a:cs typeface="Times New Roman" pitchFamily="18" charset="0"/>
              </a:rPr>
              <a:t>Here </a:t>
            </a:r>
            <a:r>
              <a:rPr lang="en-US" i="1" dirty="0">
                <a:latin typeface="Times New Roman" pitchFamily="18" charset="0"/>
                <a:cs typeface="Times New Roman" pitchFamily="18" charset="0"/>
                <a:sym typeface="Symbol" pitchFamily="18" charset="2"/>
              </a:rPr>
              <a:t></a:t>
            </a:r>
            <a:r>
              <a:rPr lang="en-US" dirty="0">
                <a:latin typeface="Times New Roman" pitchFamily="18" charset="0"/>
                <a:cs typeface="Times New Roman" pitchFamily="18" charset="0"/>
                <a:sym typeface="Symbol" pitchFamily="18" charset="2"/>
              </a:rPr>
              <a:t> is the emissivity, which is a number between 0 and 1. Such a body would be called “gray” because the emissivity is the average over the spectrum.</a:t>
            </a:r>
          </a:p>
          <a:p>
            <a:pPr>
              <a:buFont typeface="Wingdings" pitchFamily="2" charset="2"/>
              <a:buChar char="Ø"/>
            </a:pPr>
            <a:r>
              <a:rPr lang="en-US" sz="2600" dirty="0">
                <a:latin typeface="Times New Roman" pitchFamily="18" charset="0"/>
                <a:cs typeface="Times New Roman" pitchFamily="18" charset="0"/>
              </a:rPr>
              <a:t>Example: radiation from a small body to its surroundings.</a:t>
            </a:r>
          </a:p>
          <a:p>
            <a:pPr lvl="1">
              <a:buFont typeface="Wingdings" pitchFamily="2" charset="2"/>
              <a:buChar char="ü"/>
            </a:pPr>
            <a:r>
              <a:rPr lang="en-US" sz="2600" dirty="0">
                <a:latin typeface="Times New Roman" pitchFamily="18" charset="0"/>
                <a:cs typeface="Times New Roman" pitchFamily="18" charset="0"/>
              </a:rPr>
              <a:t>Both the body and its surroundings emit thermal radiation.</a:t>
            </a:r>
          </a:p>
          <a:p>
            <a:pPr lvl="1">
              <a:buFont typeface="Wingdings" pitchFamily="2" charset="2"/>
              <a:buChar char="ü"/>
            </a:pPr>
            <a:r>
              <a:rPr lang="en-US" sz="2600" dirty="0">
                <a:latin typeface="Times New Roman" pitchFamily="18" charset="0"/>
                <a:cs typeface="Times New Roman" pitchFamily="18" charset="0"/>
              </a:rPr>
              <a:t>The net heat transfer will be from the hotter to the colder.</a:t>
            </a:r>
          </a:p>
          <a:p>
            <a:pPr>
              <a:buFont typeface="Wingdings" pitchFamily="2" charset="2"/>
              <a:buChar char="Ø"/>
            </a:pPr>
            <a:r>
              <a:rPr lang="en-US" sz="2600" dirty="0">
                <a:latin typeface="Times New Roman" pitchFamily="18" charset="0"/>
                <a:cs typeface="Times New Roman" pitchFamily="18" charset="0"/>
              </a:rPr>
              <a:t>The net heat transfer is then:</a:t>
            </a:r>
          </a:p>
          <a:p>
            <a:pPr>
              <a:buFont typeface="Wingdings" pitchFamily="2" charset="2"/>
              <a:buChar char="Ø"/>
            </a:pPr>
            <a:r>
              <a:rPr lang="en-US" sz="2600" dirty="0">
                <a:latin typeface="Times New Roman" pitchFamily="18" charset="0"/>
                <a:cs typeface="Times New Roman" pitchFamily="18" charset="0"/>
              </a:rPr>
              <a:t>For small </a:t>
            </a:r>
            <a:r>
              <a:rPr lang="en-US" sz="2600" dirty="0">
                <a:latin typeface="Times New Roman" pitchFamily="18" charset="0"/>
                <a:cs typeface="Times New Roman" pitchFamily="18" charset="0"/>
                <a:sym typeface="Symbol" pitchFamily="18" charset="2"/>
              </a:rPr>
              <a:t></a:t>
            </a:r>
            <a:r>
              <a:rPr lang="en-US" sz="2600" i="1" dirty="0">
                <a:latin typeface="Times New Roman" pitchFamily="18" charset="0"/>
                <a:cs typeface="Times New Roman" pitchFamily="18" charset="0"/>
                <a:sym typeface="Symbol" pitchFamily="18" charset="2"/>
              </a:rPr>
              <a:t>T</a:t>
            </a:r>
            <a:r>
              <a:rPr lang="en-US" sz="2600" dirty="0">
                <a:latin typeface="Times New Roman" pitchFamily="18" charset="0"/>
                <a:cs typeface="Times New Roman" pitchFamily="18" charset="0"/>
                <a:sym typeface="Symbol" pitchFamily="18" charset="2"/>
              </a:rPr>
              <a:t> the term (</a:t>
            </a:r>
            <a:r>
              <a:rPr lang="en-US" sz="2600" i="1" dirty="0">
                <a:latin typeface="Times New Roman" pitchFamily="18" charset="0"/>
                <a:cs typeface="Times New Roman" pitchFamily="18" charset="0"/>
                <a:sym typeface="Symbol" pitchFamily="18" charset="2"/>
              </a:rPr>
              <a:t>T</a:t>
            </a:r>
            <a:r>
              <a:rPr lang="en-US" sz="2600" i="1" baseline="-25000" dirty="0">
                <a:latin typeface="Times New Roman" pitchFamily="18" charset="0"/>
                <a:cs typeface="Times New Roman" pitchFamily="18" charset="0"/>
                <a:sym typeface="Symbol" pitchFamily="18" charset="2"/>
              </a:rPr>
              <a:t>w</a:t>
            </a:r>
            <a:r>
              <a:rPr lang="en-US" sz="2600" baseline="30000" dirty="0">
                <a:latin typeface="Times New Roman" pitchFamily="18" charset="0"/>
                <a:cs typeface="Times New Roman" pitchFamily="18" charset="0"/>
                <a:sym typeface="Symbol" pitchFamily="18" charset="2"/>
              </a:rPr>
              <a:t>4</a:t>
            </a:r>
            <a:r>
              <a:rPr lang="en-US" sz="2600" dirty="0">
                <a:latin typeface="Times New Roman" pitchFamily="18" charset="0"/>
                <a:cs typeface="Times New Roman" pitchFamily="18" charset="0"/>
                <a:sym typeface="Symbol" pitchFamily="18" charset="2"/>
              </a:rPr>
              <a:t>-</a:t>
            </a:r>
            <a:r>
              <a:rPr lang="en-US" sz="2600" i="1" dirty="0">
                <a:latin typeface="Times New Roman" pitchFamily="18" charset="0"/>
                <a:cs typeface="Times New Roman" pitchFamily="18" charset="0"/>
                <a:sym typeface="Symbol" pitchFamily="18" charset="2"/>
              </a:rPr>
              <a:t>T</a:t>
            </a:r>
            <a:r>
              <a:rPr lang="en-US" sz="2600" baseline="-25000" dirty="0">
                <a:latin typeface="Times New Roman" pitchFamily="18" charset="0"/>
                <a:cs typeface="Times New Roman" pitchFamily="18" charset="0"/>
                <a:sym typeface="Symbol" pitchFamily="18" charset="2"/>
              </a:rPr>
              <a:t></a:t>
            </a:r>
            <a:r>
              <a:rPr lang="en-US" sz="2600" baseline="30000" dirty="0">
                <a:latin typeface="Times New Roman" pitchFamily="18" charset="0"/>
                <a:cs typeface="Times New Roman" pitchFamily="18" charset="0"/>
                <a:sym typeface="Symbol" pitchFamily="18" charset="2"/>
              </a:rPr>
              <a:t>4</a:t>
            </a:r>
            <a:r>
              <a:rPr lang="en-US" sz="2600" dirty="0">
                <a:latin typeface="Times New Roman" pitchFamily="18" charset="0"/>
                <a:cs typeface="Times New Roman" pitchFamily="18" charset="0"/>
                <a:sym typeface="Symbol" pitchFamily="18" charset="2"/>
              </a:rPr>
              <a:t>) can be </a:t>
            </a:r>
          </a:p>
          <a:p>
            <a:pPr marL="0" indent="0">
              <a:buNone/>
            </a:pPr>
            <a:r>
              <a:rPr lang="en-US" sz="2600" dirty="0" smtClean="0">
                <a:latin typeface="Times New Roman" pitchFamily="18" charset="0"/>
                <a:cs typeface="Times New Roman" pitchFamily="18" charset="0"/>
                <a:sym typeface="Symbol" pitchFamily="18" charset="2"/>
              </a:rPr>
              <a:t>     approximated </a:t>
            </a:r>
            <a:r>
              <a:rPr lang="en-US" sz="2600" dirty="0">
                <a:latin typeface="Times New Roman" pitchFamily="18" charset="0"/>
                <a:cs typeface="Times New Roman" pitchFamily="18" charset="0"/>
                <a:sym typeface="Symbol" pitchFamily="18" charset="2"/>
              </a:rPr>
              <a:t>as		     and</a:t>
            </a:r>
          </a:p>
          <a:p>
            <a:pPr marL="0" indent="0">
              <a:buNone/>
            </a:pPr>
            <a:r>
              <a:rPr lang="en-US" sz="2600" dirty="0" smtClean="0">
                <a:latin typeface="Times New Roman" pitchFamily="18" charset="0"/>
                <a:cs typeface="Times New Roman" pitchFamily="18" charset="0"/>
                <a:sym typeface="Symbol" pitchFamily="18" charset="2"/>
              </a:rPr>
              <a:t>                            </a:t>
            </a:r>
            <a:r>
              <a:rPr lang="en-US" sz="2600" dirty="0">
                <a:latin typeface="Times New Roman" pitchFamily="18" charset="0"/>
                <a:cs typeface="Times New Roman" pitchFamily="18" charset="0"/>
                <a:sym typeface="Symbol" pitchFamily="18" charset="2"/>
              </a:rPr>
              <a:t>with </a:t>
            </a:r>
            <a:r>
              <a:rPr lang="en-US" sz="2600" i="1" dirty="0" err="1">
                <a:latin typeface="Times New Roman" pitchFamily="18" charset="0"/>
                <a:cs typeface="Times New Roman" pitchFamily="18" charset="0"/>
                <a:sym typeface="Symbol" pitchFamily="18" charset="2"/>
              </a:rPr>
              <a:t>h</a:t>
            </a:r>
            <a:r>
              <a:rPr lang="en-US" sz="2600" i="1" baseline="-25000" dirty="0" err="1">
                <a:latin typeface="Times New Roman" pitchFamily="18" charset="0"/>
                <a:cs typeface="Times New Roman" pitchFamily="18" charset="0"/>
                <a:sym typeface="Symbol" pitchFamily="18" charset="2"/>
              </a:rPr>
              <a:t>r</a:t>
            </a:r>
            <a:r>
              <a:rPr lang="en-US" sz="2600" dirty="0">
                <a:latin typeface="Times New Roman" pitchFamily="18" charset="0"/>
                <a:cs typeface="Times New Roman" pitchFamily="18" charset="0"/>
                <a:sym typeface="Symbol" pitchFamily="18" charset="2"/>
              </a:rPr>
              <a:t> as an effective   </a:t>
            </a:r>
          </a:p>
          <a:p>
            <a:pPr marL="0" indent="0">
              <a:buNone/>
            </a:pPr>
            <a:r>
              <a:rPr lang="en-US" sz="2600" dirty="0" smtClean="0">
                <a:latin typeface="Times New Roman" pitchFamily="18" charset="0"/>
                <a:cs typeface="Times New Roman" pitchFamily="18" charset="0"/>
                <a:sym typeface="Symbol" pitchFamily="18" charset="2"/>
              </a:rPr>
              <a:t>     radiation </a:t>
            </a:r>
            <a:r>
              <a:rPr lang="en-US" sz="2600" dirty="0">
                <a:latin typeface="Times New Roman" pitchFamily="18" charset="0"/>
                <a:cs typeface="Times New Roman" pitchFamily="18" charset="0"/>
                <a:sym typeface="Symbol" pitchFamily="18" charset="2"/>
              </a:rPr>
              <a:t>heat transfer coefficient.</a:t>
            </a:r>
            <a:endParaRPr lang="en-US" sz="2600" dirty="0">
              <a:latin typeface="Times New Roman" pitchFamily="18" charset="0"/>
              <a:cs typeface="Times New Roman" pitchFamily="18" charset="0"/>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9734695"/>
              </p:ext>
            </p:extLst>
          </p:nvPr>
        </p:nvGraphicFramePr>
        <p:xfrm>
          <a:off x="7391400" y="1524000"/>
          <a:ext cx="1447800" cy="533400"/>
        </p:xfrm>
        <a:graphic>
          <a:graphicData uri="http://schemas.openxmlformats.org/presentationml/2006/ole">
            <mc:AlternateContent xmlns:mc="http://schemas.openxmlformats.org/markup-compatibility/2006">
              <mc:Choice xmlns:v="urn:schemas-microsoft-com:vml" Requires="v">
                <p:oleObj spid="_x0000_s7040" name="Equation" r:id="rId3" imgW="622030" imgH="228501" progId="Equation.3">
                  <p:embed/>
                </p:oleObj>
              </mc:Choice>
              <mc:Fallback>
                <p:oleObj name="Equation" r:id="rId3" imgW="622030"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524000"/>
                        <a:ext cx="1447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52883897"/>
              </p:ext>
            </p:extLst>
          </p:nvPr>
        </p:nvGraphicFramePr>
        <p:xfrm>
          <a:off x="4343400" y="4114800"/>
          <a:ext cx="2667000" cy="476250"/>
        </p:xfrm>
        <a:graphic>
          <a:graphicData uri="http://schemas.openxmlformats.org/presentationml/2006/ole">
            <mc:AlternateContent xmlns:mc="http://schemas.openxmlformats.org/markup-compatibility/2006">
              <mc:Choice xmlns:v="urn:schemas-microsoft-com:vml" Requires="v">
                <p:oleObj spid="_x0000_s7041" name="Equation" r:id="rId5" imgW="1346200" imgH="241300" progId="Equation.3">
                  <p:embed/>
                </p:oleObj>
              </mc:Choice>
              <mc:Fallback>
                <p:oleObj name="Equation" r:id="rId5" imgW="1346200" imgH="2413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114800"/>
                        <a:ext cx="2667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01673951"/>
              </p:ext>
            </p:extLst>
          </p:nvPr>
        </p:nvGraphicFramePr>
        <p:xfrm>
          <a:off x="2819400" y="4953000"/>
          <a:ext cx="1485900" cy="430213"/>
        </p:xfrm>
        <a:graphic>
          <a:graphicData uri="http://schemas.openxmlformats.org/presentationml/2006/ole">
            <mc:AlternateContent xmlns:mc="http://schemas.openxmlformats.org/markup-compatibility/2006">
              <mc:Choice xmlns:v="urn:schemas-microsoft-com:vml" Requires="v">
                <p:oleObj spid="_x0000_s7042" name="Equation" r:id="rId7" imgW="1485900" imgH="431800" progId="Equation.3">
                  <p:embed/>
                </p:oleObj>
              </mc:Choice>
              <mc:Fallback>
                <p:oleObj name="Equation" r:id="rId7" imgW="1485900" imgH="43180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953000"/>
                        <a:ext cx="14859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42448395"/>
              </p:ext>
            </p:extLst>
          </p:nvPr>
        </p:nvGraphicFramePr>
        <p:xfrm>
          <a:off x="685800" y="5410200"/>
          <a:ext cx="1727200" cy="341313"/>
        </p:xfrm>
        <a:graphic>
          <a:graphicData uri="http://schemas.openxmlformats.org/presentationml/2006/ole">
            <mc:AlternateContent xmlns:mc="http://schemas.openxmlformats.org/markup-compatibility/2006">
              <mc:Choice xmlns:v="urn:schemas-microsoft-com:vml" Requires="v">
                <p:oleObj spid="_x0000_s7043" name="Equation" r:id="rId9" imgW="1726451" imgH="342751" progId="Equation.3">
                  <p:embed/>
                </p:oleObj>
              </mc:Choice>
              <mc:Fallback>
                <p:oleObj name="Equation" r:id="rId9" imgW="1726451" imgH="342751"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5410200"/>
                        <a:ext cx="1727200"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20"/>
          <p:cNvGrpSpPr>
            <a:grpSpLocks/>
          </p:cNvGrpSpPr>
          <p:nvPr/>
        </p:nvGrpSpPr>
        <p:grpSpPr bwMode="auto">
          <a:xfrm>
            <a:off x="6248400" y="4267200"/>
            <a:ext cx="2209800" cy="2438400"/>
            <a:chOff x="3744" y="2592"/>
            <a:chExt cx="1392" cy="1536"/>
          </a:xfrm>
        </p:grpSpPr>
        <p:sp>
          <p:nvSpPr>
            <p:cNvPr id="9" name="Oval 8"/>
            <p:cNvSpPr>
              <a:spLocks noChangeArrowheads="1"/>
            </p:cNvSpPr>
            <p:nvPr/>
          </p:nvSpPr>
          <p:spPr bwMode="auto">
            <a:xfrm>
              <a:off x="3744" y="2880"/>
              <a:ext cx="1392" cy="124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9" descr="25%"/>
            <p:cNvSpPr>
              <a:spLocks/>
            </p:cNvSpPr>
            <p:nvPr/>
          </p:nvSpPr>
          <p:spPr bwMode="auto">
            <a:xfrm>
              <a:off x="4272" y="3504"/>
              <a:ext cx="235" cy="227"/>
            </a:xfrm>
            <a:custGeom>
              <a:avLst/>
              <a:gdLst>
                <a:gd name="T0" fmla="*/ 146 w 235"/>
                <a:gd name="T1" fmla="*/ 13 h 227"/>
                <a:gd name="T2" fmla="*/ 82 w 235"/>
                <a:gd name="T3" fmla="*/ 32 h 227"/>
                <a:gd name="T4" fmla="*/ 30 w 235"/>
                <a:gd name="T5" fmla="*/ 77 h 227"/>
                <a:gd name="T6" fmla="*/ 5 w 235"/>
                <a:gd name="T7" fmla="*/ 141 h 227"/>
                <a:gd name="T8" fmla="*/ 30 w 235"/>
                <a:gd name="T9" fmla="*/ 167 h 227"/>
                <a:gd name="T10" fmla="*/ 82 w 235"/>
                <a:gd name="T11" fmla="*/ 205 h 227"/>
                <a:gd name="T12" fmla="*/ 184 w 235"/>
                <a:gd name="T13" fmla="*/ 205 h 227"/>
                <a:gd name="T14" fmla="*/ 216 w 235"/>
                <a:gd name="T15" fmla="*/ 167 h 227"/>
                <a:gd name="T16" fmla="*/ 229 w 235"/>
                <a:gd name="T17" fmla="*/ 122 h 227"/>
                <a:gd name="T18" fmla="*/ 184 w 235"/>
                <a:gd name="T19" fmla="*/ 26 h 227"/>
                <a:gd name="T20" fmla="*/ 146 w 235"/>
                <a:gd name="T21" fmla="*/ 19 h 227"/>
                <a:gd name="T22" fmla="*/ 146 w 235"/>
                <a:gd name="T23" fmla="*/ 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27">
                  <a:moveTo>
                    <a:pt x="146" y="13"/>
                  </a:moveTo>
                  <a:cubicBezTo>
                    <a:pt x="124" y="18"/>
                    <a:pt x="104" y="25"/>
                    <a:pt x="82" y="32"/>
                  </a:cubicBezTo>
                  <a:cubicBezTo>
                    <a:pt x="37" y="62"/>
                    <a:pt x="52" y="45"/>
                    <a:pt x="30" y="77"/>
                  </a:cubicBezTo>
                  <a:cubicBezTo>
                    <a:pt x="24" y="102"/>
                    <a:pt x="13" y="117"/>
                    <a:pt x="5" y="141"/>
                  </a:cubicBezTo>
                  <a:cubicBezTo>
                    <a:pt x="18" y="181"/>
                    <a:pt x="0" y="143"/>
                    <a:pt x="30" y="167"/>
                  </a:cubicBezTo>
                  <a:cubicBezTo>
                    <a:pt x="54" y="187"/>
                    <a:pt x="44" y="194"/>
                    <a:pt x="82" y="205"/>
                  </a:cubicBezTo>
                  <a:cubicBezTo>
                    <a:pt x="115" y="227"/>
                    <a:pt x="148" y="216"/>
                    <a:pt x="184" y="205"/>
                  </a:cubicBezTo>
                  <a:cubicBezTo>
                    <a:pt x="193" y="191"/>
                    <a:pt x="208" y="181"/>
                    <a:pt x="216" y="167"/>
                  </a:cubicBezTo>
                  <a:cubicBezTo>
                    <a:pt x="224" y="153"/>
                    <a:pt x="224" y="137"/>
                    <a:pt x="229" y="122"/>
                  </a:cubicBezTo>
                  <a:cubicBezTo>
                    <a:pt x="224" y="66"/>
                    <a:pt x="235" y="42"/>
                    <a:pt x="184" y="26"/>
                  </a:cubicBezTo>
                  <a:cubicBezTo>
                    <a:pt x="145" y="0"/>
                    <a:pt x="184" y="19"/>
                    <a:pt x="146" y="19"/>
                  </a:cubicBezTo>
                  <a:cubicBezTo>
                    <a:pt x="144" y="19"/>
                    <a:pt x="146" y="15"/>
                    <a:pt x="146" y="13"/>
                  </a:cubicBezTo>
                  <a:close/>
                </a:path>
              </a:pathLst>
            </a:custGeom>
            <a:pattFill prst="pct25">
              <a:fgClr>
                <a:schemeClr val="tx1"/>
              </a:fgClr>
              <a:bgClr>
                <a:srgbClr val="FFFFFF"/>
              </a:bgClr>
            </a:patt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 name="Object 10"/>
            <p:cNvGraphicFramePr>
              <a:graphicFrameLocks noChangeAspect="1"/>
            </p:cNvGraphicFramePr>
            <p:nvPr/>
          </p:nvGraphicFramePr>
          <p:xfrm>
            <a:off x="4464" y="2592"/>
            <a:ext cx="280" cy="315"/>
          </p:xfrm>
          <a:graphic>
            <a:graphicData uri="http://schemas.openxmlformats.org/presentationml/2006/ole">
              <mc:AlternateContent xmlns:mc="http://schemas.openxmlformats.org/markup-compatibility/2006">
                <mc:Choice xmlns:v="urn:schemas-microsoft-com:vml" Requires="v">
                  <p:oleObj spid="_x0000_s7044" name="Equation" r:id="rId11" imgW="190440" imgH="215640" progId="Equation.3">
                    <p:embed/>
                  </p:oleObj>
                </mc:Choice>
                <mc:Fallback>
                  <p:oleObj name="Equation" r:id="rId11" imgW="19044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4" y="2592"/>
                          <a:ext cx="280"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Line 11"/>
            <p:cNvSpPr>
              <a:spLocks noChangeShapeType="1"/>
            </p:cNvSpPr>
            <p:nvPr/>
          </p:nvSpPr>
          <p:spPr bwMode="auto">
            <a:xfrm flipH="1">
              <a:off x="4512" y="2880"/>
              <a:ext cx="48" cy="18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2"/>
            <p:cNvSpPr>
              <a:spLocks noChangeShapeType="1"/>
            </p:cNvSpPr>
            <p:nvPr/>
          </p:nvSpPr>
          <p:spPr bwMode="auto">
            <a:xfrm flipV="1">
              <a:off x="4451" y="3366"/>
              <a:ext cx="58" cy="16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3"/>
            <p:cNvSpPr>
              <a:spLocks noChangeShapeType="1"/>
            </p:cNvSpPr>
            <p:nvPr/>
          </p:nvSpPr>
          <p:spPr bwMode="auto">
            <a:xfrm flipH="1" flipV="1">
              <a:off x="4074" y="3437"/>
              <a:ext cx="236" cy="14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 name="Object 14"/>
            <p:cNvGraphicFramePr>
              <a:graphicFrameLocks noChangeAspect="1"/>
            </p:cNvGraphicFramePr>
            <p:nvPr/>
          </p:nvGraphicFramePr>
          <p:xfrm>
            <a:off x="4500" y="2915"/>
            <a:ext cx="280" cy="315"/>
          </p:xfrm>
          <a:graphic>
            <a:graphicData uri="http://schemas.openxmlformats.org/presentationml/2006/ole">
              <mc:AlternateContent xmlns:mc="http://schemas.openxmlformats.org/markup-compatibility/2006">
                <mc:Choice xmlns:v="urn:schemas-microsoft-com:vml" Requires="v">
                  <p:oleObj spid="_x0000_s7045" name="Equation" r:id="rId13" imgW="190440" imgH="215640" progId="Equation.3">
                    <p:embed/>
                  </p:oleObj>
                </mc:Choice>
                <mc:Fallback>
                  <p:oleObj name="Equation" r:id="rId13" imgW="19044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00" y="2915"/>
                          <a:ext cx="280"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5"/>
            <p:cNvGraphicFramePr>
              <a:graphicFrameLocks noChangeAspect="1"/>
            </p:cNvGraphicFramePr>
            <p:nvPr/>
          </p:nvGraphicFramePr>
          <p:xfrm>
            <a:off x="4510" y="3493"/>
            <a:ext cx="259" cy="336"/>
          </p:xfrm>
          <a:graphic>
            <a:graphicData uri="http://schemas.openxmlformats.org/presentationml/2006/ole">
              <mc:AlternateContent xmlns:mc="http://schemas.openxmlformats.org/markup-compatibility/2006">
                <mc:Choice xmlns:v="urn:schemas-microsoft-com:vml" Requires="v">
                  <p:oleObj spid="_x0000_s7046" name="Equation" r:id="rId15" imgW="177480" imgH="228600" progId="Equation.3">
                    <p:embed/>
                  </p:oleObj>
                </mc:Choice>
                <mc:Fallback>
                  <p:oleObj name="Equation" r:id="rId15" imgW="17748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10" y="3493"/>
                          <a:ext cx="25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6"/>
            <p:cNvGraphicFramePr>
              <a:graphicFrameLocks noChangeAspect="1"/>
            </p:cNvGraphicFramePr>
            <p:nvPr/>
          </p:nvGraphicFramePr>
          <p:xfrm>
            <a:off x="4320" y="3700"/>
            <a:ext cx="222" cy="240"/>
          </p:xfrm>
          <a:graphic>
            <a:graphicData uri="http://schemas.openxmlformats.org/presentationml/2006/ole">
              <mc:AlternateContent xmlns:mc="http://schemas.openxmlformats.org/markup-compatibility/2006">
                <mc:Choice xmlns:v="urn:schemas-microsoft-com:vml" Requires="v">
                  <p:oleObj spid="_x0000_s7047" name="Equation" r:id="rId17" imgW="152280" imgH="164880" progId="Equation.3">
                    <p:embed/>
                  </p:oleObj>
                </mc:Choice>
                <mc:Fallback>
                  <p:oleObj name="Equation" r:id="rId17" imgW="15228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20" y="3700"/>
                          <a:ext cx="22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7"/>
            <p:cNvGraphicFramePr>
              <a:graphicFrameLocks noChangeAspect="1"/>
            </p:cNvGraphicFramePr>
            <p:nvPr/>
          </p:nvGraphicFramePr>
          <p:xfrm>
            <a:off x="4494" y="3199"/>
            <a:ext cx="280" cy="336"/>
          </p:xfrm>
          <a:graphic>
            <a:graphicData uri="http://schemas.openxmlformats.org/presentationml/2006/ole">
              <mc:AlternateContent xmlns:mc="http://schemas.openxmlformats.org/markup-compatibility/2006">
                <mc:Choice xmlns:v="urn:schemas-microsoft-com:vml" Requires="v">
                  <p:oleObj spid="_x0000_s7048" name="Equation" r:id="rId19" imgW="190440" imgH="228600" progId="Equation.3">
                    <p:embed/>
                  </p:oleObj>
                </mc:Choice>
                <mc:Fallback>
                  <p:oleObj name="Equation" r:id="rId19" imgW="19044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4" y="3199"/>
                          <a:ext cx="28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8"/>
            <p:cNvGraphicFramePr>
              <a:graphicFrameLocks noChangeAspect="1"/>
            </p:cNvGraphicFramePr>
            <p:nvPr/>
          </p:nvGraphicFramePr>
          <p:xfrm>
            <a:off x="3850" y="3392"/>
            <a:ext cx="389" cy="336"/>
          </p:xfrm>
          <a:graphic>
            <a:graphicData uri="http://schemas.openxmlformats.org/presentationml/2006/ole">
              <mc:AlternateContent xmlns:mc="http://schemas.openxmlformats.org/markup-compatibility/2006">
                <mc:Choice xmlns:v="urn:schemas-microsoft-com:vml" Requires="v">
                  <p:oleObj spid="_x0000_s7049" name="Equation" r:id="rId21" imgW="266400" imgH="228600" progId="Equation.3">
                    <p:embed/>
                  </p:oleObj>
                </mc:Choice>
                <mc:Fallback>
                  <p:oleObj name="Equation" r:id="rId21" imgW="26640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50" y="3392"/>
                          <a:ext cx="38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402854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solidFill>
                  <a:srgbClr val="1B3742"/>
                </a:solidFill>
                <a:latin typeface="Times New Roman" pitchFamily="18" charset="0"/>
                <a:cs typeface="Times New Roman" pitchFamily="18" charset="0"/>
              </a:rPr>
              <a:t>Heat Capacity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4525963"/>
          </a:xfrm>
        </p:spPr>
        <p:txBody>
          <a:bodyPr>
            <a:normAutofit/>
          </a:bodyPr>
          <a:lstStyle/>
          <a:p>
            <a:pPr marL="457200" lvl="1" indent="-457200" algn="just">
              <a:buFont typeface="Wingdings" pitchFamily="2" charset="2"/>
              <a:buChar char="Ø"/>
            </a:pPr>
            <a:r>
              <a:rPr lang="en-US" altLang="zh-TW" sz="2400" dirty="0">
                <a:solidFill>
                  <a:srgbClr val="1B3742"/>
                </a:solidFill>
                <a:latin typeface="Times New Roman" pitchFamily="18" charset="0"/>
                <a:cs typeface="Times New Roman" pitchFamily="18" charset="0"/>
              </a:rPr>
              <a:t>The heat capacity </a:t>
            </a:r>
            <a:r>
              <a:rPr lang="en-US" altLang="zh-TW" sz="2400" i="1" dirty="0">
                <a:solidFill>
                  <a:srgbClr val="1B3742"/>
                </a:solidFill>
                <a:latin typeface="Times New Roman" pitchFamily="18" charset="0"/>
                <a:cs typeface="Times New Roman" pitchFamily="18" charset="0"/>
              </a:rPr>
              <a:t>C </a:t>
            </a:r>
            <a:r>
              <a:rPr lang="en-US" altLang="zh-TW" sz="2400" dirty="0">
                <a:solidFill>
                  <a:srgbClr val="1B3742"/>
                </a:solidFill>
                <a:latin typeface="Times New Roman" pitchFamily="18" charset="0"/>
                <a:cs typeface="Times New Roman" pitchFamily="18" charset="0"/>
              </a:rPr>
              <a:t>of an object is the proportionality constant between the heat </a:t>
            </a:r>
            <a:r>
              <a:rPr lang="en-US" altLang="zh-TW" sz="2400" i="1" dirty="0">
                <a:solidFill>
                  <a:srgbClr val="1B3742"/>
                </a:solidFill>
                <a:latin typeface="Times New Roman" pitchFamily="18" charset="0"/>
                <a:cs typeface="Times New Roman" pitchFamily="18" charset="0"/>
              </a:rPr>
              <a:t>Q</a:t>
            </a:r>
            <a:r>
              <a:rPr lang="en-US" altLang="zh-TW" sz="2400" dirty="0">
                <a:solidFill>
                  <a:srgbClr val="1B3742"/>
                </a:solidFill>
                <a:latin typeface="Times New Roman" pitchFamily="18" charset="0"/>
                <a:cs typeface="Times New Roman" pitchFamily="18" charset="0"/>
              </a:rPr>
              <a:t> that the object absorbs or loses and the resulting temperature change Δ</a:t>
            </a:r>
            <a:r>
              <a:rPr lang="en-US" altLang="zh-TW" sz="2400" i="1" dirty="0">
                <a:solidFill>
                  <a:srgbClr val="1B3742"/>
                </a:solidFill>
                <a:latin typeface="Times New Roman" pitchFamily="18" charset="0"/>
                <a:cs typeface="Times New Roman" pitchFamily="18" charset="0"/>
              </a:rPr>
              <a:t>T</a:t>
            </a:r>
            <a:r>
              <a:rPr lang="en-US" altLang="zh-TW" sz="2400" dirty="0">
                <a:solidFill>
                  <a:srgbClr val="1B3742"/>
                </a:solidFill>
                <a:latin typeface="Times New Roman" pitchFamily="18" charset="0"/>
                <a:cs typeface="Times New Roman" pitchFamily="18" charset="0"/>
              </a:rPr>
              <a:t> of the </a:t>
            </a:r>
            <a:r>
              <a:rPr lang="en-US" altLang="zh-TW" sz="2400" dirty="0" smtClean="0">
                <a:solidFill>
                  <a:srgbClr val="1B3742"/>
                </a:solidFill>
                <a:latin typeface="Times New Roman" pitchFamily="18" charset="0"/>
                <a:cs typeface="Times New Roman" pitchFamily="18" charset="0"/>
              </a:rPr>
              <a:t>object.</a:t>
            </a:r>
            <a:endParaRPr lang="en-US" altLang="zh-TW" sz="2400" dirty="0">
              <a:solidFill>
                <a:srgbClr val="1B3742"/>
              </a:solidFill>
              <a:latin typeface="Times New Roman" pitchFamily="18" charset="0"/>
              <a:cs typeface="Times New Roman" pitchFamily="18" charset="0"/>
            </a:endParaRPr>
          </a:p>
          <a:p>
            <a:endParaRPr lang="en-US" dirty="0" smtClean="0"/>
          </a:p>
          <a:p>
            <a:endParaRPr lang="en-US" dirty="0"/>
          </a:p>
          <a:p>
            <a:pPr lvl="1" algn="just">
              <a:buFont typeface="Wingdings" pitchFamily="2" charset="2"/>
              <a:buChar char="ü"/>
            </a:pPr>
            <a:r>
              <a:rPr lang="en-US" altLang="zh-TW" sz="2400" dirty="0">
                <a:latin typeface="Times New Roman" pitchFamily="18" charset="0"/>
                <a:cs typeface="Times New Roman" pitchFamily="18" charset="0"/>
              </a:rPr>
              <a:t>in which </a:t>
            </a:r>
            <a:r>
              <a:rPr lang="en-US" altLang="zh-TW" sz="2400" i="1" dirty="0">
                <a:latin typeface="Times New Roman" pitchFamily="18" charset="0"/>
                <a:cs typeface="Times New Roman" pitchFamily="18" charset="0"/>
              </a:rPr>
              <a:t>T</a:t>
            </a:r>
            <a:r>
              <a:rPr lang="en-US" altLang="zh-TW" sz="2400" i="1" baseline="-25000" dirty="0">
                <a:latin typeface="Times New Roman" pitchFamily="18" charset="0"/>
                <a:cs typeface="Times New Roman" pitchFamily="18" charset="0"/>
              </a:rPr>
              <a:t>i</a:t>
            </a:r>
            <a:r>
              <a:rPr lang="en-US" altLang="zh-TW" sz="2400" i="1"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and </a:t>
            </a:r>
            <a:r>
              <a:rPr lang="en-US" altLang="zh-TW" sz="2400" i="1" dirty="0" err="1">
                <a:latin typeface="Times New Roman" pitchFamily="18" charset="0"/>
                <a:cs typeface="Times New Roman" pitchFamily="18" charset="0"/>
              </a:rPr>
              <a:t>T</a:t>
            </a:r>
            <a:r>
              <a:rPr lang="en-US" altLang="zh-TW" sz="2400" i="1" baseline="-25000" dirty="0" err="1">
                <a:latin typeface="Times New Roman" pitchFamily="18" charset="0"/>
                <a:cs typeface="Times New Roman" pitchFamily="18" charset="0"/>
              </a:rPr>
              <a:t>f</a:t>
            </a:r>
            <a:r>
              <a:rPr lang="en-US" altLang="zh-TW" sz="2400" dirty="0">
                <a:latin typeface="Times New Roman" pitchFamily="18" charset="0"/>
                <a:cs typeface="Times New Roman" pitchFamily="18" charset="0"/>
              </a:rPr>
              <a:t> are the initial and </a:t>
            </a:r>
            <a:r>
              <a:rPr lang="en-US" altLang="zh-TW" sz="2400" dirty="0" smtClean="0">
                <a:latin typeface="Times New Roman" pitchFamily="18" charset="0"/>
                <a:cs typeface="Times New Roman" pitchFamily="18" charset="0"/>
              </a:rPr>
              <a:t>final temperatures </a:t>
            </a:r>
            <a:r>
              <a:rPr lang="en-US" altLang="zh-TW" sz="2400" dirty="0">
                <a:latin typeface="Times New Roman" pitchFamily="18" charset="0"/>
                <a:cs typeface="Times New Roman" pitchFamily="18" charset="0"/>
              </a:rPr>
              <a:t>of </a:t>
            </a:r>
            <a:r>
              <a:rPr lang="en-US" altLang="zh-TW" sz="2400" dirty="0" smtClean="0">
                <a:latin typeface="Times New Roman" pitchFamily="18" charset="0"/>
                <a:cs typeface="Times New Roman" pitchFamily="18" charset="0"/>
              </a:rPr>
              <a:t>the object.</a:t>
            </a:r>
          </a:p>
          <a:p>
            <a:pPr algn="just">
              <a:buFont typeface="Wingdings" pitchFamily="2" charset="2"/>
              <a:buChar char="Ø"/>
            </a:pPr>
            <a:r>
              <a:rPr lang="en-US" altLang="zh-TW" sz="2400" dirty="0" smtClean="0">
                <a:latin typeface="Times New Roman" pitchFamily="18" charset="0"/>
                <a:cs typeface="Times New Roman" pitchFamily="18" charset="0"/>
              </a:rPr>
              <a:t>Heat </a:t>
            </a:r>
            <a:r>
              <a:rPr lang="en-US" altLang="zh-TW" sz="2400" dirty="0">
                <a:latin typeface="Times New Roman" pitchFamily="18" charset="0"/>
                <a:cs typeface="Times New Roman" pitchFamily="18" charset="0"/>
              </a:rPr>
              <a:t>capacity </a:t>
            </a:r>
            <a:r>
              <a:rPr lang="en-US" altLang="zh-TW" sz="2400" i="1" dirty="0">
                <a:latin typeface="Times New Roman" pitchFamily="18" charset="0"/>
                <a:cs typeface="Times New Roman" pitchFamily="18" charset="0"/>
              </a:rPr>
              <a:t>C</a:t>
            </a:r>
            <a:r>
              <a:rPr lang="en-US" altLang="zh-TW" sz="2400" dirty="0">
                <a:latin typeface="Times New Roman" pitchFamily="18" charset="0"/>
                <a:cs typeface="Times New Roman" pitchFamily="18" charset="0"/>
              </a:rPr>
              <a:t> has the unit of energy per degree or energy per </a:t>
            </a:r>
            <a:r>
              <a:rPr lang="en-US" altLang="zh-TW" sz="2400" dirty="0" smtClean="0">
                <a:latin typeface="Times New Roman" pitchFamily="18" charset="0"/>
                <a:cs typeface="Times New Roman" pitchFamily="18" charset="0"/>
              </a:rPr>
              <a:t>kelvin.</a:t>
            </a:r>
            <a:endParaRPr lang="en-US" altLang="zh-TW" sz="2400" dirty="0">
              <a:latin typeface="Times New Roman" pitchFamily="18" charset="0"/>
              <a:cs typeface="Times New Roman" pitchFamily="18" charset="0"/>
            </a:endParaRPr>
          </a:p>
          <a:p>
            <a:endParaRPr lang="en-US"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16826"/>
            <a:ext cx="3773536" cy="54864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25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latin typeface="Times New Roman" pitchFamily="18" charset="0"/>
                <a:cs typeface="Times New Roman" pitchFamily="18" charset="0"/>
              </a:rPr>
              <a:t>Specific </a:t>
            </a:r>
            <a:r>
              <a:rPr lang="en-US" altLang="zh-TW" b="1" dirty="0">
                <a:latin typeface="Times New Roman" pitchFamily="18" charset="0"/>
                <a:cs typeface="Times New Roman" pitchFamily="18" charset="0"/>
              </a:rPr>
              <a:t>H</a:t>
            </a:r>
            <a:r>
              <a:rPr lang="en-US" altLang="zh-TW" b="1" dirty="0" smtClean="0">
                <a:latin typeface="Times New Roman" pitchFamily="18" charset="0"/>
                <a:cs typeface="Times New Roman" pitchFamily="18" charset="0"/>
              </a:rPr>
              <a:t>eat Capacity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5029200"/>
          </a:xfrm>
        </p:spPr>
        <p:txBody>
          <a:bodyPr>
            <a:normAutofit lnSpcReduction="10000"/>
          </a:bodyPr>
          <a:lstStyle/>
          <a:p>
            <a:pPr algn="just">
              <a:buFont typeface="Wingdings" pitchFamily="2" charset="2"/>
              <a:buChar char="Ø"/>
            </a:pPr>
            <a:r>
              <a:rPr lang="en-US" altLang="zh-TW" sz="2400" dirty="0">
                <a:latin typeface="Times New Roman" pitchFamily="18" charset="0"/>
                <a:cs typeface="Times New Roman" pitchFamily="18" charset="0"/>
              </a:rPr>
              <a:t>The specific heat, </a:t>
            </a:r>
            <a:r>
              <a:rPr lang="en-US" altLang="zh-TW" sz="2400" i="1" dirty="0">
                <a:latin typeface="Times New Roman" pitchFamily="18" charset="0"/>
                <a:cs typeface="Times New Roman" pitchFamily="18" charset="0"/>
              </a:rPr>
              <a:t>c,</a:t>
            </a:r>
            <a:r>
              <a:rPr lang="en-US" altLang="zh-TW" sz="2400" dirty="0">
                <a:latin typeface="Times New Roman" pitchFamily="18" charset="0"/>
                <a:cs typeface="Times New Roman" pitchFamily="18" charset="0"/>
              </a:rPr>
              <a:t>  is the heat capacity per unit </a:t>
            </a:r>
            <a:r>
              <a:rPr lang="en-US" altLang="zh-TW" sz="2400" dirty="0" smtClean="0">
                <a:latin typeface="Times New Roman" pitchFamily="18" charset="0"/>
                <a:cs typeface="Times New Roman" pitchFamily="18" charset="0"/>
              </a:rPr>
              <a:t>mass.</a:t>
            </a:r>
            <a:endParaRPr lang="en-US" altLang="zh-TW" sz="2400" dirty="0">
              <a:latin typeface="Times New Roman" pitchFamily="18" charset="0"/>
              <a:cs typeface="Times New Roman" pitchFamily="18" charset="0"/>
            </a:endParaRPr>
          </a:p>
          <a:p>
            <a:pPr algn="just">
              <a:buFont typeface="Wingdings" pitchFamily="2" charset="2"/>
              <a:buChar char="Ø"/>
            </a:pPr>
            <a:r>
              <a:rPr lang="en-US" altLang="zh-TW" sz="2400" dirty="0">
                <a:latin typeface="Times New Roman" pitchFamily="18" charset="0"/>
                <a:cs typeface="Times New Roman" pitchFamily="18" charset="0"/>
              </a:rPr>
              <a:t>It refers not to an object but to a unit mass of the material of which the object is </a:t>
            </a:r>
            <a:r>
              <a:rPr lang="en-US" altLang="zh-TW" sz="2400" dirty="0" smtClean="0">
                <a:latin typeface="Times New Roman" pitchFamily="18" charset="0"/>
                <a:cs typeface="Times New Roman" pitchFamily="18" charset="0"/>
              </a:rPr>
              <a:t>made.</a:t>
            </a:r>
          </a:p>
          <a:p>
            <a:pPr algn="just">
              <a:buFont typeface="Wingdings" pitchFamily="2" charset="2"/>
              <a:buChar char="Ø"/>
            </a:pPr>
            <a:endParaRPr lang="en-US" altLang="zh-TW" sz="2400" dirty="0">
              <a:latin typeface="Times New Roman" pitchFamily="18" charset="0"/>
              <a:cs typeface="Times New Roman" pitchFamily="18" charset="0"/>
            </a:endParaRPr>
          </a:p>
          <a:p>
            <a:pPr algn="just"/>
            <a:endParaRPr lang="en-US" altLang="zh-TW" sz="2400" dirty="0" smtClean="0">
              <a:solidFill>
                <a:srgbClr val="262699"/>
              </a:solidFill>
              <a:latin typeface="Times New Roman" pitchFamily="18" charset="0"/>
              <a:cs typeface="Times New Roman" pitchFamily="18" charset="0"/>
            </a:endParaRPr>
          </a:p>
          <a:p>
            <a:pPr algn="just">
              <a:buFont typeface="Wingdings" pitchFamily="2" charset="2"/>
              <a:buChar char="Ø"/>
            </a:pPr>
            <a:r>
              <a:rPr lang="en-US" altLang="zh-TW" sz="2400" dirty="0" smtClean="0">
                <a:latin typeface="Times New Roman" pitchFamily="18" charset="0"/>
                <a:cs typeface="Times New Roman" pitchFamily="18" charset="0"/>
              </a:rPr>
              <a:t>When </a:t>
            </a:r>
            <a:r>
              <a:rPr lang="en-US" altLang="zh-TW" sz="2400" dirty="0">
                <a:latin typeface="Times New Roman" pitchFamily="18" charset="0"/>
                <a:cs typeface="Times New Roman" pitchFamily="18" charset="0"/>
              </a:rPr>
              <a:t>specific heats are expressed in units of moles (rather than a mass unit), they are called molar specific </a:t>
            </a:r>
            <a:r>
              <a:rPr lang="en-US" altLang="zh-TW" sz="2400" dirty="0" smtClean="0">
                <a:latin typeface="Times New Roman" pitchFamily="18" charset="0"/>
                <a:cs typeface="Times New Roman" pitchFamily="18" charset="0"/>
              </a:rPr>
              <a:t>heats.</a:t>
            </a:r>
          </a:p>
          <a:p>
            <a:pPr algn="just">
              <a:buFont typeface="Wingdings" pitchFamily="2" charset="2"/>
              <a:buChar char="Ø"/>
            </a:pPr>
            <a:endParaRPr lang="en-US" altLang="zh-TW" sz="2400" dirty="0">
              <a:latin typeface="Times New Roman" pitchFamily="18" charset="0"/>
              <a:cs typeface="Times New Roman" pitchFamily="18" charset="0"/>
            </a:endParaRPr>
          </a:p>
          <a:p>
            <a:pPr algn="just"/>
            <a:endParaRPr lang="en-US" altLang="zh-TW" sz="2400" dirty="0" smtClean="0">
              <a:latin typeface="Times New Roman" pitchFamily="18" charset="0"/>
              <a:cs typeface="Times New Roman" pitchFamily="18" charset="0"/>
            </a:endParaRPr>
          </a:p>
          <a:p>
            <a:pPr algn="just">
              <a:buFont typeface="Wingdings" pitchFamily="2" charset="2"/>
              <a:buChar char="Ø"/>
            </a:pPr>
            <a:r>
              <a:rPr lang="en-US" altLang="zh-TW" sz="2400" dirty="0" smtClean="0">
                <a:latin typeface="Times New Roman" pitchFamily="18" charset="0"/>
                <a:cs typeface="Times New Roman" pitchFamily="18" charset="0"/>
              </a:rPr>
              <a:t>It </a:t>
            </a:r>
            <a:r>
              <a:rPr lang="en-US" altLang="zh-TW" sz="2400" dirty="0">
                <a:latin typeface="Times New Roman" pitchFamily="18" charset="0"/>
                <a:cs typeface="Times New Roman" pitchFamily="18" charset="0"/>
              </a:rPr>
              <a:t>is important to distinguish the heat transfer is done with constant volume or constant </a:t>
            </a:r>
            <a:r>
              <a:rPr lang="en-US" altLang="zh-TW" sz="2400" dirty="0" smtClean="0">
                <a:latin typeface="Times New Roman" pitchFamily="18" charset="0"/>
                <a:cs typeface="Times New Roman" pitchFamily="18" charset="0"/>
              </a:rPr>
              <a:t>pressure.</a:t>
            </a:r>
          </a:p>
          <a:p>
            <a:pPr algn="just">
              <a:buFont typeface="Wingdings" pitchFamily="2" charset="2"/>
              <a:buChar char="Ø"/>
            </a:pPr>
            <a:r>
              <a:rPr lang="en-US" altLang="zh-TW" sz="2400" dirty="0" smtClean="0">
                <a:latin typeface="Times New Roman" pitchFamily="18" charset="0"/>
                <a:cs typeface="Times New Roman" pitchFamily="18" charset="0"/>
              </a:rPr>
              <a:t>The </a:t>
            </a:r>
            <a:r>
              <a:rPr lang="en-US" altLang="zh-TW" sz="2400" dirty="0">
                <a:latin typeface="Times New Roman" pitchFamily="18" charset="0"/>
                <a:cs typeface="Times New Roman" pitchFamily="18" charset="0"/>
              </a:rPr>
              <a:t>specific heat is different for different processes, particular for </a:t>
            </a:r>
            <a:r>
              <a:rPr lang="en-US" altLang="zh-TW" sz="2400" dirty="0" smtClean="0">
                <a:latin typeface="Times New Roman" pitchFamily="18" charset="0"/>
                <a:cs typeface="Times New Roman" pitchFamily="18" charset="0"/>
              </a:rPr>
              <a:t>gases.</a:t>
            </a:r>
            <a:endParaRPr lang="zh-TW" altLang="en-US" sz="24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2057399" y="2819400"/>
            <a:ext cx="3643085" cy="609644"/>
          </a:xfrm>
          <a:prstGeom prst="rect">
            <a:avLst/>
          </a:prstGeom>
          <a:noFill/>
          <a:ln w="9525">
            <a:noFill/>
            <a:miter lim="800000"/>
            <a:headEnd/>
            <a:tailEnd/>
          </a:ln>
        </p:spPr>
      </p:pic>
      <p:pic>
        <p:nvPicPr>
          <p:cNvPr id="5" name="Picture 5"/>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1554842" y="4428052"/>
            <a:ext cx="4648200" cy="478491"/>
          </a:xfrm>
          <a:prstGeom prst="rect">
            <a:avLst/>
          </a:prstGeom>
          <a:noFill/>
          <a:ln w="9525">
            <a:noFill/>
            <a:miter lim="800000"/>
            <a:headEnd/>
            <a:tailEnd/>
          </a:ln>
        </p:spPr>
      </p:pic>
    </p:spTree>
    <p:extLst>
      <p:ext uri="{BB962C8B-B14F-4D97-AF65-F5344CB8AC3E}">
        <p14:creationId xmlns:p14="http://schemas.microsoft.com/office/powerpoint/2010/main" val="3244177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Example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458200" cy="5257800"/>
          </a:xfrm>
        </p:spPr>
        <p:txBody>
          <a:bodyPr/>
          <a:lstStyle/>
          <a:p>
            <a:pPr algn="just">
              <a:buFont typeface="Wingdings" pitchFamily="2" charset="2"/>
              <a:buChar char="Ø"/>
            </a:pPr>
            <a:r>
              <a:rPr lang="en-US" sz="2400" dirty="0">
                <a:latin typeface="Times New Roman" pitchFamily="18" charset="0"/>
                <a:cs typeface="Times New Roman" pitchFamily="18" charset="0"/>
              </a:rPr>
              <a:t>How much heat is needed to raise the temperature of 25.6 grams of water from 20.0 C to 50.0 C</a:t>
            </a:r>
            <a:r>
              <a:rPr lang="en-US" sz="2400" dirty="0" smtClean="0">
                <a:latin typeface="Times New Roman" pitchFamily="18" charset="0"/>
                <a:cs typeface="Times New Roman" pitchFamily="18" charset="0"/>
              </a:rPr>
              <a:t>?</a:t>
            </a:r>
          </a:p>
          <a:p>
            <a:pPr>
              <a:buFont typeface="Wingdings" pitchFamily="2" charset="2"/>
              <a:buChar char="Ø"/>
            </a:pPr>
            <a:r>
              <a:rPr lang="en-US" sz="2400" dirty="0" smtClean="0">
                <a:latin typeface="Times New Roman" pitchFamily="18" charset="0"/>
                <a:cs typeface="Times New Roman" pitchFamily="18" charset="0"/>
              </a:rPr>
              <a:t>Solution:</a:t>
            </a:r>
          </a:p>
          <a:p>
            <a:pPr lvl="4">
              <a:buFont typeface="Wingdings" pitchFamily="2" charset="2"/>
              <a:buChar char="ü"/>
            </a:pPr>
            <a:r>
              <a:rPr lang="en-US" sz="2400" b="1" dirty="0" smtClean="0">
                <a:latin typeface="Times New Roman" pitchFamily="18" charset="0"/>
                <a:cs typeface="Times New Roman" pitchFamily="18" charset="0"/>
              </a:rPr>
              <a:t>Q </a:t>
            </a:r>
            <a:r>
              <a:rPr lang="en-US" sz="2400" b="1" dirty="0">
                <a:latin typeface="Times New Roman" pitchFamily="18" charset="0"/>
                <a:cs typeface="Times New Roman" pitchFamily="18" charset="0"/>
              </a:rPr>
              <a:t>= m c </a:t>
            </a:r>
            <a:r>
              <a:rPr lang="en-US" sz="2400" b="1" dirty="0" smtClean="0">
                <a:latin typeface="Times New Roman" pitchFamily="18" charset="0"/>
                <a:cs typeface="Times New Roman" pitchFamily="18" charset="0"/>
              </a:rPr>
              <a:t>∆T</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lvl="4">
              <a:buFont typeface="Wingdings" pitchFamily="2" charset="2"/>
              <a:buChar char="ü"/>
            </a:pPr>
            <a:r>
              <a:rPr lang="en-US" sz="2400" b="1" dirty="0" smtClean="0">
                <a:latin typeface="Times New Roman" pitchFamily="18" charset="0"/>
                <a:cs typeface="Times New Roman" pitchFamily="18" charset="0"/>
              </a:rPr>
              <a:t>Q </a:t>
            </a:r>
            <a:r>
              <a:rPr lang="en-US" sz="2400" b="1" dirty="0">
                <a:latin typeface="Times New Roman" pitchFamily="18" charset="0"/>
                <a:cs typeface="Times New Roman" pitchFamily="18" charset="0"/>
              </a:rPr>
              <a:t>= (25.6g)(</a:t>
            </a:r>
            <a:r>
              <a:rPr lang="en-US" sz="2400" b="1" dirty="0" smtClean="0">
                <a:latin typeface="Times New Roman" pitchFamily="18" charset="0"/>
                <a:cs typeface="Times New Roman" pitchFamily="18" charset="0"/>
              </a:rPr>
              <a:t>4.18J/</a:t>
            </a:r>
            <a:r>
              <a:rPr lang="en-US" sz="2400" b="1" dirty="0" err="1" smtClean="0">
                <a:latin typeface="Times New Roman" pitchFamily="18" charset="0"/>
                <a:cs typeface="Times New Roman" pitchFamily="18" charset="0"/>
              </a:rPr>
              <a:t>g.c</a:t>
            </a:r>
            <a:r>
              <a:rPr lang="en-US" sz="2400" b="1" dirty="0" smtClean="0">
                <a:latin typeface="Times New Roman" pitchFamily="18" charset="0"/>
                <a:cs typeface="Times New Roman" pitchFamily="18" charset="0"/>
              </a:rPr>
              <a:t>º)(30.0cº).</a:t>
            </a:r>
            <a:endParaRPr lang="en-US" sz="2400" dirty="0">
              <a:latin typeface="Times New Roman" pitchFamily="18" charset="0"/>
              <a:cs typeface="Times New Roman" pitchFamily="18" charset="0"/>
            </a:endParaRPr>
          </a:p>
          <a:p>
            <a:pPr lvl="4">
              <a:buFont typeface="Wingdings" pitchFamily="2" charset="2"/>
              <a:buChar char="ü"/>
            </a:pPr>
            <a:r>
              <a:rPr lang="en-US" sz="2400" b="1" dirty="0" smtClean="0">
                <a:latin typeface="Times New Roman" pitchFamily="18" charset="0"/>
                <a:cs typeface="Times New Roman" pitchFamily="18" charset="0"/>
              </a:rPr>
              <a:t>Q </a:t>
            </a:r>
            <a:r>
              <a:rPr lang="en-US" sz="2400" b="1" dirty="0">
                <a:latin typeface="Times New Roman" pitchFamily="18" charset="0"/>
                <a:cs typeface="Times New Roman" pitchFamily="18" charset="0"/>
              </a:rPr>
              <a:t>= 3210 </a:t>
            </a:r>
            <a:r>
              <a:rPr lang="en-US" sz="2400" b="1" dirty="0" smtClean="0">
                <a:latin typeface="Times New Roman" pitchFamily="18" charset="0"/>
                <a:cs typeface="Times New Roman" pitchFamily="18" charset="0"/>
              </a:rPr>
              <a:t>J.</a:t>
            </a: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What </a:t>
            </a:r>
            <a:r>
              <a:rPr lang="en-US" sz="2400" dirty="0">
                <a:latin typeface="Times New Roman" pitchFamily="18" charset="0"/>
                <a:cs typeface="Times New Roman" pitchFamily="18" charset="0"/>
              </a:rPr>
              <a:t>is the final temperature of 27.0 grams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water, initially at </a:t>
            </a:r>
            <a:r>
              <a:rPr lang="en-US" sz="2400" dirty="0" smtClean="0">
                <a:latin typeface="Times New Roman" pitchFamily="18" charset="0"/>
                <a:cs typeface="Times New Roman" pitchFamily="18" charset="0"/>
              </a:rPr>
              <a:t>0cº, </a:t>
            </a:r>
            <a:r>
              <a:rPr lang="en-US" sz="2400" dirty="0">
                <a:latin typeface="Times New Roman" pitchFamily="18" charset="0"/>
                <a:cs typeface="Times New Roman" pitchFamily="18" charset="0"/>
              </a:rPr>
              <a:t>after it absorbs 700.0 J of energy</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Solution:</a:t>
            </a:r>
          </a:p>
          <a:p>
            <a:pPr lvl="4" algn="just">
              <a:buFont typeface="Wingdings" pitchFamily="2" charset="2"/>
              <a:buChar char="ü"/>
            </a:pPr>
            <a:r>
              <a:rPr lang="en-US" sz="2400" b="1" dirty="0" smtClean="0">
                <a:latin typeface="Times New Roman" pitchFamily="18" charset="0"/>
                <a:cs typeface="Times New Roman" pitchFamily="18" charset="0"/>
              </a:rPr>
              <a:t>Q </a:t>
            </a:r>
            <a:r>
              <a:rPr lang="en-US" sz="2400" b="1" dirty="0">
                <a:latin typeface="Times New Roman" pitchFamily="18" charset="0"/>
                <a:cs typeface="Times New Roman" pitchFamily="18" charset="0"/>
              </a:rPr>
              <a:t>= m c </a:t>
            </a:r>
            <a:r>
              <a:rPr lang="en-US" sz="2400" b="1" dirty="0" smtClean="0">
                <a:latin typeface="Times New Roman" pitchFamily="18" charset="0"/>
                <a:cs typeface="Times New Roman" pitchFamily="18" charset="0"/>
              </a:rPr>
              <a:t>∆T</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lvl="4" algn="just">
              <a:buFont typeface="Wingdings" pitchFamily="2" charset="2"/>
              <a:buChar char="ü"/>
            </a:pPr>
            <a:r>
              <a:rPr lang="en-US" sz="2400" dirty="0">
                <a:latin typeface="Times New Roman" pitchFamily="18" charset="0"/>
                <a:cs typeface="Times New Roman" pitchFamily="18" charset="0"/>
              </a:rPr>
              <a:t>Answer </a:t>
            </a:r>
            <a:r>
              <a:rPr lang="en-US" sz="2400" dirty="0" smtClean="0">
                <a:latin typeface="Times New Roman" pitchFamily="18" charset="0"/>
                <a:cs typeface="Times New Roman" pitchFamily="18" charset="0"/>
              </a:rPr>
              <a:t>=6.20 </a:t>
            </a:r>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º.</a:t>
            </a:r>
            <a:endParaRPr lang="en-US" sz="2400" dirty="0">
              <a:latin typeface="Times New Roman" pitchFamily="18" charset="0"/>
              <a:cs typeface="Times New Roman" pitchFamily="18" charset="0"/>
            </a:endParaRPr>
          </a:p>
          <a:p>
            <a:pPr marL="1828800" lvl="4" indent="0" algn="just">
              <a:buNone/>
            </a:pPr>
            <a:endParaRPr lang="en-US" sz="2400" dirty="0"/>
          </a:p>
          <a:p>
            <a:pPr lvl="4" algn="just">
              <a:buFont typeface="Wingdings" pitchFamily="2" charset="2"/>
              <a:buChar char="ü"/>
            </a:pPr>
            <a:endParaRPr lang="en-US" sz="2400" b="1" dirty="0">
              <a:solidFill>
                <a:srgbClr val="FF9933"/>
              </a:solidFill>
            </a:endParaRPr>
          </a:p>
          <a:p>
            <a:pPr lvl="4" algn="just">
              <a:buFont typeface="Wingdings" pitchFamily="2" charset="2"/>
              <a:buChar char="ü"/>
            </a:pPr>
            <a:endParaRPr lang="en-US" sz="2400" dirty="0">
              <a:latin typeface="Times New Roman" pitchFamily="18" charset="0"/>
              <a:cs typeface="Times New Roman" pitchFamily="18" charset="0"/>
            </a:endParaRPr>
          </a:p>
          <a:p>
            <a:pPr algn="just">
              <a:buFont typeface="Wingdings" pitchFamily="2" charset="2"/>
              <a:buChar char="Ø"/>
            </a:pPr>
            <a:endParaRPr lang="en-US" sz="2400" dirty="0">
              <a:latin typeface="Times New Roman" pitchFamily="18" charset="0"/>
              <a:cs typeface="Times New Roman" pitchFamily="18" charset="0"/>
            </a:endParaRPr>
          </a:p>
          <a:p>
            <a:pPr marL="1828800" lvl="4" indent="0">
              <a:buNone/>
            </a:pPr>
            <a:endParaRPr lang="en-US" sz="2400" dirty="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739041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Times New Roman" pitchFamily="18" charset="0"/>
                <a:cs typeface="Times New Roman" pitchFamily="18" charset="0"/>
              </a:rPr>
              <a:t>Example</a:t>
            </a:r>
            <a:endParaRPr lang="en-US" dirty="0"/>
          </a:p>
        </p:txBody>
      </p:sp>
      <p:sp>
        <p:nvSpPr>
          <p:cNvPr id="3" name="Content Placeholder 2"/>
          <p:cNvSpPr>
            <a:spLocks noGrp="1"/>
          </p:cNvSpPr>
          <p:nvPr>
            <p:ph idx="1"/>
          </p:nvPr>
        </p:nvSpPr>
        <p:spPr/>
        <p:txBody>
          <a:bodyPr>
            <a:normAutofit lnSpcReduction="10000"/>
          </a:bodyPr>
          <a:lstStyle/>
          <a:p>
            <a:pPr algn="just">
              <a:buFont typeface="Wingdings" pitchFamily="2" charset="2"/>
              <a:buChar char="Ø"/>
            </a:pPr>
            <a:r>
              <a:rPr lang="en-US" sz="2400" dirty="0">
                <a:latin typeface="Times New Roman" pitchFamily="18" charset="0"/>
                <a:cs typeface="Times New Roman" pitchFamily="18" charset="0"/>
              </a:rPr>
              <a:t>A 32.0 g silver spoon cools from </a:t>
            </a:r>
            <a:r>
              <a:rPr lang="en-US" sz="2400" dirty="0" smtClean="0">
                <a:latin typeface="Times New Roman" pitchFamily="18" charset="0"/>
                <a:cs typeface="Times New Roman" pitchFamily="18" charset="0"/>
              </a:rPr>
              <a:t>60cº to 20cº. </a:t>
            </a:r>
            <a:r>
              <a:rPr lang="en-US" sz="2400" dirty="0">
                <a:latin typeface="Times New Roman" pitchFamily="18" charset="0"/>
                <a:cs typeface="Times New Roman" pitchFamily="18" charset="0"/>
              </a:rPr>
              <a:t>What is the change in thermal energy</a:t>
            </a:r>
            <a:r>
              <a:rPr lang="en-US" sz="2400" dirty="0" smtClean="0">
                <a:latin typeface="Times New Roman" pitchFamily="18" charset="0"/>
                <a:cs typeface="Times New Roman" pitchFamily="18" charset="0"/>
              </a:rPr>
              <a:t>?</a:t>
            </a:r>
          </a:p>
          <a:p>
            <a:pPr algn="just">
              <a:buFont typeface="Wingdings" pitchFamily="2" charset="2"/>
              <a:buChar char="Ø"/>
            </a:pPr>
            <a:r>
              <a:rPr lang="en-US" sz="2400" dirty="0" smtClean="0">
                <a:latin typeface="Times New Roman" pitchFamily="18" charset="0"/>
                <a:cs typeface="Times New Roman" pitchFamily="18" charset="0"/>
              </a:rPr>
              <a:t>Solution:</a:t>
            </a:r>
          </a:p>
          <a:p>
            <a:pPr lvl="3" algn="just">
              <a:buFont typeface="Wingdings" pitchFamily="2" charset="2"/>
              <a:buChar char="ü"/>
              <a:defRPr/>
            </a:pPr>
            <a:r>
              <a:rPr lang="en-US" sz="2400" dirty="0">
                <a:latin typeface="Times New Roman" pitchFamily="18" charset="0"/>
                <a:cs typeface="Times New Roman" pitchFamily="18" charset="0"/>
              </a:rPr>
              <a:t>m = 32.0g = 0.0320 kg</a:t>
            </a:r>
          </a:p>
          <a:p>
            <a:pPr lvl="3" algn="just">
              <a:buFont typeface="Wingdings" pitchFamily="2" charset="2"/>
              <a:buChar char="ü"/>
              <a:defRPr/>
            </a:pPr>
            <a:r>
              <a:rPr lang="en-US" sz="2400" dirty="0">
                <a:latin typeface="Times New Roman" pitchFamily="18" charset="0"/>
                <a:cs typeface="Times New Roman" pitchFamily="18" charset="0"/>
              </a:rPr>
              <a:t>C = 235 J/(</a:t>
            </a:r>
            <a:r>
              <a:rPr lang="en-US" sz="2400" dirty="0" err="1">
                <a:latin typeface="Times New Roman" pitchFamily="18" charset="0"/>
                <a:cs typeface="Times New Roman" pitchFamily="18" charset="0"/>
              </a:rPr>
              <a:t>kg.K</a:t>
            </a:r>
            <a:r>
              <a:rPr lang="en-US" sz="2400" dirty="0">
                <a:latin typeface="Times New Roman" pitchFamily="18" charset="0"/>
                <a:cs typeface="Times New Roman" pitchFamily="18" charset="0"/>
              </a:rPr>
              <a:t>) –from table of values for silver</a:t>
            </a:r>
          </a:p>
          <a:p>
            <a:pPr lvl="3" algn="just">
              <a:buFont typeface="Wingdings" pitchFamily="2" charset="2"/>
              <a:buChar char="ü"/>
              <a:defRPr/>
            </a:pPr>
            <a:r>
              <a:rPr lang="en-US" sz="2400" dirty="0" err="1">
                <a:latin typeface="Times New Roman" pitchFamily="18" charset="0"/>
                <a:cs typeface="Times New Roman" pitchFamily="18" charset="0"/>
              </a:rPr>
              <a:t>T</a:t>
            </a:r>
            <a:r>
              <a:rPr lang="en-US" sz="2400" baseline="-25000" dirty="0" err="1">
                <a:latin typeface="Times New Roman" pitchFamily="18" charset="0"/>
                <a:cs typeface="Times New Roman" pitchFamily="18" charset="0"/>
              </a:rPr>
              <a:t>initial</a:t>
            </a:r>
            <a:r>
              <a:rPr lang="en-US" sz="2400" baseline="-25000"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60cº=60+273=333K</a:t>
            </a:r>
            <a:endParaRPr lang="en-US" sz="2400" dirty="0">
              <a:latin typeface="Times New Roman" pitchFamily="18" charset="0"/>
              <a:cs typeface="Times New Roman" pitchFamily="18" charset="0"/>
            </a:endParaRPr>
          </a:p>
          <a:p>
            <a:pPr lvl="3" algn="just">
              <a:buFont typeface="Wingdings" pitchFamily="2" charset="2"/>
              <a:buChar char="ü"/>
              <a:defRPr/>
            </a:pPr>
            <a:r>
              <a:rPr lang="en-US" sz="2400" dirty="0" err="1">
                <a:latin typeface="Times New Roman" pitchFamily="18" charset="0"/>
                <a:cs typeface="Times New Roman" pitchFamily="18" charset="0"/>
              </a:rPr>
              <a:t>T</a:t>
            </a:r>
            <a:r>
              <a:rPr lang="en-US" sz="2400" baseline="-25000" dirty="0" err="1">
                <a:latin typeface="Times New Roman" pitchFamily="18" charset="0"/>
                <a:cs typeface="Times New Roman" pitchFamily="18" charset="0"/>
              </a:rPr>
              <a:t>final</a:t>
            </a:r>
            <a:r>
              <a:rPr lang="en-US" sz="2400" baseline="-25000"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20cº=20+273=293K</a:t>
            </a:r>
          </a:p>
          <a:p>
            <a:pPr lvl="3" algn="just">
              <a:buFont typeface="Wingdings" pitchFamily="2" charset="2"/>
              <a:buChar char="ü"/>
              <a:defRP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Q = (m</a:t>
            </a:r>
            <a:r>
              <a:rPr lang="en-US" sz="2400" dirty="0" smtClean="0">
                <a:latin typeface="Times New Roman" pitchFamily="18" charset="0"/>
                <a:cs typeface="Times New Roman" pitchFamily="18" charset="0"/>
              </a:rPr>
              <a:t>)(∆T</a:t>
            </a:r>
            <a:r>
              <a:rPr lang="en-US" sz="2400" dirty="0">
                <a:latin typeface="Times New Roman" pitchFamily="18" charset="0"/>
                <a:cs typeface="Times New Roman" pitchFamily="18" charset="0"/>
              </a:rPr>
              <a:t>)(C)   </a:t>
            </a:r>
          </a:p>
          <a:p>
            <a:pPr lvl="3" algn="just">
              <a:buFont typeface="Wingdings" pitchFamily="2" charset="2"/>
              <a:buChar char="ü"/>
              <a:defRPr/>
            </a:pPr>
            <a:r>
              <a:rPr lang="en-US" sz="2400" dirty="0">
                <a:latin typeface="Times New Roman" pitchFamily="18" charset="0"/>
                <a:cs typeface="Times New Roman" pitchFamily="18" charset="0"/>
              </a:rPr>
              <a:t>                          =  (0.0320 kg)(-</a:t>
            </a:r>
            <a:r>
              <a:rPr lang="en-US" sz="2400" dirty="0" smtClean="0">
                <a:latin typeface="Times New Roman" pitchFamily="18" charset="0"/>
                <a:cs typeface="Times New Roman" pitchFamily="18" charset="0"/>
              </a:rPr>
              <a:t>40.0K)(</a:t>
            </a:r>
            <a:r>
              <a:rPr lang="en-US" sz="2400" dirty="0">
                <a:latin typeface="Times New Roman" pitchFamily="18" charset="0"/>
                <a:cs typeface="Times New Roman" pitchFamily="18" charset="0"/>
              </a:rPr>
              <a:t>235J/kg </a:t>
            </a:r>
            <a:r>
              <a:rPr lang="en-US" sz="2400" dirty="0" smtClean="0">
                <a:latin typeface="Times New Roman" pitchFamily="18" charset="0"/>
                <a:cs typeface="Times New Roman" pitchFamily="18" charset="0"/>
              </a:rPr>
              <a:t>.K</a:t>
            </a:r>
            <a:r>
              <a:rPr lang="en-US" sz="2400" dirty="0">
                <a:latin typeface="Times New Roman" pitchFamily="18" charset="0"/>
                <a:cs typeface="Times New Roman" pitchFamily="18" charset="0"/>
              </a:rPr>
              <a:t>)</a:t>
            </a:r>
          </a:p>
          <a:p>
            <a:pPr lvl="3" algn="just">
              <a:buFont typeface="Wingdings" pitchFamily="2" charset="2"/>
              <a:buChar char="ü"/>
              <a:defRPr/>
            </a:pPr>
            <a:r>
              <a:rPr lang="en-US" sz="2400" dirty="0">
                <a:latin typeface="Times New Roman" pitchFamily="18" charset="0"/>
                <a:cs typeface="Times New Roman" pitchFamily="18" charset="0"/>
              </a:rPr>
              <a:t>                          = -301 </a:t>
            </a:r>
            <a:r>
              <a:rPr lang="en-US" sz="2400" dirty="0" smtClean="0">
                <a:latin typeface="Times New Roman" pitchFamily="18" charset="0"/>
                <a:cs typeface="Times New Roman" pitchFamily="18" charset="0"/>
              </a:rPr>
              <a:t>J</a:t>
            </a:r>
          </a:p>
          <a:p>
            <a:pPr lvl="3" algn="just">
              <a:buFont typeface="Wingdings" pitchFamily="2" charset="2"/>
              <a:buChar char="ü"/>
              <a:defRPr/>
            </a:pPr>
            <a:r>
              <a:rPr lang="en-US" sz="2400" dirty="0">
                <a:latin typeface="Times New Roman" pitchFamily="18" charset="0"/>
                <a:cs typeface="Times New Roman" pitchFamily="18" charset="0"/>
              </a:rPr>
              <a:t>The spoon loses 301 J of thermal energy as it cools.</a:t>
            </a:r>
          </a:p>
          <a:p>
            <a:pPr lvl="3" algn="just">
              <a:buFont typeface="Wingdings" pitchFamily="2" charset="2"/>
              <a:buChar char="ü"/>
              <a:defRPr/>
            </a:pPr>
            <a:endParaRPr lang="en-US" sz="2400" dirty="0">
              <a:latin typeface="Times New Roman" pitchFamily="18" charset="0"/>
              <a:cs typeface="Times New Roman" pitchFamily="18" charset="0"/>
            </a:endParaRPr>
          </a:p>
          <a:p>
            <a:pPr algn="just">
              <a:buFont typeface="Wingdings" pitchFamily="2" charset="2"/>
              <a:buChar char="Ø"/>
            </a:pPr>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713936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3258</Words>
  <Application>Microsoft Office PowerPoint</Application>
  <PresentationFormat>On-screen Show (4:3)</PresentationFormat>
  <Paragraphs>323</Paragraphs>
  <Slides>51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Equation</vt:lpstr>
      <vt:lpstr>Lecture 8</vt:lpstr>
      <vt:lpstr>PowerPoint Presentation</vt:lpstr>
      <vt:lpstr>Conversion of Temperature</vt:lpstr>
      <vt:lpstr>Heat</vt:lpstr>
      <vt:lpstr>Heat</vt:lpstr>
      <vt:lpstr>Heat Capacity</vt:lpstr>
      <vt:lpstr>Specific Heat Capacity</vt:lpstr>
      <vt:lpstr>Example</vt:lpstr>
      <vt:lpstr>Example</vt:lpstr>
      <vt:lpstr>Example</vt:lpstr>
      <vt:lpstr>Example</vt:lpstr>
      <vt:lpstr> Heat of Transformation </vt:lpstr>
      <vt:lpstr> Heat of Transformation </vt:lpstr>
      <vt:lpstr>Heat of Transformation</vt:lpstr>
      <vt:lpstr>PowerPoint Presentation</vt:lpstr>
      <vt:lpstr>Specific Latent Heat</vt:lpstr>
      <vt:lpstr>Heat Transfer</vt:lpstr>
      <vt:lpstr>CONDUCTION</vt:lpstr>
      <vt:lpstr>CONDUCTION</vt:lpstr>
      <vt:lpstr>CONDUCTION</vt:lpstr>
      <vt:lpstr>CONDUCTION</vt:lpstr>
      <vt:lpstr>CONDUCTION</vt:lpstr>
      <vt:lpstr>CONDUCTION</vt:lpstr>
      <vt:lpstr>CONDUCTION</vt:lpstr>
      <vt:lpstr>Example</vt:lpstr>
      <vt:lpstr>Example</vt:lpstr>
      <vt:lpstr>Example</vt:lpstr>
      <vt:lpstr>Convection</vt:lpstr>
      <vt:lpstr>Convection</vt:lpstr>
      <vt:lpstr>PowerPoint Presentation</vt:lpstr>
      <vt:lpstr>Why is it windy at the seaside?</vt:lpstr>
      <vt:lpstr>Convection</vt:lpstr>
      <vt:lpstr>Convection</vt:lpstr>
      <vt:lpstr>Example</vt:lpstr>
      <vt:lpstr>Example</vt:lpstr>
      <vt:lpstr>Example</vt:lpstr>
      <vt:lpstr>PowerPoint Presentation</vt:lpstr>
      <vt:lpstr>Radiation</vt:lpstr>
      <vt:lpstr>Radiation</vt:lpstr>
      <vt:lpstr> RADIATION </vt:lpstr>
      <vt:lpstr> Radiation </vt:lpstr>
      <vt:lpstr> Radiation </vt:lpstr>
      <vt:lpstr>Example</vt:lpstr>
      <vt:lpstr>Example</vt:lpstr>
      <vt:lpstr>Example</vt:lpstr>
      <vt:lpstr>Conduction, Convection &amp; Radiation</vt:lpstr>
      <vt:lpstr>PowerPoint Presentation</vt:lpstr>
      <vt:lpstr>Heat transfer optimization</vt:lpstr>
      <vt:lpstr>Surface characteristics</vt:lpstr>
      <vt:lpstr>Black body radiation</vt:lpstr>
      <vt:lpstr>Real bodies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dc:title>
  <dc:creator>Administrator</dc:creator>
  <cp:lastModifiedBy>Ultimate</cp:lastModifiedBy>
  <cp:revision>171</cp:revision>
  <dcterms:created xsi:type="dcterms:W3CDTF">2006-08-16T00:00:00Z</dcterms:created>
  <dcterms:modified xsi:type="dcterms:W3CDTF">2020-01-15T04:29:02Z</dcterms:modified>
</cp:coreProperties>
</file>