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smtClean="0">
                <a:latin typeface="Times New Roman" pitchFamily="18" charset="0"/>
                <a:cs typeface="Times New Roman" pitchFamily="18" charset="0"/>
              </a:rPr>
              <a:t>Lecture 8</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b="1" dirty="0" smtClean="0">
                <a:solidFill>
                  <a:schemeClr val="tx1"/>
                </a:solidFill>
                <a:latin typeface="Times New Roman" pitchFamily="18" charset="0"/>
                <a:cs typeface="Times New Roman" pitchFamily="18" charset="0"/>
              </a:rPr>
              <a:t>New Product Development Process </a:t>
            </a:r>
            <a:endParaRPr lang="en-US" sz="36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buNone/>
            </a:pPr>
            <a:r>
              <a:rPr lang="en-US" sz="3400" b="1" dirty="0" smtClean="0">
                <a:latin typeface="Times New Roman" pitchFamily="18" charset="0"/>
                <a:cs typeface="Times New Roman" pitchFamily="18" charset="0"/>
              </a:rPr>
              <a:t>8) Commercialization</a:t>
            </a:r>
          </a:p>
          <a:p>
            <a:pPr>
              <a:buNone/>
            </a:pPr>
            <a:endParaRPr lang="en-US" sz="34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Test marketing gives management the information needed to make a final decision about whether to launch the new product. </a:t>
            </a:r>
          </a:p>
          <a:p>
            <a:r>
              <a:rPr lang="en-US" dirty="0" smtClean="0">
                <a:latin typeface="Times New Roman" pitchFamily="18" charset="0"/>
                <a:cs typeface="Times New Roman" pitchFamily="18" charset="0"/>
              </a:rPr>
              <a:t>If the company goes ahead with </a:t>
            </a:r>
            <a:r>
              <a:rPr lang="en-US" b="1" dirty="0" smtClean="0">
                <a:latin typeface="Times New Roman" pitchFamily="18" charset="0"/>
                <a:cs typeface="Times New Roman" pitchFamily="18" charset="0"/>
              </a:rPr>
              <a:t>commercialization— </a:t>
            </a:r>
            <a:r>
              <a:rPr lang="en-US" dirty="0" smtClean="0">
                <a:latin typeface="Times New Roman" pitchFamily="18" charset="0"/>
                <a:cs typeface="Times New Roman" pitchFamily="18" charset="0"/>
              </a:rPr>
              <a:t>introducing the new product into the market—it will face high costs. </a:t>
            </a:r>
          </a:p>
          <a:p>
            <a:r>
              <a:rPr lang="en-US" dirty="0" smtClean="0">
                <a:latin typeface="Times New Roman" pitchFamily="18" charset="0"/>
                <a:cs typeface="Times New Roman" pitchFamily="18" charset="0"/>
              </a:rPr>
              <a:t>The company may need to build or rent a manufacturing facility. And, in the case of a major new consumer product, it may spend hundreds of millions of dollars for advertising, sales promotion, and other marketing efforts in the first year. </a:t>
            </a:r>
          </a:p>
          <a:p>
            <a:r>
              <a:rPr lang="en-US" dirty="0" smtClean="0">
                <a:latin typeface="Times New Roman" pitchFamily="18" charset="0"/>
                <a:cs typeface="Times New Roman" pitchFamily="18" charset="0"/>
              </a:rPr>
              <a:t>For example, to introduce its </a:t>
            </a:r>
            <a:r>
              <a:rPr lang="en-US" dirty="0" err="1" smtClean="0">
                <a:latin typeface="Times New Roman" pitchFamily="18" charset="0"/>
                <a:cs typeface="Times New Roman" pitchFamily="18" charset="0"/>
              </a:rPr>
              <a:t>McCafé</a:t>
            </a:r>
            <a:r>
              <a:rPr lang="en-US" dirty="0" smtClean="0">
                <a:latin typeface="Times New Roman" pitchFamily="18" charset="0"/>
                <a:cs typeface="Times New Roman" pitchFamily="18" charset="0"/>
              </a:rPr>
              <a:t> coffee in the United States, McDonald’s spent $100 million on an advertising blitz that spanned TV, print, radio, outdoor, the Internet, events, public relations, and sampling. </a:t>
            </a:r>
          </a:p>
          <a:p>
            <a:r>
              <a:rPr lang="en-US" dirty="0" smtClean="0">
                <a:latin typeface="Times New Roman" pitchFamily="18" charset="0"/>
                <a:cs typeface="Times New Roman" pitchFamily="18" charset="0"/>
              </a:rPr>
              <a:t>The company launching a new product must first decide on introduction </a:t>
            </a:r>
            <a:r>
              <a:rPr lang="en-US" b="1" dirty="0" smtClean="0">
                <a:latin typeface="Times New Roman" pitchFamily="18" charset="0"/>
                <a:cs typeface="Times New Roman" pitchFamily="18" charset="0"/>
              </a:rPr>
              <a:t>timing. </a:t>
            </a:r>
          </a:p>
          <a:p>
            <a:r>
              <a:rPr lang="en-US" dirty="0" smtClean="0">
                <a:latin typeface="Times New Roman" pitchFamily="18" charset="0"/>
                <a:cs typeface="Times New Roman" pitchFamily="18" charset="0"/>
              </a:rPr>
              <a:t>Next, the company must decide </a:t>
            </a:r>
            <a:r>
              <a:rPr lang="en-US" b="1" dirty="0" smtClean="0">
                <a:latin typeface="Times New Roman" pitchFamily="18" charset="0"/>
                <a:cs typeface="Times New Roman" pitchFamily="18" charset="0"/>
              </a:rPr>
              <a:t>where to launch the new product—in </a:t>
            </a:r>
            <a:r>
              <a:rPr lang="en-US" dirty="0" smtClean="0">
                <a:latin typeface="Times New Roman" pitchFamily="18" charset="0"/>
                <a:cs typeface="Times New Roman" pitchFamily="18" charset="0"/>
              </a:rPr>
              <a:t>a single location, a region, the national market, or the international market.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The New Product Development </a:t>
            </a:r>
            <a:r>
              <a:rPr lang="en-US" sz="3200" b="1" dirty="0" smtClean="0">
                <a:latin typeface="Times New Roman" pitchFamily="18" charset="0"/>
                <a:cs typeface="Times New Roman" pitchFamily="18" charset="0"/>
              </a:rPr>
              <a:t>Process</a:t>
            </a:r>
            <a:endParaRPr lang="en-US" sz="3600"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838200" y="2286000"/>
            <a:ext cx="7772399"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000" b="1" dirty="0" smtClean="0">
                <a:latin typeface="Times New Roman" pitchFamily="18" charset="0"/>
                <a:cs typeface="Times New Roman" pitchFamily="18" charset="0"/>
              </a:rPr>
              <a:t>  1) </a:t>
            </a:r>
            <a:r>
              <a:rPr lang="en-US" sz="2400" b="1" dirty="0" smtClean="0">
                <a:latin typeface="Times New Roman" pitchFamily="18" charset="0"/>
                <a:cs typeface="Times New Roman" pitchFamily="18" charset="0"/>
              </a:rPr>
              <a:t>Idea Generation</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New-product development starts with idea generation—the systematic search for new product ideas. </a:t>
            </a:r>
          </a:p>
          <a:p>
            <a:r>
              <a:rPr lang="en-US" sz="2000" dirty="0" smtClean="0">
                <a:latin typeface="Times New Roman" pitchFamily="18" charset="0"/>
                <a:cs typeface="Times New Roman" pitchFamily="18" charset="0"/>
              </a:rPr>
              <a:t>Major sources of new-product ideas include internal sources and external sources such as customers, competitors, distributors and suppliers, and others.</a:t>
            </a:r>
          </a:p>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a)    Internal Idea Sources</a:t>
            </a:r>
          </a:p>
          <a:p>
            <a:r>
              <a:rPr lang="en-US" sz="2000" dirty="0" smtClean="0">
                <a:latin typeface="Times New Roman" pitchFamily="18" charset="0"/>
                <a:cs typeface="Times New Roman" pitchFamily="18" charset="0"/>
              </a:rPr>
              <a:t>Using internal sources, the company can find new ideas through formal R&amp;D..</a:t>
            </a:r>
          </a:p>
          <a:p>
            <a:r>
              <a:rPr lang="en-US" sz="2000" dirty="0" smtClean="0">
                <a:latin typeface="Times New Roman" pitchFamily="18" charset="0"/>
                <a:cs typeface="Times New Roman" pitchFamily="18" charset="0"/>
              </a:rPr>
              <a:t>Beyond its internal R&amp;D process, companies can pick the brains of its employees— from executives to scientists, engineers, and manufacturing staff to salespeople. </a:t>
            </a:r>
          </a:p>
          <a:p>
            <a:r>
              <a:rPr lang="en-US" sz="2000" dirty="0" smtClean="0">
                <a:latin typeface="Times New Roman" pitchFamily="18" charset="0"/>
                <a:cs typeface="Times New Roman" pitchFamily="18" charset="0"/>
              </a:rPr>
              <a:t>Many companies have developed successful “</a:t>
            </a:r>
            <a:r>
              <a:rPr lang="en-US" sz="2000" dirty="0" err="1" smtClean="0">
                <a:latin typeface="Times New Roman" pitchFamily="18" charset="0"/>
                <a:cs typeface="Times New Roman" pitchFamily="18" charset="0"/>
              </a:rPr>
              <a:t>intrapreneurial</a:t>
            </a:r>
            <a:r>
              <a:rPr lang="en-US" sz="2000" dirty="0" smtClean="0">
                <a:latin typeface="Times New Roman" pitchFamily="18" charset="0"/>
                <a:cs typeface="Times New Roman" pitchFamily="18" charset="0"/>
              </a:rPr>
              <a:t>” programs that encourage employees to envision and develop new-product ideas.</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Autofit/>
          </a:bodyPr>
          <a:lstStyle/>
          <a:p>
            <a:r>
              <a:rPr lang="en-US" sz="1700" b="1" dirty="0" smtClean="0">
                <a:latin typeface="Times New Roman" pitchFamily="18" charset="0"/>
                <a:cs typeface="Times New Roman" pitchFamily="18" charset="0"/>
              </a:rPr>
              <a:t>b) External Idea Sources</a:t>
            </a:r>
          </a:p>
          <a:p>
            <a:r>
              <a:rPr lang="en-US" sz="1700" dirty="0" smtClean="0">
                <a:latin typeface="Times New Roman" pitchFamily="18" charset="0"/>
                <a:cs typeface="Times New Roman" pitchFamily="18" charset="0"/>
              </a:rPr>
              <a:t>Companies can also obtain good new-product ideas from any of a number of external sources. For example, distributors and suppliers can contribute ideas. </a:t>
            </a:r>
          </a:p>
          <a:p>
            <a:r>
              <a:rPr lang="en-US" sz="1700" dirty="0" smtClean="0">
                <a:latin typeface="Times New Roman" pitchFamily="18" charset="0"/>
                <a:cs typeface="Times New Roman" pitchFamily="18" charset="0"/>
              </a:rPr>
              <a:t>Distributors are close to the market and can pass along information about consumer problems and new-product possibilities.</a:t>
            </a:r>
          </a:p>
          <a:p>
            <a:r>
              <a:rPr lang="en-US" sz="1700" dirty="0" smtClean="0">
                <a:latin typeface="Times New Roman" pitchFamily="18" charset="0"/>
                <a:cs typeface="Times New Roman" pitchFamily="18" charset="0"/>
              </a:rPr>
              <a:t>Suppliers can tell the company about new concepts, techniques, and materials that can be used to develop new products. </a:t>
            </a:r>
          </a:p>
          <a:p>
            <a:r>
              <a:rPr lang="en-US" sz="1700" dirty="0" smtClean="0">
                <a:latin typeface="Times New Roman" pitchFamily="18" charset="0"/>
                <a:cs typeface="Times New Roman" pitchFamily="18" charset="0"/>
              </a:rPr>
              <a:t>Competitors are another important source. Companies watch competitors’ ads to get clues about their new products. </a:t>
            </a:r>
          </a:p>
          <a:p>
            <a:r>
              <a:rPr lang="en-US" sz="1700" dirty="0" smtClean="0">
                <a:latin typeface="Times New Roman" pitchFamily="18" charset="0"/>
                <a:cs typeface="Times New Roman" pitchFamily="18" charset="0"/>
              </a:rPr>
              <a:t>Other idea sources include trade magazines, shows, and seminars; government agencies; advertising agencies; marketing research firms; university and commercial laboratories; and inventors.</a:t>
            </a:r>
          </a:p>
          <a:p>
            <a:pPr>
              <a:buNone/>
            </a:pPr>
            <a:endParaRPr lang="en-US" sz="1700" dirty="0" smtClean="0">
              <a:latin typeface="Times New Roman" pitchFamily="18" charset="0"/>
              <a:cs typeface="Times New Roman" pitchFamily="18" charset="0"/>
            </a:endParaRPr>
          </a:p>
          <a:p>
            <a:pPr>
              <a:buNone/>
            </a:pPr>
            <a:r>
              <a:rPr lang="en-US" sz="1700" b="1" dirty="0" smtClean="0">
                <a:latin typeface="Times New Roman" pitchFamily="18" charset="0"/>
                <a:cs typeface="Times New Roman" pitchFamily="18" charset="0"/>
              </a:rPr>
              <a:t>c)    Crowd sourcing</a:t>
            </a:r>
          </a:p>
          <a:p>
            <a:r>
              <a:rPr lang="en-US" sz="1700" dirty="0" smtClean="0">
                <a:latin typeface="Times New Roman" pitchFamily="18" charset="0"/>
                <a:cs typeface="Times New Roman" pitchFamily="18" charset="0"/>
              </a:rPr>
              <a:t>More broadly, many companies are now developing crowd sourcing or open-innovation new product idea programs. Crowd sourcing throws the innovation doors wide open, inviting broad communities of people—customers, employees, independent scientists and researchers, and even the public at large—into the new-product innovation process</a:t>
            </a:r>
            <a:endParaRPr lang="en-US"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000" b="1" dirty="0" smtClean="0">
                <a:latin typeface="Times New Roman" pitchFamily="18" charset="0"/>
                <a:cs typeface="Times New Roman" pitchFamily="18" charset="0"/>
              </a:rPr>
              <a:t>2) Idea Screening</a:t>
            </a:r>
          </a:p>
          <a:p>
            <a:r>
              <a:rPr lang="en-US" sz="1800" dirty="0" smtClean="0">
                <a:latin typeface="Times New Roman" pitchFamily="18" charset="0"/>
                <a:cs typeface="Times New Roman" pitchFamily="18" charset="0"/>
              </a:rPr>
              <a:t>The first idea-reducing stage is </a:t>
            </a:r>
            <a:r>
              <a:rPr lang="en-US" sz="1800" b="1" dirty="0" smtClean="0">
                <a:latin typeface="Times New Roman" pitchFamily="18" charset="0"/>
                <a:cs typeface="Times New Roman" pitchFamily="18" charset="0"/>
              </a:rPr>
              <a:t>idea screening, </a:t>
            </a:r>
            <a:r>
              <a:rPr lang="en-US" sz="1800" dirty="0" smtClean="0">
                <a:latin typeface="Times New Roman" pitchFamily="18" charset="0"/>
                <a:cs typeface="Times New Roman" pitchFamily="18" charset="0"/>
              </a:rPr>
              <a:t>which helps spot good ideas and drop poor ones as soon as possible. </a:t>
            </a:r>
          </a:p>
          <a:p>
            <a:r>
              <a:rPr lang="en-US" sz="1800" dirty="0" smtClean="0">
                <a:latin typeface="Times New Roman" pitchFamily="18" charset="0"/>
                <a:cs typeface="Times New Roman" pitchFamily="18" charset="0"/>
              </a:rPr>
              <a:t>Product development costs rise greatly in later stages, so the company wants to go ahead only with those product ideas that will turn into profitable products.</a:t>
            </a:r>
          </a:p>
          <a:p>
            <a:r>
              <a:rPr lang="en-US" sz="1800" dirty="0" smtClean="0">
                <a:latin typeface="Times New Roman" pitchFamily="18" charset="0"/>
                <a:cs typeface="Times New Roman" pitchFamily="18" charset="0"/>
              </a:rPr>
              <a:t>One marketing expert proposes an </a:t>
            </a:r>
            <a:r>
              <a:rPr lang="en-US" sz="1800" b="1" dirty="0" smtClean="0">
                <a:latin typeface="Times New Roman" pitchFamily="18" charset="0"/>
                <a:cs typeface="Times New Roman" pitchFamily="18" charset="0"/>
              </a:rPr>
              <a:t>R-W-W</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(“real, win, worth doing”) </a:t>
            </a:r>
            <a:r>
              <a:rPr lang="en-US" sz="1800" dirty="0" smtClean="0">
                <a:latin typeface="Times New Roman" pitchFamily="18" charset="0"/>
                <a:cs typeface="Times New Roman" pitchFamily="18" charset="0"/>
              </a:rPr>
              <a:t>new-product screening framework that asks three questions. </a:t>
            </a:r>
          </a:p>
          <a:p>
            <a:r>
              <a:rPr lang="en-US" sz="1800" b="1" dirty="0" smtClean="0">
                <a:latin typeface="Times New Roman" pitchFamily="18" charset="0"/>
                <a:cs typeface="Times New Roman" pitchFamily="18" charset="0"/>
              </a:rPr>
              <a:t>First, Is it real</a:t>
            </a:r>
            <a:r>
              <a:rPr lang="en-US" sz="1800" dirty="0" smtClean="0">
                <a:latin typeface="Times New Roman" pitchFamily="18" charset="0"/>
                <a:cs typeface="Times New Roman" pitchFamily="18" charset="0"/>
              </a:rPr>
              <a:t>? Is there a real need and desire for the product and will customers buy it? Is there a clear product concept and will such a product satisfy the market? </a:t>
            </a:r>
          </a:p>
          <a:p>
            <a:r>
              <a:rPr lang="en-US" sz="1800" b="1" dirty="0" smtClean="0">
                <a:latin typeface="Times New Roman" pitchFamily="18" charset="0"/>
                <a:cs typeface="Times New Roman" pitchFamily="18" charset="0"/>
              </a:rPr>
              <a:t>Second, Can we win</a:t>
            </a:r>
            <a:r>
              <a:rPr lang="en-US" sz="1800" dirty="0" smtClean="0">
                <a:latin typeface="Times New Roman" pitchFamily="18" charset="0"/>
                <a:cs typeface="Times New Roman" pitchFamily="18" charset="0"/>
              </a:rPr>
              <a:t>? Does the product offer a sustainable competitive advantage? Does the company have the resources to make such a product a success?</a:t>
            </a:r>
          </a:p>
          <a:p>
            <a:r>
              <a:rPr lang="en-US" sz="1800" b="1" dirty="0" smtClean="0">
                <a:latin typeface="Times New Roman" pitchFamily="18" charset="0"/>
                <a:cs typeface="Times New Roman" pitchFamily="18" charset="0"/>
              </a:rPr>
              <a:t>Finally, Is it worth doing? </a:t>
            </a:r>
            <a:r>
              <a:rPr lang="en-US" sz="1800" dirty="0" smtClean="0">
                <a:latin typeface="Times New Roman" pitchFamily="18" charset="0"/>
                <a:cs typeface="Times New Roman" pitchFamily="18" charset="0"/>
              </a:rPr>
              <a:t>Does the product fit the company’s overall growth strategy? Does it offer sufficient profit potential? The company should be able to answer yes to all three R-W-W questions before developing the new-product idea further.</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2400" b="1" dirty="0" smtClean="0">
                <a:latin typeface="Times New Roman" pitchFamily="18" charset="0"/>
                <a:cs typeface="Times New Roman" pitchFamily="18" charset="0"/>
              </a:rPr>
              <a:t>3) Concept Development and Testing</a:t>
            </a:r>
          </a:p>
          <a:p>
            <a:pPr>
              <a:buNone/>
            </a:pPr>
            <a:endParaRPr lang="en-US" sz="2400" b="1"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Product concept</a:t>
            </a:r>
          </a:p>
          <a:p>
            <a:r>
              <a:rPr lang="en-US" sz="2000" dirty="0" smtClean="0">
                <a:latin typeface="Times New Roman" pitchFamily="18" charset="0"/>
                <a:cs typeface="Times New Roman" pitchFamily="18" charset="0"/>
              </a:rPr>
              <a:t>A detailed version of the new-product idea stated in meaningful consumer terms.</a:t>
            </a:r>
          </a:p>
          <a:p>
            <a:r>
              <a:rPr lang="en-US" sz="2000" b="1" dirty="0" smtClean="0">
                <a:latin typeface="Times New Roman" pitchFamily="18" charset="0"/>
                <a:cs typeface="Times New Roman" pitchFamily="18" charset="0"/>
              </a:rPr>
              <a:t>Concept testing</a:t>
            </a:r>
          </a:p>
          <a:p>
            <a:r>
              <a:rPr lang="en-US" sz="2000" dirty="0" smtClean="0">
                <a:latin typeface="Times New Roman" pitchFamily="18" charset="0"/>
                <a:cs typeface="Times New Roman" pitchFamily="18" charset="0"/>
              </a:rPr>
              <a:t>Testing new-product concepts with a group of target consumers to find out if the concepts have strong consumer appeal.</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4) Marketing Strategy Development</a:t>
            </a:r>
          </a:p>
          <a:p>
            <a:r>
              <a:rPr lang="en-US" sz="2000" dirty="0" smtClean="0">
                <a:latin typeface="Times New Roman" pitchFamily="18" charset="0"/>
                <a:cs typeface="Times New Roman" pitchFamily="18" charset="0"/>
              </a:rPr>
              <a:t>The marketing strategy statement consists of three parts. </a:t>
            </a:r>
          </a:p>
          <a:p>
            <a:r>
              <a:rPr lang="en-US" sz="2000" dirty="0" smtClean="0">
                <a:latin typeface="Times New Roman" pitchFamily="18" charset="0"/>
                <a:cs typeface="Times New Roman" pitchFamily="18" charset="0"/>
              </a:rPr>
              <a:t>The first part describes the target market; the planned value proposition; and the sales, market share, and profit goals for the first few years. </a:t>
            </a:r>
          </a:p>
          <a:p>
            <a:r>
              <a:rPr lang="en-US" sz="2000" dirty="0" smtClean="0">
                <a:latin typeface="Times New Roman" pitchFamily="18" charset="0"/>
                <a:cs typeface="Times New Roman" pitchFamily="18" charset="0"/>
              </a:rPr>
              <a:t>The second part of the marketing strategy statement outlines the product’s planned price, distribution, and marketing budget for the first year:</a:t>
            </a:r>
          </a:p>
          <a:p>
            <a:r>
              <a:rPr lang="en-US" sz="2000" dirty="0" smtClean="0">
                <a:latin typeface="Times New Roman" pitchFamily="18" charset="0"/>
                <a:cs typeface="Times New Roman" pitchFamily="18" charset="0"/>
              </a:rPr>
              <a:t>The third part of the marketing strategy statement describes the planned long-run sales, profit goals, and marketing mix strategy</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en-US" sz="3600" b="1" dirty="0" smtClean="0">
                <a:latin typeface="Times New Roman" pitchFamily="18" charset="0"/>
                <a:cs typeface="Times New Roman" pitchFamily="18" charset="0"/>
              </a:rPr>
              <a:t>5) Business Analysis</a:t>
            </a:r>
          </a:p>
          <a:p>
            <a:pPr>
              <a:buNone/>
            </a:pPr>
            <a:endParaRPr lang="en-US" sz="3600"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Once management has decided on its product concept and marketing strategy, it can evaluate the business attractiveness of the proposal. </a:t>
            </a:r>
          </a:p>
          <a:p>
            <a:r>
              <a:rPr lang="en-US" dirty="0" smtClean="0">
                <a:latin typeface="Times New Roman" pitchFamily="18" charset="0"/>
                <a:cs typeface="Times New Roman" pitchFamily="18" charset="0"/>
              </a:rPr>
              <a:t>Business analysis involves a review of the sales, costs, and profit projections for a new product to find out whether they satisfy the company’s objectives. </a:t>
            </a:r>
          </a:p>
          <a:p>
            <a:r>
              <a:rPr lang="en-US" dirty="0" smtClean="0">
                <a:latin typeface="Times New Roman" pitchFamily="18" charset="0"/>
                <a:cs typeface="Times New Roman" pitchFamily="18" charset="0"/>
              </a:rPr>
              <a:t>If they do, the product can move to the product development stage.</a:t>
            </a:r>
          </a:p>
          <a:p>
            <a:r>
              <a:rPr lang="en-US" dirty="0" smtClean="0">
                <a:latin typeface="Times New Roman" pitchFamily="18" charset="0"/>
                <a:cs typeface="Times New Roman" pitchFamily="18" charset="0"/>
              </a:rPr>
              <a:t>To estimate sales, the company might look at the sales history of similar products and conduct market surveys. </a:t>
            </a:r>
          </a:p>
          <a:p>
            <a:r>
              <a:rPr lang="en-US" dirty="0" smtClean="0">
                <a:latin typeface="Times New Roman" pitchFamily="18" charset="0"/>
                <a:cs typeface="Times New Roman" pitchFamily="18" charset="0"/>
              </a:rPr>
              <a:t>It can then estimate minimum and maximum sales to assess the range of risk. </a:t>
            </a:r>
          </a:p>
          <a:p>
            <a:r>
              <a:rPr lang="en-US" dirty="0" smtClean="0">
                <a:latin typeface="Times New Roman" pitchFamily="18" charset="0"/>
                <a:cs typeface="Times New Roman" pitchFamily="18" charset="0"/>
              </a:rPr>
              <a:t>After preparing the sales forecast, management can estimate the expected costs and profits for the product, including marketing, R&amp;D, operations, accounting, and finance costs. </a:t>
            </a:r>
          </a:p>
          <a:p>
            <a:r>
              <a:rPr lang="en-US" dirty="0" smtClean="0">
                <a:latin typeface="Times New Roman" pitchFamily="18" charset="0"/>
                <a:cs typeface="Times New Roman" pitchFamily="18" charset="0"/>
              </a:rPr>
              <a:t>The company then uses the sales and costs figures to analyze the new product’s </a:t>
            </a:r>
            <a:r>
              <a:rPr lang="en-US" smtClean="0">
                <a:latin typeface="Times New Roman" pitchFamily="18" charset="0"/>
                <a:cs typeface="Times New Roman" pitchFamily="18" charset="0"/>
              </a:rPr>
              <a:t>financial attractiveness.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0000" lnSpcReduction="20000"/>
          </a:bodyPr>
          <a:lstStyle/>
          <a:p>
            <a:r>
              <a:rPr lang="en-US" sz="3400" b="1" dirty="0" smtClean="0">
                <a:latin typeface="Times New Roman" pitchFamily="18" charset="0"/>
                <a:cs typeface="Times New Roman" pitchFamily="18" charset="0"/>
              </a:rPr>
              <a:t>6) Product Development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the product concept passes the business test, it moves into product development. </a:t>
            </a:r>
          </a:p>
          <a:p>
            <a:r>
              <a:rPr lang="en-US" dirty="0" smtClean="0">
                <a:latin typeface="Times New Roman" pitchFamily="18" charset="0"/>
                <a:cs typeface="Times New Roman" pitchFamily="18" charset="0"/>
              </a:rPr>
              <a:t>Here, R&amp;D or engineering develops the product concept into a physical product. </a:t>
            </a:r>
          </a:p>
          <a:p>
            <a:r>
              <a:rPr lang="en-US" dirty="0" smtClean="0">
                <a:latin typeface="Times New Roman" pitchFamily="18" charset="0"/>
                <a:cs typeface="Times New Roman" pitchFamily="18" charset="0"/>
              </a:rPr>
              <a:t>It will show whether the product idea can be turned into a workable product.</a:t>
            </a:r>
          </a:p>
          <a:p>
            <a:r>
              <a:rPr lang="en-US" dirty="0" smtClean="0">
                <a:latin typeface="Times New Roman" pitchFamily="18" charset="0"/>
                <a:cs typeface="Times New Roman" pitchFamily="18" charset="0"/>
              </a:rPr>
              <a:t>The R&amp;D department will develop and test one or more physical versions of the product concept. </a:t>
            </a:r>
          </a:p>
          <a:p>
            <a:r>
              <a:rPr lang="en-US" dirty="0" smtClean="0">
                <a:latin typeface="Times New Roman" pitchFamily="18" charset="0"/>
                <a:cs typeface="Times New Roman" pitchFamily="18" charset="0"/>
              </a:rPr>
              <a:t>R&amp;D hopes to design a prototype that will satisfy and excite consumers and that can be produced quickly and at budgeted costs. </a:t>
            </a:r>
          </a:p>
          <a:p>
            <a:r>
              <a:rPr lang="en-US" dirty="0" smtClean="0">
                <a:latin typeface="Times New Roman" pitchFamily="18" charset="0"/>
                <a:cs typeface="Times New Roman" pitchFamily="18" charset="0"/>
              </a:rPr>
              <a:t>Developing a successful prototype can take days, weeks, months, or even years depending on the product and prototype methods.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sz="2200" b="1" dirty="0" smtClean="0">
                <a:latin typeface="Times New Roman" pitchFamily="18" charset="0"/>
                <a:cs typeface="Times New Roman" pitchFamily="18" charset="0"/>
              </a:rPr>
              <a:t>7) Test Marketing</a:t>
            </a:r>
          </a:p>
          <a:p>
            <a:pPr>
              <a:buNone/>
            </a:pP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If the product passes both the concept test and the product test, the next step is test marketing, the stage at which the product and its proposed marketing program are introduced into realistic market settings. </a:t>
            </a:r>
          </a:p>
          <a:p>
            <a:r>
              <a:rPr lang="en-US" sz="2400" dirty="0" smtClean="0">
                <a:latin typeface="Times New Roman" pitchFamily="18" charset="0"/>
                <a:cs typeface="Times New Roman" pitchFamily="18" charset="0"/>
              </a:rPr>
              <a:t>Test marketing gives the marketer experience with marketing a product before going to the great expense of full introduction. </a:t>
            </a:r>
          </a:p>
          <a:p>
            <a:r>
              <a:rPr lang="en-US" sz="2400" dirty="0" smtClean="0">
                <a:latin typeface="Times New Roman" pitchFamily="18" charset="0"/>
                <a:cs typeface="Times New Roman" pitchFamily="18" charset="0"/>
              </a:rPr>
              <a:t>It lets the company test the product and its entire marketing program—targeting and positioning strategy, advertising, distribution, pricing, branding and packaging, and budget levels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1137</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8 </vt:lpstr>
      <vt:lpstr>The New Product Development Process</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8 </dc:title>
  <dc:creator>SHAHZEB ANWAR</dc:creator>
  <cp:lastModifiedBy>Shahzeb Anwar</cp:lastModifiedBy>
  <cp:revision>28</cp:revision>
  <dcterms:created xsi:type="dcterms:W3CDTF">2006-08-16T00:00:00Z</dcterms:created>
  <dcterms:modified xsi:type="dcterms:W3CDTF">2019-12-27T14:55:31Z</dcterms:modified>
</cp:coreProperties>
</file>