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2" r:id="rId4"/>
    <p:sldMasterId id="2147483678" r:id="rId5"/>
    <p:sldMasterId id="2147483684" r:id="rId6"/>
    <p:sldMasterId id="2147483696" r:id="rId7"/>
    <p:sldMasterId id="2147483702" r:id="rId8"/>
    <p:sldMasterId id="2147483708" r:id="rId9"/>
  </p:sldMasterIdLst>
  <p:notesMasterIdLst>
    <p:notesMasterId r:id="rId39"/>
  </p:notesMasterIdLst>
  <p:sldIdLst>
    <p:sldId id="256" r:id="rId10"/>
    <p:sldId id="257" r:id="rId11"/>
    <p:sldId id="289" r:id="rId12"/>
    <p:sldId id="290" r:id="rId13"/>
    <p:sldId id="291" r:id="rId14"/>
    <p:sldId id="292" r:id="rId15"/>
    <p:sldId id="293" r:id="rId16"/>
    <p:sldId id="294" r:id="rId17"/>
    <p:sldId id="296" r:id="rId18"/>
    <p:sldId id="297" r:id="rId19"/>
    <p:sldId id="303" r:id="rId20"/>
    <p:sldId id="298" r:id="rId21"/>
    <p:sldId id="299" r:id="rId22"/>
    <p:sldId id="300" r:id="rId23"/>
    <p:sldId id="301" r:id="rId24"/>
    <p:sldId id="302" r:id="rId25"/>
    <p:sldId id="304" r:id="rId26"/>
    <p:sldId id="305" r:id="rId27"/>
    <p:sldId id="306" r:id="rId28"/>
    <p:sldId id="307" r:id="rId29"/>
    <p:sldId id="308" r:id="rId30"/>
    <p:sldId id="309" r:id="rId31"/>
    <p:sldId id="310" r:id="rId32"/>
    <p:sldId id="311" r:id="rId33"/>
    <p:sldId id="312" r:id="rId34"/>
    <p:sldId id="313" r:id="rId35"/>
    <p:sldId id="315" r:id="rId36"/>
    <p:sldId id="314" r:id="rId37"/>
    <p:sldId id="281" r:id="rId38"/>
  </p:sldIdLst>
  <p:sldSz cx="9144000" cy="6858000" type="screen4x3"/>
  <p:notesSz cx="6858000" cy="9144000"/>
  <p:defaultTextStyle>
    <a:defPPr>
      <a:defRPr lang="en-US"/>
    </a:defPPr>
    <a:lvl1pPr marL="0" algn="l" defTabSz="909815" rtl="0" eaLnBrk="1" latinLnBrk="0" hangingPunct="1">
      <a:defRPr sz="1800" kern="1200">
        <a:solidFill>
          <a:schemeClr val="tx1"/>
        </a:solidFill>
        <a:latin typeface="+mn-lt"/>
        <a:ea typeface="+mn-ea"/>
        <a:cs typeface="+mn-cs"/>
      </a:defRPr>
    </a:lvl1pPr>
    <a:lvl2pPr marL="454912" algn="l" defTabSz="909815" rtl="0" eaLnBrk="1" latinLnBrk="0" hangingPunct="1">
      <a:defRPr sz="1800" kern="1200">
        <a:solidFill>
          <a:schemeClr val="tx1"/>
        </a:solidFill>
        <a:latin typeface="+mn-lt"/>
        <a:ea typeface="+mn-ea"/>
        <a:cs typeface="+mn-cs"/>
      </a:defRPr>
    </a:lvl2pPr>
    <a:lvl3pPr marL="909815" algn="l" defTabSz="909815" rtl="0" eaLnBrk="1" latinLnBrk="0" hangingPunct="1">
      <a:defRPr sz="1800" kern="1200">
        <a:solidFill>
          <a:schemeClr val="tx1"/>
        </a:solidFill>
        <a:latin typeface="+mn-lt"/>
        <a:ea typeface="+mn-ea"/>
        <a:cs typeface="+mn-cs"/>
      </a:defRPr>
    </a:lvl3pPr>
    <a:lvl4pPr marL="1364723" algn="l" defTabSz="909815" rtl="0" eaLnBrk="1" latinLnBrk="0" hangingPunct="1">
      <a:defRPr sz="1800" kern="1200">
        <a:solidFill>
          <a:schemeClr val="tx1"/>
        </a:solidFill>
        <a:latin typeface="+mn-lt"/>
        <a:ea typeface="+mn-ea"/>
        <a:cs typeface="+mn-cs"/>
      </a:defRPr>
    </a:lvl4pPr>
    <a:lvl5pPr marL="1819627" algn="l" defTabSz="909815" rtl="0" eaLnBrk="1" latinLnBrk="0" hangingPunct="1">
      <a:defRPr sz="1800" kern="1200">
        <a:solidFill>
          <a:schemeClr val="tx1"/>
        </a:solidFill>
        <a:latin typeface="+mn-lt"/>
        <a:ea typeface="+mn-ea"/>
        <a:cs typeface="+mn-cs"/>
      </a:defRPr>
    </a:lvl5pPr>
    <a:lvl6pPr marL="2274535" algn="l" defTabSz="909815" rtl="0" eaLnBrk="1" latinLnBrk="0" hangingPunct="1">
      <a:defRPr sz="1800" kern="1200">
        <a:solidFill>
          <a:schemeClr val="tx1"/>
        </a:solidFill>
        <a:latin typeface="+mn-lt"/>
        <a:ea typeface="+mn-ea"/>
        <a:cs typeface="+mn-cs"/>
      </a:defRPr>
    </a:lvl6pPr>
    <a:lvl7pPr marL="2729439" algn="l" defTabSz="909815" rtl="0" eaLnBrk="1" latinLnBrk="0" hangingPunct="1">
      <a:defRPr sz="1800" kern="1200">
        <a:solidFill>
          <a:schemeClr val="tx1"/>
        </a:solidFill>
        <a:latin typeface="+mn-lt"/>
        <a:ea typeface="+mn-ea"/>
        <a:cs typeface="+mn-cs"/>
      </a:defRPr>
    </a:lvl7pPr>
    <a:lvl8pPr marL="3184349" algn="l" defTabSz="909815" rtl="0" eaLnBrk="1" latinLnBrk="0" hangingPunct="1">
      <a:defRPr sz="1800" kern="1200">
        <a:solidFill>
          <a:schemeClr val="tx1"/>
        </a:solidFill>
        <a:latin typeface="+mn-lt"/>
        <a:ea typeface="+mn-ea"/>
        <a:cs typeface="+mn-cs"/>
      </a:defRPr>
    </a:lvl8pPr>
    <a:lvl9pPr marL="3639253" algn="l" defTabSz="90981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8292C-E8EA-40DB-93CF-CAE1A935979A}" type="datetimeFigureOut">
              <a:rPr lang="en-US" smtClean="0"/>
              <a:t>6/17/2020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A0352-CD81-47AF-8EF8-99B90BED04F2}" type="slidenum">
              <a:rPr lang="en-US" smtClean="0"/>
              <a:t>‹#›</a:t>
            </a:fld>
            <a:endParaRPr lang="en-US"/>
          </a:p>
        </p:txBody>
      </p:sp>
    </p:spTree>
    <p:extLst>
      <p:ext uri="{BB962C8B-B14F-4D97-AF65-F5344CB8AC3E}">
        <p14:creationId xmlns:p14="http://schemas.microsoft.com/office/powerpoint/2010/main" val="4257665332"/>
      </p:ext>
    </p:extLst>
  </p:cSld>
  <p:clrMap bg1="lt1" tx1="dk1" bg2="lt2" tx2="dk2" accent1="accent1" accent2="accent2" accent3="accent3" accent4="accent4" accent5="accent5" accent6="accent6" hlink="hlink" folHlink="folHlink"/>
  <p:notesStyle>
    <a:lvl1pPr marL="0" algn="l" defTabSz="909815" rtl="0" eaLnBrk="1" latinLnBrk="0" hangingPunct="1">
      <a:defRPr sz="1200" kern="1200">
        <a:solidFill>
          <a:schemeClr val="tx1"/>
        </a:solidFill>
        <a:latin typeface="+mn-lt"/>
        <a:ea typeface="+mn-ea"/>
        <a:cs typeface="+mn-cs"/>
      </a:defRPr>
    </a:lvl1pPr>
    <a:lvl2pPr marL="454912" algn="l" defTabSz="909815" rtl="0" eaLnBrk="1" latinLnBrk="0" hangingPunct="1">
      <a:defRPr sz="1200" kern="1200">
        <a:solidFill>
          <a:schemeClr val="tx1"/>
        </a:solidFill>
        <a:latin typeface="+mn-lt"/>
        <a:ea typeface="+mn-ea"/>
        <a:cs typeface="+mn-cs"/>
      </a:defRPr>
    </a:lvl2pPr>
    <a:lvl3pPr marL="909815" algn="l" defTabSz="909815" rtl="0" eaLnBrk="1" latinLnBrk="0" hangingPunct="1">
      <a:defRPr sz="1200" kern="1200">
        <a:solidFill>
          <a:schemeClr val="tx1"/>
        </a:solidFill>
        <a:latin typeface="+mn-lt"/>
        <a:ea typeface="+mn-ea"/>
        <a:cs typeface="+mn-cs"/>
      </a:defRPr>
    </a:lvl3pPr>
    <a:lvl4pPr marL="1364723" algn="l" defTabSz="909815" rtl="0" eaLnBrk="1" latinLnBrk="0" hangingPunct="1">
      <a:defRPr sz="1200" kern="1200">
        <a:solidFill>
          <a:schemeClr val="tx1"/>
        </a:solidFill>
        <a:latin typeface="+mn-lt"/>
        <a:ea typeface="+mn-ea"/>
        <a:cs typeface="+mn-cs"/>
      </a:defRPr>
    </a:lvl4pPr>
    <a:lvl5pPr marL="1819627" algn="l" defTabSz="909815" rtl="0" eaLnBrk="1" latinLnBrk="0" hangingPunct="1">
      <a:defRPr sz="1200" kern="1200">
        <a:solidFill>
          <a:schemeClr val="tx1"/>
        </a:solidFill>
        <a:latin typeface="+mn-lt"/>
        <a:ea typeface="+mn-ea"/>
        <a:cs typeface="+mn-cs"/>
      </a:defRPr>
    </a:lvl5pPr>
    <a:lvl6pPr marL="2274535" algn="l" defTabSz="909815" rtl="0" eaLnBrk="1" latinLnBrk="0" hangingPunct="1">
      <a:defRPr sz="1200" kern="1200">
        <a:solidFill>
          <a:schemeClr val="tx1"/>
        </a:solidFill>
        <a:latin typeface="+mn-lt"/>
        <a:ea typeface="+mn-ea"/>
        <a:cs typeface="+mn-cs"/>
      </a:defRPr>
    </a:lvl6pPr>
    <a:lvl7pPr marL="2729439" algn="l" defTabSz="909815" rtl="0" eaLnBrk="1" latinLnBrk="0" hangingPunct="1">
      <a:defRPr sz="1200" kern="1200">
        <a:solidFill>
          <a:schemeClr val="tx1"/>
        </a:solidFill>
        <a:latin typeface="+mn-lt"/>
        <a:ea typeface="+mn-ea"/>
        <a:cs typeface="+mn-cs"/>
      </a:defRPr>
    </a:lvl7pPr>
    <a:lvl8pPr marL="3184349" algn="l" defTabSz="909815" rtl="0" eaLnBrk="1" latinLnBrk="0" hangingPunct="1">
      <a:defRPr sz="1200" kern="1200">
        <a:solidFill>
          <a:schemeClr val="tx1"/>
        </a:solidFill>
        <a:latin typeface="+mn-lt"/>
        <a:ea typeface="+mn-ea"/>
        <a:cs typeface="+mn-cs"/>
      </a:defRPr>
    </a:lvl8pPr>
    <a:lvl9pPr marL="3639253" algn="l" defTabSz="90981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912" indent="0" algn="ctr">
              <a:buNone/>
              <a:defRPr>
                <a:solidFill>
                  <a:schemeClr val="tx1">
                    <a:tint val="75000"/>
                  </a:schemeClr>
                </a:solidFill>
              </a:defRPr>
            </a:lvl2pPr>
            <a:lvl3pPr marL="909815" indent="0" algn="ctr">
              <a:buNone/>
              <a:defRPr>
                <a:solidFill>
                  <a:schemeClr val="tx1">
                    <a:tint val="75000"/>
                  </a:schemeClr>
                </a:solidFill>
              </a:defRPr>
            </a:lvl3pPr>
            <a:lvl4pPr marL="1364723" indent="0" algn="ctr">
              <a:buNone/>
              <a:defRPr>
                <a:solidFill>
                  <a:schemeClr val="tx1">
                    <a:tint val="75000"/>
                  </a:schemeClr>
                </a:solidFill>
              </a:defRPr>
            </a:lvl4pPr>
            <a:lvl5pPr marL="1819627" indent="0" algn="ctr">
              <a:buNone/>
              <a:defRPr>
                <a:solidFill>
                  <a:schemeClr val="tx1">
                    <a:tint val="75000"/>
                  </a:schemeClr>
                </a:solidFill>
              </a:defRPr>
            </a:lvl5pPr>
            <a:lvl6pPr marL="2274535" indent="0" algn="ctr">
              <a:buNone/>
              <a:defRPr>
                <a:solidFill>
                  <a:schemeClr val="tx1">
                    <a:tint val="75000"/>
                  </a:schemeClr>
                </a:solidFill>
              </a:defRPr>
            </a:lvl6pPr>
            <a:lvl7pPr marL="2729439" indent="0" algn="ctr">
              <a:buNone/>
              <a:defRPr>
                <a:solidFill>
                  <a:schemeClr val="tx1">
                    <a:tint val="75000"/>
                  </a:schemeClr>
                </a:solidFill>
              </a:defRPr>
            </a:lvl7pPr>
            <a:lvl8pPr marL="3184349" indent="0" algn="ctr">
              <a:buNone/>
              <a:defRPr>
                <a:solidFill>
                  <a:schemeClr val="tx1">
                    <a:tint val="75000"/>
                  </a:schemeClr>
                </a:solidFill>
              </a:defRPr>
            </a:lvl8pPr>
            <a:lvl9pPr marL="363925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6"/>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45">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19785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50"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7"/>
            <a:ext cx="7533985" cy="307777"/>
          </a:xfrm>
        </p:spPr>
        <p:txBody>
          <a:bodyPr lIns="0" tIns="0" rIns="0" bIns="0"/>
          <a:lstStyle>
            <a:lvl1pPr>
              <a:defRPr sz="2000" b="0"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45">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66218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50"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45">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6" name="Holder 6"/>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7" name="Holder 7"/>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4496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8350"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45">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4" name="Holder 4"/>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5" name="Holder 5"/>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30717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45">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3" name="Holder 3"/>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4" name="Holder 4"/>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8511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6"/>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4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74583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48"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7"/>
            <a:ext cx="7533985" cy="307777"/>
          </a:xfrm>
        </p:spPr>
        <p:txBody>
          <a:bodyPr lIns="0" tIns="0" rIns="0" bIns="0"/>
          <a:lstStyle>
            <a:lvl1pPr>
              <a:defRPr sz="2000" b="0"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4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0921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48"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4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6" name="Holder 6"/>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7" name="Holder 7"/>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5055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8348"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4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4" name="Holder 4"/>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5" name="Holder 5"/>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76896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4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3" name="Holder 3"/>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4" name="Holder 4"/>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11151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6"/>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50">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50948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45"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7"/>
            <a:ext cx="7533985" cy="307777"/>
          </a:xfrm>
        </p:spPr>
        <p:txBody>
          <a:bodyPr lIns="0" tIns="0" rIns="0" bIns="0"/>
          <a:lstStyle>
            <a:lvl1pPr>
              <a:defRPr sz="2000" b="0"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50">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75814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45"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50">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6" name="Holder 6"/>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7" name="Holder 7"/>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39621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8345"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50">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4" name="Holder 4"/>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5" name="Holder 5"/>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36109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50">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3" name="Holder 3"/>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4" name="Holder 4"/>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60557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6"/>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55">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62481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41"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7"/>
            <a:ext cx="7533985" cy="307777"/>
          </a:xfrm>
        </p:spPr>
        <p:txBody>
          <a:bodyPr lIns="0" tIns="0" rIns="0" bIns="0"/>
          <a:lstStyle>
            <a:lvl1pPr>
              <a:defRPr sz="2000" b="0"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55">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49500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41"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55">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6" name="Holder 6"/>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7" name="Holder 7"/>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58836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4912" indent="0">
              <a:buNone/>
              <a:defRPr sz="1800">
                <a:solidFill>
                  <a:schemeClr val="tx1">
                    <a:tint val="75000"/>
                  </a:schemeClr>
                </a:solidFill>
              </a:defRPr>
            </a:lvl2pPr>
            <a:lvl3pPr marL="909815" indent="0">
              <a:buNone/>
              <a:defRPr sz="1600">
                <a:solidFill>
                  <a:schemeClr val="tx1">
                    <a:tint val="75000"/>
                  </a:schemeClr>
                </a:solidFill>
              </a:defRPr>
            </a:lvl3pPr>
            <a:lvl4pPr marL="1364723" indent="0">
              <a:buNone/>
              <a:defRPr sz="1400">
                <a:solidFill>
                  <a:schemeClr val="tx1">
                    <a:tint val="75000"/>
                  </a:schemeClr>
                </a:solidFill>
              </a:defRPr>
            </a:lvl4pPr>
            <a:lvl5pPr marL="1819627" indent="0">
              <a:buNone/>
              <a:defRPr sz="1400">
                <a:solidFill>
                  <a:schemeClr val="tx1">
                    <a:tint val="75000"/>
                  </a:schemeClr>
                </a:solidFill>
              </a:defRPr>
            </a:lvl5pPr>
            <a:lvl6pPr marL="2274535" indent="0">
              <a:buNone/>
              <a:defRPr sz="1400">
                <a:solidFill>
                  <a:schemeClr val="tx1">
                    <a:tint val="75000"/>
                  </a:schemeClr>
                </a:solidFill>
              </a:defRPr>
            </a:lvl6pPr>
            <a:lvl7pPr marL="2729439" indent="0">
              <a:buNone/>
              <a:defRPr sz="1400">
                <a:solidFill>
                  <a:schemeClr val="tx1">
                    <a:tint val="75000"/>
                  </a:schemeClr>
                </a:solidFill>
              </a:defRPr>
            </a:lvl7pPr>
            <a:lvl8pPr marL="3184349" indent="0">
              <a:buNone/>
              <a:defRPr sz="1400">
                <a:solidFill>
                  <a:schemeClr val="tx1">
                    <a:tint val="75000"/>
                  </a:schemeClr>
                </a:solidFill>
              </a:defRPr>
            </a:lvl8pPr>
            <a:lvl9pPr marL="363925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8341"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55">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4" name="Holder 4"/>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5" name="Holder 5"/>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15327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55">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3" name="Holder 3"/>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4" name="Holder 4"/>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0518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912" indent="0" algn="ctr">
              <a:buNone/>
              <a:defRPr>
                <a:solidFill>
                  <a:schemeClr val="tx1">
                    <a:tint val="75000"/>
                  </a:schemeClr>
                </a:solidFill>
              </a:defRPr>
            </a:lvl2pPr>
            <a:lvl3pPr marL="909815" indent="0" algn="ctr">
              <a:buNone/>
              <a:defRPr>
                <a:solidFill>
                  <a:schemeClr val="tx1">
                    <a:tint val="75000"/>
                  </a:schemeClr>
                </a:solidFill>
              </a:defRPr>
            </a:lvl3pPr>
            <a:lvl4pPr marL="1364723" indent="0" algn="ctr">
              <a:buNone/>
              <a:defRPr>
                <a:solidFill>
                  <a:schemeClr val="tx1">
                    <a:tint val="75000"/>
                  </a:schemeClr>
                </a:solidFill>
              </a:defRPr>
            </a:lvl4pPr>
            <a:lvl5pPr marL="1819627" indent="0" algn="ctr">
              <a:buNone/>
              <a:defRPr>
                <a:solidFill>
                  <a:schemeClr val="tx1">
                    <a:tint val="75000"/>
                  </a:schemeClr>
                </a:solidFill>
              </a:defRPr>
            </a:lvl5pPr>
            <a:lvl6pPr marL="2274535" indent="0" algn="ctr">
              <a:buNone/>
              <a:defRPr>
                <a:solidFill>
                  <a:schemeClr val="tx1">
                    <a:tint val="75000"/>
                  </a:schemeClr>
                </a:solidFill>
              </a:defRPr>
            </a:lvl6pPr>
            <a:lvl7pPr marL="2729439" indent="0" algn="ctr">
              <a:buNone/>
              <a:defRPr>
                <a:solidFill>
                  <a:schemeClr val="tx1">
                    <a:tint val="75000"/>
                  </a:schemeClr>
                </a:solidFill>
              </a:defRPr>
            </a:lvl7pPr>
            <a:lvl8pPr marL="3184349" indent="0" algn="ctr">
              <a:buNone/>
              <a:defRPr>
                <a:solidFill>
                  <a:schemeClr val="tx1">
                    <a:tint val="75000"/>
                  </a:schemeClr>
                </a:solidFill>
              </a:defRPr>
            </a:lvl8pPr>
            <a:lvl9pPr marL="363925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672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480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4912" indent="0">
              <a:buNone/>
              <a:defRPr sz="1800">
                <a:solidFill>
                  <a:schemeClr val="tx1">
                    <a:tint val="75000"/>
                  </a:schemeClr>
                </a:solidFill>
              </a:defRPr>
            </a:lvl2pPr>
            <a:lvl3pPr marL="909815" indent="0">
              <a:buNone/>
              <a:defRPr sz="1600">
                <a:solidFill>
                  <a:schemeClr val="tx1">
                    <a:tint val="75000"/>
                  </a:schemeClr>
                </a:solidFill>
              </a:defRPr>
            </a:lvl3pPr>
            <a:lvl4pPr marL="1364723" indent="0">
              <a:buNone/>
              <a:defRPr sz="1400">
                <a:solidFill>
                  <a:schemeClr val="tx1">
                    <a:tint val="75000"/>
                  </a:schemeClr>
                </a:solidFill>
              </a:defRPr>
            </a:lvl4pPr>
            <a:lvl5pPr marL="1819627" indent="0">
              <a:buNone/>
              <a:defRPr sz="1400">
                <a:solidFill>
                  <a:schemeClr val="tx1">
                    <a:tint val="75000"/>
                  </a:schemeClr>
                </a:solidFill>
              </a:defRPr>
            </a:lvl5pPr>
            <a:lvl6pPr marL="2274535" indent="0">
              <a:buNone/>
              <a:defRPr sz="1400">
                <a:solidFill>
                  <a:schemeClr val="tx1">
                    <a:tint val="75000"/>
                  </a:schemeClr>
                </a:solidFill>
              </a:defRPr>
            </a:lvl6pPr>
            <a:lvl7pPr marL="2729439" indent="0">
              <a:buNone/>
              <a:defRPr sz="1400">
                <a:solidFill>
                  <a:schemeClr val="tx1">
                    <a:tint val="75000"/>
                  </a:schemeClr>
                </a:solidFill>
              </a:defRPr>
            </a:lvl7pPr>
            <a:lvl8pPr marL="3184349" indent="0">
              <a:buNone/>
              <a:defRPr sz="1400">
                <a:solidFill>
                  <a:schemeClr val="tx1">
                    <a:tint val="75000"/>
                  </a:schemeClr>
                </a:solidFill>
              </a:defRPr>
            </a:lvl8pPr>
            <a:lvl9pPr marL="363925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968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687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4912" indent="0">
              <a:buNone/>
              <a:defRPr sz="2000" b="1"/>
            </a:lvl2pPr>
            <a:lvl3pPr marL="909815" indent="0">
              <a:buNone/>
              <a:defRPr sz="1800" b="1"/>
            </a:lvl3pPr>
            <a:lvl4pPr marL="1364723" indent="0">
              <a:buNone/>
              <a:defRPr sz="1600" b="1"/>
            </a:lvl4pPr>
            <a:lvl5pPr marL="1819627" indent="0">
              <a:buNone/>
              <a:defRPr sz="1600" b="1"/>
            </a:lvl5pPr>
            <a:lvl6pPr marL="2274535" indent="0">
              <a:buNone/>
              <a:defRPr sz="1600" b="1"/>
            </a:lvl6pPr>
            <a:lvl7pPr marL="2729439" indent="0">
              <a:buNone/>
              <a:defRPr sz="1600" b="1"/>
            </a:lvl7pPr>
            <a:lvl8pPr marL="3184349" indent="0">
              <a:buNone/>
              <a:defRPr sz="1600" b="1"/>
            </a:lvl8pPr>
            <a:lvl9pPr marL="363925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8" y="1535113"/>
            <a:ext cx="4041775" cy="639762"/>
          </a:xfrm>
        </p:spPr>
        <p:txBody>
          <a:bodyPr anchor="b"/>
          <a:lstStyle>
            <a:lvl1pPr marL="0" indent="0">
              <a:buNone/>
              <a:defRPr sz="2400" b="1"/>
            </a:lvl1pPr>
            <a:lvl2pPr marL="454912" indent="0">
              <a:buNone/>
              <a:defRPr sz="2000" b="1"/>
            </a:lvl2pPr>
            <a:lvl3pPr marL="909815" indent="0">
              <a:buNone/>
              <a:defRPr sz="1800" b="1"/>
            </a:lvl3pPr>
            <a:lvl4pPr marL="1364723" indent="0">
              <a:buNone/>
              <a:defRPr sz="1600" b="1"/>
            </a:lvl4pPr>
            <a:lvl5pPr marL="1819627" indent="0">
              <a:buNone/>
              <a:defRPr sz="1600" b="1"/>
            </a:lvl5pPr>
            <a:lvl6pPr marL="2274535" indent="0">
              <a:buNone/>
              <a:defRPr sz="1600" b="1"/>
            </a:lvl6pPr>
            <a:lvl7pPr marL="2729439" indent="0">
              <a:buNone/>
              <a:defRPr sz="1600" b="1"/>
            </a:lvl7pPr>
            <a:lvl8pPr marL="3184349" indent="0">
              <a:buNone/>
              <a:defRPr sz="1600" b="1"/>
            </a:lvl8pPr>
            <a:lvl9pPr marL="363925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305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89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862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4912" indent="0">
              <a:buNone/>
              <a:defRPr sz="1200"/>
            </a:lvl2pPr>
            <a:lvl3pPr marL="909815" indent="0">
              <a:buNone/>
              <a:defRPr sz="1000"/>
            </a:lvl3pPr>
            <a:lvl4pPr marL="1364723" indent="0">
              <a:buNone/>
              <a:defRPr sz="900"/>
            </a:lvl4pPr>
            <a:lvl5pPr marL="1819627" indent="0">
              <a:buNone/>
              <a:defRPr sz="900"/>
            </a:lvl5pPr>
            <a:lvl6pPr marL="2274535" indent="0">
              <a:buNone/>
              <a:defRPr sz="900"/>
            </a:lvl6pPr>
            <a:lvl7pPr marL="2729439" indent="0">
              <a:buNone/>
              <a:defRPr sz="900"/>
            </a:lvl7pPr>
            <a:lvl8pPr marL="3184349" indent="0">
              <a:buNone/>
              <a:defRPr sz="900"/>
            </a:lvl8pPr>
            <a:lvl9pPr marL="36392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90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912" indent="0">
              <a:buNone/>
              <a:defRPr sz="2800"/>
            </a:lvl2pPr>
            <a:lvl3pPr marL="909815" indent="0">
              <a:buNone/>
              <a:defRPr sz="2400"/>
            </a:lvl3pPr>
            <a:lvl4pPr marL="1364723" indent="0">
              <a:buNone/>
              <a:defRPr sz="2000"/>
            </a:lvl4pPr>
            <a:lvl5pPr marL="1819627" indent="0">
              <a:buNone/>
              <a:defRPr sz="2000"/>
            </a:lvl5pPr>
            <a:lvl6pPr marL="2274535" indent="0">
              <a:buNone/>
              <a:defRPr sz="2000"/>
            </a:lvl6pPr>
            <a:lvl7pPr marL="2729439" indent="0">
              <a:buNone/>
              <a:defRPr sz="2000"/>
            </a:lvl7pPr>
            <a:lvl8pPr marL="3184349" indent="0">
              <a:buNone/>
              <a:defRPr sz="2000"/>
            </a:lvl8pPr>
            <a:lvl9pPr marL="363925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912" indent="0">
              <a:buNone/>
              <a:defRPr sz="1200"/>
            </a:lvl2pPr>
            <a:lvl3pPr marL="909815" indent="0">
              <a:buNone/>
              <a:defRPr sz="1000"/>
            </a:lvl3pPr>
            <a:lvl4pPr marL="1364723" indent="0">
              <a:buNone/>
              <a:defRPr sz="900"/>
            </a:lvl4pPr>
            <a:lvl5pPr marL="1819627" indent="0">
              <a:buNone/>
              <a:defRPr sz="900"/>
            </a:lvl5pPr>
            <a:lvl6pPr marL="2274535" indent="0">
              <a:buNone/>
              <a:defRPr sz="900"/>
            </a:lvl6pPr>
            <a:lvl7pPr marL="2729439" indent="0">
              <a:buNone/>
              <a:defRPr sz="900"/>
            </a:lvl7pPr>
            <a:lvl8pPr marL="3184349" indent="0">
              <a:buNone/>
              <a:defRPr sz="900"/>
            </a:lvl8pPr>
            <a:lvl9pPr marL="36392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158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890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853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6"/>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79">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56940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23"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7"/>
            <a:ext cx="7533985" cy="307777"/>
          </a:xfrm>
        </p:spPr>
        <p:txBody>
          <a:bodyPr lIns="0" tIns="0" rIns="0" bIns="0"/>
          <a:lstStyle>
            <a:lvl1pPr>
              <a:defRPr sz="2000" b="0"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79">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17751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23"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79">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6" name="Holder 6"/>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7" name="Holder 7"/>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60496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8323"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79">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4" name="Holder 4"/>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5" name="Holder 5"/>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104716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79">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3" name="Holder 3"/>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4" name="Holder 4"/>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667764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6"/>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8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234501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16"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7"/>
            <a:ext cx="7533985" cy="307777"/>
          </a:xfrm>
        </p:spPr>
        <p:txBody>
          <a:bodyPr lIns="0" tIns="0" rIns="0" bIns="0"/>
          <a:lstStyle>
            <a:lvl1pPr>
              <a:defRPr sz="2000" b="0"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8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8376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4912" indent="0">
              <a:buNone/>
              <a:defRPr sz="2000" b="1"/>
            </a:lvl2pPr>
            <a:lvl3pPr marL="909815" indent="0">
              <a:buNone/>
              <a:defRPr sz="1800" b="1"/>
            </a:lvl3pPr>
            <a:lvl4pPr marL="1364723" indent="0">
              <a:buNone/>
              <a:defRPr sz="1600" b="1"/>
            </a:lvl4pPr>
            <a:lvl5pPr marL="1819627" indent="0">
              <a:buNone/>
              <a:defRPr sz="1600" b="1"/>
            </a:lvl5pPr>
            <a:lvl6pPr marL="2274535" indent="0">
              <a:buNone/>
              <a:defRPr sz="1600" b="1"/>
            </a:lvl6pPr>
            <a:lvl7pPr marL="2729439" indent="0">
              <a:buNone/>
              <a:defRPr sz="1600" b="1"/>
            </a:lvl7pPr>
            <a:lvl8pPr marL="3184349" indent="0">
              <a:buNone/>
              <a:defRPr sz="1600" b="1"/>
            </a:lvl8pPr>
            <a:lvl9pPr marL="363925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8" y="1535113"/>
            <a:ext cx="4041775" cy="639762"/>
          </a:xfrm>
        </p:spPr>
        <p:txBody>
          <a:bodyPr anchor="b"/>
          <a:lstStyle>
            <a:lvl1pPr marL="0" indent="0">
              <a:buNone/>
              <a:defRPr sz="2400" b="1"/>
            </a:lvl1pPr>
            <a:lvl2pPr marL="454912" indent="0">
              <a:buNone/>
              <a:defRPr sz="2000" b="1"/>
            </a:lvl2pPr>
            <a:lvl3pPr marL="909815" indent="0">
              <a:buNone/>
              <a:defRPr sz="1800" b="1"/>
            </a:lvl3pPr>
            <a:lvl4pPr marL="1364723" indent="0">
              <a:buNone/>
              <a:defRPr sz="1600" b="1"/>
            </a:lvl4pPr>
            <a:lvl5pPr marL="1819627" indent="0">
              <a:buNone/>
              <a:defRPr sz="1600" b="1"/>
            </a:lvl5pPr>
            <a:lvl6pPr marL="2274535" indent="0">
              <a:buNone/>
              <a:defRPr sz="1600" b="1"/>
            </a:lvl6pPr>
            <a:lvl7pPr marL="2729439" indent="0">
              <a:buNone/>
              <a:defRPr sz="1600" b="1"/>
            </a:lvl7pPr>
            <a:lvl8pPr marL="3184349" indent="0">
              <a:buNone/>
              <a:defRPr sz="1600" b="1"/>
            </a:lvl8pPr>
            <a:lvl9pPr marL="363925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16"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8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6" name="Holder 6"/>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7" name="Holder 7"/>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943000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8316"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8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4" name="Holder 4"/>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5" name="Holder 5"/>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12062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8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3" name="Holder 3"/>
          <p:cNvSpPr>
            <a:spLocks noGrp="1"/>
          </p:cNvSpPr>
          <p:nvPr>
            <p:ph type="dt" sz="half" idx="6"/>
          </p:nvPr>
        </p:nvSpPr>
        <p:spPr>
          <a:xfrm>
            <a:off x="457200" y="637794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4" name="Holder 4"/>
          <p:cNvSpPr>
            <a:spLocks noGrp="1"/>
          </p:cNvSpPr>
          <p:nvPr>
            <p:ph type="sldNum" sz="quarter" idx="7"/>
          </p:nvPr>
        </p:nvSpPr>
        <p:spPr>
          <a:xfrm>
            <a:off x="6583680" y="6377943"/>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05644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9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121987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08"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4"/>
            <a:ext cx="7533985" cy="307777"/>
          </a:xfrm>
        </p:spPr>
        <p:txBody>
          <a:bodyPr lIns="0" tIns="0" rIns="0" bIns="0"/>
          <a:lstStyle>
            <a:lvl1pPr>
              <a:defRPr sz="2000" b="0"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9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569429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8308"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9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40625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8308" y="624834"/>
            <a:ext cx="4563341" cy="446276"/>
          </a:xfrm>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9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41129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898989"/>
                </a:solidFill>
                <a:latin typeface="Calibri"/>
                <a:cs typeface="Calibri"/>
              </a:defRPr>
            </a:lvl1pPr>
          </a:lstStyle>
          <a:p>
            <a:pPr marL="11397">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6/17/2020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2108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4912" indent="0">
              <a:buNone/>
              <a:defRPr sz="1200"/>
            </a:lvl2pPr>
            <a:lvl3pPr marL="909815" indent="0">
              <a:buNone/>
              <a:defRPr sz="1000"/>
            </a:lvl3pPr>
            <a:lvl4pPr marL="1364723" indent="0">
              <a:buNone/>
              <a:defRPr sz="900"/>
            </a:lvl4pPr>
            <a:lvl5pPr marL="1819627" indent="0">
              <a:buNone/>
              <a:defRPr sz="900"/>
            </a:lvl5pPr>
            <a:lvl6pPr marL="2274535" indent="0">
              <a:buNone/>
              <a:defRPr sz="900"/>
            </a:lvl6pPr>
            <a:lvl7pPr marL="2729439" indent="0">
              <a:buNone/>
              <a:defRPr sz="900"/>
            </a:lvl7pPr>
            <a:lvl8pPr marL="3184349" indent="0">
              <a:buNone/>
              <a:defRPr sz="900"/>
            </a:lvl8pPr>
            <a:lvl9pPr marL="36392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912" indent="0">
              <a:buNone/>
              <a:defRPr sz="2800"/>
            </a:lvl2pPr>
            <a:lvl3pPr marL="909815" indent="0">
              <a:buNone/>
              <a:defRPr sz="2400"/>
            </a:lvl3pPr>
            <a:lvl4pPr marL="1364723" indent="0">
              <a:buNone/>
              <a:defRPr sz="2000"/>
            </a:lvl4pPr>
            <a:lvl5pPr marL="1819627" indent="0">
              <a:buNone/>
              <a:defRPr sz="2000"/>
            </a:lvl5pPr>
            <a:lvl6pPr marL="2274535" indent="0">
              <a:buNone/>
              <a:defRPr sz="2000"/>
            </a:lvl6pPr>
            <a:lvl7pPr marL="2729439" indent="0">
              <a:buNone/>
              <a:defRPr sz="2000"/>
            </a:lvl7pPr>
            <a:lvl8pPr marL="3184349" indent="0">
              <a:buNone/>
              <a:defRPr sz="2000"/>
            </a:lvl8pPr>
            <a:lvl9pPr marL="363925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912" indent="0">
              <a:buNone/>
              <a:defRPr sz="1200"/>
            </a:lvl2pPr>
            <a:lvl3pPr marL="909815" indent="0">
              <a:buNone/>
              <a:defRPr sz="1000"/>
            </a:lvl3pPr>
            <a:lvl4pPr marL="1364723" indent="0">
              <a:buNone/>
              <a:defRPr sz="900"/>
            </a:lvl4pPr>
            <a:lvl5pPr marL="1819627" indent="0">
              <a:buNone/>
              <a:defRPr sz="900"/>
            </a:lvl5pPr>
            <a:lvl6pPr marL="2274535" indent="0">
              <a:buNone/>
              <a:defRPr sz="900"/>
            </a:lvl6pPr>
            <a:lvl7pPr marL="2729439" indent="0">
              <a:buNone/>
              <a:defRPr sz="900"/>
            </a:lvl7pPr>
            <a:lvl8pPr marL="3184349" indent="0">
              <a:buNone/>
              <a:defRPr sz="900"/>
            </a:lvl8pPr>
            <a:lvl9pPr marL="36392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7.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8.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9.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82" tIns="45494" rIns="90982" bIns="454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3"/>
            <a:ext cx="8229600" cy="4525963"/>
          </a:xfrm>
          <a:prstGeom prst="rect">
            <a:avLst/>
          </a:prstGeom>
        </p:spPr>
        <p:txBody>
          <a:bodyPr vert="horz" lIns="90982" tIns="45494" rIns="90982" bIns="454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82" tIns="45494" rIns="90982" bIns="45494" rtlCol="0" anchor="ctr"/>
          <a:lstStyle>
            <a:lvl1pPr algn="l">
              <a:defRPr sz="1200">
                <a:solidFill>
                  <a:schemeClr val="tx1">
                    <a:tint val="75000"/>
                  </a:schemeClr>
                </a:solidFill>
              </a:defRPr>
            </a:lvl1pPr>
          </a:lstStyle>
          <a:p>
            <a:fld id="{1D8BD707-D9CF-40AE-B4C6-C98DA3205C09}" type="datetimeFigureOut">
              <a:rPr lang="en-US" smtClean="0"/>
              <a:pPr/>
              <a:t>6/17/2020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82" tIns="45494" rIns="90982" bIns="4549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82" tIns="45494" rIns="90982" bIns="45494"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09815" rtl="0" eaLnBrk="1" latinLnBrk="0" hangingPunct="1">
        <a:spcBef>
          <a:spcPct val="0"/>
        </a:spcBef>
        <a:buNone/>
        <a:defRPr sz="4400" kern="1200">
          <a:solidFill>
            <a:schemeClr val="tx1"/>
          </a:solidFill>
          <a:latin typeface="+mj-lt"/>
          <a:ea typeface="+mj-ea"/>
          <a:cs typeface="+mj-cs"/>
        </a:defRPr>
      </a:lvl1pPr>
    </p:titleStyle>
    <p:bodyStyle>
      <a:lvl1pPr marL="341179" indent="-341179" algn="l" defTabSz="90981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9216" indent="-284313" algn="l" defTabSz="90981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269" indent="-227468" algn="l" defTabSz="90981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175"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7080"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988"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897"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802"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708"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815" rtl="0" eaLnBrk="1" latinLnBrk="0" hangingPunct="1">
        <a:defRPr sz="1800" kern="1200">
          <a:solidFill>
            <a:schemeClr val="tx1"/>
          </a:solidFill>
          <a:latin typeface="+mn-lt"/>
          <a:ea typeface="+mn-ea"/>
          <a:cs typeface="+mn-cs"/>
        </a:defRPr>
      </a:lvl1pPr>
      <a:lvl2pPr marL="454912" algn="l" defTabSz="909815" rtl="0" eaLnBrk="1" latinLnBrk="0" hangingPunct="1">
        <a:defRPr sz="1800" kern="1200">
          <a:solidFill>
            <a:schemeClr val="tx1"/>
          </a:solidFill>
          <a:latin typeface="+mn-lt"/>
          <a:ea typeface="+mn-ea"/>
          <a:cs typeface="+mn-cs"/>
        </a:defRPr>
      </a:lvl2pPr>
      <a:lvl3pPr marL="909815" algn="l" defTabSz="909815" rtl="0" eaLnBrk="1" latinLnBrk="0" hangingPunct="1">
        <a:defRPr sz="1800" kern="1200">
          <a:solidFill>
            <a:schemeClr val="tx1"/>
          </a:solidFill>
          <a:latin typeface="+mn-lt"/>
          <a:ea typeface="+mn-ea"/>
          <a:cs typeface="+mn-cs"/>
        </a:defRPr>
      </a:lvl3pPr>
      <a:lvl4pPr marL="1364723" algn="l" defTabSz="909815" rtl="0" eaLnBrk="1" latinLnBrk="0" hangingPunct="1">
        <a:defRPr sz="1800" kern="1200">
          <a:solidFill>
            <a:schemeClr val="tx1"/>
          </a:solidFill>
          <a:latin typeface="+mn-lt"/>
          <a:ea typeface="+mn-ea"/>
          <a:cs typeface="+mn-cs"/>
        </a:defRPr>
      </a:lvl4pPr>
      <a:lvl5pPr marL="1819627" algn="l" defTabSz="909815" rtl="0" eaLnBrk="1" latinLnBrk="0" hangingPunct="1">
        <a:defRPr sz="1800" kern="1200">
          <a:solidFill>
            <a:schemeClr val="tx1"/>
          </a:solidFill>
          <a:latin typeface="+mn-lt"/>
          <a:ea typeface="+mn-ea"/>
          <a:cs typeface="+mn-cs"/>
        </a:defRPr>
      </a:lvl5pPr>
      <a:lvl6pPr marL="2274535" algn="l" defTabSz="909815" rtl="0" eaLnBrk="1" latinLnBrk="0" hangingPunct="1">
        <a:defRPr sz="1800" kern="1200">
          <a:solidFill>
            <a:schemeClr val="tx1"/>
          </a:solidFill>
          <a:latin typeface="+mn-lt"/>
          <a:ea typeface="+mn-ea"/>
          <a:cs typeface="+mn-cs"/>
        </a:defRPr>
      </a:lvl6pPr>
      <a:lvl7pPr marL="2729439" algn="l" defTabSz="909815" rtl="0" eaLnBrk="1" latinLnBrk="0" hangingPunct="1">
        <a:defRPr sz="1800" kern="1200">
          <a:solidFill>
            <a:schemeClr val="tx1"/>
          </a:solidFill>
          <a:latin typeface="+mn-lt"/>
          <a:ea typeface="+mn-ea"/>
          <a:cs typeface="+mn-cs"/>
        </a:defRPr>
      </a:lvl7pPr>
      <a:lvl8pPr marL="3184349" algn="l" defTabSz="909815" rtl="0" eaLnBrk="1" latinLnBrk="0" hangingPunct="1">
        <a:defRPr sz="1800" kern="1200">
          <a:solidFill>
            <a:schemeClr val="tx1"/>
          </a:solidFill>
          <a:latin typeface="+mn-lt"/>
          <a:ea typeface="+mn-ea"/>
          <a:cs typeface="+mn-cs"/>
        </a:defRPr>
      </a:lvl8pPr>
      <a:lvl9pPr marL="3639253" algn="l" defTabSz="9098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8350" y="624838"/>
            <a:ext cx="4563341" cy="492443"/>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4"/>
            <a:ext cx="7533985" cy="338554"/>
          </a:xfrm>
          <a:prstGeom prst="rect">
            <a:avLst/>
          </a:prstGeom>
        </p:spPr>
        <p:txBody>
          <a:bodyPr wrap="square" lIns="0" tIns="0" rIns="0" bIns="0">
            <a:spAutoFit/>
          </a:bodyPr>
          <a:lstStyle>
            <a:lvl1pPr>
              <a:defRPr sz="2200" b="0"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3375889" y="6107207"/>
            <a:ext cx="2391640" cy="141064"/>
          </a:xfrm>
          <a:prstGeom prst="rect">
            <a:avLst/>
          </a:prstGeom>
        </p:spPr>
        <p:txBody>
          <a:bodyPr wrap="square" lIns="0" tIns="0" rIns="0" bIns="0">
            <a:spAutoFit/>
          </a:bodyPr>
          <a:lstStyle>
            <a:lvl1pPr>
              <a:defRPr sz="1100" b="0" i="0">
                <a:solidFill>
                  <a:srgbClr val="898989"/>
                </a:solidFill>
                <a:latin typeface="Calibri"/>
                <a:cs typeface="Calibri"/>
              </a:defRPr>
            </a:lvl1pPr>
          </a:lstStyle>
          <a:p>
            <a:pPr marL="11345" defTabSz="816554">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2"/>
            <a:ext cx="2103120" cy="246221"/>
          </a:xfrm>
          <a:prstGeom prst="rect">
            <a:avLst/>
          </a:prstGeom>
        </p:spPr>
        <p:txBody>
          <a:bodyPr wrap="square" lIns="0" tIns="0" rIns="0" bIns="0">
            <a:spAutoFit/>
          </a:bodyPr>
          <a:lstStyle>
            <a:lvl1pPr algn="l">
              <a:defRPr>
                <a:solidFill>
                  <a:schemeClr val="tx1">
                    <a:tint val="75000"/>
                  </a:schemeClr>
                </a:solidFill>
              </a:defRPr>
            </a:lvl1pPr>
          </a:lstStyle>
          <a:p>
            <a:pPr defTabSz="816554"/>
            <a:fld id="{1D8BD707-D9CF-40AE-B4C6-C98DA3205C09}" type="datetimeFigureOut">
              <a:rPr lang="en-US" sz="1600" smtClean="0">
                <a:solidFill>
                  <a:prstClr val="black">
                    <a:tint val="75000"/>
                  </a:prstClr>
                </a:solidFill>
              </a:rPr>
              <a:pPr defTabSz="816554"/>
              <a:t>6/17/2020</a:t>
            </a:fld>
            <a:endParaRPr lang="en-US" sz="1600">
              <a:solidFill>
                <a:prstClr val="black">
                  <a:tint val="75000"/>
                </a:prstClr>
              </a:solidFill>
            </a:endParaRPr>
          </a:p>
        </p:txBody>
      </p:sp>
      <p:sp>
        <p:nvSpPr>
          <p:cNvPr id="6" name="Holder 6"/>
          <p:cNvSpPr>
            <a:spLocks noGrp="1"/>
          </p:cNvSpPr>
          <p:nvPr>
            <p:ph type="sldNum" sz="quarter" idx="7"/>
          </p:nvPr>
        </p:nvSpPr>
        <p:spPr>
          <a:xfrm>
            <a:off x="6583680" y="6377942"/>
            <a:ext cx="2103120" cy="246221"/>
          </a:xfrm>
          <a:prstGeom prst="rect">
            <a:avLst/>
          </a:prstGeom>
        </p:spPr>
        <p:txBody>
          <a:bodyPr wrap="square" lIns="0" tIns="0" rIns="0" bIns="0">
            <a:spAutoFit/>
          </a:bodyPr>
          <a:lstStyle>
            <a:lvl1pPr algn="r">
              <a:defRPr>
                <a:solidFill>
                  <a:schemeClr val="tx1">
                    <a:tint val="75000"/>
                  </a:schemeClr>
                </a:solidFill>
              </a:defRPr>
            </a:lvl1pPr>
          </a:lstStyle>
          <a:p>
            <a:pPr defTabSz="816554"/>
            <a:fld id="{B6F15528-21DE-4FAA-801E-634DDDAF4B2B}" type="slidenum">
              <a:rPr lang="en-US" sz="1600" smtClean="0">
                <a:solidFill>
                  <a:prstClr val="black">
                    <a:tint val="75000"/>
                  </a:prstClr>
                </a:solidFill>
              </a:rPr>
              <a:pPr defTabSz="816554"/>
              <a:t>‹#›</a:t>
            </a:fld>
            <a:endParaRPr lang="en-US" sz="1600">
              <a:solidFill>
                <a:prstClr val="black">
                  <a:tint val="75000"/>
                </a:prstClr>
              </a:solidFill>
            </a:endParaRPr>
          </a:p>
        </p:txBody>
      </p:sp>
    </p:spTree>
    <p:extLst>
      <p:ext uri="{BB962C8B-B14F-4D97-AF65-F5344CB8AC3E}">
        <p14:creationId xmlns:p14="http://schemas.microsoft.com/office/powerpoint/2010/main" val="1482447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08278">
        <a:defRPr>
          <a:latin typeface="+mn-lt"/>
          <a:ea typeface="+mn-ea"/>
          <a:cs typeface="+mn-cs"/>
        </a:defRPr>
      </a:lvl2pPr>
      <a:lvl3pPr marL="816554">
        <a:defRPr>
          <a:latin typeface="+mn-lt"/>
          <a:ea typeface="+mn-ea"/>
          <a:cs typeface="+mn-cs"/>
        </a:defRPr>
      </a:lvl3pPr>
      <a:lvl4pPr marL="1224842">
        <a:defRPr>
          <a:latin typeface="+mn-lt"/>
          <a:ea typeface="+mn-ea"/>
          <a:cs typeface="+mn-cs"/>
        </a:defRPr>
      </a:lvl4pPr>
      <a:lvl5pPr marL="1633121">
        <a:defRPr>
          <a:latin typeface="+mn-lt"/>
          <a:ea typeface="+mn-ea"/>
          <a:cs typeface="+mn-cs"/>
        </a:defRPr>
      </a:lvl5pPr>
      <a:lvl6pPr marL="2041408">
        <a:defRPr>
          <a:latin typeface="+mn-lt"/>
          <a:ea typeface="+mn-ea"/>
          <a:cs typeface="+mn-cs"/>
        </a:defRPr>
      </a:lvl6pPr>
      <a:lvl7pPr marL="2449688">
        <a:defRPr>
          <a:latin typeface="+mn-lt"/>
          <a:ea typeface="+mn-ea"/>
          <a:cs typeface="+mn-cs"/>
        </a:defRPr>
      </a:lvl7pPr>
      <a:lvl8pPr marL="2857968">
        <a:defRPr>
          <a:latin typeface="+mn-lt"/>
          <a:ea typeface="+mn-ea"/>
          <a:cs typeface="+mn-cs"/>
        </a:defRPr>
      </a:lvl8pPr>
      <a:lvl9pPr marL="3266248">
        <a:defRPr>
          <a:latin typeface="+mn-lt"/>
          <a:ea typeface="+mn-ea"/>
          <a:cs typeface="+mn-cs"/>
        </a:defRPr>
      </a:lvl9pPr>
    </p:bodyStyle>
    <p:otherStyle>
      <a:lvl1pPr marL="0">
        <a:defRPr>
          <a:latin typeface="+mn-lt"/>
          <a:ea typeface="+mn-ea"/>
          <a:cs typeface="+mn-cs"/>
        </a:defRPr>
      </a:lvl1pPr>
      <a:lvl2pPr marL="408278">
        <a:defRPr>
          <a:latin typeface="+mn-lt"/>
          <a:ea typeface="+mn-ea"/>
          <a:cs typeface="+mn-cs"/>
        </a:defRPr>
      </a:lvl2pPr>
      <a:lvl3pPr marL="816554">
        <a:defRPr>
          <a:latin typeface="+mn-lt"/>
          <a:ea typeface="+mn-ea"/>
          <a:cs typeface="+mn-cs"/>
        </a:defRPr>
      </a:lvl3pPr>
      <a:lvl4pPr marL="1224842">
        <a:defRPr>
          <a:latin typeface="+mn-lt"/>
          <a:ea typeface="+mn-ea"/>
          <a:cs typeface="+mn-cs"/>
        </a:defRPr>
      </a:lvl4pPr>
      <a:lvl5pPr marL="1633121">
        <a:defRPr>
          <a:latin typeface="+mn-lt"/>
          <a:ea typeface="+mn-ea"/>
          <a:cs typeface="+mn-cs"/>
        </a:defRPr>
      </a:lvl5pPr>
      <a:lvl6pPr marL="2041408">
        <a:defRPr>
          <a:latin typeface="+mn-lt"/>
          <a:ea typeface="+mn-ea"/>
          <a:cs typeface="+mn-cs"/>
        </a:defRPr>
      </a:lvl6pPr>
      <a:lvl7pPr marL="2449688">
        <a:defRPr>
          <a:latin typeface="+mn-lt"/>
          <a:ea typeface="+mn-ea"/>
          <a:cs typeface="+mn-cs"/>
        </a:defRPr>
      </a:lvl7pPr>
      <a:lvl8pPr marL="2857968">
        <a:defRPr>
          <a:latin typeface="+mn-lt"/>
          <a:ea typeface="+mn-ea"/>
          <a:cs typeface="+mn-cs"/>
        </a:defRPr>
      </a:lvl8pPr>
      <a:lvl9pPr marL="3266248">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8348" y="624838"/>
            <a:ext cx="4563341" cy="492443"/>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4"/>
            <a:ext cx="7533985" cy="338554"/>
          </a:xfrm>
          <a:prstGeom prst="rect">
            <a:avLst/>
          </a:prstGeom>
        </p:spPr>
        <p:txBody>
          <a:bodyPr wrap="square" lIns="0" tIns="0" rIns="0" bIns="0">
            <a:spAutoFit/>
          </a:bodyPr>
          <a:lstStyle>
            <a:lvl1pPr>
              <a:defRPr sz="2200" b="0"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3375889" y="6107207"/>
            <a:ext cx="2391640" cy="141064"/>
          </a:xfrm>
          <a:prstGeom prst="rect">
            <a:avLst/>
          </a:prstGeom>
        </p:spPr>
        <p:txBody>
          <a:bodyPr wrap="square" lIns="0" tIns="0" rIns="0" bIns="0">
            <a:spAutoFit/>
          </a:bodyPr>
          <a:lstStyle>
            <a:lvl1pPr>
              <a:defRPr sz="1100" b="0" i="0">
                <a:solidFill>
                  <a:srgbClr val="898989"/>
                </a:solidFill>
                <a:latin typeface="Calibri"/>
                <a:cs typeface="Calibri"/>
              </a:defRPr>
            </a:lvl1pPr>
          </a:lstStyle>
          <a:p>
            <a:pPr marL="11347" defTabSz="816746">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2"/>
            <a:ext cx="2103120" cy="246221"/>
          </a:xfrm>
          <a:prstGeom prst="rect">
            <a:avLst/>
          </a:prstGeom>
        </p:spPr>
        <p:txBody>
          <a:bodyPr wrap="square" lIns="0" tIns="0" rIns="0" bIns="0">
            <a:spAutoFit/>
          </a:bodyPr>
          <a:lstStyle>
            <a:lvl1pPr algn="l">
              <a:defRPr>
                <a:solidFill>
                  <a:schemeClr val="tx1">
                    <a:tint val="75000"/>
                  </a:schemeClr>
                </a:solidFill>
              </a:defRPr>
            </a:lvl1pPr>
          </a:lstStyle>
          <a:p>
            <a:pPr defTabSz="816746"/>
            <a:fld id="{1D8BD707-D9CF-40AE-B4C6-C98DA3205C09}" type="datetimeFigureOut">
              <a:rPr lang="en-US" sz="1600" smtClean="0">
                <a:solidFill>
                  <a:prstClr val="black">
                    <a:tint val="75000"/>
                  </a:prstClr>
                </a:solidFill>
              </a:rPr>
              <a:pPr defTabSz="816746"/>
              <a:t>6/17/2020</a:t>
            </a:fld>
            <a:endParaRPr lang="en-US" sz="1600">
              <a:solidFill>
                <a:prstClr val="black">
                  <a:tint val="75000"/>
                </a:prstClr>
              </a:solidFill>
            </a:endParaRPr>
          </a:p>
        </p:txBody>
      </p:sp>
      <p:sp>
        <p:nvSpPr>
          <p:cNvPr id="6" name="Holder 6"/>
          <p:cNvSpPr>
            <a:spLocks noGrp="1"/>
          </p:cNvSpPr>
          <p:nvPr>
            <p:ph type="sldNum" sz="quarter" idx="7"/>
          </p:nvPr>
        </p:nvSpPr>
        <p:spPr>
          <a:xfrm>
            <a:off x="6583680" y="6377942"/>
            <a:ext cx="2103120" cy="246221"/>
          </a:xfrm>
          <a:prstGeom prst="rect">
            <a:avLst/>
          </a:prstGeom>
        </p:spPr>
        <p:txBody>
          <a:bodyPr wrap="square" lIns="0" tIns="0" rIns="0" bIns="0">
            <a:spAutoFit/>
          </a:bodyPr>
          <a:lstStyle>
            <a:lvl1pPr algn="r">
              <a:defRPr>
                <a:solidFill>
                  <a:schemeClr val="tx1">
                    <a:tint val="75000"/>
                  </a:schemeClr>
                </a:solidFill>
              </a:defRPr>
            </a:lvl1pPr>
          </a:lstStyle>
          <a:p>
            <a:pPr defTabSz="816746"/>
            <a:fld id="{B6F15528-21DE-4FAA-801E-634DDDAF4B2B}" type="slidenum">
              <a:rPr lang="en-US" sz="1600" smtClean="0">
                <a:solidFill>
                  <a:prstClr val="black">
                    <a:tint val="75000"/>
                  </a:prstClr>
                </a:solidFill>
              </a:rPr>
              <a:pPr defTabSz="816746"/>
              <a:t>‹#›</a:t>
            </a:fld>
            <a:endParaRPr lang="en-US" sz="1600">
              <a:solidFill>
                <a:prstClr val="black">
                  <a:tint val="75000"/>
                </a:prstClr>
              </a:solidFill>
            </a:endParaRPr>
          </a:p>
        </p:txBody>
      </p:sp>
    </p:spTree>
    <p:extLst>
      <p:ext uri="{BB962C8B-B14F-4D97-AF65-F5344CB8AC3E}">
        <p14:creationId xmlns:p14="http://schemas.microsoft.com/office/powerpoint/2010/main" val="221821464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08374">
        <a:defRPr>
          <a:latin typeface="+mn-lt"/>
          <a:ea typeface="+mn-ea"/>
          <a:cs typeface="+mn-cs"/>
        </a:defRPr>
      </a:lvl2pPr>
      <a:lvl3pPr marL="816746">
        <a:defRPr>
          <a:latin typeface="+mn-lt"/>
          <a:ea typeface="+mn-ea"/>
          <a:cs typeface="+mn-cs"/>
        </a:defRPr>
      </a:lvl3pPr>
      <a:lvl4pPr marL="1225128">
        <a:defRPr>
          <a:latin typeface="+mn-lt"/>
          <a:ea typeface="+mn-ea"/>
          <a:cs typeface="+mn-cs"/>
        </a:defRPr>
      </a:lvl4pPr>
      <a:lvl5pPr marL="1633503">
        <a:defRPr>
          <a:latin typeface="+mn-lt"/>
          <a:ea typeface="+mn-ea"/>
          <a:cs typeface="+mn-cs"/>
        </a:defRPr>
      </a:lvl5pPr>
      <a:lvl6pPr marL="2041886">
        <a:defRPr>
          <a:latin typeface="+mn-lt"/>
          <a:ea typeface="+mn-ea"/>
          <a:cs typeface="+mn-cs"/>
        </a:defRPr>
      </a:lvl6pPr>
      <a:lvl7pPr marL="2450260">
        <a:defRPr>
          <a:latin typeface="+mn-lt"/>
          <a:ea typeface="+mn-ea"/>
          <a:cs typeface="+mn-cs"/>
        </a:defRPr>
      </a:lvl7pPr>
      <a:lvl8pPr marL="2858636">
        <a:defRPr>
          <a:latin typeface="+mn-lt"/>
          <a:ea typeface="+mn-ea"/>
          <a:cs typeface="+mn-cs"/>
        </a:defRPr>
      </a:lvl8pPr>
      <a:lvl9pPr marL="3267012">
        <a:defRPr>
          <a:latin typeface="+mn-lt"/>
          <a:ea typeface="+mn-ea"/>
          <a:cs typeface="+mn-cs"/>
        </a:defRPr>
      </a:lvl9pPr>
    </p:bodyStyle>
    <p:otherStyle>
      <a:lvl1pPr marL="0">
        <a:defRPr>
          <a:latin typeface="+mn-lt"/>
          <a:ea typeface="+mn-ea"/>
          <a:cs typeface="+mn-cs"/>
        </a:defRPr>
      </a:lvl1pPr>
      <a:lvl2pPr marL="408374">
        <a:defRPr>
          <a:latin typeface="+mn-lt"/>
          <a:ea typeface="+mn-ea"/>
          <a:cs typeface="+mn-cs"/>
        </a:defRPr>
      </a:lvl2pPr>
      <a:lvl3pPr marL="816746">
        <a:defRPr>
          <a:latin typeface="+mn-lt"/>
          <a:ea typeface="+mn-ea"/>
          <a:cs typeface="+mn-cs"/>
        </a:defRPr>
      </a:lvl3pPr>
      <a:lvl4pPr marL="1225128">
        <a:defRPr>
          <a:latin typeface="+mn-lt"/>
          <a:ea typeface="+mn-ea"/>
          <a:cs typeface="+mn-cs"/>
        </a:defRPr>
      </a:lvl4pPr>
      <a:lvl5pPr marL="1633503">
        <a:defRPr>
          <a:latin typeface="+mn-lt"/>
          <a:ea typeface="+mn-ea"/>
          <a:cs typeface="+mn-cs"/>
        </a:defRPr>
      </a:lvl5pPr>
      <a:lvl6pPr marL="2041886">
        <a:defRPr>
          <a:latin typeface="+mn-lt"/>
          <a:ea typeface="+mn-ea"/>
          <a:cs typeface="+mn-cs"/>
        </a:defRPr>
      </a:lvl6pPr>
      <a:lvl7pPr marL="2450260">
        <a:defRPr>
          <a:latin typeface="+mn-lt"/>
          <a:ea typeface="+mn-ea"/>
          <a:cs typeface="+mn-cs"/>
        </a:defRPr>
      </a:lvl7pPr>
      <a:lvl8pPr marL="2858636">
        <a:defRPr>
          <a:latin typeface="+mn-lt"/>
          <a:ea typeface="+mn-ea"/>
          <a:cs typeface="+mn-cs"/>
        </a:defRPr>
      </a:lvl8pPr>
      <a:lvl9pPr marL="32670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8345" y="624838"/>
            <a:ext cx="4563341" cy="492443"/>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4"/>
            <a:ext cx="7533985" cy="338554"/>
          </a:xfrm>
          <a:prstGeom prst="rect">
            <a:avLst/>
          </a:prstGeom>
        </p:spPr>
        <p:txBody>
          <a:bodyPr wrap="square" lIns="0" tIns="0" rIns="0" bIns="0">
            <a:spAutoFit/>
          </a:bodyPr>
          <a:lstStyle>
            <a:lvl1pPr>
              <a:defRPr sz="2200" b="0"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3375889" y="6107207"/>
            <a:ext cx="2391640" cy="141064"/>
          </a:xfrm>
          <a:prstGeom prst="rect">
            <a:avLst/>
          </a:prstGeom>
        </p:spPr>
        <p:txBody>
          <a:bodyPr wrap="square" lIns="0" tIns="0" rIns="0" bIns="0">
            <a:spAutoFit/>
          </a:bodyPr>
          <a:lstStyle>
            <a:lvl1pPr>
              <a:defRPr sz="1100" b="0" i="0">
                <a:solidFill>
                  <a:srgbClr val="898989"/>
                </a:solidFill>
                <a:latin typeface="Calibri"/>
                <a:cs typeface="Calibri"/>
              </a:defRPr>
            </a:lvl1pPr>
          </a:lstStyle>
          <a:p>
            <a:pPr marL="11350" defTabSz="817034">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2"/>
            <a:ext cx="2103120" cy="246221"/>
          </a:xfrm>
          <a:prstGeom prst="rect">
            <a:avLst/>
          </a:prstGeom>
        </p:spPr>
        <p:txBody>
          <a:bodyPr wrap="square" lIns="0" tIns="0" rIns="0" bIns="0">
            <a:spAutoFit/>
          </a:bodyPr>
          <a:lstStyle>
            <a:lvl1pPr algn="l">
              <a:defRPr>
                <a:solidFill>
                  <a:schemeClr val="tx1">
                    <a:tint val="75000"/>
                  </a:schemeClr>
                </a:solidFill>
              </a:defRPr>
            </a:lvl1pPr>
          </a:lstStyle>
          <a:p>
            <a:pPr defTabSz="817034"/>
            <a:fld id="{1D8BD707-D9CF-40AE-B4C6-C98DA3205C09}" type="datetimeFigureOut">
              <a:rPr lang="en-US" sz="1600" smtClean="0">
                <a:solidFill>
                  <a:prstClr val="black">
                    <a:tint val="75000"/>
                  </a:prstClr>
                </a:solidFill>
              </a:rPr>
              <a:pPr defTabSz="817034"/>
              <a:t>6/17/2020</a:t>
            </a:fld>
            <a:endParaRPr lang="en-US" sz="1600">
              <a:solidFill>
                <a:prstClr val="black">
                  <a:tint val="75000"/>
                </a:prstClr>
              </a:solidFill>
            </a:endParaRPr>
          </a:p>
        </p:txBody>
      </p:sp>
      <p:sp>
        <p:nvSpPr>
          <p:cNvPr id="6" name="Holder 6"/>
          <p:cNvSpPr>
            <a:spLocks noGrp="1"/>
          </p:cNvSpPr>
          <p:nvPr>
            <p:ph type="sldNum" sz="quarter" idx="7"/>
          </p:nvPr>
        </p:nvSpPr>
        <p:spPr>
          <a:xfrm>
            <a:off x="6583680" y="6377942"/>
            <a:ext cx="2103120" cy="246221"/>
          </a:xfrm>
          <a:prstGeom prst="rect">
            <a:avLst/>
          </a:prstGeom>
        </p:spPr>
        <p:txBody>
          <a:bodyPr wrap="square" lIns="0" tIns="0" rIns="0" bIns="0">
            <a:spAutoFit/>
          </a:bodyPr>
          <a:lstStyle>
            <a:lvl1pPr algn="r">
              <a:defRPr>
                <a:solidFill>
                  <a:schemeClr val="tx1">
                    <a:tint val="75000"/>
                  </a:schemeClr>
                </a:solidFill>
              </a:defRPr>
            </a:lvl1pPr>
          </a:lstStyle>
          <a:p>
            <a:pPr defTabSz="817034"/>
            <a:fld id="{B6F15528-21DE-4FAA-801E-634DDDAF4B2B}" type="slidenum">
              <a:rPr lang="en-US" sz="1600" smtClean="0">
                <a:solidFill>
                  <a:prstClr val="black">
                    <a:tint val="75000"/>
                  </a:prstClr>
                </a:solidFill>
              </a:rPr>
              <a:pPr defTabSz="817034"/>
              <a:t>‹#›</a:t>
            </a:fld>
            <a:endParaRPr lang="en-US" sz="1600">
              <a:solidFill>
                <a:prstClr val="black">
                  <a:tint val="75000"/>
                </a:prstClr>
              </a:solidFill>
            </a:endParaRPr>
          </a:p>
        </p:txBody>
      </p:sp>
    </p:spTree>
    <p:extLst>
      <p:ext uri="{BB962C8B-B14F-4D97-AF65-F5344CB8AC3E}">
        <p14:creationId xmlns:p14="http://schemas.microsoft.com/office/powerpoint/2010/main" val="1583831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08516">
        <a:defRPr>
          <a:latin typeface="+mn-lt"/>
          <a:ea typeface="+mn-ea"/>
          <a:cs typeface="+mn-cs"/>
        </a:defRPr>
      </a:lvl2pPr>
      <a:lvl3pPr marL="817034">
        <a:defRPr>
          <a:latin typeface="+mn-lt"/>
          <a:ea typeface="+mn-ea"/>
          <a:cs typeface="+mn-cs"/>
        </a:defRPr>
      </a:lvl3pPr>
      <a:lvl4pPr marL="1225558">
        <a:defRPr>
          <a:latin typeface="+mn-lt"/>
          <a:ea typeface="+mn-ea"/>
          <a:cs typeface="+mn-cs"/>
        </a:defRPr>
      </a:lvl4pPr>
      <a:lvl5pPr marL="1634076">
        <a:defRPr>
          <a:latin typeface="+mn-lt"/>
          <a:ea typeface="+mn-ea"/>
          <a:cs typeface="+mn-cs"/>
        </a:defRPr>
      </a:lvl5pPr>
      <a:lvl6pPr marL="2042602">
        <a:defRPr>
          <a:latin typeface="+mn-lt"/>
          <a:ea typeface="+mn-ea"/>
          <a:cs typeface="+mn-cs"/>
        </a:defRPr>
      </a:lvl6pPr>
      <a:lvl7pPr marL="2451121">
        <a:defRPr>
          <a:latin typeface="+mn-lt"/>
          <a:ea typeface="+mn-ea"/>
          <a:cs typeface="+mn-cs"/>
        </a:defRPr>
      </a:lvl7pPr>
      <a:lvl8pPr marL="2859639">
        <a:defRPr>
          <a:latin typeface="+mn-lt"/>
          <a:ea typeface="+mn-ea"/>
          <a:cs typeface="+mn-cs"/>
        </a:defRPr>
      </a:lvl8pPr>
      <a:lvl9pPr marL="3268158">
        <a:defRPr>
          <a:latin typeface="+mn-lt"/>
          <a:ea typeface="+mn-ea"/>
          <a:cs typeface="+mn-cs"/>
        </a:defRPr>
      </a:lvl9pPr>
    </p:bodyStyle>
    <p:otherStyle>
      <a:lvl1pPr marL="0">
        <a:defRPr>
          <a:latin typeface="+mn-lt"/>
          <a:ea typeface="+mn-ea"/>
          <a:cs typeface="+mn-cs"/>
        </a:defRPr>
      </a:lvl1pPr>
      <a:lvl2pPr marL="408516">
        <a:defRPr>
          <a:latin typeface="+mn-lt"/>
          <a:ea typeface="+mn-ea"/>
          <a:cs typeface="+mn-cs"/>
        </a:defRPr>
      </a:lvl2pPr>
      <a:lvl3pPr marL="817034">
        <a:defRPr>
          <a:latin typeface="+mn-lt"/>
          <a:ea typeface="+mn-ea"/>
          <a:cs typeface="+mn-cs"/>
        </a:defRPr>
      </a:lvl3pPr>
      <a:lvl4pPr marL="1225558">
        <a:defRPr>
          <a:latin typeface="+mn-lt"/>
          <a:ea typeface="+mn-ea"/>
          <a:cs typeface="+mn-cs"/>
        </a:defRPr>
      </a:lvl4pPr>
      <a:lvl5pPr marL="1634076">
        <a:defRPr>
          <a:latin typeface="+mn-lt"/>
          <a:ea typeface="+mn-ea"/>
          <a:cs typeface="+mn-cs"/>
        </a:defRPr>
      </a:lvl5pPr>
      <a:lvl6pPr marL="2042602">
        <a:defRPr>
          <a:latin typeface="+mn-lt"/>
          <a:ea typeface="+mn-ea"/>
          <a:cs typeface="+mn-cs"/>
        </a:defRPr>
      </a:lvl6pPr>
      <a:lvl7pPr marL="2451121">
        <a:defRPr>
          <a:latin typeface="+mn-lt"/>
          <a:ea typeface="+mn-ea"/>
          <a:cs typeface="+mn-cs"/>
        </a:defRPr>
      </a:lvl7pPr>
      <a:lvl8pPr marL="2859639">
        <a:defRPr>
          <a:latin typeface="+mn-lt"/>
          <a:ea typeface="+mn-ea"/>
          <a:cs typeface="+mn-cs"/>
        </a:defRPr>
      </a:lvl8pPr>
      <a:lvl9pPr marL="3268158">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8341" y="624838"/>
            <a:ext cx="4563341" cy="492443"/>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4"/>
            <a:ext cx="7533985" cy="338554"/>
          </a:xfrm>
          <a:prstGeom prst="rect">
            <a:avLst/>
          </a:prstGeom>
        </p:spPr>
        <p:txBody>
          <a:bodyPr wrap="square" lIns="0" tIns="0" rIns="0" bIns="0">
            <a:spAutoFit/>
          </a:bodyPr>
          <a:lstStyle>
            <a:lvl1pPr>
              <a:defRPr sz="2200" b="0"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3375889" y="6107207"/>
            <a:ext cx="2391640" cy="141064"/>
          </a:xfrm>
          <a:prstGeom prst="rect">
            <a:avLst/>
          </a:prstGeom>
        </p:spPr>
        <p:txBody>
          <a:bodyPr wrap="square" lIns="0" tIns="0" rIns="0" bIns="0">
            <a:spAutoFit/>
          </a:bodyPr>
          <a:lstStyle>
            <a:lvl1pPr>
              <a:defRPr sz="1100" b="0" i="0">
                <a:solidFill>
                  <a:srgbClr val="898989"/>
                </a:solidFill>
                <a:latin typeface="Calibri"/>
                <a:cs typeface="Calibri"/>
              </a:defRPr>
            </a:lvl1pPr>
          </a:lstStyle>
          <a:p>
            <a:pPr marL="11355" defTabSz="817418">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2"/>
            <a:ext cx="2103120" cy="246221"/>
          </a:xfrm>
          <a:prstGeom prst="rect">
            <a:avLst/>
          </a:prstGeom>
        </p:spPr>
        <p:txBody>
          <a:bodyPr wrap="square" lIns="0" tIns="0" rIns="0" bIns="0">
            <a:spAutoFit/>
          </a:bodyPr>
          <a:lstStyle>
            <a:lvl1pPr algn="l">
              <a:defRPr>
                <a:solidFill>
                  <a:schemeClr val="tx1">
                    <a:tint val="75000"/>
                  </a:schemeClr>
                </a:solidFill>
              </a:defRPr>
            </a:lvl1pPr>
          </a:lstStyle>
          <a:p>
            <a:pPr defTabSz="817418"/>
            <a:fld id="{1D8BD707-D9CF-40AE-B4C6-C98DA3205C09}" type="datetimeFigureOut">
              <a:rPr lang="en-US" sz="1600" smtClean="0">
                <a:solidFill>
                  <a:prstClr val="black">
                    <a:tint val="75000"/>
                  </a:prstClr>
                </a:solidFill>
              </a:rPr>
              <a:pPr defTabSz="817418"/>
              <a:t>6/17/2020</a:t>
            </a:fld>
            <a:endParaRPr lang="en-US" sz="1600">
              <a:solidFill>
                <a:prstClr val="black">
                  <a:tint val="75000"/>
                </a:prstClr>
              </a:solidFill>
            </a:endParaRPr>
          </a:p>
        </p:txBody>
      </p:sp>
      <p:sp>
        <p:nvSpPr>
          <p:cNvPr id="6" name="Holder 6"/>
          <p:cNvSpPr>
            <a:spLocks noGrp="1"/>
          </p:cNvSpPr>
          <p:nvPr>
            <p:ph type="sldNum" sz="quarter" idx="7"/>
          </p:nvPr>
        </p:nvSpPr>
        <p:spPr>
          <a:xfrm>
            <a:off x="6583680" y="6377942"/>
            <a:ext cx="2103120" cy="246221"/>
          </a:xfrm>
          <a:prstGeom prst="rect">
            <a:avLst/>
          </a:prstGeom>
        </p:spPr>
        <p:txBody>
          <a:bodyPr wrap="square" lIns="0" tIns="0" rIns="0" bIns="0">
            <a:spAutoFit/>
          </a:bodyPr>
          <a:lstStyle>
            <a:lvl1pPr algn="r">
              <a:defRPr>
                <a:solidFill>
                  <a:schemeClr val="tx1">
                    <a:tint val="75000"/>
                  </a:schemeClr>
                </a:solidFill>
              </a:defRPr>
            </a:lvl1pPr>
          </a:lstStyle>
          <a:p>
            <a:pPr defTabSz="817418"/>
            <a:fld id="{B6F15528-21DE-4FAA-801E-634DDDAF4B2B}" type="slidenum">
              <a:rPr lang="en-US" sz="1600" smtClean="0">
                <a:solidFill>
                  <a:prstClr val="black">
                    <a:tint val="75000"/>
                  </a:prstClr>
                </a:solidFill>
              </a:rPr>
              <a:pPr defTabSz="817418"/>
              <a:t>‹#›</a:t>
            </a:fld>
            <a:endParaRPr lang="en-US" sz="1600">
              <a:solidFill>
                <a:prstClr val="black">
                  <a:tint val="75000"/>
                </a:prstClr>
              </a:solidFill>
            </a:endParaRPr>
          </a:p>
        </p:txBody>
      </p:sp>
    </p:spTree>
    <p:extLst>
      <p:ext uri="{BB962C8B-B14F-4D97-AF65-F5344CB8AC3E}">
        <p14:creationId xmlns:p14="http://schemas.microsoft.com/office/powerpoint/2010/main" val="77984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08708">
        <a:defRPr>
          <a:latin typeface="+mn-lt"/>
          <a:ea typeface="+mn-ea"/>
          <a:cs typeface="+mn-cs"/>
        </a:defRPr>
      </a:lvl2pPr>
      <a:lvl3pPr marL="817418">
        <a:defRPr>
          <a:latin typeface="+mn-lt"/>
          <a:ea typeface="+mn-ea"/>
          <a:cs typeface="+mn-cs"/>
        </a:defRPr>
      </a:lvl3pPr>
      <a:lvl4pPr marL="1226132">
        <a:defRPr>
          <a:latin typeface="+mn-lt"/>
          <a:ea typeface="+mn-ea"/>
          <a:cs typeface="+mn-cs"/>
        </a:defRPr>
      </a:lvl4pPr>
      <a:lvl5pPr marL="1634840">
        <a:defRPr>
          <a:latin typeface="+mn-lt"/>
          <a:ea typeface="+mn-ea"/>
          <a:cs typeface="+mn-cs"/>
        </a:defRPr>
      </a:lvl5pPr>
      <a:lvl6pPr marL="2043558">
        <a:defRPr>
          <a:latin typeface="+mn-lt"/>
          <a:ea typeface="+mn-ea"/>
          <a:cs typeface="+mn-cs"/>
        </a:defRPr>
      </a:lvl6pPr>
      <a:lvl7pPr marL="2452268">
        <a:defRPr>
          <a:latin typeface="+mn-lt"/>
          <a:ea typeface="+mn-ea"/>
          <a:cs typeface="+mn-cs"/>
        </a:defRPr>
      </a:lvl7pPr>
      <a:lvl8pPr marL="2860977">
        <a:defRPr>
          <a:latin typeface="+mn-lt"/>
          <a:ea typeface="+mn-ea"/>
          <a:cs typeface="+mn-cs"/>
        </a:defRPr>
      </a:lvl8pPr>
      <a:lvl9pPr marL="3269688">
        <a:defRPr>
          <a:latin typeface="+mn-lt"/>
          <a:ea typeface="+mn-ea"/>
          <a:cs typeface="+mn-cs"/>
        </a:defRPr>
      </a:lvl9pPr>
    </p:bodyStyle>
    <p:otherStyle>
      <a:lvl1pPr marL="0">
        <a:defRPr>
          <a:latin typeface="+mn-lt"/>
          <a:ea typeface="+mn-ea"/>
          <a:cs typeface="+mn-cs"/>
        </a:defRPr>
      </a:lvl1pPr>
      <a:lvl2pPr marL="408708">
        <a:defRPr>
          <a:latin typeface="+mn-lt"/>
          <a:ea typeface="+mn-ea"/>
          <a:cs typeface="+mn-cs"/>
        </a:defRPr>
      </a:lvl2pPr>
      <a:lvl3pPr marL="817418">
        <a:defRPr>
          <a:latin typeface="+mn-lt"/>
          <a:ea typeface="+mn-ea"/>
          <a:cs typeface="+mn-cs"/>
        </a:defRPr>
      </a:lvl3pPr>
      <a:lvl4pPr marL="1226132">
        <a:defRPr>
          <a:latin typeface="+mn-lt"/>
          <a:ea typeface="+mn-ea"/>
          <a:cs typeface="+mn-cs"/>
        </a:defRPr>
      </a:lvl4pPr>
      <a:lvl5pPr marL="1634840">
        <a:defRPr>
          <a:latin typeface="+mn-lt"/>
          <a:ea typeface="+mn-ea"/>
          <a:cs typeface="+mn-cs"/>
        </a:defRPr>
      </a:lvl5pPr>
      <a:lvl6pPr marL="2043558">
        <a:defRPr>
          <a:latin typeface="+mn-lt"/>
          <a:ea typeface="+mn-ea"/>
          <a:cs typeface="+mn-cs"/>
        </a:defRPr>
      </a:lvl6pPr>
      <a:lvl7pPr marL="2452268">
        <a:defRPr>
          <a:latin typeface="+mn-lt"/>
          <a:ea typeface="+mn-ea"/>
          <a:cs typeface="+mn-cs"/>
        </a:defRPr>
      </a:lvl7pPr>
      <a:lvl8pPr marL="2860977">
        <a:defRPr>
          <a:latin typeface="+mn-lt"/>
          <a:ea typeface="+mn-ea"/>
          <a:cs typeface="+mn-cs"/>
        </a:defRPr>
      </a:lvl8pPr>
      <a:lvl9pPr marL="3269688">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82" tIns="45494" rIns="90982" bIns="454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3"/>
            <a:ext cx="8229600" cy="4525963"/>
          </a:xfrm>
          <a:prstGeom prst="rect">
            <a:avLst/>
          </a:prstGeom>
        </p:spPr>
        <p:txBody>
          <a:bodyPr vert="horz" lIns="90982" tIns="45494" rIns="90982" bIns="454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82" tIns="45494" rIns="90982" bIns="45494"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6/17/2020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82" tIns="45494" rIns="90982" bIns="4549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82" tIns="45494" rIns="90982" bIns="45494"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8225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09815" rtl="0" eaLnBrk="1" latinLnBrk="0" hangingPunct="1">
        <a:spcBef>
          <a:spcPct val="0"/>
        </a:spcBef>
        <a:buNone/>
        <a:defRPr sz="4400" kern="1200">
          <a:solidFill>
            <a:schemeClr val="tx1"/>
          </a:solidFill>
          <a:latin typeface="+mj-lt"/>
          <a:ea typeface="+mj-ea"/>
          <a:cs typeface="+mj-cs"/>
        </a:defRPr>
      </a:lvl1pPr>
    </p:titleStyle>
    <p:bodyStyle>
      <a:lvl1pPr marL="341179" indent="-341179" algn="l" defTabSz="90981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9216" indent="-284313" algn="l" defTabSz="90981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269" indent="-227468" algn="l" defTabSz="90981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175"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7080"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988"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897"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802"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708" indent="-227468" algn="l" defTabSz="9098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815" rtl="0" eaLnBrk="1" latinLnBrk="0" hangingPunct="1">
        <a:defRPr sz="1800" kern="1200">
          <a:solidFill>
            <a:schemeClr val="tx1"/>
          </a:solidFill>
          <a:latin typeface="+mn-lt"/>
          <a:ea typeface="+mn-ea"/>
          <a:cs typeface="+mn-cs"/>
        </a:defRPr>
      </a:lvl1pPr>
      <a:lvl2pPr marL="454912" algn="l" defTabSz="909815" rtl="0" eaLnBrk="1" latinLnBrk="0" hangingPunct="1">
        <a:defRPr sz="1800" kern="1200">
          <a:solidFill>
            <a:schemeClr val="tx1"/>
          </a:solidFill>
          <a:latin typeface="+mn-lt"/>
          <a:ea typeface="+mn-ea"/>
          <a:cs typeface="+mn-cs"/>
        </a:defRPr>
      </a:lvl2pPr>
      <a:lvl3pPr marL="909815" algn="l" defTabSz="909815" rtl="0" eaLnBrk="1" latinLnBrk="0" hangingPunct="1">
        <a:defRPr sz="1800" kern="1200">
          <a:solidFill>
            <a:schemeClr val="tx1"/>
          </a:solidFill>
          <a:latin typeface="+mn-lt"/>
          <a:ea typeface="+mn-ea"/>
          <a:cs typeface="+mn-cs"/>
        </a:defRPr>
      </a:lvl3pPr>
      <a:lvl4pPr marL="1364723" algn="l" defTabSz="909815" rtl="0" eaLnBrk="1" latinLnBrk="0" hangingPunct="1">
        <a:defRPr sz="1800" kern="1200">
          <a:solidFill>
            <a:schemeClr val="tx1"/>
          </a:solidFill>
          <a:latin typeface="+mn-lt"/>
          <a:ea typeface="+mn-ea"/>
          <a:cs typeface="+mn-cs"/>
        </a:defRPr>
      </a:lvl4pPr>
      <a:lvl5pPr marL="1819627" algn="l" defTabSz="909815" rtl="0" eaLnBrk="1" latinLnBrk="0" hangingPunct="1">
        <a:defRPr sz="1800" kern="1200">
          <a:solidFill>
            <a:schemeClr val="tx1"/>
          </a:solidFill>
          <a:latin typeface="+mn-lt"/>
          <a:ea typeface="+mn-ea"/>
          <a:cs typeface="+mn-cs"/>
        </a:defRPr>
      </a:lvl5pPr>
      <a:lvl6pPr marL="2274535" algn="l" defTabSz="909815" rtl="0" eaLnBrk="1" latinLnBrk="0" hangingPunct="1">
        <a:defRPr sz="1800" kern="1200">
          <a:solidFill>
            <a:schemeClr val="tx1"/>
          </a:solidFill>
          <a:latin typeface="+mn-lt"/>
          <a:ea typeface="+mn-ea"/>
          <a:cs typeface="+mn-cs"/>
        </a:defRPr>
      </a:lvl6pPr>
      <a:lvl7pPr marL="2729439" algn="l" defTabSz="909815" rtl="0" eaLnBrk="1" latinLnBrk="0" hangingPunct="1">
        <a:defRPr sz="1800" kern="1200">
          <a:solidFill>
            <a:schemeClr val="tx1"/>
          </a:solidFill>
          <a:latin typeface="+mn-lt"/>
          <a:ea typeface="+mn-ea"/>
          <a:cs typeface="+mn-cs"/>
        </a:defRPr>
      </a:lvl7pPr>
      <a:lvl8pPr marL="3184349" algn="l" defTabSz="909815" rtl="0" eaLnBrk="1" latinLnBrk="0" hangingPunct="1">
        <a:defRPr sz="1800" kern="1200">
          <a:solidFill>
            <a:schemeClr val="tx1"/>
          </a:solidFill>
          <a:latin typeface="+mn-lt"/>
          <a:ea typeface="+mn-ea"/>
          <a:cs typeface="+mn-cs"/>
        </a:defRPr>
      </a:lvl8pPr>
      <a:lvl9pPr marL="3639253" algn="l" defTabSz="90981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8323" y="624838"/>
            <a:ext cx="4563341" cy="492443"/>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4"/>
            <a:ext cx="7533985" cy="338554"/>
          </a:xfrm>
          <a:prstGeom prst="rect">
            <a:avLst/>
          </a:prstGeom>
        </p:spPr>
        <p:txBody>
          <a:bodyPr wrap="square" lIns="0" tIns="0" rIns="0" bIns="0">
            <a:spAutoFit/>
          </a:bodyPr>
          <a:lstStyle>
            <a:lvl1pPr>
              <a:defRPr sz="2200" b="0"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3375889" y="6107207"/>
            <a:ext cx="2391640" cy="141064"/>
          </a:xfrm>
          <a:prstGeom prst="rect">
            <a:avLst/>
          </a:prstGeom>
        </p:spPr>
        <p:txBody>
          <a:bodyPr wrap="square" lIns="0" tIns="0" rIns="0" bIns="0">
            <a:spAutoFit/>
          </a:bodyPr>
          <a:lstStyle>
            <a:lvl1pPr>
              <a:defRPr sz="1100" b="0" i="0">
                <a:solidFill>
                  <a:srgbClr val="898989"/>
                </a:solidFill>
                <a:latin typeface="Calibri"/>
                <a:cs typeface="Calibri"/>
              </a:defRPr>
            </a:lvl1pPr>
          </a:lstStyle>
          <a:p>
            <a:pPr marL="11379" defTabSz="819143">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2"/>
            <a:ext cx="2103120" cy="246221"/>
          </a:xfrm>
          <a:prstGeom prst="rect">
            <a:avLst/>
          </a:prstGeom>
        </p:spPr>
        <p:txBody>
          <a:bodyPr wrap="square" lIns="0" tIns="0" rIns="0" bIns="0">
            <a:spAutoFit/>
          </a:bodyPr>
          <a:lstStyle>
            <a:lvl1pPr algn="l">
              <a:defRPr>
                <a:solidFill>
                  <a:schemeClr val="tx1">
                    <a:tint val="75000"/>
                  </a:schemeClr>
                </a:solidFill>
              </a:defRPr>
            </a:lvl1pPr>
          </a:lstStyle>
          <a:p>
            <a:pPr defTabSz="819143"/>
            <a:fld id="{1D8BD707-D9CF-40AE-B4C6-C98DA3205C09}" type="datetimeFigureOut">
              <a:rPr lang="en-US" sz="1600" smtClean="0">
                <a:solidFill>
                  <a:prstClr val="black">
                    <a:tint val="75000"/>
                  </a:prstClr>
                </a:solidFill>
              </a:rPr>
              <a:pPr defTabSz="819143"/>
              <a:t>6/17/2020</a:t>
            </a:fld>
            <a:endParaRPr lang="en-US" sz="1600">
              <a:solidFill>
                <a:prstClr val="black">
                  <a:tint val="75000"/>
                </a:prstClr>
              </a:solidFill>
            </a:endParaRPr>
          </a:p>
        </p:txBody>
      </p:sp>
      <p:sp>
        <p:nvSpPr>
          <p:cNvPr id="6" name="Holder 6"/>
          <p:cNvSpPr>
            <a:spLocks noGrp="1"/>
          </p:cNvSpPr>
          <p:nvPr>
            <p:ph type="sldNum" sz="quarter" idx="7"/>
          </p:nvPr>
        </p:nvSpPr>
        <p:spPr>
          <a:xfrm>
            <a:off x="6583680" y="6377942"/>
            <a:ext cx="2103120" cy="246221"/>
          </a:xfrm>
          <a:prstGeom prst="rect">
            <a:avLst/>
          </a:prstGeom>
        </p:spPr>
        <p:txBody>
          <a:bodyPr wrap="square" lIns="0" tIns="0" rIns="0" bIns="0">
            <a:spAutoFit/>
          </a:bodyPr>
          <a:lstStyle>
            <a:lvl1pPr algn="r">
              <a:defRPr>
                <a:solidFill>
                  <a:schemeClr val="tx1">
                    <a:tint val="75000"/>
                  </a:schemeClr>
                </a:solidFill>
              </a:defRPr>
            </a:lvl1pPr>
          </a:lstStyle>
          <a:p>
            <a:pPr defTabSz="819143"/>
            <a:fld id="{B6F15528-21DE-4FAA-801E-634DDDAF4B2B}" type="slidenum">
              <a:rPr lang="en-US" sz="1600" smtClean="0">
                <a:solidFill>
                  <a:prstClr val="black">
                    <a:tint val="75000"/>
                  </a:prstClr>
                </a:solidFill>
              </a:rPr>
              <a:pPr defTabSz="819143"/>
              <a:t>‹#›</a:t>
            </a:fld>
            <a:endParaRPr lang="en-US" sz="1600">
              <a:solidFill>
                <a:prstClr val="black">
                  <a:tint val="75000"/>
                </a:prstClr>
              </a:solidFill>
            </a:endParaRPr>
          </a:p>
        </p:txBody>
      </p:sp>
    </p:spTree>
    <p:extLst>
      <p:ext uri="{BB962C8B-B14F-4D97-AF65-F5344CB8AC3E}">
        <p14:creationId xmlns:p14="http://schemas.microsoft.com/office/powerpoint/2010/main" val="35240026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409571">
        <a:defRPr>
          <a:latin typeface="+mn-lt"/>
          <a:ea typeface="+mn-ea"/>
          <a:cs typeface="+mn-cs"/>
        </a:defRPr>
      </a:lvl2pPr>
      <a:lvl3pPr marL="819143">
        <a:defRPr>
          <a:latin typeface="+mn-lt"/>
          <a:ea typeface="+mn-ea"/>
          <a:cs typeface="+mn-cs"/>
        </a:defRPr>
      </a:lvl3pPr>
      <a:lvl4pPr marL="1228716">
        <a:defRPr>
          <a:latin typeface="+mn-lt"/>
          <a:ea typeface="+mn-ea"/>
          <a:cs typeface="+mn-cs"/>
        </a:defRPr>
      </a:lvl4pPr>
      <a:lvl5pPr marL="1638287">
        <a:defRPr>
          <a:latin typeface="+mn-lt"/>
          <a:ea typeface="+mn-ea"/>
          <a:cs typeface="+mn-cs"/>
        </a:defRPr>
      </a:lvl5pPr>
      <a:lvl6pPr marL="2047862">
        <a:defRPr>
          <a:latin typeface="+mn-lt"/>
          <a:ea typeface="+mn-ea"/>
          <a:cs typeface="+mn-cs"/>
        </a:defRPr>
      </a:lvl6pPr>
      <a:lvl7pPr marL="2457434">
        <a:defRPr>
          <a:latin typeface="+mn-lt"/>
          <a:ea typeface="+mn-ea"/>
          <a:cs typeface="+mn-cs"/>
        </a:defRPr>
      </a:lvl7pPr>
      <a:lvl8pPr marL="2867005">
        <a:defRPr>
          <a:latin typeface="+mn-lt"/>
          <a:ea typeface="+mn-ea"/>
          <a:cs typeface="+mn-cs"/>
        </a:defRPr>
      </a:lvl8pPr>
      <a:lvl9pPr marL="3276577">
        <a:defRPr>
          <a:latin typeface="+mn-lt"/>
          <a:ea typeface="+mn-ea"/>
          <a:cs typeface="+mn-cs"/>
        </a:defRPr>
      </a:lvl9pPr>
    </p:bodyStyle>
    <p:otherStyle>
      <a:lvl1pPr marL="0">
        <a:defRPr>
          <a:latin typeface="+mn-lt"/>
          <a:ea typeface="+mn-ea"/>
          <a:cs typeface="+mn-cs"/>
        </a:defRPr>
      </a:lvl1pPr>
      <a:lvl2pPr marL="409571">
        <a:defRPr>
          <a:latin typeface="+mn-lt"/>
          <a:ea typeface="+mn-ea"/>
          <a:cs typeface="+mn-cs"/>
        </a:defRPr>
      </a:lvl2pPr>
      <a:lvl3pPr marL="819143">
        <a:defRPr>
          <a:latin typeface="+mn-lt"/>
          <a:ea typeface="+mn-ea"/>
          <a:cs typeface="+mn-cs"/>
        </a:defRPr>
      </a:lvl3pPr>
      <a:lvl4pPr marL="1228716">
        <a:defRPr>
          <a:latin typeface="+mn-lt"/>
          <a:ea typeface="+mn-ea"/>
          <a:cs typeface="+mn-cs"/>
        </a:defRPr>
      </a:lvl4pPr>
      <a:lvl5pPr marL="1638287">
        <a:defRPr>
          <a:latin typeface="+mn-lt"/>
          <a:ea typeface="+mn-ea"/>
          <a:cs typeface="+mn-cs"/>
        </a:defRPr>
      </a:lvl5pPr>
      <a:lvl6pPr marL="2047862">
        <a:defRPr>
          <a:latin typeface="+mn-lt"/>
          <a:ea typeface="+mn-ea"/>
          <a:cs typeface="+mn-cs"/>
        </a:defRPr>
      </a:lvl6pPr>
      <a:lvl7pPr marL="2457434">
        <a:defRPr>
          <a:latin typeface="+mn-lt"/>
          <a:ea typeface="+mn-ea"/>
          <a:cs typeface="+mn-cs"/>
        </a:defRPr>
      </a:lvl7pPr>
      <a:lvl8pPr marL="2867005">
        <a:defRPr>
          <a:latin typeface="+mn-lt"/>
          <a:ea typeface="+mn-ea"/>
          <a:cs typeface="+mn-cs"/>
        </a:defRPr>
      </a:lvl8pPr>
      <a:lvl9pPr marL="3276577">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8316" y="624838"/>
            <a:ext cx="4563341" cy="492443"/>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4"/>
            <a:ext cx="7533985" cy="338554"/>
          </a:xfrm>
          <a:prstGeom prst="rect">
            <a:avLst/>
          </a:prstGeom>
        </p:spPr>
        <p:txBody>
          <a:bodyPr wrap="square" lIns="0" tIns="0" rIns="0" bIns="0">
            <a:spAutoFit/>
          </a:bodyPr>
          <a:lstStyle>
            <a:lvl1pPr>
              <a:defRPr sz="2200" b="0"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3375889" y="6107207"/>
            <a:ext cx="2391640" cy="141064"/>
          </a:xfrm>
          <a:prstGeom prst="rect">
            <a:avLst/>
          </a:prstGeom>
        </p:spPr>
        <p:txBody>
          <a:bodyPr wrap="square" lIns="0" tIns="0" rIns="0" bIns="0">
            <a:spAutoFit/>
          </a:bodyPr>
          <a:lstStyle>
            <a:lvl1pPr>
              <a:defRPr sz="1100" b="0" i="0">
                <a:solidFill>
                  <a:srgbClr val="898989"/>
                </a:solidFill>
                <a:latin typeface="Calibri"/>
                <a:cs typeface="Calibri"/>
              </a:defRPr>
            </a:lvl1pPr>
          </a:lstStyle>
          <a:p>
            <a:pPr marL="11387" defTabSz="819815">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2"/>
            <a:ext cx="2103120" cy="246221"/>
          </a:xfrm>
          <a:prstGeom prst="rect">
            <a:avLst/>
          </a:prstGeom>
        </p:spPr>
        <p:txBody>
          <a:bodyPr wrap="square" lIns="0" tIns="0" rIns="0" bIns="0">
            <a:spAutoFit/>
          </a:bodyPr>
          <a:lstStyle>
            <a:lvl1pPr algn="l">
              <a:defRPr>
                <a:solidFill>
                  <a:schemeClr val="tx1">
                    <a:tint val="75000"/>
                  </a:schemeClr>
                </a:solidFill>
              </a:defRPr>
            </a:lvl1pPr>
          </a:lstStyle>
          <a:p>
            <a:pPr defTabSz="819815"/>
            <a:fld id="{1D8BD707-D9CF-40AE-B4C6-C98DA3205C09}" type="datetimeFigureOut">
              <a:rPr lang="en-US" sz="1600" smtClean="0">
                <a:solidFill>
                  <a:prstClr val="black">
                    <a:tint val="75000"/>
                  </a:prstClr>
                </a:solidFill>
              </a:rPr>
              <a:pPr defTabSz="819815"/>
              <a:t>6/17/2020</a:t>
            </a:fld>
            <a:endParaRPr lang="en-US" sz="1600">
              <a:solidFill>
                <a:prstClr val="black">
                  <a:tint val="75000"/>
                </a:prstClr>
              </a:solidFill>
            </a:endParaRPr>
          </a:p>
        </p:txBody>
      </p:sp>
      <p:sp>
        <p:nvSpPr>
          <p:cNvPr id="6" name="Holder 6"/>
          <p:cNvSpPr>
            <a:spLocks noGrp="1"/>
          </p:cNvSpPr>
          <p:nvPr>
            <p:ph type="sldNum" sz="quarter" idx="7"/>
          </p:nvPr>
        </p:nvSpPr>
        <p:spPr>
          <a:xfrm>
            <a:off x="6583680" y="6377942"/>
            <a:ext cx="2103120" cy="246221"/>
          </a:xfrm>
          <a:prstGeom prst="rect">
            <a:avLst/>
          </a:prstGeom>
        </p:spPr>
        <p:txBody>
          <a:bodyPr wrap="square" lIns="0" tIns="0" rIns="0" bIns="0">
            <a:spAutoFit/>
          </a:bodyPr>
          <a:lstStyle>
            <a:lvl1pPr algn="r">
              <a:defRPr>
                <a:solidFill>
                  <a:schemeClr val="tx1">
                    <a:tint val="75000"/>
                  </a:schemeClr>
                </a:solidFill>
              </a:defRPr>
            </a:lvl1pPr>
          </a:lstStyle>
          <a:p>
            <a:pPr defTabSz="819815"/>
            <a:fld id="{B6F15528-21DE-4FAA-801E-634DDDAF4B2B}" type="slidenum">
              <a:rPr lang="en-US" sz="1600" smtClean="0">
                <a:solidFill>
                  <a:prstClr val="black">
                    <a:tint val="75000"/>
                  </a:prstClr>
                </a:solidFill>
              </a:rPr>
              <a:pPr defTabSz="819815"/>
              <a:t>‹#›</a:t>
            </a:fld>
            <a:endParaRPr lang="en-US" sz="1600">
              <a:solidFill>
                <a:prstClr val="black">
                  <a:tint val="75000"/>
                </a:prstClr>
              </a:solidFill>
            </a:endParaRPr>
          </a:p>
        </p:txBody>
      </p:sp>
    </p:spTree>
    <p:extLst>
      <p:ext uri="{BB962C8B-B14F-4D97-AF65-F5344CB8AC3E}">
        <p14:creationId xmlns:p14="http://schemas.microsoft.com/office/powerpoint/2010/main" val="29882438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defRPr>
          <a:latin typeface="+mj-lt"/>
          <a:ea typeface="+mj-ea"/>
          <a:cs typeface="+mj-cs"/>
        </a:defRPr>
      </a:lvl1pPr>
    </p:titleStyle>
    <p:bodyStyle>
      <a:lvl1pPr marL="0">
        <a:defRPr>
          <a:latin typeface="+mn-lt"/>
          <a:ea typeface="+mn-ea"/>
          <a:cs typeface="+mn-cs"/>
        </a:defRPr>
      </a:lvl1pPr>
      <a:lvl2pPr marL="409907">
        <a:defRPr>
          <a:latin typeface="+mn-lt"/>
          <a:ea typeface="+mn-ea"/>
          <a:cs typeface="+mn-cs"/>
        </a:defRPr>
      </a:lvl2pPr>
      <a:lvl3pPr marL="819815">
        <a:defRPr>
          <a:latin typeface="+mn-lt"/>
          <a:ea typeface="+mn-ea"/>
          <a:cs typeface="+mn-cs"/>
        </a:defRPr>
      </a:lvl3pPr>
      <a:lvl4pPr marL="1229723">
        <a:defRPr>
          <a:latin typeface="+mn-lt"/>
          <a:ea typeface="+mn-ea"/>
          <a:cs typeface="+mn-cs"/>
        </a:defRPr>
      </a:lvl4pPr>
      <a:lvl5pPr marL="1639630">
        <a:defRPr>
          <a:latin typeface="+mn-lt"/>
          <a:ea typeface="+mn-ea"/>
          <a:cs typeface="+mn-cs"/>
        </a:defRPr>
      </a:lvl5pPr>
      <a:lvl6pPr marL="2049538">
        <a:defRPr>
          <a:latin typeface="+mn-lt"/>
          <a:ea typeface="+mn-ea"/>
          <a:cs typeface="+mn-cs"/>
        </a:defRPr>
      </a:lvl6pPr>
      <a:lvl7pPr marL="2459446">
        <a:defRPr>
          <a:latin typeface="+mn-lt"/>
          <a:ea typeface="+mn-ea"/>
          <a:cs typeface="+mn-cs"/>
        </a:defRPr>
      </a:lvl7pPr>
      <a:lvl8pPr marL="2869353">
        <a:defRPr>
          <a:latin typeface="+mn-lt"/>
          <a:ea typeface="+mn-ea"/>
          <a:cs typeface="+mn-cs"/>
        </a:defRPr>
      </a:lvl8pPr>
      <a:lvl9pPr marL="3279260">
        <a:defRPr>
          <a:latin typeface="+mn-lt"/>
          <a:ea typeface="+mn-ea"/>
          <a:cs typeface="+mn-cs"/>
        </a:defRPr>
      </a:lvl9pPr>
    </p:bodyStyle>
    <p:otherStyle>
      <a:lvl1pPr marL="0">
        <a:defRPr>
          <a:latin typeface="+mn-lt"/>
          <a:ea typeface="+mn-ea"/>
          <a:cs typeface="+mn-cs"/>
        </a:defRPr>
      </a:lvl1pPr>
      <a:lvl2pPr marL="409907">
        <a:defRPr>
          <a:latin typeface="+mn-lt"/>
          <a:ea typeface="+mn-ea"/>
          <a:cs typeface="+mn-cs"/>
        </a:defRPr>
      </a:lvl2pPr>
      <a:lvl3pPr marL="819815">
        <a:defRPr>
          <a:latin typeface="+mn-lt"/>
          <a:ea typeface="+mn-ea"/>
          <a:cs typeface="+mn-cs"/>
        </a:defRPr>
      </a:lvl3pPr>
      <a:lvl4pPr marL="1229723">
        <a:defRPr>
          <a:latin typeface="+mn-lt"/>
          <a:ea typeface="+mn-ea"/>
          <a:cs typeface="+mn-cs"/>
        </a:defRPr>
      </a:lvl4pPr>
      <a:lvl5pPr marL="1639630">
        <a:defRPr>
          <a:latin typeface="+mn-lt"/>
          <a:ea typeface="+mn-ea"/>
          <a:cs typeface="+mn-cs"/>
        </a:defRPr>
      </a:lvl5pPr>
      <a:lvl6pPr marL="2049538">
        <a:defRPr>
          <a:latin typeface="+mn-lt"/>
          <a:ea typeface="+mn-ea"/>
          <a:cs typeface="+mn-cs"/>
        </a:defRPr>
      </a:lvl6pPr>
      <a:lvl7pPr marL="2459446">
        <a:defRPr>
          <a:latin typeface="+mn-lt"/>
          <a:ea typeface="+mn-ea"/>
          <a:cs typeface="+mn-cs"/>
        </a:defRPr>
      </a:lvl7pPr>
      <a:lvl8pPr marL="2869353">
        <a:defRPr>
          <a:latin typeface="+mn-lt"/>
          <a:ea typeface="+mn-ea"/>
          <a:cs typeface="+mn-cs"/>
        </a:defRPr>
      </a:lvl8pPr>
      <a:lvl9pPr marL="327926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8308" y="624834"/>
            <a:ext cx="4563341" cy="492443"/>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a:xfrm>
            <a:off x="695030" y="1036314"/>
            <a:ext cx="7533985" cy="338554"/>
          </a:xfrm>
          <a:prstGeom prst="rect">
            <a:avLst/>
          </a:prstGeom>
        </p:spPr>
        <p:txBody>
          <a:bodyPr wrap="square" lIns="0" tIns="0" rIns="0" bIns="0">
            <a:spAutoFit/>
          </a:bodyPr>
          <a:lstStyle>
            <a:lvl1pPr>
              <a:defRPr sz="2200" b="0"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3375889" y="6107203"/>
            <a:ext cx="2391640" cy="141064"/>
          </a:xfrm>
          <a:prstGeom prst="rect">
            <a:avLst/>
          </a:prstGeom>
        </p:spPr>
        <p:txBody>
          <a:bodyPr wrap="square" lIns="0" tIns="0" rIns="0" bIns="0">
            <a:spAutoFit/>
          </a:bodyPr>
          <a:lstStyle>
            <a:lvl1pPr>
              <a:defRPr sz="1100" b="0" i="0">
                <a:solidFill>
                  <a:srgbClr val="898989"/>
                </a:solidFill>
                <a:latin typeface="Calibri"/>
                <a:cs typeface="Calibri"/>
              </a:defRPr>
            </a:lvl1pPr>
          </a:lstStyle>
          <a:p>
            <a:pPr marL="11397" defTabSz="820583">
              <a:lnSpc>
                <a:spcPts val="1113"/>
              </a:lnSpc>
            </a:pPr>
            <a:r>
              <a:rPr lang="en-US" spc="-36" smtClean="0"/>
              <a:t>Er. </a:t>
            </a:r>
            <a:r>
              <a:rPr lang="en-US" spc="-4" smtClean="0"/>
              <a:t>Pramesh </a:t>
            </a:r>
            <a:r>
              <a:rPr lang="en-US" smtClean="0"/>
              <a:t>Hada, </a:t>
            </a:r>
            <a:r>
              <a:rPr lang="en-US" spc="-4" smtClean="0"/>
              <a:t>Assistant </a:t>
            </a:r>
            <a:r>
              <a:rPr lang="en-US" spc="-18" smtClean="0"/>
              <a:t>Professor,</a:t>
            </a:r>
            <a:r>
              <a:rPr lang="en-US" spc="-22" smtClean="0"/>
              <a:t> </a:t>
            </a:r>
            <a:r>
              <a:rPr lang="en-US" smtClean="0"/>
              <a:t>nec</a:t>
            </a:r>
            <a:endParaRPr lang="en-US" dirty="0"/>
          </a:p>
        </p:txBody>
      </p:sp>
      <p:sp>
        <p:nvSpPr>
          <p:cNvPr id="5" name="Holder 5"/>
          <p:cNvSpPr>
            <a:spLocks noGrp="1"/>
          </p:cNvSpPr>
          <p:nvPr>
            <p:ph type="dt" sz="half" idx="6"/>
          </p:nvPr>
        </p:nvSpPr>
        <p:spPr>
          <a:xfrm>
            <a:off x="457200" y="6377940"/>
            <a:ext cx="2103120" cy="246221"/>
          </a:xfrm>
          <a:prstGeom prst="rect">
            <a:avLst/>
          </a:prstGeom>
        </p:spPr>
        <p:txBody>
          <a:bodyPr wrap="square" lIns="0" tIns="0" rIns="0" bIns="0">
            <a:spAutoFit/>
          </a:bodyPr>
          <a:lstStyle>
            <a:lvl1pPr algn="l">
              <a:defRPr>
                <a:solidFill>
                  <a:schemeClr val="tx1">
                    <a:tint val="75000"/>
                  </a:schemeClr>
                </a:solidFill>
              </a:defRPr>
            </a:lvl1pPr>
          </a:lstStyle>
          <a:p>
            <a:pPr defTabSz="820583"/>
            <a:fld id="{1D8BD707-D9CF-40AE-B4C6-C98DA3205C09}" type="datetimeFigureOut">
              <a:rPr lang="en-US" sz="1600">
                <a:solidFill>
                  <a:prstClr val="black">
                    <a:tint val="75000"/>
                  </a:prstClr>
                </a:solidFill>
              </a:rPr>
              <a:pPr defTabSz="820583"/>
              <a:t>6/17/2020</a:t>
            </a:fld>
            <a:endParaRPr lang="en-US" sz="1600">
              <a:solidFill>
                <a:prstClr val="black">
                  <a:tint val="75000"/>
                </a:prstClr>
              </a:solidFill>
            </a:endParaRPr>
          </a:p>
        </p:txBody>
      </p:sp>
      <p:sp>
        <p:nvSpPr>
          <p:cNvPr id="6" name="Holder 6"/>
          <p:cNvSpPr>
            <a:spLocks noGrp="1"/>
          </p:cNvSpPr>
          <p:nvPr>
            <p:ph type="sldNum" sz="quarter" idx="7"/>
          </p:nvPr>
        </p:nvSpPr>
        <p:spPr>
          <a:xfrm>
            <a:off x="6583680" y="6377940"/>
            <a:ext cx="2103120" cy="246221"/>
          </a:xfrm>
          <a:prstGeom prst="rect">
            <a:avLst/>
          </a:prstGeom>
        </p:spPr>
        <p:txBody>
          <a:bodyPr wrap="square" lIns="0" tIns="0" rIns="0" bIns="0">
            <a:spAutoFit/>
          </a:bodyPr>
          <a:lstStyle>
            <a:lvl1pPr algn="r">
              <a:defRPr>
                <a:solidFill>
                  <a:schemeClr val="tx1">
                    <a:tint val="75000"/>
                  </a:schemeClr>
                </a:solidFill>
              </a:defRPr>
            </a:lvl1pPr>
          </a:lstStyle>
          <a:p>
            <a:pPr defTabSz="820583"/>
            <a:fld id="{B6F15528-21DE-4FAA-801E-634DDDAF4B2B}" type="slidenum">
              <a:rPr sz="1600">
                <a:solidFill>
                  <a:prstClr val="black">
                    <a:tint val="75000"/>
                  </a:prstClr>
                </a:solidFill>
              </a:rPr>
              <a:pPr defTabSz="820583"/>
              <a:t>‹#›</a:t>
            </a:fld>
            <a:endParaRPr sz="1600">
              <a:solidFill>
                <a:prstClr val="black">
                  <a:tint val="75000"/>
                </a:prstClr>
              </a:solidFill>
            </a:endParaRPr>
          </a:p>
        </p:txBody>
      </p:sp>
    </p:spTree>
    <p:extLst>
      <p:ext uri="{BB962C8B-B14F-4D97-AF65-F5344CB8AC3E}">
        <p14:creationId xmlns:p14="http://schemas.microsoft.com/office/powerpoint/2010/main" val="689156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defRPr>
          <a:latin typeface="+mj-lt"/>
          <a:ea typeface="+mj-ea"/>
          <a:cs typeface="+mj-cs"/>
        </a:defRPr>
      </a:lvl1pPr>
    </p:titleStyle>
    <p:body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bodyStyle>
    <p:other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4.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TRIANGULATION AND TRILATERATION</a:t>
            </a:r>
            <a:endParaRPr lang="en-US" dirty="0"/>
          </a:p>
        </p:txBody>
      </p:sp>
      <p:sp>
        <p:nvSpPr>
          <p:cNvPr id="3" name="Subtitle 2"/>
          <p:cNvSpPr>
            <a:spLocks noGrp="1"/>
          </p:cNvSpPr>
          <p:nvPr>
            <p:ph type="subTitle" idx="1"/>
          </p:nvPr>
        </p:nvSpPr>
        <p:spPr/>
        <p:txBody>
          <a:bodyPr/>
          <a:lstStyle/>
          <a:p>
            <a:r>
              <a:rPr lang="en-US" dirty="0" smtClean="0"/>
              <a:t>Engr. </a:t>
            </a:r>
            <a:r>
              <a:rPr lang="en-US" dirty="0" smtClean="0"/>
              <a:t>Abdul Farhan</a:t>
            </a:r>
            <a:endParaRPr lang="en-US" dirty="0"/>
          </a:p>
        </p:txBody>
      </p:sp>
    </p:spTree>
    <p:extLst>
      <p:ext uri="{BB962C8B-B14F-4D97-AF65-F5344CB8AC3E}">
        <p14:creationId xmlns:p14="http://schemas.microsoft.com/office/powerpoint/2010/main" val="3762359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849" y="1240715"/>
            <a:ext cx="7469332" cy="1914593"/>
          </a:xfrm>
          <a:prstGeom prst="rect">
            <a:avLst/>
          </a:prstGeom>
        </p:spPr>
        <p:txBody>
          <a:bodyPr vert="horz" wrap="square" lIns="0" tIns="11344" rIns="0" bIns="0" rtlCol="0">
            <a:spAutoFit/>
          </a:bodyPr>
          <a:lstStyle/>
          <a:p>
            <a:pPr marL="11344" defTabSz="816458">
              <a:spcBef>
                <a:spcPts val="90"/>
              </a:spcBef>
              <a:tabLst>
                <a:tab pos="419006" algn="l"/>
              </a:tabLst>
            </a:pPr>
            <a:r>
              <a:rPr sz="1900" spc="13" dirty="0">
                <a:solidFill>
                  <a:srgbClr val="FF0000"/>
                </a:solidFill>
                <a:cs typeface="Calibri"/>
              </a:rPr>
              <a:t>2.	Secondary or </a:t>
            </a:r>
            <a:r>
              <a:rPr sz="1900" spc="9" dirty="0">
                <a:solidFill>
                  <a:srgbClr val="FF0000"/>
                </a:solidFill>
                <a:cs typeface="Calibri"/>
              </a:rPr>
              <a:t>Second </a:t>
            </a:r>
            <a:r>
              <a:rPr sz="1900" spc="4" dirty="0">
                <a:solidFill>
                  <a:srgbClr val="FF0000"/>
                </a:solidFill>
                <a:cs typeface="Calibri"/>
              </a:rPr>
              <a:t>order</a:t>
            </a:r>
            <a:r>
              <a:rPr sz="1900" spc="-49" dirty="0">
                <a:solidFill>
                  <a:srgbClr val="FF0000"/>
                </a:solidFill>
                <a:cs typeface="Calibri"/>
              </a:rPr>
              <a:t> </a:t>
            </a:r>
            <a:r>
              <a:rPr sz="1900" spc="9" dirty="0">
                <a:solidFill>
                  <a:srgbClr val="FF0000"/>
                </a:solidFill>
                <a:cs typeface="Calibri"/>
              </a:rPr>
              <a:t>Triangulation:</a:t>
            </a:r>
            <a:endParaRPr sz="1900">
              <a:solidFill>
                <a:prstClr val="black"/>
              </a:solidFill>
              <a:cs typeface="Calibri"/>
            </a:endParaRPr>
          </a:p>
          <a:p>
            <a:pPr marL="471171" marR="5129" indent="-460398" defTabSz="816458">
              <a:lnSpc>
                <a:spcPts val="1813"/>
              </a:lnSpc>
              <a:spcBef>
                <a:spcPts val="431"/>
              </a:spcBef>
              <a:buFont typeface="Arial"/>
              <a:buChar char="•"/>
              <a:tabLst>
                <a:tab pos="471171" algn="l"/>
                <a:tab pos="471736" algn="l"/>
              </a:tabLst>
            </a:pPr>
            <a:r>
              <a:rPr sz="1900" spc="-4" dirty="0">
                <a:solidFill>
                  <a:prstClr val="black"/>
                </a:solidFill>
                <a:cs typeface="Calibri"/>
              </a:rPr>
              <a:t>The secondary triangulation </a:t>
            </a:r>
            <a:r>
              <a:rPr sz="1900" spc="-9" dirty="0">
                <a:solidFill>
                  <a:srgbClr val="FF0000"/>
                </a:solidFill>
                <a:cs typeface="Calibri"/>
              </a:rPr>
              <a:t>consists </a:t>
            </a:r>
            <a:r>
              <a:rPr sz="1900" spc="-4" dirty="0">
                <a:solidFill>
                  <a:srgbClr val="FF0000"/>
                </a:solidFill>
                <a:cs typeface="Calibri"/>
              </a:rPr>
              <a:t>of </a:t>
            </a:r>
            <a:r>
              <a:rPr sz="1900" dirty="0">
                <a:solidFill>
                  <a:srgbClr val="FF0000"/>
                </a:solidFill>
                <a:cs typeface="Calibri"/>
              </a:rPr>
              <a:t>a </a:t>
            </a:r>
            <a:r>
              <a:rPr sz="1900" spc="-4" dirty="0">
                <a:solidFill>
                  <a:srgbClr val="FF0000"/>
                </a:solidFill>
                <a:cs typeface="Calibri"/>
              </a:rPr>
              <a:t>number of </a:t>
            </a:r>
            <a:r>
              <a:rPr sz="1900" spc="-9" dirty="0">
                <a:solidFill>
                  <a:srgbClr val="FF0000"/>
                </a:solidFill>
                <a:cs typeface="Calibri"/>
              </a:rPr>
              <a:t>points </a:t>
            </a:r>
            <a:r>
              <a:rPr sz="1900" spc="-13" dirty="0">
                <a:solidFill>
                  <a:srgbClr val="FF0000"/>
                </a:solidFill>
                <a:cs typeface="Calibri"/>
              </a:rPr>
              <a:t>fixed </a:t>
            </a:r>
            <a:r>
              <a:rPr sz="1900" spc="-4" dirty="0">
                <a:solidFill>
                  <a:srgbClr val="FF0000"/>
                </a:solidFill>
                <a:cs typeface="Calibri"/>
              </a:rPr>
              <a:t>within  the </a:t>
            </a:r>
            <a:r>
              <a:rPr sz="1900" spc="-13" dirty="0">
                <a:solidFill>
                  <a:srgbClr val="FF0000"/>
                </a:solidFill>
                <a:cs typeface="Calibri"/>
              </a:rPr>
              <a:t>framework </a:t>
            </a:r>
            <a:r>
              <a:rPr sz="1900" spc="-4" dirty="0">
                <a:solidFill>
                  <a:srgbClr val="FF0000"/>
                </a:solidFill>
                <a:cs typeface="Calibri"/>
              </a:rPr>
              <a:t>of </a:t>
            </a:r>
            <a:r>
              <a:rPr sz="1900" dirty="0">
                <a:solidFill>
                  <a:srgbClr val="FF0000"/>
                </a:solidFill>
                <a:cs typeface="Calibri"/>
              </a:rPr>
              <a:t>primary</a:t>
            </a:r>
            <a:r>
              <a:rPr sz="1900" spc="13" dirty="0">
                <a:solidFill>
                  <a:srgbClr val="FF0000"/>
                </a:solidFill>
                <a:cs typeface="Calibri"/>
              </a:rPr>
              <a:t> </a:t>
            </a:r>
            <a:r>
              <a:rPr sz="1900" spc="-4" dirty="0">
                <a:solidFill>
                  <a:srgbClr val="FF0000"/>
                </a:solidFill>
                <a:cs typeface="Calibri"/>
              </a:rPr>
              <a:t>triangulation</a:t>
            </a:r>
            <a:r>
              <a:rPr sz="1900" spc="-4" dirty="0">
                <a:solidFill>
                  <a:prstClr val="black"/>
                </a:solidFill>
                <a:cs typeface="Calibri"/>
              </a:rPr>
              <a:t>.</a:t>
            </a:r>
            <a:endParaRPr sz="1900">
              <a:solidFill>
                <a:prstClr val="black"/>
              </a:solidFill>
              <a:cs typeface="Calibri"/>
            </a:endParaRPr>
          </a:p>
          <a:p>
            <a:pPr marL="471171" indent="-460398" defTabSz="816458">
              <a:spcBef>
                <a:spcPts val="13"/>
              </a:spcBef>
              <a:buFont typeface="Arial"/>
              <a:buChar char="•"/>
              <a:tabLst>
                <a:tab pos="471171" algn="l"/>
                <a:tab pos="471736" algn="l"/>
              </a:tabLst>
            </a:pPr>
            <a:r>
              <a:rPr sz="1900" spc="-90" dirty="0">
                <a:solidFill>
                  <a:prstClr val="black"/>
                </a:solidFill>
                <a:cs typeface="Calibri"/>
              </a:rPr>
              <a:t>To </a:t>
            </a:r>
            <a:r>
              <a:rPr sz="1900" spc="-13" dirty="0">
                <a:solidFill>
                  <a:prstClr val="black"/>
                </a:solidFill>
                <a:cs typeface="Calibri"/>
              </a:rPr>
              <a:t>provide </a:t>
            </a:r>
            <a:r>
              <a:rPr sz="1900" spc="-13" dirty="0">
                <a:solidFill>
                  <a:srgbClr val="FF0000"/>
                </a:solidFill>
                <a:cs typeface="Calibri"/>
              </a:rPr>
              <a:t>control </a:t>
            </a:r>
            <a:r>
              <a:rPr sz="1900" spc="-9" dirty="0">
                <a:solidFill>
                  <a:srgbClr val="FF0000"/>
                </a:solidFill>
                <a:cs typeface="Calibri"/>
              </a:rPr>
              <a:t>points </a:t>
            </a:r>
            <a:r>
              <a:rPr sz="1900" spc="-4" dirty="0">
                <a:solidFill>
                  <a:srgbClr val="FF0000"/>
                </a:solidFill>
                <a:cs typeface="Calibri"/>
              </a:rPr>
              <a:t>closer </a:t>
            </a:r>
            <a:r>
              <a:rPr sz="1900" spc="-9" dirty="0">
                <a:solidFill>
                  <a:srgbClr val="FF0000"/>
                </a:solidFill>
                <a:cs typeface="Calibri"/>
              </a:rPr>
              <a:t>together </a:t>
            </a:r>
            <a:r>
              <a:rPr sz="1900" spc="-4" dirty="0">
                <a:solidFill>
                  <a:srgbClr val="FF0000"/>
                </a:solidFill>
                <a:cs typeface="Calibri"/>
              </a:rPr>
              <a:t>than those of</a:t>
            </a:r>
            <a:r>
              <a:rPr sz="1900" spc="215" dirty="0">
                <a:solidFill>
                  <a:srgbClr val="FF0000"/>
                </a:solidFill>
                <a:cs typeface="Calibri"/>
              </a:rPr>
              <a:t> </a:t>
            </a:r>
            <a:r>
              <a:rPr sz="1900" spc="-18" dirty="0">
                <a:solidFill>
                  <a:srgbClr val="FF0000"/>
                </a:solidFill>
                <a:cs typeface="Calibri"/>
              </a:rPr>
              <a:t>primary.</a:t>
            </a:r>
            <a:endParaRPr sz="1900">
              <a:solidFill>
                <a:prstClr val="black"/>
              </a:solidFill>
              <a:cs typeface="Calibri"/>
            </a:endParaRPr>
          </a:p>
          <a:p>
            <a:pPr marL="471171" indent="-460398" defTabSz="816458">
              <a:buFont typeface="Arial"/>
              <a:buChar char="•"/>
              <a:tabLst>
                <a:tab pos="471171" algn="l"/>
                <a:tab pos="471736" algn="l"/>
              </a:tabLst>
            </a:pPr>
            <a:r>
              <a:rPr sz="1900" spc="-4" dirty="0">
                <a:solidFill>
                  <a:prstClr val="black"/>
                </a:solidFill>
                <a:cs typeface="Calibri"/>
              </a:rPr>
              <a:t>Secondary is </a:t>
            </a:r>
            <a:r>
              <a:rPr sz="1900" spc="-4" dirty="0">
                <a:solidFill>
                  <a:srgbClr val="FF0000"/>
                </a:solidFill>
                <a:cs typeface="Calibri"/>
              </a:rPr>
              <a:t>classified, If </a:t>
            </a:r>
            <a:r>
              <a:rPr sz="1900" dirty="0">
                <a:solidFill>
                  <a:srgbClr val="FF0000"/>
                </a:solidFill>
                <a:cs typeface="Calibri"/>
              </a:rPr>
              <a:t>primary </a:t>
            </a:r>
            <a:r>
              <a:rPr sz="1900" spc="-4" dirty="0">
                <a:solidFill>
                  <a:srgbClr val="FF0000"/>
                </a:solidFill>
                <a:cs typeface="Calibri"/>
              </a:rPr>
              <a:t>doesnot </a:t>
            </a:r>
            <a:r>
              <a:rPr sz="1900" spc="-13" dirty="0">
                <a:solidFill>
                  <a:srgbClr val="FF0000"/>
                </a:solidFill>
                <a:cs typeface="Calibri"/>
              </a:rPr>
              <a:t>attain standard </a:t>
            </a:r>
            <a:r>
              <a:rPr sz="1900" spc="-4" dirty="0">
                <a:solidFill>
                  <a:srgbClr val="FF0000"/>
                </a:solidFill>
                <a:cs typeface="Calibri"/>
              </a:rPr>
              <a:t>of</a:t>
            </a:r>
            <a:r>
              <a:rPr sz="1900" spc="40" dirty="0">
                <a:solidFill>
                  <a:srgbClr val="FF0000"/>
                </a:solidFill>
                <a:cs typeface="Calibri"/>
              </a:rPr>
              <a:t> </a:t>
            </a:r>
            <a:r>
              <a:rPr sz="1900" spc="-22" dirty="0">
                <a:solidFill>
                  <a:srgbClr val="FF0000"/>
                </a:solidFill>
                <a:cs typeface="Calibri"/>
              </a:rPr>
              <a:t>accuracy</a:t>
            </a:r>
            <a:r>
              <a:rPr sz="1900" spc="-22" dirty="0">
                <a:solidFill>
                  <a:prstClr val="black"/>
                </a:solidFill>
                <a:cs typeface="Calibri"/>
              </a:rPr>
              <a:t>.</a:t>
            </a:r>
            <a:endParaRPr sz="1900">
              <a:solidFill>
                <a:prstClr val="black"/>
              </a:solidFill>
              <a:cs typeface="Calibri"/>
            </a:endParaRPr>
          </a:p>
          <a:p>
            <a:pPr marL="471171" marR="4559" indent="-460398" defTabSz="816458">
              <a:lnSpc>
                <a:spcPts val="1813"/>
              </a:lnSpc>
              <a:spcBef>
                <a:spcPts val="434"/>
              </a:spcBef>
              <a:buFont typeface="Arial"/>
              <a:buChar char="•"/>
              <a:tabLst>
                <a:tab pos="471171" algn="l"/>
                <a:tab pos="471736" algn="l"/>
              </a:tabLst>
            </a:pPr>
            <a:r>
              <a:rPr sz="1900" spc="-4" dirty="0">
                <a:solidFill>
                  <a:prstClr val="black"/>
                </a:solidFill>
                <a:cs typeface="Calibri"/>
              </a:rPr>
              <a:t>The </a:t>
            </a:r>
            <a:r>
              <a:rPr sz="1900" spc="-13" dirty="0">
                <a:solidFill>
                  <a:srgbClr val="FF0000"/>
                </a:solidFill>
                <a:cs typeface="Calibri"/>
              </a:rPr>
              <a:t>stations </a:t>
            </a:r>
            <a:r>
              <a:rPr sz="1900" spc="-9" dirty="0">
                <a:solidFill>
                  <a:srgbClr val="FF0000"/>
                </a:solidFill>
                <a:cs typeface="Calibri"/>
              </a:rPr>
              <a:t>are </a:t>
            </a:r>
            <a:r>
              <a:rPr sz="1900" spc="-13" dirty="0">
                <a:solidFill>
                  <a:srgbClr val="FF0000"/>
                </a:solidFill>
                <a:cs typeface="Calibri"/>
              </a:rPr>
              <a:t>fixed at </a:t>
            </a:r>
            <a:r>
              <a:rPr sz="1900" spc="-4" dirty="0">
                <a:solidFill>
                  <a:srgbClr val="FF0000"/>
                </a:solidFill>
                <a:cs typeface="Calibri"/>
              </a:rPr>
              <a:t>close </a:t>
            </a:r>
            <a:r>
              <a:rPr sz="1900" spc="-9" dirty="0">
                <a:solidFill>
                  <a:srgbClr val="FF0000"/>
                </a:solidFill>
                <a:cs typeface="Calibri"/>
              </a:rPr>
              <a:t>intervals </a:t>
            </a:r>
            <a:r>
              <a:rPr sz="1900" spc="-4" dirty="0">
                <a:solidFill>
                  <a:srgbClr val="FF0000"/>
                </a:solidFill>
                <a:cs typeface="Calibri"/>
              </a:rPr>
              <a:t>so </a:t>
            </a:r>
            <a:r>
              <a:rPr sz="1900" spc="-9" dirty="0">
                <a:solidFill>
                  <a:srgbClr val="FF0000"/>
                </a:solidFill>
                <a:cs typeface="Calibri"/>
              </a:rPr>
              <a:t>that </a:t>
            </a:r>
            <a:r>
              <a:rPr sz="1900" spc="-4" dirty="0">
                <a:solidFill>
                  <a:srgbClr val="FF0000"/>
                </a:solidFill>
                <a:cs typeface="Calibri"/>
              </a:rPr>
              <a:t>the </a:t>
            </a:r>
            <a:r>
              <a:rPr sz="1900" spc="-13" dirty="0">
                <a:solidFill>
                  <a:srgbClr val="FF0000"/>
                </a:solidFill>
                <a:cs typeface="Calibri"/>
              </a:rPr>
              <a:t>sizes </a:t>
            </a:r>
            <a:r>
              <a:rPr sz="1900" spc="-4" dirty="0">
                <a:solidFill>
                  <a:srgbClr val="FF0000"/>
                </a:solidFill>
                <a:cs typeface="Calibri"/>
              </a:rPr>
              <a:t>of the triangles  </a:t>
            </a:r>
            <a:r>
              <a:rPr sz="1900" spc="-9" dirty="0">
                <a:solidFill>
                  <a:srgbClr val="FF0000"/>
                </a:solidFill>
                <a:cs typeface="Calibri"/>
              </a:rPr>
              <a:t>formed are </a:t>
            </a:r>
            <a:r>
              <a:rPr sz="1900" spc="-4" dirty="0">
                <a:solidFill>
                  <a:srgbClr val="FF0000"/>
                </a:solidFill>
                <a:cs typeface="Calibri"/>
              </a:rPr>
              <a:t>smaller than the </a:t>
            </a:r>
            <a:r>
              <a:rPr sz="1900" dirty="0">
                <a:solidFill>
                  <a:srgbClr val="FF0000"/>
                </a:solidFill>
                <a:cs typeface="Calibri"/>
              </a:rPr>
              <a:t>primary </a:t>
            </a:r>
            <a:r>
              <a:rPr sz="1900" spc="-4" dirty="0">
                <a:solidFill>
                  <a:srgbClr val="FF0000"/>
                </a:solidFill>
                <a:cs typeface="Calibri"/>
              </a:rPr>
              <a:t>triangulation. </a:t>
            </a:r>
            <a:r>
              <a:rPr sz="1900" spc="-9" dirty="0">
                <a:solidFill>
                  <a:srgbClr val="FF0000"/>
                </a:solidFill>
                <a:cs typeface="Calibri"/>
              </a:rPr>
              <a:t>(length </a:t>
            </a:r>
            <a:r>
              <a:rPr sz="1900" dirty="0">
                <a:solidFill>
                  <a:srgbClr val="FF0000"/>
                </a:solidFill>
                <a:cs typeface="Calibri"/>
              </a:rPr>
              <a:t>=</a:t>
            </a:r>
            <a:r>
              <a:rPr sz="1900" spc="9" dirty="0">
                <a:solidFill>
                  <a:srgbClr val="FF0000"/>
                </a:solidFill>
                <a:cs typeface="Calibri"/>
              </a:rPr>
              <a:t> </a:t>
            </a:r>
            <a:r>
              <a:rPr sz="1900" dirty="0">
                <a:solidFill>
                  <a:srgbClr val="FF0000"/>
                </a:solidFill>
                <a:cs typeface="Calibri"/>
              </a:rPr>
              <a:t>8-65km)</a:t>
            </a:r>
            <a:endParaRPr sz="1900">
              <a:solidFill>
                <a:prstClr val="black"/>
              </a:solidFill>
              <a:cs typeface="Calibri"/>
            </a:endParaRPr>
          </a:p>
        </p:txBody>
      </p:sp>
      <p:sp>
        <p:nvSpPr>
          <p:cNvPr id="3" name="object 3"/>
          <p:cNvSpPr txBox="1"/>
          <p:nvPr/>
        </p:nvSpPr>
        <p:spPr>
          <a:xfrm>
            <a:off x="902854" y="4911760"/>
            <a:ext cx="107950" cy="304800"/>
          </a:xfrm>
          <a:prstGeom prst="rect">
            <a:avLst/>
          </a:prstGeom>
        </p:spPr>
        <p:txBody>
          <a:bodyPr vert="horz" wrap="square" lIns="0" tIns="11344" rIns="0" bIns="0" rtlCol="0">
            <a:spAutoFit/>
          </a:bodyPr>
          <a:lstStyle/>
          <a:p>
            <a:pPr marL="11344" defTabSz="816458">
              <a:spcBef>
                <a:spcPts val="90"/>
              </a:spcBef>
            </a:pPr>
            <a:r>
              <a:rPr sz="1900" spc="-4" dirty="0">
                <a:solidFill>
                  <a:prstClr val="black"/>
                </a:solidFill>
                <a:latin typeface="Arial"/>
                <a:cs typeface="Arial"/>
              </a:rPr>
              <a:t>•</a:t>
            </a:r>
            <a:endParaRPr sz="1900">
              <a:solidFill>
                <a:prstClr val="black"/>
              </a:solidFill>
              <a:latin typeface="Arial"/>
              <a:cs typeface="Arial"/>
            </a:endParaRPr>
          </a:p>
        </p:txBody>
      </p:sp>
      <p:sp>
        <p:nvSpPr>
          <p:cNvPr id="4" name="object 4"/>
          <p:cNvSpPr txBox="1"/>
          <p:nvPr/>
        </p:nvSpPr>
        <p:spPr>
          <a:xfrm>
            <a:off x="902851" y="3386907"/>
            <a:ext cx="7529368" cy="2627609"/>
          </a:xfrm>
          <a:prstGeom prst="rect">
            <a:avLst/>
          </a:prstGeom>
        </p:spPr>
        <p:txBody>
          <a:bodyPr vert="horz" wrap="square" lIns="0" tIns="11344" rIns="0" bIns="0" rtlCol="0">
            <a:spAutoFit/>
          </a:bodyPr>
          <a:lstStyle/>
          <a:p>
            <a:pPr marL="10778" defTabSz="816458">
              <a:spcBef>
                <a:spcPts val="90"/>
              </a:spcBef>
              <a:tabLst>
                <a:tab pos="471171" algn="l"/>
              </a:tabLst>
            </a:pPr>
            <a:r>
              <a:rPr sz="1900" spc="13" dirty="0">
                <a:solidFill>
                  <a:srgbClr val="FF0000"/>
                </a:solidFill>
                <a:cs typeface="Calibri"/>
              </a:rPr>
              <a:t>3.	</a:t>
            </a:r>
            <a:r>
              <a:rPr sz="1900" dirty="0">
                <a:solidFill>
                  <a:srgbClr val="FF0000"/>
                </a:solidFill>
                <a:cs typeface="Calibri"/>
              </a:rPr>
              <a:t>Tertiary </a:t>
            </a:r>
            <a:r>
              <a:rPr sz="1900" spc="13" dirty="0">
                <a:solidFill>
                  <a:srgbClr val="FF0000"/>
                </a:solidFill>
                <a:cs typeface="Calibri"/>
              </a:rPr>
              <a:t>or Third </a:t>
            </a:r>
            <a:r>
              <a:rPr sz="1900" spc="4" dirty="0">
                <a:solidFill>
                  <a:srgbClr val="FF0000"/>
                </a:solidFill>
                <a:cs typeface="Calibri"/>
              </a:rPr>
              <a:t>order</a:t>
            </a:r>
            <a:r>
              <a:rPr sz="1900" spc="-40" dirty="0">
                <a:solidFill>
                  <a:srgbClr val="FF0000"/>
                </a:solidFill>
                <a:cs typeface="Calibri"/>
              </a:rPr>
              <a:t> </a:t>
            </a:r>
            <a:r>
              <a:rPr sz="1900" spc="9" dirty="0">
                <a:solidFill>
                  <a:srgbClr val="FF0000"/>
                </a:solidFill>
                <a:cs typeface="Calibri"/>
              </a:rPr>
              <a:t>Triangulation:</a:t>
            </a:r>
            <a:endParaRPr sz="1900">
              <a:solidFill>
                <a:prstClr val="black"/>
              </a:solidFill>
              <a:cs typeface="Calibri"/>
            </a:endParaRPr>
          </a:p>
          <a:p>
            <a:pPr marL="471171" marR="513689" indent="-460398" defTabSz="816458">
              <a:lnSpc>
                <a:spcPts val="1813"/>
              </a:lnSpc>
              <a:spcBef>
                <a:spcPts val="431"/>
              </a:spcBef>
              <a:buFont typeface="Arial"/>
              <a:buChar char="•"/>
              <a:tabLst>
                <a:tab pos="471171" algn="l"/>
                <a:tab pos="471736" algn="l"/>
              </a:tabLst>
            </a:pPr>
            <a:r>
              <a:rPr sz="1900" spc="-9" dirty="0">
                <a:solidFill>
                  <a:prstClr val="black"/>
                </a:solidFill>
                <a:cs typeface="Calibri"/>
              </a:rPr>
              <a:t>Employed to </a:t>
            </a:r>
            <a:r>
              <a:rPr sz="1900" spc="-13" dirty="0">
                <a:solidFill>
                  <a:srgbClr val="FF0000"/>
                </a:solidFill>
                <a:cs typeface="Calibri"/>
              </a:rPr>
              <a:t>provide control </a:t>
            </a:r>
            <a:r>
              <a:rPr sz="1900" spc="-9" dirty="0">
                <a:solidFill>
                  <a:srgbClr val="FF0000"/>
                </a:solidFill>
                <a:cs typeface="Calibri"/>
              </a:rPr>
              <a:t>points between </a:t>
            </a:r>
            <a:r>
              <a:rPr sz="1900" spc="-13" dirty="0">
                <a:solidFill>
                  <a:srgbClr val="FF0000"/>
                </a:solidFill>
                <a:cs typeface="Calibri"/>
              </a:rPr>
              <a:t>stations </a:t>
            </a:r>
            <a:r>
              <a:rPr sz="1900" spc="-4" dirty="0">
                <a:solidFill>
                  <a:srgbClr val="FF0000"/>
                </a:solidFill>
                <a:cs typeface="Calibri"/>
              </a:rPr>
              <a:t>of </a:t>
            </a:r>
            <a:r>
              <a:rPr sz="1900" dirty="0">
                <a:solidFill>
                  <a:srgbClr val="FF0000"/>
                </a:solidFill>
                <a:cs typeface="Calibri"/>
              </a:rPr>
              <a:t>primary &amp;  </a:t>
            </a:r>
            <a:r>
              <a:rPr sz="1900" spc="-9" dirty="0">
                <a:solidFill>
                  <a:srgbClr val="FF0000"/>
                </a:solidFill>
                <a:cs typeface="Calibri"/>
              </a:rPr>
              <a:t>second order</a:t>
            </a:r>
            <a:r>
              <a:rPr sz="1900" spc="9" dirty="0">
                <a:solidFill>
                  <a:srgbClr val="FF0000"/>
                </a:solidFill>
                <a:cs typeface="Calibri"/>
              </a:rPr>
              <a:t> </a:t>
            </a:r>
            <a:r>
              <a:rPr sz="1900" spc="-4" dirty="0">
                <a:solidFill>
                  <a:srgbClr val="FF0000"/>
                </a:solidFill>
                <a:cs typeface="Calibri"/>
              </a:rPr>
              <a:t>series.</a:t>
            </a:r>
            <a:endParaRPr sz="1900">
              <a:solidFill>
                <a:prstClr val="black"/>
              </a:solidFill>
              <a:cs typeface="Calibri"/>
            </a:endParaRPr>
          </a:p>
          <a:p>
            <a:pPr marL="471171" marR="4559" indent="-460398" defTabSz="816458">
              <a:lnSpc>
                <a:spcPct val="80000"/>
              </a:lnSpc>
              <a:spcBef>
                <a:spcPts val="467"/>
              </a:spcBef>
              <a:buFont typeface="Arial"/>
              <a:buChar char="•"/>
              <a:tabLst>
                <a:tab pos="471171" algn="l"/>
                <a:tab pos="471736" algn="l"/>
              </a:tabLst>
            </a:pPr>
            <a:r>
              <a:rPr sz="1900" spc="-4" dirty="0">
                <a:solidFill>
                  <a:prstClr val="black"/>
                </a:solidFill>
                <a:cs typeface="Calibri"/>
              </a:rPr>
              <a:t>The </a:t>
            </a:r>
            <a:r>
              <a:rPr sz="1900" spc="-9" dirty="0">
                <a:solidFill>
                  <a:prstClr val="black"/>
                </a:solidFill>
                <a:cs typeface="Calibri"/>
              </a:rPr>
              <a:t>third order </a:t>
            </a:r>
            <a:r>
              <a:rPr sz="1900" spc="-4" dirty="0">
                <a:solidFill>
                  <a:prstClr val="black"/>
                </a:solidFill>
                <a:cs typeface="Calibri"/>
              </a:rPr>
              <a:t>triangulation </a:t>
            </a:r>
            <a:r>
              <a:rPr sz="1900" spc="-9" dirty="0">
                <a:solidFill>
                  <a:srgbClr val="FF0000"/>
                </a:solidFill>
                <a:cs typeface="Calibri"/>
              </a:rPr>
              <a:t>consists </a:t>
            </a:r>
            <a:r>
              <a:rPr sz="1900" spc="-4" dirty="0">
                <a:solidFill>
                  <a:srgbClr val="FF0000"/>
                </a:solidFill>
                <a:cs typeface="Calibri"/>
              </a:rPr>
              <a:t>of </a:t>
            </a:r>
            <a:r>
              <a:rPr sz="1900" dirty="0">
                <a:solidFill>
                  <a:srgbClr val="FF0000"/>
                </a:solidFill>
                <a:cs typeface="Calibri"/>
              </a:rPr>
              <a:t>a </a:t>
            </a:r>
            <a:r>
              <a:rPr sz="1900" spc="-4" dirty="0">
                <a:solidFill>
                  <a:srgbClr val="FF0000"/>
                </a:solidFill>
                <a:cs typeface="Calibri"/>
              </a:rPr>
              <a:t>number of </a:t>
            </a:r>
            <a:r>
              <a:rPr sz="1900" spc="-9" dirty="0">
                <a:solidFill>
                  <a:srgbClr val="FF0000"/>
                </a:solidFill>
                <a:cs typeface="Calibri"/>
              </a:rPr>
              <a:t>points </a:t>
            </a:r>
            <a:r>
              <a:rPr sz="1900" spc="-13" dirty="0">
                <a:solidFill>
                  <a:srgbClr val="FF0000"/>
                </a:solidFill>
                <a:cs typeface="Calibri"/>
              </a:rPr>
              <a:t>fixed </a:t>
            </a:r>
            <a:r>
              <a:rPr sz="1900" spc="-4" dirty="0">
                <a:solidFill>
                  <a:srgbClr val="FF0000"/>
                </a:solidFill>
                <a:cs typeface="Calibri"/>
              </a:rPr>
              <a:t>within  the </a:t>
            </a:r>
            <a:r>
              <a:rPr sz="1900" spc="-13" dirty="0">
                <a:solidFill>
                  <a:srgbClr val="FF0000"/>
                </a:solidFill>
                <a:cs typeface="Calibri"/>
              </a:rPr>
              <a:t>framework </a:t>
            </a:r>
            <a:r>
              <a:rPr sz="1900" spc="-4" dirty="0">
                <a:solidFill>
                  <a:srgbClr val="FF0000"/>
                </a:solidFill>
                <a:cs typeface="Calibri"/>
              </a:rPr>
              <a:t>of secondary triangulation, and </a:t>
            </a:r>
            <a:r>
              <a:rPr sz="1900" spc="-13" dirty="0">
                <a:solidFill>
                  <a:srgbClr val="FF0000"/>
                </a:solidFill>
                <a:cs typeface="Calibri"/>
              </a:rPr>
              <a:t>forms </a:t>
            </a:r>
            <a:r>
              <a:rPr sz="1900" spc="-4" dirty="0">
                <a:solidFill>
                  <a:srgbClr val="FF0000"/>
                </a:solidFill>
                <a:cs typeface="Calibri"/>
              </a:rPr>
              <a:t>the </a:t>
            </a:r>
            <a:r>
              <a:rPr sz="1900" spc="-9" dirty="0">
                <a:solidFill>
                  <a:srgbClr val="FF0000"/>
                </a:solidFill>
                <a:cs typeface="Calibri"/>
              </a:rPr>
              <a:t>immediate  </a:t>
            </a:r>
            <a:r>
              <a:rPr sz="1900" spc="-13" dirty="0">
                <a:solidFill>
                  <a:srgbClr val="FF0000"/>
                </a:solidFill>
                <a:cs typeface="Calibri"/>
              </a:rPr>
              <a:t>control </a:t>
            </a:r>
            <a:r>
              <a:rPr sz="1900" spc="-18" dirty="0">
                <a:solidFill>
                  <a:srgbClr val="FF0000"/>
                </a:solidFill>
                <a:cs typeface="Calibri"/>
              </a:rPr>
              <a:t>for </a:t>
            </a:r>
            <a:r>
              <a:rPr sz="1900" spc="-9" dirty="0">
                <a:solidFill>
                  <a:srgbClr val="FF0000"/>
                </a:solidFill>
                <a:cs typeface="Calibri"/>
              </a:rPr>
              <a:t>detailed </a:t>
            </a:r>
            <a:r>
              <a:rPr sz="1900" spc="-4" dirty="0">
                <a:solidFill>
                  <a:srgbClr val="FF0000"/>
                </a:solidFill>
                <a:cs typeface="Calibri"/>
              </a:rPr>
              <a:t>engineering </a:t>
            </a:r>
            <a:r>
              <a:rPr sz="1900" spc="-4" dirty="0">
                <a:solidFill>
                  <a:prstClr val="black"/>
                </a:solidFill>
                <a:cs typeface="Calibri"/>
              </a:rPr>
              <a:t>and other</a:t>
            </a:r>
            <a:r>
              <a:rPr sz="1900" spc="81" dirty="0">
                <a:solidFill>
                  <a:prstClr val="black"/>
                </a:solidFill>
                <a:cs typeface="Calibri"/>
              </a:rPr>
              <a:t> </a:t>
            </a:r>
            <a:r>
              <a:rPr sz="1900" spc="-9" dirty="0">
                <a:solidFill>
                  <a:prstClr val="black"/>
                </a:solidFill>
                <a:cs typeface="Calibri"/>
              </a:rPr>
              <a:t>surveys.</a:t>
            </a:r>
            <a:endParaRPr sz="1900">
              <a:solidFill>
                <a:prstClr val="black"/>
              </a:solidFill>
              <a:cs typeface="Calibri"/>
            </a:endParaRPr>
          </a:p>
          <a:p>
            <a:pPr marL="471171" marR="530709" indent="52734" defTabSz="816458">
              <a:lnSpc>
                <a:spcPts val="1813"/>
              </a:lnSpc>
              <a:spcBef>
                <a:spcPts val="431"/>
              </a:spcBef>
            </a:pPr>
            <a:r>
              <a:rPr sz="1900" spc="-4" dirty="0">
                <a:solidFill>
                  <a:prstClr val="black"/>
                </a:solidFill>
                <a:cs typeface="Calibri"/>
              </a:rPr>
              <a:t>The </a:t>
            </a:r>
            <a:r>
              <a:rPr sz="1900" spc="-13" dirty="0">
                <a:solidFill>
                  <a:srgbClr val="FF0000"/>
                </a:solidFill>
                <a:cs typeface="Calibri"/>
              </a:rPr>
              <a:t>sizes </a:t>
            </a:r>
            <a:r>
              <a:rPr sz="1900" spc="-4" dirty="0">
                <a:solidFill>
                  <a:srgbClr val="FF0000"/>
                </a:solidFill>
                <a:cs typeface="Calibri"/>
              </a:rPr>
              <a:t>of the triangles </a:t>
            </a:r>
            <a:r>
              <a:rPr sz="1900" spc="-9" dirty="0">
                <a:solidFill>
                  <a:srgbClr val="FF0000"/>
                </a:solidFill>
                <a:cs typeface="Calibri"/>
              </a:rPr>
              <a:t>are </a:t>
            </a:r>
            <a:r>
              <a:rPr sz="1900" spc="-4" dirty="0">
                <a:solidFill>
                  <a:srgbClr val="FF0000"/>
                </a:solidFill>
                <a:cs typeface="Calibri"/>
              </a:rPr>
              <a:t>small and </a:t>
            </a:r>
            <a:r>
              <a:rPr sz="1900" spc="-9" dirty="0">
                <a:solidFill>
                  <a:srgbClr val="FF0000"/>
                </a:solidFill>
                <a:cs typeface="Calibri"/>
              </a:rPr>
              <a:t>instrument </a:t>
            </a:r>
            <a:r>
              <a:rPr sz="1900" dirty="0">
                <a:solidFill>
                  <a:srgbClr val="FF0000"/>
                </a:solidFill>
                <a:cs typeface="Calibri"/>
              </a:rPr>
              <a:t>with </a:t>
            </a:r>
            <a:r>
              <a:rPr sz="1900" spc="-13" dirty="0">
                <a:solidFill>
                  <a:srgbClr val="FF0000"/>
                </a:solidFill>
                <a:cs typeface="Calibri"/>
              </a:rPr>
              <a:t>moderate  </a:t>
            </a:r>
            <a:r>
              <a:rPr sz="1900" spc="-9" dirty="0">
                <a:solidFill>
                  <a:srgbClr val="FF0000"/>
                </a:solidFill>
                <a:cs typeface="Calibri"/>
              </a:rPr>
              <a:t>precision </a:t>
            </a:r>
            <a:r>
              <a:rPr sz="1900" spc="-13" dirty="0">
                <a:solidFill>
                  <a:srgbClr val="FF0000"/>
                </a:solidFill>
                <a:cs typeface="Calibri"/>
              </a:rPr>
              <a:t>may </a:t>
            </a:r>
            <a:r>
              <a:rPr sz="1900" spc="-4" dirty="0">
                <a:solidFill>
                  <a:srgbClr val="FF0000"/>
                </a:solidFill>
                <a:cs typeface="Calibri"/>
              </a:rPr>
              <a:t>be</a:t>
            </a:r>
            <a:r>
              <a:rPr sz="1900" spc="13" dirty="0">
                <a:solidFill>
                  <a:srgbClr val="FF0000"/>
                </a:solidFill>
                <a:cs typeface="Calibri"/>
              </a:rPr>
              <a:t> </a:t>
            </a:r>
            <a:r>
              <a:rPr sz="1900" spc="-4" dirty="0">
                <a:solidFill>
                  <a:srgbClr val="FF0000"/>
                </a:solidFill>
                <a:cs typeface="Calibri"/>
              </a:rPr>
              <a:t>used.</a:t>
            </a:r>
            <a:endParaRPr sz="1900">
              <a:solidFill>
                <a:prstClr val="black"/>
              </a:solidFill>
              <a:cs typeface="Calibri"/>
            </a:endParaRPr>
          </a:p>
          <a:p>
            <a:pPr marL="471171" marR="675859" indent="-460398" defTabSz="816458">
              <a:lnSpc>
                <a:spcPct val="80000"/>
              </a:lnSpc>
              <a:spcBef>
                <a:spcPts val="467"/>
              </a:spcBef>
              <a:buFont typeface="Arial"/>
              <a:buChar char="•"/>
              <a:tabLst>
                <a:tab pos="471171" algn="l"/>
                <a:tab pos="471736" algn="l"/>
              </a:tabLst>
            </a:pPr>
            <a:r>
              <a:rPr sz="1900" spc="-13" dirty="0">
                <a:solidFill>
                  <a:srgbClr val="FF0000"/>
                </a:solidFill>
                <a:cs typeface="Calibri"/>
              </a:rPr>
              <a:t>For </a:t>
            </a:r>
            <a:r>
              <a:rPr sz="1900" spc="-9" dirty="0">
                <a:solidFill>
                  <a:srgbClr val="FF0000"/>
                </a:solidFill>
                <a:cs typeface="Calibri"/>
              </a:rPr>
              <a:t>topogaphical details, </a:t>
            </a:r>
            <a:r>
              <a:rPr sz="1900" spc="-4" dirty="0">
                <a:solidFill>
                  <a:srgbClr val="FF0000"/>
                </a:solidFill>
                <a:cs typeface="Calibri"/>
              </a:rPr>
              <a:t>tertiary triangulations </a:t>
            </a:r>
            <a:r>
              <a:rPr sz="1900" spc="-9" dirty="0">
                <a:solidFill>
                  <a:srgbClr val="FF0000"/>
                </a:solidFill>
                <a:cs typeface="Calibri"/>
              </a:rPr>
              <a:t>forms immediate  </a:t>
            </a:r>
            <a:r>
              <a:rPr sz="1900" spc="-13" dirty="0">
                <a:solidFill>
                  <a:srgbClr val="FF0000"/>
                </a:solidFill>
                <a:cs typeface="Calibri"/>
              </a:rPr>
              <a:t>control </a:t>
            </a:r>
            <a:r>
              <a:rPr sz="1900" spc="-9" dirty="0">
                <a:solidFill>
                  <a:srgbClr val="FF0000"/>
                </a:solidFill>
                <a:cs typeface="Calibri"/>
              </a:rPr>
              <a:t>points. (length </a:t>
            </a:r>
            <a:r>
              <a:rPr sz="1900" dirty="0">
                <a:solidFill>
                  <a:srgbClr val="FF0000"/>
                </a:solidFill>
                <a:cs typeface="Calibri"/>
              </a:rPr>
              <a:t>= </a:t>
            </a:r>
            <a:r>
              <a:rPr sz="1900" spc="-4" dirty="0">
                <a:solidFill>
                  <a:srgbClr val="FF0000"/>
                </a:solidFill>
                <a:cs typeface="Calibri"/>
              </a:rPr>
              <a:t>1.5</a:t>
            </a:r>
            <a:r>
              <a:rPr sz="1900" spc="22" dirty="0">
                <a:solidFill>
                  <a:srgbClr val="FF0000"/>
                </a:solidFill>
                <a:cs typeface="Calibri"/>
              </a:rPr>
              <a:t> </a:t>
            </a:r>
            <a:r>
              <a:rPr sz="1900" dirty="0">
                <a:solidFill>
                  <a:srgbClr val="FF0000"/>
                </a:solidFill>
                <a:cs typeface="Calibri"/>
              </a:rPr>
              <a:t>-10km)</a:t>
            </a:r>
            <a:endParaRPr sz="1900">
              <a:solidFill>
                <a:prstClr val="black"/>
              </a:solidFill>
              <a:cs typeface="Calibri"/>
            </a:endParaRPr>
          </a:p>
        </p:txBody>
      </p:sp>
    </p:spTree>
    <p:extLst>
      <p:ext uri="{BB962C8B-B14F-4D97-AF65-F5344CB8AC3E}">
        <p14:creationId xmlns:p14="http://schemas.microsoft.com/office/powerpoint/2010/main" val="3611490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4"/>
            <a:ext cx="7977720" cy="586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5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5034" y="525367"/>
            <a:ext cx="3142673" cy="412937"/>
          </a:xfrm>
          <a:prstGeom prst="rect">
            <a:avLst/>
          </a:prstGeom>
        </p:spPr>
        <p:txBody>
          <a:bodyPr vert="horz" wrap="square" lIns="0" tIns="11346" rIns="0" bIns="0" rtlCol="0">
            <a:spAutoFit/>
          </a:bodyPr>
          <a:lstStyle/>
          <a:p>
            <a:pPr marL="11346">
              <a:spcBef>
                <a:spcPts val="90"/>
              </a:spcBef>
            </a:pPr>
            <a:r>
              <a:rPr sz="2600" u="heavy" spc="-13" dirty="0">
                <a:uFill>
                  <a:solidFill>
                    <a:srgbClr val="000000"/>
                  </a:solidFill>
                </a:uFill>
              </a:rPr>
              <a:t>Layout </a:t>
            </a:r>
            <a:r>
              <a:rPr sz="2600" u="heavy" dirty="0">
                <a:uFill>
                  <a:solidFill>
                    <a:srgbClr val="000000"/>
                  </a:solidFill>
                </a:uFill>
              </a:rPr>
              <a:t>of</a:t>
            </a:r>
            <a:r>
              <a:rPr sz="2600" u="heavy" spc="-67" dirty="0">
                <a:uFill>
                  <a:solidFill>
                    <a:srgbClr val="000000"/>
                  </a:solidFill>
                </a:uFill>
              </a:rPr>
              <a:t> </a:t>
            </a:r>
            <a:r>
              <a:rPr sz="2600" u="heavy" spc="-18" dirty="0">
                <a:uFill>
                  <a:solidFill>
                    <a:srgbClr val="000000"/>
                  </a:solidFill>
                </a:uFill>
              </a:rPr>
              <a:t>Triangulation</a:t>
            </a:r>
            <a:endParaRPr sz="2600"/>
          </a:p>
        </p:txBody>
      </p:sp>
      <p:sp>
        <p:nvSpPr>
          <p:cNvPr id="3" name="object 3"/>
          <p:cNvSpPr/>
          <p:nvPr/>
        </p:nvSpPr>
        <p:spPr>
          <a:xfrm>
            <a:off x="4918405" y="1479177"/>
            <a:ext cx="3647901" cy="4598894"/>
          </a:xfrm>
          <a:prstGeom prst="rect">
            <a:avLst/>
          </a:prstGeom>
          <a:blipFill>
            <a:blip r:embed="rId2" cstate="print"/>
            <a:stretch>
              <a:fillRect/>
            </a:stretch>
          </a:blipFill>
        </p:spPr>
        <p:txBody>
          <a:bodyPr wrap="square" lIns="0" tIns="0" rIns="0" bIns="0" rtlCol="0"/>
          <a:lstStyle/>
          <a:p>
            <a:pPr defTabSz="816650"/>
            <a:endParaRPr>
              <a:solidFill>
                <a:prstClr val="black"/>
              </a:solidFill>
            </a:endParaRPr>
          </a:p>
        </p:txBody>
      </p:sp>
      <p:sp>
        <p:nvSpPr>
          <p:cNvPr id="4" name="object 4"/>
          <p:cNvSpPr txBox="1"/>
          <p:nvPr/>
        </p:nvSpPr>
        <p:spPr>
          <a:xfrm>
            <a:off x="764308" y="955659"/>
            <a:ext cx="6814705" cy="4525000"/>
          </a:xfrm>
          <a:prstGeom prst="rect">
            <a:avLst/>
          </a:prstGeom>
        </p:spPr>
        <p:txBody>
          <a:bodyPr vert="horz" wrap="square" lIns="0" tIns="11346" rIns="0" bIns="0" rtlCol="0">
            <a:spAutoFit/>
          </a:bodyPr>
          <a:lstStyle/>
          <a:p>
            <a:pPr marL="317589" marR="4559" indent="-306266" defTabSz="816650">
              <a:spcBef>
                <a:spcPts val="90"/>
              </a:spcBef>
              <a:buFont typeface="Arial"/>
              <a:buChar char="•"/>
              <a:tabLst>
                <a:tab pos="317024" algn="l"/>
                <a:tab pos="317589" algn="l"/>
              </a:tabLst>
            </a:pPr>
            <a:r>
              <a:rPr spc="-4" dirty="0">
                <a:solidFill>
                  <a:prstClr val="black"/>
                </a:solidFill>
                <a:cs typeface="Calibri"/>
              </a:rPr>
              <a:t>The </a:t>
            </a:r>
            <a:r>
              <a:rPr spc="-9" dirty="0">
                <a:solidFill>
                  <a:srgbClr val="FF0000"/>
                </a:solidFill>
                <a:cs typeface="Calibri"/>
              </a:rPr>
              <a:t>arrangement </a:t>
            </a:r>
            <a:r>
              <a:rPr spc="-4" dirty="0">
                <a:solidFill>
                  <a:srgbClr val="FF0000"/>
                </a:solidFill>
                <a:cs typeface="Calibri"/>
              </a:rPr>
              <a:t>of </a:t>
            </a:r>
            <a:r>
              <a:rPr dirty="0">
                <a:solidFill>
                  <a:srgbClr val="FF0000"/>
                </a:solidFill>
                <a:cs typeface="Calibri"/>
              </a:rPr>
              <a:t>the </a:t>
            </a:r>
            <a:r>
              <a:rPr spc="-4" dirty="0">
                <a:solidFill>
                  <a:srgbClr val="FF0000"/>
                </a:solidFill>
                <a:cs typeface="Calibri"/>
              </a:rPr>
              <a:t>triangles of </a:t>
            </a:r>
            <a:r>
              <a:rPr dirty="0">
                <a:solidFill>
                  <a:srgbClr val="FF0000"/>
                </a:solidFill>
                <a:cs typeface="Calibri"/>
              </a:rPr>
              <a:t>a </a:t>
            </a:r>
            <a:r>
              <a:rPr spc="-4" dirty="0">
                <a:solidFill>
                  <a:srgbClr val="FF0000"/>
                </a:solidFill>
                <a:cs typeface="Calibri"/>
              </a:rPr>
              <a:t>series is known </a:t>
            </a:r>
            <a:r>
              <a:rPr dirty="0">
                <a:solidFill>
                  <a:srgbClr val="FF0000"/>
                </a:solidFill>
                <a:cs typeface="Calibri"/>
              </a:rPr>
              <a:t>as the </a:t>
            </a:r>
            <a:r>
              <a:rPr spc="-9" dirty="0">
                <a:solidFill>
                  <a:srgbClr val="FF0000"/>
                </a:solidFill>
                <a:cs typeface="Calibri"/>
              </a:rPr>
              <a:t>layout </a:t>
            </a:r>
            <a:r>
              <a:rPr spc="-4" dirty="0">
                <a:solidFill>
                  <a:srgbClr val="FF0000"/>
                </a:solidFill>
                <a:cs typeface="Calibri"/>
              </a:rPr>
              <a:t>of  triangulation</a:t>
            </a:r>
            <a:r>
              <a:rPr spc="-4" dirty="0">
                <a:solidFill>
                  <a:prstClr val="black"/>
                </a:solidFill>
                <a:cs typeface="Calibri"/>
              </a:rPr>
              <a:t>.</a:t>
            </a:r>
            <a:endParaRPr>
              <a:solidFill>
                <a:prstClr val="black"/>
              </a:solidFill>
              <a:cs typeface="Calibri"/>
            </a:endParaRPr>
          </a:p>
          <a:p>
            <a:pPr marL="264279" defTabSz="816650">
              <a:spcBef>
                <a:spcPts val="431"/>
              </a:spcBef>
            </a:pPr>
            <a:r>
              <a:rPr dirty="0">
                <a:solidFill>
                  <a:prstClr val="black"/>
                </a:solidFill>
                <a:cs typeface="Calibri"/>
              </a:rPr>
              <a:t>A </a:t>
            </a:r>
            <a:r>
              <a:rPr spc="-4" dirty="0">
                <a:solidFill>
                  <a:prstClr val="black"/>
                </a:solidFill>
                <a:cs typeface="Calibri"/>
              </a:rPr>
              <a:t>series of triangulation </a:t>
            </a:r>
            <a:r>
              <a:rPr spc="-13" dirty="0">
                <a:solidFill>
                  <a:prstClr val="black"/>
                </a:solidFill>
                <a:cs typeface="Calibri"/>
              </a:rPr>
              <a:t>may </a:t>
            </a:r>
            <a:r>
              <a:rPr spc="-9" dirty="0">
                <a:solidFill>
                  <a:prstClr val="black"/>
                </a:solidFill>
                <a:cs typeface="Calibri"/>
              </a:rPr>
              <a:t>consists</a:t>
            </a:r>
            <a:r>
              <a:rPr spc="49" dirty="0">
                <a:solidFill>
                  <a:prstClr val="black"/>
                </a:solidFill>
                <a:cs typeface="Calibri"/>
              </a:rPr>
              <a:t> </a:t>
            </a:r>
            <a:r>
              <a:rPr spc="-4" dirty="0">
                <a:solidFill>
                  <a:prstClr val="black"/>
                </a:solidFill>
                <a:cs typeface="Calibri"/>
              </a:rPr>
              <a:t>of:</a:t>
            </a:r>
            <a:endParaRPr>
              <a:solidFill>
                <a:prstClr val="black"/>
              </a:solidFill>
              <a:cs typeface="Calibri"/>
            </a:endParaRPr>
          </a:p>
          <a:p>
            <a:pPr marL="419104" indent="-408326" defTabSz="816650">
              <a:spcBef>
                <a:spcPts val="494"/>
              </a:spcBef>
              <a:buFontTx/>
              <a:buAutoNum type="arabicPeriod"/>
              <a:tabLst>
                <a:tab pos="419104" algn="l"/>
                <a:tab pos="419672" algn="l"/>
              </a:tabLst>
            </a:pPr>
            <a:r>
              <a:rPr sz="2200" spc="-4" dirty="0">
                <a:solidFill>
                  <a:prstClr val="black"/>
                </a:solidFill>
                <a:cs typeface="Calibri"/>
              </a:rPr>
              <a:t>Single </a:t>
            </a:r>
            <a:r>
              <a:rPr sz="2200" dirty="0">
                <a:solidFill>
                  <a:prstClr val="black"/>
                </a:solidFill>
                <a:cs typeface="Calibri"/>
              </a:rPr>
              <a:t>chain </a:t>
            </a:r>
            <a:r>
              <a:rPr sz="2200" spc="-4" dirty="0">
                <a:solidFill>
                  <a:prstClr val="black"/>
                </a:solidFill>
                <a:cs typeface="Calibri"/>
              </a:rPr>
              <a:t>of</a:t>
            </a:r>
            <a:r>
              <a:rPr sz="2200" spc="-31" dirty="0">
                <a:solidFill>
                  <a:prstClr val="black"/>
                </a:solidFill>
                <a:cs typeface="Calibri"/>
              </a:rPr>
              <a:t> </a:t>
            </a:r>
            <a:r>
              <a:rPr sz="2200" spc="-4" dirty="0">
                <a:solidFill>
                  <a:prstClr val="black"/>
                </a:solidFill>
                <a:cs typeface="Calibri"/>
              </a:rPr>
              <a:t>triangles</a:t>
            </a:r>
            <a:endParaRPr sz="2200">
              <a:solidFill>
                <a:prstClr val="black"/>
              </a:solidFill>
              <a:cs typeface="Calibri"/>
            </a:endParaRPr>
          </a:p>
          <a:p>
            <a:pPr marL="70878" defTabSz="816650">
              <a:spcBef>
                <a:spcPts val="516"/>
              </a:spcBef>
              <a:tabLst>
                <a:tab pos="276187" algn="l"/>
              </a:tabLst>
            </a:pPr>
            <a:r>
              <a:rPr sz="2200" dirty="0">
                <a:solidFill>
                  <a:prstClr val="black"/>
                </a:solidFill>
                <a:cs typeface="Calibri"/>
              </a:rPr>
              <a:t>-	</a:t>
            </a:r>
            <a:r>
              <a:rPr sz="2200" spc="-9" dirty="0">
                <a:solidFill>
                  <a:prstClr val="black"/>
                </a:solidFill>
                <a:cs typeface="Calibri"/>
              </a:rPr>
              <a:t>narrow strip </a:t>
            </a:r>
            <a:r>
              <a:rPr sz="2200" dirty="0">
                <a:solidFill>
                  <a:prstClr val="black"/>
                </a:solidFill>
                <a:cs typeface="Calibri"/>
              </a:rPr>
              <a:t>is</a:t>
            </a:r>
            <a:r>
              <a:rPr sz="2200" spc="-27" dirty="0">
                <a:solidFill>
                  <a:prstClr val="black"/>
                </a:solidFill>
                <a:cs typeface="Calibri"/>
              </a:rPr>
              <a:t> </a:t>
            </a:r>
            <a:r>
              <a:rPr sz="2200" spc="-13" dirty="0">
                <a:solidFill>
                  <a:prstClr val="black"/>
                </a:solidFill>
                <a:cs typeface="Calibri"/>
              </a:rPr>
              <a:t>cover</a:t>
            </a:r>
            <a:endParaRPr sz="2200">
              <a:solidFill>
                <a:prstClr val="black"/>
              </a:solidFill>
              <a:cs typeface="Calibri"/>
            </a:endParaRPr>
          </a:p>
          <a:p>
            <a:pPr marL="276187" indent="-265417" defTabSz="816650">
              <a:spcBef>
                <a:spcPts val="516"/>
              </a:spcBef>
              <a:buFontTx/>
              <a:buAutoNum type="arabicPeriod" startAt="2"/>
              <a:tabLst>
                <a:tab pos="276755" algn="l"/>
              </a:tabLst>
            </a:pPr>
            <a:r>
              <a:rPr sz="2200" spc="-4" dirty="0">
                <a:solidFill>
                  <a:prstClr val="black"/>
                </a:solidFill>
                <a:cs typeface="Calibri"/>
              </a:rPr>
              <a:t>Double </a:t>
            </a:r>
            <a:r>
              <a:rPr sz="2200" dirty="0">
                <a:solidFill>
                  <a:prstClr val="black"/>
                </a:solidFill>
                <a:cs typeface="Calibri"/>
              </a:rPr>
              <a:t>chain </a:t>
            </a:r>
            <a:r>
              <a:rPr sz="2200" spc="-4" dirty="0">
                <a:solidFill>
                  <a:prstClr val="black"/>
                </a:solidFill>
                <a:cs typeface="Calibri"/>
              </a:rPr>
              <a:t>of</a:t>
            </a:r>
            <a:r>
              <a:rPr sz="2200" spc="-13" dirty="0">
                <a:solidFill>
                  <a:prstClr val="black"/>
                </a:solidFill>
                <a:cs typeface="Calibri"/>
              </a:rPr>
              <a:t> </a:t>
            </a:r>
            <a:r>
              <a:rPr sz="2200" spc="-4" dirty="0">
                <a:solidFill>
                  <a:prstClr val="black"/>
                </a:solidFill>
                <a:cs typeface="Calibri"/>
              </a:rPr>
              <a:t>triangles</a:t>
            </a:r>
            <a:endParaRPr sz="2200">
              <a:solidFill>
                <a:prstClr val="black"/>
              </a:solidFill>
              <a:cs typeface="Calibri"/>
            </a:endParaRPr>
          </a:p>
          <a:p>
            <a:pPr marL="11346" defTabSz="816650">
              <a:spcBef>
                <a:spcPts val="520"/>
              </a:spcBef>
            </a:pPr>
            <a:r>
              <a:rPr sz="2200" spc="-4" dirty="0">
                <a:solidFill>
                  <a:prstClr val="black"/>
                </a:solidFill>
                <a:cs typeface="Calibri"/>
              </a:rPr>
              <a:t>-- </a:t>
            </a:r>
            <a:r>
              <a:rPr sz="2200" spc="-13" dirty="0">
                <a:solidFill>
                  <a:prstClr val="black"/>
                </a:solidFill>
                <a:cs typeface="Calibri"/>
              </a:rPr>
              <a:t>cover large</a:t>
            </a:r>
            <a:r>
              <a:rPr sz="2200" spc="4" dirty="0">
                <a:solidFill>
                  <a:prstClr val="black"/>
                </a:solidFill>
                <a:cs typeface="Calibri"/>
              </a:rPr>
              <a:t> </a:t>
            </a:r>
            <a:r>
              <a:rPr sz="2200" spc="-9" dirty="0">
                <a:solidFill>
                  <a:prstClr val="black"/>
                </a:solidFill>
                <a:cs typeface="Calibri"/>
              </a:rPr>
              <a:t>area</a:t>
            </a:r>
            <a:endParaRPr sz="2200">
              <a:solidFill>
                <a:prstClr val="black"/>
              </a:solidFill>
              <a:cs typeface="Calibri"/>
            </a:endParaRPr>
          </a:p>
          <a:p>
            <a:pPr marL="276187" indent="-265417" defTabSz="816650">
              <a:spcBef>
                <a:spcPts val="516"/>
              </a:spcBef>
              <a:buFontTx/>
              <a:buAutoNum type="arabicPeriod" startAt="3"/>
              <a:tabLst>
                <a:tab pos="276755" algn="l"/>
              </a:tabLst>
            </a:pPr>
            <a:r>
              <a:rPr sz="2200" spc="-9" dirty="0">
                <a:solidFill>
                  <a:prstClr val="black"/>
                </a:solidFill>
                <a:cs typeface="Calibri"/>
              </a:rPr>
              <a:t>Centred</a:t>
            </a:r>
            <a:r>
              <a:rPr sz="2200" spc="-22" dirty="0">
                <a:solidFill>
                  <a:prstClr val="black"/>
                </a:solidFill>
                <a:cs typeface="Calibri"/>
              </a:rPr>
              <a:t> </a:t>
            </a:r>
            <a:r>
              <a:rPr sz="2200" spc="-9" dirty="0">
                <a:solidFill>
                  <a:prstClr val="black"/>
                </a:solidFill>
                <a:cs typeface="Calibri"/>
              </a:rPr>
              <a:t>Figures</a:t>
            </a:r>
            <a:endParaRPr sz="2200">
              <a:solidFill>
                <a:prstClr val="black"/>
              </a:solidFill>
              <a:cs typeface="Calibri"/>
            </a:endParaRPr>
          </a:p>
          <a:p>
            <a:pPr marL="192253" marR="2963221" indent="-181479" defTabSz="816650">
              <a:lnSpc>
                <a:spcPct val="120000"/>
              </a:lnSpc>
            </a:pPr>
            <a:r>
              <a:rPr sz="2200" spc="-13" dirty="0">
                <a:solidFill>
                  <a:prstClr val="black"/>
                </a:solidFill>
                <a:cs typeface="Calibri"/>
              </a:rPr>
              <a:t>--cover </a:t>
            </a:r>
            <a:r>
              <a:rPr sz="2200" spc="-9" dirty="0">
                <a:solidFill>
                  <a:prstClr val="black"/>
                </a:solidFill>
                <a:cs typeface="Calibri"/>
              </a:rPr>
              <a:t>area </a:t>
            </a:r>
            <a:r>
              <a:rPr sz="2200" spc="-4" dirty="0">
                <a:solidFill>
                  <a:prstClr val="black"/>
                </a:solidFill>
                <a:cs typeface="Calibri"/>
              </a:rPr>
              <a:t>and </a:t>
            </a:r>
            <a:r>
              <a:rPr sz="2200" spc="-9" dirty="0">
                <a:solidFill>
                  <a:prstClr val="black"/>
                </a:solidFill>
                <a:cs typeface="Calibri"/>
              </a:rPr>
              <a:t>give </a:t>
            </a:r>
            <a:r>
              <a:rPr sz="2200" spc="-13" dirty="0">
                <a:solidFill>
                  <a:prstClr val="black"/>
                </a:solidFill>
                <a:cs typeface="Calibri"/>
              </a:rPr>
              <a:t>satisfactory  </a:t>
            </a:r>
            <a:r>
              <a:rPr sz="2200" spc="-9" dirty="0">
                <a:solidFill>
                  <a:prstClr val="black"/>
                </a:solidFill>
                <a:cs typeface="Calibri"/>
              </a:rPr>
              <a:t>result </a:t>
            </a:r>
            <a:r>
              <a:rPr sz="2200" dirty="0">
                <a:solidFill>
                  <a:prstClr val="black"/>
                </a:solidFill>
                <a:cs typeface="Calibri"/>
              </a:rPr>
              <a:t>in </a:t>
            </a:r>
            <a:r>
              <a:rPr sz="2200" spc="-9" dirty="0">
                <a:solidFill>
                  <a:prstClr val="black"/>
                </a:solidFill>
                <a:cs typeface="Calibri"/>
              </a:rPr>
              <a:t>flat area.-Progress</a:t>
            </a:r>
            <a:r>
              <a:rPr sz="2200" spc="-49" dirty="0">
                <a:solidFill>
                  <a:prstClr val="black"/>
                </a:solidFill>
                <a:cs typeface="Calibri"/>
              </a:rPr>
              <a:t> </a:t>
            </a:r>
            <a:r>
              <a:rPr sz="2200" spc="-9" dirty="0">
                <a:solidFill>
                  <a:prstClr val="black"/>
                </a:solidFill>
                <a:cs typeface="Calibri"/>
              </a:rPr>
              <a:t>slow</a:t>
            </a:r>
            <a:endParaRPr sz="2200">
              <a:solidFill>
                <a:prstClr val="black"/>
              </a:solidFill>
              <a:cs typeface="Calibri"/>
            </a:endParaRPr>
          </a:p>
          <a:p>
            <a:pPr marL="217764" indent="-206997" defTabSz="816650">
              <a:spcBef>
                <a:spcPts val="516"/>
              </a:spcBef>
              <a:buFontTx/>
              <a:buAutoNum type="arabicPeriod" startAt="4"/>
              <a:tabLst>
                <a:tab pos="218331" algn="l"/>
              </a:tabLst>
            </a:pPr>
            <a:r>
              <a:rPr sz="2200" spc="-9" dirty="0">
                <a:solidFill>
                  <a:prstClr val="black"/>
                </a:solidFill>
                <a:cs typeface="Calibri"/>
              </a:rPr>
              <a:t>Quadrilaterals</a:t>
            </a:r>
            <a:endParaRPr sz="2200">
              <a:solidFill>
                <a:prstClr val="black"/>
              </a:solidFill>
              <a:cs typeface="Calibri"/>
            </a:endParaRPr>
          </a:p>
          <a:p>
            <a:pPr marL="11346" defTabSz="816650">
              <a:spcBef>
                <a:spcPts val="516"/>
              </a:spcBef>
            </a:pPr>
            <a:r>
              <a:rPr sz="2200" spc="-9" dirty="0">
                <a:solidFill>
                  <a:prstClr val="black"/>
                </a:solidFill>
                <a:cs typeface="Calibri"/>
              </a:rPr>
              <a:t>--best </a:t>
            </a:r>
            <a:r>
              <a:rPr sz="2200" spc="-18" dirty="0">
                <a:solidFill>
                  <a:prstClr val="black"/>
                </a:solidFill>
                <a:cs typeface="Calibri"/>
              </a:rPr>
              <a:t>for </a:t>
            </a:r>
            <a:r>
              <a:rPr sz="2200" spc="-4" dirty="0">
                <a:solidFill>
                  <a:prstClr val="black"/>
                </a:solidFill>
                <a:cs typeface="Calibri"/>
              </a:rPr>
              <a:t>hilly</a:t>
            </a:r>
            <a:r>
              <a:rPr sz="2200" spc="9" dirty="0">
                <a:solidFill>
                  <a:prstClr val="black"/>
                </a:solidFill>
                <a:cs typeface="Calibri"/>
              </a:rPr>
              <a:t> </a:t>
            </a:r>
            <a:r>
              <a:rPr sz="2200" spc="-9" dirty="0">
                <a:solidFill>
                  <a:prstClr val="black"/>
                </a:solidFill>
                <a:cs typeface="Calibri"/>
              </a:rPr>
              <a:t>areas.-accurate</a:t>
            </a:r>
            <a:endParaRPr sz="2200">
              <a:solidFill>
                <a:prstClr val="black"/>
              </a:solidFill>
              <a:cs typeface="Calibri"/>
            </a:endParaRPr>
          </a:p>
        </p:txBody>
      </p:sp>
    </p:spTree>
    <p:extLst>
      <p:ext uri="{BB962C8B-B14F-4D97-AF65-F5344CB8AC3E}">
        <p14:creationId xmlns:p14="http://schemas.microsoft.com/office/powerpoint/2010/main" val="177368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850" y="682656"/>
            <a:ext cx="2914650" cy="506506"/>
          </a:xfrm>
          <a:prstGeom prst="rect">
            <a:avLst/>
          </a:prstGeom>
        </p:spPr>
        <p:txBody>
          <a:bodyPr vert="horz" wrap="square" lIns="0" tIns="11349" rIns="0" bIns="0" rtlCol="0">
            <a:spAutoFit/>
          </a:bodyPr>
          <a:lstStyle/>
          <a:p>
            <a:pPr marL="11349">
              <a:spcBef>
                <a:spcPts val="90"/>
              </a:spcBef>
            </a:pPr>
            <a:r>
              <a:rPr sz="3200" u="heavy" spc="27" dirty="0">
                <a:solidFill>
                  <a:srgbClr val="FF0000"/>
                </a:solidFill>
                <a:uFill>
                  <a:solidFill>
                    <a:srgbClr val="FF0000"/>
                  </a:solidFill>
                </a:uFill>
              </a:rPr>
              <a:t>Satellite</a:t>
            </a:r>
            <a:r>
              <a:rPr sz="3200" u="heavy" spc="-67" dirty="0">
                <a:solidFill>
                  <a:srgbClr val="FF0000"/>
                </a:solidFill>
                <a:uFill>
                  <a:solidFill>
                    <a:srgbClr val="FF0000"/>
                  </a:solidFill>
                </a:uFill>
              </a:rPr>
              <a:t> </a:t>
            </a:r>
            <a:r>
              <a:rPr sz="3200" u="heavy" spc="27" dirty="0">
                <a:solidFill>
                  <a:srgbClr val="FF0000"/>
                </a:solidFill>
                <a:uFill>
                  <a:solidFill>
                    <a:srgbClr val="FF0000"/>
                  </a:solidFill>
                </a:uFill>
              </a:rPr>
              <a:t>Stations</a:t>
            </a:r>
            <a:endParaRPr sz="3200"/>
          </a:p>
        </p:txBody>
      </p:sp>
      <p:sp>
        <p:nvSpPr>
          <p:cNvPr id="3" name="object 3"/>
          <p:cNvSpPr txBox="1"/>
          <p:nvPr/>
        </p:nvSpPr>
        <p:spPr>
          <a:xfrm>
            <a:off x="695030" y="1289128"/>
            <a:ext cx="7729682" cy="4330639"/>
          </a:xfrm>
          <a:prstGeom prst="rect">
            <a:avLst/>
          </a:prstGeom>
        </p:spPr>
        <p:txBody>
          <a:bodyPr vert="horz" wrap="square" lIns="0" tIns="11349" rIns="0" bIns="0" rtlCol="0">
            <a:spAutoFit/>
          </a:bodyPr>
          <a:lstStyle/>
          <a:p>
            <a:pPr marL="317701" marR="233743" indent="-306371" defTabSz="816938">
              <a:spcBef>
                <a:spcPts val="90"/>
              </a:spcBef>
              <a:buFont typeface="Arial"/>
              <a:buChar char="•"/>
              <a:tabLst>
                <a:tab pos="317136" algn="l"/>
                <a:tab pos="317701" algn="l"/>
              </a:tabLst>
            </a:pPr>
            <a:r>
              <a:rPr sz="2200" spc="-102" dirty="0">
                <a:solidFill>
                  <a:prstClr val="black"/>
                </a:solidFill>
                <a:cs typeface="Calibri"/>
              </a:rPr>
              <a:t>To </a:t>
            </a:r>
            <a:r>
              <a:rPr sz="2200" spc="-9" dirty="0">
                <a:solidFill>
                  <a:prstClr val="black"/>
                </a:solidFill>
                <a:cs typeface="Calibri"/>
              </a:rPr>
              <a:t>secure </a:t>
            </a:r>
            <a:r>
              <a:rPr sz="2200" spc="-4" dirty="0">
                <a:solidFill>
                  <a:srgbClr val="FF0000"/>
                </a:solidFill>
                <a:cs typeface="Calibri"/>
              </a:rPr>
              <a:t>well-conditioned triangles or </a:t>
            </a:r>
            <a:r>
              <a:rPr sz="2200" spc="-13" dirty="0">
                <a:solidFill>
                  <a:srgbClr val="FF0000"/>
                </a:solidFill>
                <a:cs typeface="Calibri"/>
              </a:rPr>
              <a:t>to </a:t>
            </a:r>
            <a:r>
              <a:rPr sz="2200" spc="-18" dirty="0">
                <a:solidFill>
                  <a:srgbClr val="FF0000"/>
                </a:solidFill>
                <a:cs typeface="Calibri"/>
              </a:rPr>
              <a:t>have </a:t>
            </a:r>
            <a:r>
              <a:rPr sz="2200" spc="-9" dirty="0">
                <a:solidFill>
                  <a:srgbClr val="FF0000"/>
                </a:solidFill>
                <a:cs typeface="Calibri"/>
              </a:rPr>
              <a:t>good </a:t>
            </a:r>
            <a:r>
              <a:rPr sz="2200" spc="-13" dirty="0">
                <a:solidFill>
                  <a:srgbClr val="FF0000"/>
                </a:solidFill>
                <a:cs typeface="Calibri"/>
              </a:rPr>
              <a:t>visibility,  </a:t>
            </a:r>
            <a:r>
              <a:rPr sz="2200" spc="-4" dirty="0">
                <a:solidFill>
                  <a:srgbClr val="FF0000"/>
                </a:solidFill>
                <a:cs typeface="Calibri"/>
              </a:rPr>
              <a:t>objects such </a:t>
            </a:r>
            <a:r>
              <a:rPr sz="2200" dirty="0">
                <a:solidFill>
                  <a:srgbClr val="FF0000"/>
                </a:solidFill>
                <a:cs typeface="Calibri"/>
              </a:rPr>
              <a:t>as </a:t>
            </a:r>
            <a:r>
              <a:rPr sz="2200" spc="-4" dirty="0">
                <a:solidFill>
                  <a:srgbClr val="FF0000"/>
                </a:solidFill>
                <a:cs typeface="Calibri"/>
              </a:rPr>
              <a:t>chimneys, </a:t>
            </a:r>
            <a:r>
              <a:rPr sz="2200" spc="-9" dirty="0">
                <a:solidFill>
                  <a:srgbClr val="FF0000"/>
                </a:solidFill>
                <a:cs typeface="Calibri"/>
              </a:rPr>
              <a:t>flat </a:t>
            </a:r>
            <a:r>
              <a:rPr sz="2200" spc="-4" dirty="0">
                <a:solidFill>
                  <a:srgbClr val="FF0000"/>
                </a:solidFill>
                <a:cs typeface="Calibri"/>
              </a:rPr>
              <a:t>poles, </a:t>
            </a:r>
            <a:r>
              <a:rPr sz="2200" spc="-13" dirty="0">
                <a:solidFill>
                  <a:srgbClr val="FF0000"/>
                </a:solidFill>
                <a:cs typeface="Calibri"/>
              </a:rPr>
              <a:t>towers, </a:t>
            </a:r>
            <a:r>
              <a:rPr sz="2200" spc="-4" dirty="0">
                <a:solidFill>
                  <a:srgbClr val="FF0000"/>
                </a:solidFill>
                <a:cs typeface="Calibri"/>
              </a:rPr>
              <a:t>lighthouse, </a:t>
            </a:r>
            <a:r>
              <a:rPr sz="2200" spc="-9" dirty="0">
                <a:solidFill>
                  <a:srgbClr val="FF0000"/>
                </a:solidFill>
                <a:cs typeface="Calibri"/>
              </a:rPr>
              <a:t>etc. </a:t>
            </a:r>
            <a:r>
              <a:rPr sz="2200" spc="-13" dirty="0">
                <a:solidFill>
                  <a:srgbClr val="FF0000"/>
                </a:solidFill>
                <a:cs typeface="Calibri"/>
              </a:rPr>
              <a:t>are  </a:t>
            </a:r>
            <a:r>
              <a:rPr sz="2200" spc="-4" dirty="0">
                <a:solidFill>
                  <a:srgbClr val="FF0000"/>
                </a:solidFill>
                <a:cs typeface="Calibri"/>
              </a:rPr>
              <a:t>selected </a:t>
            </a:r>
            <a:r>
              <a:rPr sz="2200" dirty="0">
                <a:solidFill>
                  <a:srgbClr val="FF0000"/>
                </a:solidFill>
                <a:cs typeface="Calibri"/>
              </a:rPr>
              <a:t>as </a:t>
            </a:r>
            <a:r>
              <a:rPr sz="2200" spc="-4" dirty="0">
                <a:solidFill>
                  <a:srgbClr val="FF0000"/>
                </a:solidFill>
                <a:cs typeface="Calibri"/>
              </a:rPr>
              <a:t>triangulation</a:t>
            </a:r>
            <a:r>
              <a:rPr sz="2200" spc="-63" dirty="0">
                <a:solidFill>
                  <a:srgbClr val="FF0000"/>
                </a:solidFill>
                <a:cs typeface="Calibri"/>
              </a:rPr>
              <a:t> </a:t>
            </a:r>
            <a:r>
              <a:rPr sz="2200" spc="-9" dirty="0">
                <a:solidFill>
                  <a:srgbClr val="FF0000"/>
                </a:solidFill>
                <a:cs typeface="Calibri"/>
              </a:rPr>
              <a:t>stations</a:t>
            </a:r>
            <a:r>
              <a:rPr sz="2200" spc="-9" dirty="0">
                <a:solidFill>
                  <a:prstClr val="black"/>
                </a:solidFill>
                <a:cs typeface="Calibri"/>
              </a:rPr>
              <a:t>.</a:t>
            </a:r>
            <a:endParaRPr sz="2200">
              <a:solidFill>
                <a:prstClr val="black"/>
              </a:solidFill>
              <a:cs typeface="Calibri"/>
            </a:endParaRPr>
          </a:p>
          <a:p>
            <a:pPr marL="317136" marR="150909" indent="-306371" defTabSz="816938">
              <a:spcBef>
                <a:spcPts val="516"/>
              </a:spcBef>
              <a:buFont typeface="Arial"/>
              <a:buChar char="•"/>
              <a:tabLst>
                <a:tab pos="377277" algn="l"/>
                <a:tab pos="377845" algn="l"/>
              </a:tabLst>
            </a:pPr>
            <a:r>
              <a:rPr dirty="0">
                <a:solidFill>
                  <a:prstClr val="black"/>
                </a:solidFill>
              </a:rPr>
              <a:t>	</a:t>
            </a:r>
            <a:r>
              <a:rPr sz="2200" dirty="0">
                <a:solidFill>
                  <a:prstClr val="black"/>
                </a:solidFill>
                <a:cs typeface="Calibri"/>
              </a:rPr>
              <a:t>Such </a:t>
            </a:r>
            <a:r>
              <a:rPr sz="2200" spc="-13" dirty="0">
                <a:solidFill>
                  <a:prstClr val="black"/>
                </a:solidFill>
                <a:cs typeface="Calibri"/>
              </a:rPr>
              <a:t>stations </a:t>
            </a:r>
            <a:r>
              <a:rPr sz="2200" spc="-9" dirty="0">
                <a:solidFill>
                  <a:srgbClr val="FF0000"/>
                </a:solidFill>
                <a:cs typeface="Calibri"/>
              </a:rPr>
              <a:t>can </a:t>
            </a:r>
            <a:r>
              <a:rPr sz="2200" spc="-4" dirty="0">
                <a:solidFill>
                  <a:srgbClr val="FF0000"/>
                </a:solidFill>
                <a:cs typeface="Calibri"/>
              </a:rPr>
              <a:t>be </a:t>
            </a:r>
            <a:r>
              <a:rPr sz="2200" spc="-9" dirty="0">
                <a:solidFill>
                  <a:srgbClr val="FF0000"/>
                </a:solidFill>
                <a:cs typeface="Calibri"/>
              </a:rPr>
              <a:t>sighted </a:t>
            </a:r>
            <a:r>
              <a:rPr sz="2200" spc="-13" dirty="0">
                <a:solidFill>
                  <a:srgbClr val="FF0000"/>
                </a:solidFill>
                <a:cs typeface="Calibri"/>
              </a:rPr>
              <a:t>from </a:t>
            </a:r>
            <a:r>
              <a:rPr sz="2200" spc="-4" dirty="0">
                <a:solidFill>
                  <a:srgbClr val="FF0000"/>
                </a:solidFill>
                <a:cs typeface="Calibri"/>
              </a:rPr>
              <a:t>other </a:t>
            </a:r>
            <a:r>
              <a:rPr sz="2200" spc="-13" dirty="0">
                <a:solidFill>
                  <a:srgbClr val="FF0000"/>
                </a:solidFill>
                <a:cs typeface="Calibri"/>
              </a:rPr>
              <a:t>stations </a:t>
            </a:r>
            <a:r>
              <a:rPr sz="2200" spc="-4" dirty="0">
                <a:solidFill>
                  <a:srgbClr val="FF0000"/>
                </a:solidFill>
                <a:cs typeface="Calibri"/>
              </a:rPr>
              <a:t>but </a:t>
            </a:r>
            <a:r>
              <a:rPr sz="2200" dirty="0">
                <a:solidFill>
                  <a:srgbClr val="FF0000"/>
                </a:solidFill>
                <a:cs typeface="Calibri"/>
              </a:rPr>
              <a:t>it is </a:t>
            </a:r>
            <a:r>
              <a:rPr sz="2200" spc="-4" dirty="0">
                <a:solidFill>
                  <a:srgbClr val="FF0000"/>
                </a:solidFill>
                <a:cs typeface="Calibri"/>
              </a:rPr>
              <a:t>not  possible </a:t>
            </a:r>
            <a:r>
              <a:rPr sz="2200" spc="-13" dirty="0">
                <a:solidFill>
                  <a:srgbClr val="FF0000"/>
                </a:solidFill>
                <a:cs typeface="Calibri"/>
              </a:rPr>
              <a:t>to </a:t>
            </a:r>
            <a:r>
              <a:rPr sz="2200" spc="-4" dirty="0">
                <a:solidFill>
                  <a:srgbClr val="FF0000"/>
                </a:solidFill>
                <a:cs typeface="Calibri"/>
              </a:rPr>
              <a:t>occupy the </a:t>
            </a:r>
            <a:r>
              <a:rPr sz="2200" spc="-13" dirty="0">
                <a:solidFill>
                  <a:srgbClr val="FF0000"/>
                </a:solidFill>
                <a:cs typeface="Calibri"/>
              </a:rPr>
              <a:t>station </a:t>
            </a:r>
            <a:r>
              <a:rPr sz="2200" spc="-4" dirty="0">
                <a:solidFill>
                  <a:srgbClr val="FF0000"/>
                </a:solidFill>
                <a:cs typeface="Calibri"/>
              </a:rPr>
              <a:t>directly below such </a:t>
            </a:r>
            <a:r>
              <a:rPr sz="2200" spc="-9" dirty="0">
                <a:solidFill>
                  <a:prstClr val="black"/>
                </a:solidFill>
                <a:cs typeface="Calibri"/>
              </a:rPr>
              <a:t>excellent  </a:t>
            </a:r>
            <a:r>
              <a:rPr sz="2200" spc="-13" dirty="0">
                <a:solidFill>
                  <a:prstClr val="black"/>
                </a:solidFill>
                <a:cs typeface="Calibri"/>
              </a:rPr>
              <a:t>targets </a:t>
            </a:r>
            <a:r>
              <a:rPr sz="2200" spc="-18" dirty="0">
                <a:solidFill>
                  <a:prstClr val="black"/>
                </a:solidFill>
                <a:cs typeface="Calibri"/>
              </a:rPr>
              <a:t>for </a:t>
            </a:r>
            <a:r>
              <a:rPr sz="2200" spc="-4" dirty="0">
                <a:solidFill>
                  <a:prstClr val="black"/>
                </a:solidFill>
                <a:cs typeface="Calibri"/>
              </a:rPr>
              <a:t>making the </a:t>
            </a:r>
            <a:r>
              <a:rPr sz="2200" spc="-9" dirty="0">
                <a:solidFill>
                  <a:prstClr val="black"/>
                </a:solidFill>
                <a:cs typeface="Calibri"/>
              </a:rPr>
              <a:t>observations by </a:t>
            </a:r>
            <a:r>
              <a:rPr sz="2200" spc="-9" dirty="0">
                <a:solidFill>
                  <a:srgbClr val="FF0000"/>
                </a:solidFill>
                <a:cs typeface="Calibri"/>
              </a:rPr>
              <a:t>setting </a:t>
            </a:r>
            <a:r>
              <a:rPr sz="2200" spc="-4" dirty="0">
                <a:solidFill>
                  <a:srgbClr val="FF0000"/>
                </a:solidFill>
                <a:cs typeface="Calibri"/>
              </a:rPr>
              <a:t>up the </a:t>
            </a:r>
            <a:r>
              <a:rPr sz="2200" spc="-9" dirty="0">
                <a:solidFill>
                  <a:srgbClr val="FF0000"/>
                </a:solidFill>
                <a:cs typeface="Calibri"/>
              </a:rPr>
              <a:t>instrument  </a:t>
            </a:r>
            <a:r>
              <a:rPr sz="2200" spc="-13" dirty="0">
                <a:solidFill>
                  <a:srgbClr val="FF0000"/>
                </a:solidFill>
                <a:cs typeface="Calibri"/>
              </a:rPr>
              <a:t>over </a:t>
            </a:r>
            <a:r>
              <a:rPr sz="2200" spc="-4" dirty="0">
                <a:solidFill>
                  <a:srgbClr val="FF0000"/>
                </a:solidFill>
                <a:cs typeface="Calibri"/>
              </a:rPr>
              <a:t>the </a:t>
            </a:r>
            <a:r>
              <a:rPr sz="2200" spc="-13" dirty="0">
                <a:solidFill>
                  <a:srgbClr val="FF0000"/>
                </a:solidFill>
                <a:cs typeface="Calibri"/>
              </a:rPr>
              <a:t>station </a:t>
            </a:r>
            <a:r>
              <a:rPr sz="2200" spc="-9" dirty="0">
                <a:solidFill>
                  <a:srgbClr val="FF0000"/>
                </a:solidFill>
                <a:cs typeface="Calibri"/>
              </a:rPr>
              <a:t>point.</a:t>
            </a:r>
            <a:endParaRPr sz="2200">
              <a:solidFill>
                <a:prstClr val="black"/>
              </a:solidFill>
              <a:cs typeface="Calibri"/>
            </a:endParaRPr>
          </a:p>
          <a:p>
            <a:pPr marL="317701" marR="4559" indent="-306371" defTabSz="816938">
              <a:spcBef>
                <a:spcPts val="516"/>
              </a:spcBef>
              <a:buFont typeface="Arial"/>
              <a:buChar char="•"/>
              <a:tabLst>
                <a:tab pos="317136" algn="l"/>
                <a:tab pos="317701" algn="l"/>
              </a:tabLst>
            </a:pPr>
            <a:r>
              <a:rPr sz="2200" spc="-13" dirty="0">
                <a:solidFill>
                  <a:prstClr val="black"/>
                </a:solidFill>
                <a:cs typeface="Calibri"/>
              </a:rPr>
              <a:t>Also, </a:t>
            </a:r>
            <a:r>
              <a:rPr sz="2200" spc="-4" dirty="0">
                <a:solidFill>
                  <a:srgbClr val="FF0000"/>
                </a:solidFill>
                <a:cs typeface="Calibri"/>
              </a:rPr>
              <a:t>signals </a:t>
            </a:r>
            <a:r>
              <a:rPr sz="2200" spc="-13" dirty="0">
                <a:solidFill>
                  <a:srgbClr val="FF0000"/>
                </a:solidFill>
                <a:cs typeface="Calibri"/>
              </a:rPr>
              <a:t>are </a:t>
            </a:r>
            <a:r>
              <a:rPr sz="2200" spc="-9" dirty="0">
                <a:solidFill>
                  <a:srgbClr val="FF0000"/>
                </a:solidFill>
                <a:cs typeface="Calibri"/>
              </a:rPr>
              <a:t>frequently </a:t>
            </a:r>
            <a:r>
              <a:rPr sz="2200" spc="-4" dirty="0">
                <a:solidFill>
                  <a:srgbClr val="FF0000"/>
                </a:solidFill>
                <a:cs typeface="Calibri"/>
              </a:rPr>
              <a:t>blown out of position, and </a:t>
            </a:r>
            <a:r>
              <a:rPr sz="2200" dirty="0">
                <a:solidFill>
                  <a:srgbClr val="FF0000"/>
                </a:solidFill>
                <a:cs typeface="Calibri"/>
              </a:rPr>
              <a:t>angles </a:t>
            </a:r>
            <a:r>
              <a:rPr sz="2200" spc="-9" dirty="0">
                <a:solidFill>
                  <a:srgbClr val="FF0000"/>
                </a:solidFill>
                <a:cs typeface="Calibri"/>
              </a:rPr>
              <a:t>read  </a:t>
            </a:r>
            <a:r>
              <a:rPr sz="2200" spc="-4" dirty="0">
                <a:solidFill>
                  <a:srgbClr val="FF0000"/>
                </a:solidFill>
                <a:cs typeface="Calibri"/>
              </a:rPr>
              <a:t>on </a:t>
            </a:r>
            <a:r>
              <a:rPr sz="2200" dirty="0">
                <a:solidFill>
                  <a:srgbClr val="FF0000"/>
                </a:solidFill>
                <a:cs typeface="Calibri"/>
              </a:rPr>
              <a:t>them </a:t>
            </a:r>
            <a:r>
              <a:rPr sz="2200" spc="-18" dirty="0">
                <a:solidFill>
                  <a:srgbClr val="FF0000"/>
                </a:solidFill>
                <a:cs typeface="Calibri"/>
              </a:rPr>
              <a:t>have </a:t>
            </a:r>
            <a:r>
              <a:rPr sz="2200" spc="-13" dirty="0">
                <a:solidFill>
                  <a:srgbClr val="FF0000"/>
                </a:solidFill>
                <a:cs typeface="Calibri"/>
              </a:rPr>
              <a:t>to </a:t>
            </a:r>
            <a:r>
              <a:rPr sz="2200" spc="-4" dirty="0">
                <a:solidFill>
                  <a:srgbClr val="FF0000"/>
                </a:solidFill>
                <a:cs typeface="Calibri"/>
              </a:rPr>
              <a:t>be </a:t>
            </a:r>
            <a:r>
              <a:rPr sz="2200" spc="-9" dirty="0">
                <a:solidFill>
                  <a:srgbClr val="FF0000"/>
                </a:solidFill>
                <a:cs typeface="Calibri"/>
              </a:rPr>
              <a:t>corrected </a:t>
            </a:r>
            <a:r>
              <a:rPr sz="2200" spc="-13" dirty="0">
                <a:solidFill>
                  <a:srgbClr val="FF0000"/>
                </a:solidFill>
                <a:cs typeface="Calibri"/>
              </a:rPr>
              <a:t>to </a:t>
            </a:r>
            <a:r>
              <a:rPr sz="2200" spc="-4" dirty="0">
                <a:solidFill>
                  <a:srgbClr val="FF0000"/>
                </a:solidFill>
                <a:cs typeface="Calibri"/>
              </a:rPr>
              <a:t>the true position of the  triangulation </a:t>
            </a:r>
            <a:r>
              <a:rPr sz="2200" spc="-13" dirty="0">
                <a:solidFill>
                  <a:srgbClr val="FF0000"/>
                </a:solidFill>
                <a:cs typeface="Calibri"/>
              </a:rPr>
              <a:t>station. </a:t>
            </a:r>
            <a:r>
              <a:rPr sz="2200" spc="-4" dirty="0">
                <a:solidFill>
                  <a:prstClr val="black"/>
                </a:solidFill>
                <a:cs typeface="Calibri"/>
              </a:rPr>
              <a:t>Thus, </a:t>
            </a:r>
            <a:r>
              <a:rPr sz="2200" spc="-9" dirty="0">
                <a:solidFill>
                  <a:prstClr val="black"/>
                </a:solidFill>
                <a:cs typeface="Calibri"/>
              </a:rPr>
              <a:t>there </a:t>
            </a:r>
            <a:r>
              <a:rPr sz="2200" spc="-13" dirty="0">
                <a:solidFill>
                  <a:prstClr val="black"/>
                </a:solidFill>
                <a:cs typeface="Calibri"/>
              </a:rPr>
              <a:t>are </a:t>
            </a:r>
            <a:r>
              <a:rPr sz="2200" spc="-9" dirty="0">
                <a:solidFill>
                  <a:prstClr val="black"/>
                </a:solidFill>
                <a:cs typeface="Calibri"/>
              </a:rPr>
              <a:t>two </a:t>
            </a:r>
            <a:r>
              <a:rPr sz="2200" dirty="0">
                <a:solidFill>
                  <a:prstClr val="black"/>
                </a:solidFill>
                <a:cs typeface="Calibri"/>
              </a:rPr>
              <a:t>types </a:t>
            </a:r>
            <a:r>
              <a:rPr sz="2200" spc="-4" dirty="0">
                <a:solidFill>
                  <a:prstClr val="black"/>
                </a:solidFill>
                <a:cs typeface="Calibri"/>
              </a:rPr>
              <a:t>of</a:t>
            </a:r>
            <a:r>
              <a:rPr sz="2200" spc="-9" dirty="0">
                <a:solidFill>
                  <a:prstClr val="black"/>
                </a:solidFill>
                <a:cs typeface="Calibri"/>
              </a:rPr>
              <a:t> problems:</a:t>
            </a:r>
            <a:endParaRPr sz="2200">
              <a:solidFill>
                <a:prstClr val="black"/>
              </a:solidFill>
              <a:cs typeface="Calibri"/>
            </a:endParaRPr>
          </a:p>
          <a:p>
            <a:pPr marL="397692" indent="-386916" defTabSz="816938">
              <a:spcBef>
                <a:spcPts val="516"/>
              </a:spcBef>
              <a:buFontTx/>
              <a:buAutoNum type="arabicPeriod"/>
              <a:tabLst>
                <a:tab pos="397692" algn="l"/>
                <a:tab pos="398261" algn="l"/>
              </a:tabLst>
            </a:pPr>
            <a:r>
              <a:rPr sz="2200" dirty="0">
                <a:solidFill>
                  <a:prstClr val="black"/>
                </a:solidFill>
                <a:cs typeface="Calibri"/>
              </a:rPr>
              <a:t>When </a:t>
            </a:r>
            <a:r>
              <a:rPr sz="2200" spc="-4" dirty="0">
                <a:solidFill>
                  <a:prstClr val="black"/>
                </a:solidFill>
                <a:cs typeface="Calibri"/>
              </a:rPr>
              <a:t>the </a:t>
            </a:r>
            <a:r>
              <a:rPr sz="2200" spc="-9" dirty="0">
                <a:solidFill>
                  <a:srgbClr val="FF0000"/>
                </a:solidFill>
                <a:cs typeface="Calibri"/>
              </a:rPr>
              <a:t>instrument </a:t>
            </a:r>
            <a:r>
              <a:rPr sz="2200" dirty="0">
                <a:solidFill>
                  <a:srgbClr val="FF0000"/>
                </a:solidFill>
                <a:cs typeface="Calibri"/>
              </a:rPr>
              <a:t>is </a:t>
            </a:r>
            <a:r>
              <a:rPr sz="2200" spc="-4" dirty="0">
                <a:solidFill>
                  <a:srgbClr val="FF0000"/>
                </a:solidFill>
                <a:cs typeface="Calibri"/>
              </a:rPr>
              <a:t>not set up </a:t>
            </a:r>
            <a:r>
              <a:rPr sz="2200" spc="-13" dirty="0">
                <a:solidFill>
                  <a:srgbClr val="FF0000"/>
                </a:solidFill>
                <a:cs typeface="Calibri"/>
              </a:rPr>
              <a:t>over </a:t>
            </a:r>
            <a:r>
              <a:rPr sz="2200" spc="-4" dirty="0">
                <a:solidFill>
                  <a:srgbClr val="FF0000"/>
                </a:solidFill>
                <a:cs typeface="Calibri"/>
              </a:rPr>
              <a:t>the true </a:t>
            </a:r>
            <a:r>
              <a:rPr sz="2200" spc="-13" dirty="0">
                <a:solidFill>
                  <a:srgbClr val="FF0000"/>
                </a:solidFill>
                <a:cs typeface="Calibri"/>
              </a:rPr>
              <a:t>station</a:t>
            </a:r>
            <a:endParaRPr sz="2200">
              <a:solidFill>
                <a:prstClr val="black"/>
              </a:solidFill>
              <a:cs typeface="Calibri"/>
            </a:endParaRPr>
          </a:p>
          <a:p>
            <a:pPr marL="397692" indent="-386916" defTabSz="816938">
              <a:spcBef>
                <a:spcPts val="516"/>
              </a:spcBef>
              <a:buFontTx/>
              <a:buAutoNum type="arabicPeriod"/>
              <a:tabLst>
                <a:tab pos="397692" algn="l"/>
                <a:tab pos="398261" algn="l"/>
              </a:tabLst>
            </a:pPr>
            <a:r>
              <a:rPr sz="2200" dirty="0">
                <a:solidFill>
                  <a:prstClr val="black"/>
                </a:solidFill>
                <a:cs typeface="Calibri"/>
              </a:rPr>
              <a:t>When </a:t>
            </a:r>
            <a:r>
              <a:rPr sz="2200" spc="-4" dirty="0">
                <a:solidFill>
                  <a:prstClr val="black"/>
                </a:solidFill>
                <a:cs typeface="Calibri"/>
              </a:rPr>
              <a:t>the </a:t>
            </a:r>
            <a:r>
              <a:rPr sz="2200" spc="-18" dirty="0">
                <a:solidFill>
                  <a:srgbClr val="FF0000"/>
                </a:solidFill>
                <a:cs typeface="Calibri"/>
              </a:rPr>
              <a:t>target </a:t>
            </a:r>
            <a:r>
              <a:rPr sz="2200" dirty="0">
                <a:solidFill>
                  <a:srgbClr val="FF0000"/>
                </a:solidFill>
                <a:cs typeface="Calibri"/>
              </a:rPr>
              <a:t>is </a:t>
            </a:r>
            <a:r>
              <a:rPr sz="2200" spc="-4" dirty="0">
                <a:solidFill>
                  <a:srgbClr val="FF0000"/>
                </a:solidFill>
                <a:cs typeface="Calibri"/>
              </a:rPr>
              <a:t>out of</a:t>
            </a:r>
            <a:r>
              <a:rPr sz="2200" spc="-13" dirty="0">
                <a:solidFill>
                  <a:srgbClr val="FF0000"/>
                </a:solidFill>
                <a:cs typeface="Calibri"/>
              </a:rPr>
              <a:t> </a:t>
            </a:r>
            <a:r>
              <a:rPr sz="2200" spc="-4" dirty="0">
                <a:solidFill>
                  <a:srgbClr val="FF0000"/>
                </a:solidFill>
                <a:cs typeface="Calibri"/>
              </a:rPr>
              <a:t>position</a:t>
            </a:r>
            <a:r>
              <a:rPr sz="2200" spc="-4" dirty="0">
                <a:solidFill>
                  <a:prstClr val="black"/>
                </a:solidFill>
                <a:cs typeface="Calibri"/>
              </a:rPr>
              <a:t>.</a:t>
            </a:r>
            <a:endParaRPr sz="2200">
              <a:solidFill>
                <a:prstClr val="black"/>
              </a:solidFill>
              <a:cs typeface="Calibri"/>
            </a:endParaRPr>
          </a:p>
        </p:txBody>
      </p:sp>
    </p:spTree>
    <p:extLst>
      <p:ext uri="{BB962C8B-B14F-4D97-AF65-F5344CB8AC3E}">
        <p14:creationId xmlns:p14="http://schemas.microsoft.com/office/powerpoint/2010/main" val="301156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550428" y="1949824"/>
            <a:ext cx="2177934" cy="2756647"/>
          </a:xfrm>
          <a:prstGeom prst="rect">
            <a:avLst/>
          </a:prstGeom>
          <a:blipFill>
            <a:blip r:embed="rId2" cstate="print"/>
            <a:stretch>
              <a:fillRect/>
            </a:stretch>
          </a:blipFill>
        </p:spPr>
        <p:txBody>
          <a:bodyPr wrap="square" lIns="0" tIns="0" rIns="0" bIns="0" rtlCol="0"/>
          <a:lstStyle/>
          <a:p>
            <a:pPr defTabSz="816938"/>
            <a:endParaRPr>
              <a:solidFill>
                <a:prstClr val="black"/>
              </a:solidFill>
            </a:endParaRPr>
          </a:p>
        </p:txBody>
      </p:sp>
      <p:sp>
        <p:nvSpPr>
          <p:cNvPr id="3" name="object 3"/>
          <p:cNvSpPr txBox="1"/>
          <p:nvPr/>
        </p:nvSpPr>
        <p:spPr>
          <a:xfrm>
            <a:off x="695060" y="1359086"/>
            <a:ext cx="6007099" cy="4332629"/>
          </a:xfrm>
          <a:prstGeom prst="rect">
            <a:avLst/>
          </a:prstGeom>
        </p:spPr>
        <p:txBody>
          <a:bodyPr vert="horz" wrap="square" lIns="0" tIns="10784" rIns="0" bIns="0" rtlCol="0">
            <a:spAutoFit/>
          </a:bodyPr>
          <a:lstStyle/>
          <a:p>
            <a:pPr marL="317701" marR="531587" indent="-306371" defTabSz="816938">
              <a:spcBef>
                <a:spcPts val="85"/>
              </a:spcBef>
              <a:buFont typeface="Arial"/>
              <a:buChar char="•"/>
              <a:tabLst>
                <a:tab pos="317136" algn="l"/>
                <a:tab pos="317701" algn="l"/>
              </a:tabLst>
            </a:pPr>
            <a:r>
              <a:rPr sz="2000" spc="-4" dirty="0">
                <a:solidFill>
                  <a:prstClr val="black"/>
                </a:solidFill>
                <a:cs typeface="Calibri"/>
              </a:rPr>
              <a:t>In </a:t>
            </a:r>
            <a:r>
              <a:rPr sz="2000" spc="-9" dirty="0">
                <a:solidFill>
                  <a:prstClr val="black"/>
                </a:solidFill>
                <a:cs typeface="Calibri"/>
              </a:rPr>
              <a:t>Fig. </a:t>
            </a:r>
            <a:r>
              <a:rPr sz="2000" spc="-4" dirty="0">
                <a:solidFill>
                  <a:prstClr val="black"/>
                </a:solidFill>
                <a:cs typeface="Calibri"/>
              </a:rPr>
              <a:t>1.39, </a:t>
            </a:r>
            <a:r>
              <a:rPr sz="2000" dirty="0">
                <a:solidFill>
                  <a:srgbClr val="FF0000"/>
                </a:solidFill>
                <a:cs typeface="Calibri"/>
              </a:rPr>
              <a:t>A, </a:t>
            </a:r>
            <a:r>
              <a:rPr sz="2000" spc="-13" dirty="0">
                <a:solidFill>
                  <a:srgbClr val="FF0000"/>
                </a:solidFill>
                <a:cs typeface="Calibri"/>
              </a:rPr>
              <a:t>B, </a:t>
            </a:r>
            <a:r>
              <a:rPr sz="2000" spc="-4" dirty="0">
                <a:solidFill>
                  <a:srgbClr val="FF0000"/>
                </a:solidFill>
                <a:cs typeface="Calibri"/>
              </a:rPr>
              <a:t>and C </a:t>
            </a:r>
            <a:r>
              <a:rPr sz="2000" spc="-13" dirty="0">
                <a:solidFill>
                  <a:srgbClr val="FF0000"/>
                </a:solidFill>
                <a:cs typeface="Calibri"/>
              </a:rPr>
              <a:t>are </a:t>
            </a:r>
            <a:r>
              <a:rPr sz="2000" spc="-9" dirty="0">
                <a:solidFill>
                  <a:srgbClr val="FF0000"/>
                </a:solidFill>
                <a:cs typeface="Calibri"/>
              </a:rPr>
              <a:t>the three triangulation  </a:t>
            </a:r>
            <a:r>
              <a:rPr sz="2000" spc="-13" dirty="0">
                <a:solidFill>
                  <a:srgbClr val="FF0000"/>
                </a:solidFill>
                <a:cs typeface="Calibri"/>
              </a:rPr>
              <a:t>stations.</a:t>
            </a:r>
            <a:endParaRPr sz="2000">
              <a:solidFill>
                <a:prstClr val="black"/>
              </a:solidFill>
              <a:cs typeface="Calibri"/>
            </a:endParaRPr>
          </a:p>
          <a:p>
            <a:pPr marL="317701" indent="-306371" defTabSz="816938">
              <a:spcBef>
                <a:spcPts val="471"/>
              </a:spcBef>
              <a:buFont typeface="Arial"/>
              <a:buChar char="•"/>
              <a:tabLst>
                <a:tab pos="317136" algn="l"/>
                <a:tab pos="317701" algn="l"/>
              </a:tabLst>
            </a:pPr>
            <a:r>
              <a:rPr sz="2000" spc="-4" dirty="0">
                <a:solidFill>
                  <a:prstClr val="black"/>
                </a:solidFill>
                <a:cs typeface="Calibri"/>
              </a:rPr>
              <a:t>It is not possible </a:t>
            </a:r>
            <a:r>
              <a:rPr sz="2000" spc="-18" dirty="0">
                <a:solidFill>
                  <a:prstClr val="black"/>
                </a:solidFill>
                <a:cs typeface="Calibri"/>
              </a:rPr>
              <a:t>to </a:t>
            </a:r>
            <a:r>
              <a:rPr sz="2000" spc="-4" dirty="0">
                <a:solidFill>
                  <a:prstClr val="black"/>
                </a:solidFill>
                <a:cs typeface="Calibri"/>
              </a:rPr>
              <a:t>place </a:t>
            </a:r>
            <a:r>
              <a:rPr sz="2000" spc="-9" dirty="0">
                <a:solidFill>
                  <a:prstClr val="black"/>
                </a:solidFill>
                <a:cs typeface="Calibri"/>
              </a:rPr>
              <a:t>instrument </a:t>
            </a:r>
            <a:r>
              <a:rPr sz="2000" spc="-13" dirty="0">
                <a:solidFill>
                  <a:prstClr val="black"/>
                </a:solidFill>
                <a:cs typeface="Calibri"/>
              </a:rPr>
              <a:t>at</a:t>
            </a:r>
            <a:r>
              <a:rPr sz="2000" spc="31" dirty="0">
                <a:solidFill>
                  <a:prstClr val="black"/>
                </a:solidFill>
                <a:cs typeface="Calibri"/>
              </a:rPr>
              <a:t> </a:t>
            </a:r>
            <a:r>
              <a:rPr sz="2000" spc="-4" dirty="0">
                <a:solidFill>
                  <a:prstClr val="black"/>
                </a:solidFill>
                <a:cs typeface="Calibri"/>
              </a:rPr>
              <a:t>C.</a:t>
            </a:r>
            <a:endParaRPr sz="2000">
              <a:solidFill>
                <a:prstClr val="black"/>
              </a:solidFill>
              <a:cs typeface="Calibri"/>
            </a:endParaRPr>
          </a:p>
          <a:p>
            <a:pPr marL="317136" marR="170765" indent="-306371" defTabSz="816938">
              <a:spcBef>
                <a:spcPts val="476"/>
              </a:spcBef>
              <a:buFont typeface="Arial"/>
              <a:buChar char="•"/>
              <a:tabLst>
                <a:tab pos="317136" algn="l"/>
                <a:tab pos="317701" algn="l"/>
              </a:tabLst>
            </a:pPr>
            <a:r>
              <a:rPr sz="2000" spc="-90" dirty="0">
                <a:solidFill>
                  <a:prstClr val="black"/>
                </a:solidFill>
                <a:cs typeface="Calibri"/>
              </a:rPr>
              <a:t>To </a:t>
            </a:r>
            <a:r>
              <a:rPr sz="2000" spc="-9" dirty="0">
                <a:solidFill>
                  <a:prstClr val="black"/>
                </a:solidFill>
                <a:cs typeface="Calibri"/>
              </a:rPr>
              <a:t>solve this problem </a:t>
            </a:r>
            <a:r>
              <a:rPr sz="2000" spc="-4" dirty="0">
                <a:solidFill>
                  <a:prstClr val="black"/>
                </a:solidFill>
                <a:cs typeface="Calibri"/>
              </a:rPr>
              <a:t>another </a:t>
            </a:r>
            <a:r>
              <a:rPr sz="2000" spc="-13" dirty="0">
                <a:solidFill>
                  <a:srgbClr val="FF0000"/>
                </a:solidFill>
                <a:cs typeface="Calibri"/>
              </a:rPr>
              <a:t>station </a:t>
            </a:r>
            <a:r>
              <a:rPr sz="2000" spc="-4" dirty="0">
                <a:solidFill>
                  <a:srgbClr val="FF0000"/>
                </a:solidFill>
                <a:cs typeface="Calibri"/>
              </a:rPr>
              <a:t>S, in </a:t>
            </a:r>
            <a:r>
              <a:rPr sz="2000" spc="-9" dirty="0">
                <a:solidFill>
                  <a:srgbClr val="FF0000"/>
                </a:solidFill>
                <a:cs typeface="Calibri"/>
              </a:rPr>
              <a:t>the vicinity  </a:t>
            </a:r>
            <a:r>
              <a:rPr sz="2000" dirty="0">
                <a:solidFill>
                  <a:srgbClr val="FF0000"/>
                </a:solidFill>
                <a:cs typeface="Calibri"/>
              </a:rPr>
              <a:t>of </a:t>
            </a:r>
            <a:r>
              <a:rPr sz="2000" spc="-9" dirty="0">
                <a:solidFill>
                  <a:srgbClr val="FF0000"/>
                </a:solidFill>
                <a:cs typeface="Calibri"/>
              </a:rPr>
              <a:t>C, </a:t>
            </a:r>
            <a:r>
              <a:rPr sz="2000" spc="-4" dirty="0">
                <a:solidFill>
                  <a:srgbClr val="FF0000"/>
                </a:solidFill>
                <a:cs typeface="Calibri"/>
              </a:rPr>
              <a:t>is </a:t>
            </a:r>
            <a:r>
              <a:rPr sz="2000" spc="-9" dirty="0">
                <a:solidFill>
                  <a:srgbClr val="FF0000"/>
                </a:solidFill>
                <a:cs typeface="Calibri"/>
              </a:rPr>
              <a:t>selected where the instrument </a:t>
            </a:r>
            <a:r>
              <a:rPr sz="2000" spc="-13" dirty="0">
                <a:solidFill>
                  <a:srgbClr val="FF0000"/>
                </a:solidFill>
                <a:cs typeface="Calibri"/>
              </a:rPr>
              <a:t>can </a:t>
            </a:r>
            <a:r>
              <a:rPr sz="2000" spc="-4" dirty="0">
                <a:solidFill>
                  <a:srgbClr val="FF0000"/>
                </a:solidFill>
                <a:cs typeface="Calibri"/>
              </a:rPr>
              <a:t>be </a:t>
            </a:r>
            <a:r>
              <a:rPr sz="2000" spc="-9" dirty="0">
                <a:solidFill>
                  <a:srgbClr val="FF0000"/>
                </a:solidFill>
                <a:cs typeface="Calibri"/>
              </a:rPr>
              <a:t>set up,  </a:t>
            </a:r>
            <a:r>
              <a:rPr sz="2000" spc="-4" dirty="0">
                <a:solidFill>
                  <a:srgbClr val="FF0000"/>
                </a:solidFill>
                <a:cs typeface="Calibri"/>
              </a:rPr>
              <a:t>and </a:t>
            </a:r>
            <a:r>
              <a:rPr sz="2000" spc="-9" dirty="0">
                <a:solidFill>
                  <a:srgbClr val="FF0000"/>
                </a:solidFill>
                <a:cs typeface="Calibri"/>
              </a:rPr>
              <a:t>from where </a:t>
            </a:r>
            <a:r>
              <a:rPr sz="2000" spc="-4" dirty="0">
                <a:solidFill>
                  <a:srgbClr val="FF0000"/>
                </a:solidFill>
                <a:cs typeface="Calibri"/>
              </a:rPr>
              <a:t>all </a:t>
            </a:r>
            <a:r>
              <a:rPr sz="2000" spc="-9" dirty="0">
                <a:solidFill>
                  <a:srgbClr val="FF0000"/>
                </a:solidFill>
                <a:cs typeface="Calibri"/>
              </a:rPr>
              <a:t>the three </a:t>
            </a:r>
            <a:r>
              <a:rPr sz="2000" spc="-13" dirty="0">
                <a:solidFill>
                  <a:srgbClr val="FF0000"/>
                </a:solidFill>
                <a:cs typeface="Calibri"/>
              </a:rPr>
              <a:t>stations are </a:t>
            </a:r>
            <a:r>
              <a:rPr sz="2000" spc="-4" dirty="0">
                <a:solidFill>
                  <a:srgbClr val="FF0000"/>
                </a:solidFill>
                <a:cs typeface="Calibri"/>
              </a:rPr>
              <a:t>visible </a:t>
            </a:r>
            <a:r>
              <a:rPr sz="2000" spc="-18" dirty="0">
                <a:solidFill>
                  <a:srgbClr val="FF0000"/>
                </a:solidFill>
                <a:cs typeface="Calibri"/>
              </a:rPr>
              <a:t>for  </a:t>
            </a:r>
            <a:r>
              <a:rPr sz="2000" spc="-9" dirty="0">
                <a:solidFill>
                  <a:srgbClr val="FF0000"/>
                </a:solidFill>
                <a:cs typeface="Calibri"/>
              </a:rPr>
              <a:t>making the </a:t>
            </a:r>
            <a:r>
              <a:rPr sz="2000" spc="-4" dirty="0">
                <a:solidFill>
                  <a:srgbClr val="FF0000"/>
                </a:solidFill>
                <a:cs typeface="Calibri"/>
              </a:rPr>
              <a:t>angle</a:t>
            </a:r>
            <a:r>
              <a:rPr sz="2000" spc="18" dirty="0">
                <a:solidFill>
                  <a:srgbClr val="FF0000"/>
                </a:solidFill>
                <a:cs typeface="Calibri"/>
              </a:rPr>
              <a:t> </a:t>
            </a:r>
            <a:r>
              <a:rPr sz="2000" spc="-9" dirty="0">
                <a:solidFill>
                  <a:srgbClr val="FF0000"/>
                </a:solidFill>
                <a:cs typeface="Calibri"/>
              </a:rPr>
              <a:t>observations.</a:t>
            </a:r>
            <a:endParaRPr sz="2000">
              <a:solidFill>
                <a:prstClr val="black"/>
              </a:solidFill>
              <a:cs typeface="Calibri"/>
            </a:endParaRPr>
          </a:p>
          <a:p>
            <a:pPr marL="317701" indent="-306371" defTabSz="816938">
              <a:spcBef>
                <a:spcPts val="476"/>
              </a:spcBef>
              <a:buFont typeface="Arial"/>
              <a:buChar char="•"/>
              <a:tabLst>
                <a:tab pos="317136" algn="l"/>
                <a:tab pos="317701" algn="l"/>
              </a:tabLst>
            </a:pPr>
            <a:r>
              <a:rPr sz="2000" spc="-9" dirty="0">
                <a:solidFill>
                  <a:prstClr val="black"/>
                </a:solidFill>
                <a:cs typeface="Calibri"/>
              </a:rPr>
              <a:t>Such </a:t>
            </a:r>
            <a:r>
              <a:rPr sz="2000" spc="-13" dirty="0">
                <a:solidFill>
                  <a:prstClr val="black"/>
                </a:solidFill>
                <a:cs typeface="Calibri"/>
              </a:rPr>
              <a:t>station </a:t>
            </a:r>
            <a:r>
              <a:rPr sz="2000" spc="-4" dirty="0">
                <a:solidFill>
                  <a:prstClr val="black"/>
                </a:solidFill>
                <a:cs typeface="Calibri"/>
              </a:rPr>
              <a:t>is </a:t>
            </a:r>
            <a:r>
              <a:rPr sz="2000" spc="-9" dirty="0">
                <a:solidFill>
                  <a:prstClr val="black"/>
                </a:solidFill>
                <a:cs typeface="Calibri"/>
              </a:rPr>
              <a:t>known </a:t>
            </a:r>
            <a:r>
              <a:rPr sz="2000" spc="-4" dirty="0">
                <a:solidFill>
                  <a:prstClr val="black"/>
                </a:solidFill>
                <a:cs typeface="Calibri"/>
              </a:rPr>
              <a:t>as </a:t>
            </a:r>
            <a:r>
              <a:rPr sz="2000" spc="-13" dirty="0">
                <a:solidFill>
                  <a:srgbClr val="FF0000"/>
                </a:solidFill>
                <a:cs typeface="Calibri"/>
              </a:rPr>
              <a:t>satellite</a:t>
            </a:r>
            <a:r>
              <a:rPr sz="2000" spc="36" dirty="0">
                <a:solidFill>
                  <a:srgbClr val="FF0000"/>
                </a:solidFill>
                <a:cs typeface="Calibri"/>
              </a:rPr>
              <a:t> </a:t>
            </a:r>
            <a:r>
              <a:rPr sz="2000" spc="-13" dirty="0">
                <a:solidFill>
                  <a:srgbClr val="FF0000"/>
                </a:solidFill>
                <a:cs typeface="Calibri"/>
              </a:rPr>
              <a:t>station</a:t>
            </a:r>
            <a:r>
              <a:rPr sz="2000" spc="-13" dirty="0">
                <a:solidFill>
                  <a:prstClr val="black"/>
                </a:solidFill>
                <a:cs typeface="Calibri"/>
              </a:rPr>
              <a:t>.</a:t>
            </a:r>
            <a:endParaRPr sz="2000">
              <a:solidFill>
                <a:prstClr val="black"/>
              </a:solidFill>
              <a:cs typeface="Calibri"/>
            </a:endParaRPr>
          </a:p>
          <a:p>
            <a:pPr marL="317701" marR="274589" indent="-306371" defTabSz="816938">
              <a:spcBef>
                <a:spcPts val="471"/>
              </a:spcBef>
              <a:buFont typeface="Arial"/>
              <a:buChar char="•"/>
              <a:tabLst>
                <a:tab pos="373300" algn="l"/>
                <a:tab pos="373869" algn="l"/>
              </a:tabLst>
            </a:pPr>
            <a:r>
              <a:rPr dirty="0">
                <a:solidFill>
                  <a:prstClr val="black"/>
                </a:solidFill>
              </a:rPr>
              <a:t>	</a:t>
            </a:r>
            <a:r>
              <a:rPr sz="2000" spc="-4" dirty="0">
                <a:solidFill>
                  <a:prstClr val="black"/>
                </a:solidFill>
                <a:cs typeface="Calibri"/>
              </a:rPr>
              <a:t>As </a:t>
            </a:r>
            <a:r>
              <a:rPr sz="2000" spc="-9" dirty="0">
                <a:solidFill>
                  <a:prstClr val="black"/>
                </a:solidFill>
                <a:cs typeface="Calibri"/>
              </a:rPr>
              <a:t>the observations from </a:t>
            </a:r>
            <a:r>
              <a:rPr sz="2000" spc="-4" dirty="0">
                <a:solidFill>
                  <a:srgbClr val="FF0000"/>
                </a:solidFill>
                <a:cs typeface="Calibri"/>
              </a:rPr>
              <a:t>C </a:t>
            </a:r>
            <a:r>
              <a:rPr sz="2000" spc="-13" dirty="0">
                <a:solidFill>
                  <a:srgbClr val="FF0000"/>
                </a:solidFill>
                <a:cs typeface="Calibri"/>
              </a:rPr>
              <a:t>are </a:t>
            </a:r>
            <a:r>
              <a:rPr sz="2000" spc="-4" dirty="0">
                <a:solidFill>
                  <a:srgbClr val="FF0000"/>
                </a:solidFill>
                <a:cs typeface="Calibri"/>
              </a:rPr>
              <a:t>not possible, </a:t>
            </a:r>
            <a:r>
              <a:rPr sz="2000" spc="-9" dirty="0">
                <a:solidFill>
                  <a:srgbClr val="FF0000"/>
                </a:solidFill>
                <a:cs typeface="Calibri"/>
              </a:rPr>
              <a:t>the  observations </a:t>
            </a:r>
            <a:r>
              <a:rPr sz="2000" spc="-13" dirty="0">
                <a:solidFill>
                  <a:srgbClr val="FF0000"/>
                </a:solidFill>
                <a:cs typeface="Calibri"/>
              </a:rPr>
              <a:t>form </a:t>
            </a:r>
            <a:r>
              <a:rPr sz="2000" spc="-4" dirty="0">
                <a:solidFill>
                  <a:srgbClr val="FF0000"/>
                </a:solidFill>
                <a:cs typeface="Calibri"/>
              </a:rPr>
              <a:t>S </a:t>
            </a:r>
            <a:r>
              <a:rPr sz="2000" spc="-13" dirty="0">
                <a:solidFill>
                  <a:srgbClr val="FF0000"/>
                </a:solidFill>
                <a:cs typeface="Calibri"/>
              </a:rPr>
              <a:t>are </a:t>
            </a:r>
            <a:r>
              <a:rPr sz="2000" spc="-4" dirty="0">
                <a:solidFill>
                  <a:srgbClr val="FF0000"/>
                </a:solidFill>
                <a:cs typeface="Calibri"/>
              </a:rPr>
              <a:t>made </a:t>
            </a:r>
            <a:r>
              <a:rPr sz="2000" dirty="0">
                <a:solidFill>
                  <a:srgbClr val="FF0000"/>
                </a:solidFill>
                <a:cs typeface="Calibri"/>
              </a:rPr>
              <a:t>on A, </a:t>
            </a:r>
            <a:r>
              <a:rPr sz="2000" spc="-13" dirty="0">
                <a:solidFill>
                  <a:srgbClr val="FF0000"/>
                </a:solidFill>
                <a:cs typeface="Calibri"/>
              </a:rPr>
              <a:t>B, </a:t>
            </a:r>
            <a:r>
              <a:rPr sz="2000" spc="-4" dirty="0">
                <a:solidFill>
                  <a:srgbClr val="FF0000"/>
                </a:solidFill>
                <a:cs typeface="Calibri"/>
              </a:rPr>
              <a:t>and, C </a:t>
            </a:r>
            <a:r>
              <a:rPr sz="2000" spc="-9" dirty="0">
                <a:solidFill>
                  <a:srgbClr val="FF0000"/>
                </a:solidFill>
                <a:cs typeface="Calibri"/>
              </a:rPr>
              <a:t>from </a:t>
            </a:r>
            <a:r>
              <a:rPr sz="2000" spc="-4" dirty="0">
                <a:solidFill>
                  <a:srgbClr val="FF0000"/>
                </a:solidFill>
                <a:cs typeface="Calibri"/>
              </a:rPr>
              <a:t>A  and B </a:t>
            </a:r>
            <a:r>
              <a:rPr sz="2000" dirty="0">
                <a:solidFill>
                  <a:srgbClr val="FF0000"/>
                </a:solidFill>
                <a:cs typeface="Calibri"/>
              </a:rPr>
              <a:t>on</a:t>
            </a:r>
            <a:r>
              <a:rPr sz="2000" spc="-18" dirty="0">
                <a:solidFill>
                  <a:srgbClr val="FF0000"/>
                </a:solidFill>
                <a:cs typeface="Calibri"/>
              </a:rPr>
              <a:t> </a:t>
            </a:r>
            <a:r>
              <a:rPr sz="2000" spc="-4" dirty="0">
                <a:solidFill>
                  <a:srgbClr val="FF0000"/>
                </a:solidFill>
                <a:cs typeface="Calibri"/>
              </a:rPr>
              <a:t>C.</a:t>
            </a:r>
            <a:endParaRPr sz="2000">
              <a:solidFill>
                <a:prstClr val="black"/>
              </a:solidFill>
              <a:cs typeface="Calibri"/>
            </a:endParaRPr>
          </a:p>
          <a:p>
            <a:pPr marL="317701" marR="4559" indent="-306371" defTabSz="816938">
              <a:spcBef>
                <a:spcPts val="476"/>
              </a:spcBef>
              <a:buFont typeface="Arial"/>
              <a:buChar char="•"/>
              <a:tabLst>
                <a:tab pos="317136" algn="l"/>
                <a:tab pos="317701" algn="l"/>
              </a:tabLst>
            </a:pPr>
            <a:r>
              <a:rPr sz="2000" spc="-13" dirty="0">
                <a:solidFill>
                  <a:prstClr val="black"/>
                </a:solidFill>
                <a:cs typeface="Calibri"/>
              </a:rPr>
              <a:t>From </a:t>
            </a:r>
            <a:r>
              <a:rPr sz="2000" spc="-9" dirty="0">
                <a:solidFill>
                  <a:prstClr val="black"/>
                </a:solidFill>
                <a:cs typeface="Calibri"/>
              </a:rPr>
              <a:t>the observations </a:t>
            </a:r>
            <a:r>
              <a:rPr sz="2000" spc="-4" dirty="0">
                <a:solidFill>
                  <a:prstClr val="black"/>
                </a:solidFill>
                <a:cs typeface="Calibri"/>
              </a:rPr>
              <a:t>made, </a:t>
            </a:r>
            <a:r>
              <a:rPr sz="2000" spc="-9" dirty="0">
                <a:solidFill>
                  <a:srgbClr val="FF0000"/>
                </a:solidFill>
                <a:cs typeface="Calibri"/>
              </a:rPr>
              <a:t>the required </a:t>
            </a:r>
            <a:r>
              <a:rPr sz="2000" spc="-4" dirty="0">
                <a:solidFill>
                  <a:srgbClr val="FF0000"/>
                </a:solidFill>
                <a:cs typeface="Calibri"/>
              </a:rPr>
              <a:t>angle </a:t>
            </a:r>
            <a:r>
              <a:rPr sz="2000" spc="-9" dirty="0">
                <a:solidFill>
                  <a:srgbClr val="FF0000"/>
                </a:solidFill>
                <a:cs typeface="Calibri"/>
              </a:rPr>
              <a:t>ACB is  </a:t>
            </a:r>
            <a:r>
              <a:rPr sz="2000" spc="-13" dirty="0">
                <a:solidFill>
                  <a:srgbClr val="FF0000"/>
                </a:solidFill>
                <a:cs typeface="Calibri"/>
              </a:rPr>
              <a:t>calculated. </a:t>
            </a:r>
            <a:r>
              <a:rPr sz="2000" spc="-9" dirty="0">
                <a:solidFill>
                  <a:srgbClr val="FF0000"/>
                </a:solidFill>
                <a:cs typeface="Calibri"/>
              </a:rPr>
              <a:t>This </a:t>
            </a:r>
            <a:r>
              <a:rPr sz="2000" spc="-4" dirty="0">
                <a:solidFill>
                  <a:srgbClr val="FF0000"/>
                </a:solidFill>
                <a:cs typeface="Calibri"/>
              </a:rPr>
              <a:t>is </a:t>
            </a:r>
            <a:r>
              <a:rPr sz="2000" spc="-9" dirty="0">
                <a:solidFill>
                  <a:srgbClr val="FF0000"/>
                </a:solidFill>
                <a:cs typeface="Calibri"/>
              </a:rPr>
              <a:t>known </a:t>
            </a:r>
            <a:r>
              <a:rPr sz="2000" spc="-4" dirty="0">
                <a:solidFill>
                  <a:srgbClr val="FF0000"/>
                </a:solidFill>
                <a:cs typeface="Calibri"/>
              </a:rPr>
              <a:t>as </a:t>
            </a:r>
            <a:r>
              <a:rPr sz="2000" spc="-9" dirty="0">
                <a:solidFill>
                  <a:srgbClr val="FF0000"/>
                </a:solidFill>
                <a:cs typeface="Calibri"/>
              </a:rPr>
              <a:t>reduction </a:t>
            </a:r>
            <a:r>
              <a:rPr sz="2000" spc="-18" dirty="0">
                <a:solidFill>
                  <a:srgbClr val="FF0000"/>
                </a:solidFill>
                <a:cs typeface="Calibri"/>
              </a:rPr>
              <a:t>to</a:t>
            </a:r>
            <a:r>
              <a:rPr sz="2000" spc="49" dirty="0">
                <a:solidFill>
                  <a:srgbClr val="FF0000"/>
                </a:solidFill>
                <a:cs typeface="Calibri"/>
              </a:rPr>
              <a:t> </a:t>
            </a:r>
            <a:r>
              <a:rPr sz="2000" spc="-13" dirty="0">
                <a:solidFill>
                  <a:srgbClr val="FF0000"/>
                </a:solidFill>
                <a:cs typeface="Calibri"/>
              </a:rPr>
              <a:t>centre.</a:t>
            </a:r>
            <a:endParaRPr sz="2000">
              <a:solidFill>
                <a:prstClr val="black"/>
              </a:solidFill>
              <a:cs typeface="Calibri"/>
            </a:endParaRPr>
          </a:p>
        </p:txBody>
      </p:sp>
    </p:spTree>
    <p:extLst>
      <p:ext uri="{BB962C8B-B14F-4D97-AF65-F5344CB8AC3E}">
        <p14:creationId xmlns:p14="http://schemas.microsoft.com/office/powerpoint/2010/main" val="3027428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3610" y="571046"/>
            <a:ext cx="6744277" cy="457784"/>
          </a:xfrm>
          <a:prstGeom prst="rect">
            <a:avLst/>
          </a:prstGeom>
        </p:spPr>
        <p:txBody>
          <a:bodyPr vert="horz" wrap="square" lIns="0" tIns="11354" rIns="0" bIns="0" rtlCol="0">
            <a:spAutoFit/>
          </a:bodyPr>
          <a:lstStyle/>
          <a:p>
            <a:pPr marL="11354">
              <a:spcBef>
                <a:spcPts val="90"/>
              </a:spcBef>
            </a:pPr>
            <a:r>
              <a:rPr spc="-9" dirty="0">
                <a:solidFill>
                  <a:srgbClr val="FF0000"/>
                </a:solidFill>
              </a:rPr>
              <a:t>Criteria </a:t>
            </a:r>
            <a:r>
              <a:rPr spc="-27" dirty="0">
                <a:solidFill>
                  <a:srgbClr val="FF0000"/>
                </a:solidFill>
              </a:rPr>
              <a:t>for </a:t>
            </a:r>
            <a:r>
              <a:rPr spc="-4" dirty="0">
                <a:solidFill>
                  <a:srgbClr val="FF0000"/>
                </a:solidFill>
              </a:rPr>
              <a:t>selection </a:t>
            </a:r>
            <a:r>
              <a:rPr dirty="0">
                <a:solidFill>
                  <a:srgbClr val="FF0000"/>
                </a:solidFill>
              </a:rPr>
              <a:t>of </a:t>
            </a:r>
            <a:r>
              <a:rPr spc="-4" dirty="0">
                <a:solidFill>
                  <a:srgbClr val="FF0000"/>
                </a:solidFill>
              </a:rPr>
              <a:t>triangulation</a:t>
            </a:r>
            <a:r>
              <a:rPr spc="90" dirty="0">
                <a:solidFill>
                  <a:srgbClr val="FF0000"/>
                </a:solidFill>
              </a:rPr>
              <a:t> </a:t>
            </a:r>
            <a:r>
              <a:rPr spc="-18" dirty="0">
                <a:solidFill>
                  <a:srgbClr val="FF0000"/>
                </a:solidFill>
              </a:rPr>
              <a:t>stations</a:t>
            </a:r>
          </a:p>
        </p:txBody>
      </p:sp>
      <p:sp>
        <p:nvSpPr>
          <p:cNvPr id="3" name="object 3"/>
          <p:cNvSpPr/>
          <p:nvPr/>
        </p:nvSpPr>
        <p:spPr>
          <a:xfrm>
            <a:off x="415630" y="3428999"/>
            <a:ext cx="8312727" cy="3025588"/>
          </a:xfrm>
          <a:custGeom>
            <a:avLst/>
            <a:gdLst/>
            <a:ahLst/>
            <a:cxnLst/>
            <a:rect l="l" t="t" r="r" b="b"/>
            <a:pathLst>
              <a:path w="9144000" h="3429000">
                <a:moveTo>
                  <a:pt x="9144000" y="0"/>
                </a:moveTo>
                <a:lnTo>
                  <a:pt x="0" y="0"/>
                </a:lnTo>
                <a:lnTo>
                  <a:pt x="0" y="3428994"/>
                </a:lnTo>
                <a:lnTo>
                  <a:pt x="9144000" y="3428994"/>
                </a:lnTo>
                <a:lnTo>
                  <a:pt x="9144000" y="0"/>
                </a:lnTo>
                <a:close/>
              </a:path>
            </a:pathLst>
          </a:custGeom>
          <a:solidFill>
            <a:srgbClr val="FFFFFF"/>
          </a:solidFill>
        </p:spPr>
        <p:txBody>
          <a:bodyPr wrap="square" lIns="0" tIns="0" rIns="0" bIns="0" rtlCol="0"/>
          <a:lstStyle/>
          <a:p>
            <a:pPr defTabSz="817322"/>
            <a:endParaRPr>
              <a:solidFill>
                <a:prstClr val="black"/>
              </a:solidFill>
            </a:endParaRPr>
          </a:p>
        </p:txBody>
      </p:sp>
      <p:sp>
        <p:nvSpPr>
          <p:cNvPr id="4" name="object 4"/>
          <p:cNvSpPr txBox="1"/>
          <p:nvPr/>
        </p:nvSpPr>
        <p:spPr>
          <a:xfrm>
            <a:off x="764304" y="1423595"/>
            <a:ext cx="7524173" cy="4009888"/>
          </a:xfrm>
          <a:prstGeom prst="rect">
            <a:avLst/>
          </a:prstGeom>
        </p:spPr>
        <p:txBody>
          <a:bodyPr vert="horz" wrap="square" lIns="0" tIns="84569" rIns="0" bIns="0" rtlCol="0">
            <a:spAutoFit/>
          </a:bodyPr>
          <a:lstStyle/>
          <a:p>
            <a:pPr marL="317849" marR="605067" indent="-306511" algn="just" defTabSz="817322">
              <a:lnSpc>
                <a:spcPct val="80000"/>
              </a:lnSpc>
              <a:spcBef>
                <a:spcPts val="669"/>
              </a:spcBef>
              <a:buFont typeface="Arial"/>
              <a:buChar char="•"/>
              <a:tabLst>
                <a:tab pos="317849" algn="l"/>
              </a:tabLst>
            </a:pPr>
            <a:r>
              <a:rPr sz="2400" spc="-18" dirty="0">
                <a:solidFill>
                  <a:prstClr val="black"/>
                </a:solidFill>
                <a:cs typeface="Calibri"/>
              </a:rPr>
              <a:t>Triangulation </a:t>
            </a:r>
            <a:r>
              <a:rPr sz="2400" spc="-13" dirty="0">
                <a:solidFill>
                  <a:prstClr val="black"/>
                </a:solidFill>
                <a:cs typeface="Calibri"/>
              </a:rPr>
              <a:t>stations </a:t>
            </a:r>
            <a:r>
              <a:rPr sz="2400" spc="-4" dirty="0">
                <a:solidFill>
                  <a:srgbClr val="FF0000"/>
                </a:solidFill>
                <a:cs typeface="Calibri"/>
              </a:rPr>
              <a:t>should be intervisible. </a:t>
            </a:r>
            <a:r>
              <a:rPr sz="2400" spc="-13" dirty="0">
                <a:solidFill>
                  <a:srgbClr val="FF0000"/>
                </a:solidFill>
                <a:cs typeface="Calibri"/>
              </a:rPr>
              <a:t>For </a:t>
            </a:r>
            <a:r>
              <a:rPr sz="2400" spc="-4" dirty="0">
                <a:solidFill>
                  <a:srgbClr val="FF0000"/>
                </a:solidFill>
                <a:cs typeface="Calibri"/>
              </a:rPr>
              <a:t>this  purpose the </a:t>
            </a:r>
            <a:r>
              <a:rPr sz="2400" spc="-18" dirty="0">
                <a:solidFill>
                  <a:srgbClr val="FF0000"/>
                </a:solidFill>
                <a:cs typeface="Calibri"/>
              </a:rPr>
              <a:t>station </a:t>
            </a:r>
            <a:r>
              <a:rPr sz="2400" spc="-9" dirty="0">
                <a:solidFill>
                  <a:srgbClr val="FF0000"/>
                </a:solidFill>
                <a:cs typeface="Calibri"/>
              </a:rPr>
              <a:t>points </a:t>
            </a:r>
            <a:r>
              <a:rPr sz="2400" spc="-4" dirty="0">
                <a:solidFill>
                  <a:srgbClr val="FF0000"/>
                </a:solidFill>
                <a:cs typeface="Calibri"/>
              </a:rPr>
              <a:t>should be </a:t>
            </a:r>
            <a:r>
              <a:rPr sz="2400" dirty="0">
                <a:solidFill>
                  <a:srgbClr val="FF0000"/>
                </a:solidFill>
                <a:cs typeface="Calibri"/>
              </a:rPr>
              <a:t>on </a:t>
            </a:r>
            <a:r>
              <a:rPr sz="2400" spc="-4" dirty="0">
                <a:solidFill>
                  <a:srgbClr val="FF0000"/>
                </a:solidFill>
                <a:cs typeface="Calibri"/>
              </a:rPr>
              <a:t>the </a:t>
            </a:r>
            <a:r>
              <a:rPr sz="2400" spc="-9" dirty="0">
                <a:solidFill>
                  <a:srgbClr val="FF0000"/>
                </a:solidFill>
                <a:cs typeface="Calibri"/>
              </a:rPr>
              <a:t>highest  </a:t>
            </a:r>
            <a:r>
              <a:rPr sz="2400" spc="-13" dirty="0">
                <a:solidFill>
                  <a:srgbClr val="FF0000"/>
                </a:solidFill>
                <a:cs typeface="Calibri"/>
              </a:rPr>
              <a:t>ground </a:t>
            </a:r>
            <a:r>
              <a:rPr sz="2400" spc="-4" dirty="0">
                <a:solidFill>
                  <a:srgbClr val="FF0000"/>
                </a:solidFill>
                <a:cs typeface="Calibri"/>
              </a:rPr>
              <a:t>such </a:t>
            </a:r>
            <a:r>
              <a:rPr sz="2400" dirty="0">
                <a:solidFill>
                  <a:srgbClr val="FF0000"/>
                </a:solidFill>
                <a:cs typeface="Calibri"/>
              </a:rPr>
              <a:t>as </a:t>
            </a:r>
            <a:r>
              <a:rPr sz="2400" spc="-4" dirty="0">
                <a:solidFill>
                  <a:srgbClr val="FF0000"/>
                </a:solidFill>
                <a:cs typeface="Calibri"/>
              </a:rPr>
              <a:t>hill </a:t>
            </a:r>
            <a:r>
              <a:rPr sz="2400" spc="-13" dirty="0">
                <a:solidFill>
                  <a:srgbClr val="FF0000"/>
                </a:solidFill>
                <a:cs typeface="Calibri"/>
              </a:rPr>
              <a:t>tops, </a:t>
            </a:r>
            <a:r>
              <a:rPr sz="2400" spc="-4" dirty="0">
                <a:solidFill>
                  <a:srgbClr val="FF0000"/>
                </a:solidFill>
                <a:cs typeface="Calibri"/>
              </a:rPr>
              <a:t>house </a:t>
            </a:r>
            <a:r>
              <a:rPr sz="2400" spc="-13" dirty="0">
                <a:solidFill>
                  <a:srgbClr val="FF0000"/>
                </a:solidFill>
                <a:cs typeface="Calibri"/>
              </a:rPr>
              <a:t>tops,</a:t>
            </a:r>
            <a:r>
              <a:rPr sz="2400" spc="-63" dirty="0">
                <a:solidFill>
                  <a:srgbClr val="FF0000"/>
                </a:solidFill>
                <a:cs typeface="Calibri"/>
              </a:rPr>
              <a:t> </a:t>
            </a:r>
            <a:r>
              <a:rPr sz="2400" spc="-13" dirty="0">
                <a:solidFill>
                  <a:srgbClr val="FF0000"/>
                </a:solidFill>
                <a:cs typeface="Calibri"/>
              </a:rPr>
              <a:t>etc</a:t>
            </a:r>
            <a:r>
              <a:rPr sz="2400" spc="-13" dirty="0">
                <a:solidFill>
                  <a:prstClr val="black"/>
                </a:solidFill>
                <a:cs typeface="Calibri"/>
              </a:rPr>
              <a:t>.</a:t>
            </a:r>
            <a:endParaRPr sz="2400" dirty="0">
              <a:solidFill>
                <a:prstClr val="black"/>
              </a:solidFill>
              <a:cs typeface="Calibri"/>
            </a:endParaRPr>
          </a:p>
          <a:p>
            <a:pPr marL="385963" indent="-374604" algn="just" defTabSz="817322">
              <a:buFont typeface="Arial"/>
              <a:buChar char="•"/>
              <a:tabLst>
                <a:tab pos="385963" algn="l"/>
              </a:tabLst>
            </a:pPr>
            <a:r>
              <a:rPr sz="2400" spc="-13" dirty="0">
                <a:solidFill>
                  <a:prstClr val="black"/>
                </a:solidFill>
                <a:cs typeface="Calibri"/>
              </a:rPr>
              <a:t>Stations </a:t>
            </a:r>
            <a:r>
              <a:rPr sz="2400" spc="-4" dirty="0">
                <a:solidFill>
                  <a:prstClr val="black"/>
                </a:solidFill>
                <a:cs typeface="Calibri"/>
              </a:rPr>
              <a:t>should be </a:t>
            </a:r>
            <a:r>
              <a:rPr sz="2400" spc="-4" dirty="0">
                <a:solidFill>
                  <a:srgbClr val="FF0000"/>
                </a:solidFill>
                <a:cs typeface="Calibri"/>
              </a:rPr>
              <a:t>easily accessible with</a:t>
            </a:r>
            <a:r>
              <a:rPr sz="2400" spc="-49" dirty="0">
                <a:solidFill>
                  <a:srgbClr val="FF0000"/>
                </a:solidFill>
                <a:cs typeface="Calibri"/>
              </a:rPr>
              <a:t> </a:t>
            </a:r>
            <a:r>
              <a:rPr sz="2400" spc="-9" dirty="0">
                <a:solidFill>
                  <a:srgbClr val="FF0000"/>
                </a:solidFill>
                <a:cs typeface="Calibri"/>
              </a:rPr>
              <a:t>instruments.</a:t>
            </a:r>
            <a:endParaRPr sz="2400" dirty="0">
              <a:solidFill>
                <a:prstClr val="black"/>
              </a:solidFill>
              <a:cs typeface="Calibri"/>
            </a:endParaRPr>
          </a:p>
          <a:p>
            <a:pPr marL="385963" indent="-374604" algn="just" defTabSz="817322">
              <a:buFont typeface="Arial"/>
              <a:buChar char="•"/>
              <a:tabLst>
                <a:tab pos="385963" algn="l"/>
              </a:tabLst>
            </a:pPr>
            <a:r>
              <a:rPr sz="2400" spc="-13" dirty="0">
                <a:solidFill>
                  <a:prstClr val="black"/>
                </a:solidFill>
                <a:cs typeface="Calibri"/>
              </a:rPr>
              <a:t>Station </a:t>
            </a:r>
            <a:r>
              <a:rPr sz="2400" spc="-4" dirty="0">
                <a:solidFill>
                  <a:prstClr val="black"/>
                </a:solidFill>
                <a:cs typeface="Calibri"/>
              </a:rPr>
              <a:t>should </a:t>
            </a:r>
            <a:r>
              <a:rPr sz="2400" spc="-18" dirty="0">
                <a:solidFill>
                  <a:srgbClr val="FF0000"/>
                </a:solidFill>
                <a:cs typeface="Calibri"/>
              </a:rPr>
              <a:t>form </a:t>
            </a:r>
            <a:r>
              <a:rPr sz="2400" spc="-4" dirty="0">
                <a:solidFill>
                  <a:srgbClr val="FF0000"/>
                </a:solidFill>
                <a:cs typeface="Calibri"/>
              </a:rPr>
              <a:t>well-conditioned</a:t>
            </a:r>
            <a:r>
              <a:rPr sz="2400" spc="-18" dirty="0">
                <a:solidFill>
                  <a:srgbClr val="FF0000"/>
                </a:solidFill>
                <a:cs typeface="Calibri"/>
              </a:rPr>
              <a:t> </a:t>
            </a:r>
            <a:r>
              <a:rPr sz="2400" spc="-4" dirty="0">
                <a:solidFill>
                  <a:srgbClr val="FF0000"/>
                </a:solidFill>
                <a:cs typeface="Calibri"/>
              </a:rPr>
              <a:t>triangles</a:t>
            </a:r>
            <a:r>
              <a:rPr sz="2400" spc="-4" dirty="0">
                <a:solidFill>
                  <a:prstClr val="black"/>
                </a:solidFill>
                <a:cs typeface="Calibri"/>
              </a:rPr>
              <a:t>.</a:t>
            </a:r>
            <a:endParaRPr sz="2400" dirty="0">
              <a:solidFill>
                <a:prstClr val="black"/>
              </a:solidFill>
              <a:cs typeface="Calibri"/>
            </a:endParaRPr>
          </a:p>
          <a:p>
            <a:pPr marL="317284" marR="505721" indent="-306511" algn="just" defTabSz="817322">
              <a:lnSpc>
                <a:spcPct val="80000"/>
              </a:lnSpc>
              <a:spcBef>
                <a:spcPts val="583"/>
              </a:spcBef>
              <a:buFont typeface="Arial"/>
              <a:buChar char="•"/>
              <a:tabLst>
                <a:tab pos="385394" algn="l"/>
                <a:tab pos="385963" algn="l"/>
              </a:tabLst>
            </a:pPr>
            <a:r>
              <a:rPr dirty="0">
                <a:solidFill>
                  <a:prstClr val="black"/>
                </a:solidFill>
              </a:rPr>
              <a:t>	</a:t>
            </a:r>
            <a:r>
              <a:rPr sz="2400" spc="-13" dirty="0">
                <a:solidFill>
                  <a:prstClr val="black"/>
                </a:solidFill>
                <a:cs typeface="Calibri"/>
              </a:rPr>
              <a:t>Stations </a:t>
            </a:r>
            <a:r>
              <a:rPr sz="2400" spc="-4" dirty="0">
                <a:solidFill>
                  <a:prstClr val="black"/>
                </a:solidFill>
                <a:cs typeface="Calibri"/>
              </a:rPr>
              <a:t>should be </a:t>
            </a:r>
            <a:r>
              <a:rPr sz="2400" spc="-13" dirty="0">
                <a:solidFill>
                  <a:srgbClr val="FF0000"/>
                </a:solidFill>
                <a:cs typeface="Calibri"/>
              </a:rPr>
              <a:t>at </a:t>
            </a:r>
            <a:r>
              <a:rPr sz="2400" spc="-4" dirty="0">
                <a:solidFill>
                  <a:srgbClr val="FF0000"/>
                </a:solidFill>
                <a:cs typeface="Calibri"/>
              </a:rPr>
              <a:t>commanding positions so </a:t>
            </a:r>
            <a:r>
              <a:rPr sz="2400" dirty="0">
                <a:solidFill>
                  <a:srgbClr val="FF0000"/>
                </a:solidFill>
                <a:cs typeface="Calibri"/>
              </a:rPr>
              <a:t>as </a:t>
            </a:r>
            <a:r>
              <a:rPr sz="2400" spc="-13" dirty="0">
                <a:solidFill>
                  <a:srgbClr val="FF0000"/>
                </a:solidFill>
                <a:cs typeface="Calibri"/>
              </a:rPr>
              <a:t>to  </a:t>
            </a:r>
            <a:r>
              <a:rPr sz="2400" spc="-4" dirty="0">
                <a:solidFill>
                  <a:srgbClr val="FF0000"/>
                </a:solidFill>
                <a:cs typeface="Calibri"/>
              </a:rPr>
              <a:t>serve </a:t>
            </a:r>
            <a:r>
              <a:rPr sz="2400" dirty="0">
                <a:solidFill>
                  <a:srgbClr val="FF0000"/>
                </a:solidFill>
                <a:cs typeface="Calibri"/>
              </a:rPr>
              <a:t>as </a:t>
            </a:r>
            <a:r>
              <a:rPr sz="2400" spc="-18" dirty="0">
                <a:solidFill>
                  <a:srgbClr val="FF0000"/>
                </a:solidFill>
                <a:cs typeface="Calibri"/>
              </a:rPr>
              <a:t>control for </a:t>
            </a:r>
            <a:r>
              <a:rPr sz="2400" spc="-4" dirty="0">
                <a:solidFill>
                  <a:srgbClr val="FF0000"/>
                </a:solidFill>
                <a:cs typeface="Calibri"/>
              </a:rPr>
              <a:t>subsidiary triangulation, and </a:t>
            </a:r>
            <a:r>
              <a:rPr sz="2400" spc="-18" dirty="0">
                <a:solidFill>
                  <a:srgbClr val="FF0000"/>
                </a:solidFill>
                <a:cs typeface="Calibri"/>
              </a:rPr>
              <a:t>for  </a:t>
            </a:r>
            <a:r>
              <a:rPr sz="2400" spc="-4" dirty="0">
                <a:solidFill>
                  <a:srgbClr val="FF0000"/>
                </a:solidFill>
                <a:cs typeface="Calibri"/>
              </a:rPr>
              <a:t>possible </a:t>
            </a:r>
            <a:r>
              <a:rPr sz="2400" spc="-9" dirty="0">
                <a:solidFill>
                  <a:srgbClr val="FF0000"/>
                </a:solidFill>
                <a:cs typeface="Calibri"/>
              </a:rPr>
              <a:t>extension </a:t>
            </a:r>
            <a:r>
              <a:rPr sz="2400" dirty="0">
                <a:solidFill>
                  <a:srgbClr val="FF0000"/>
                </a:solidFill>
                <a:cs typeface="Calibri"/>
              </a:rPr>
              <a:t>of </a:t>
            </a:r>
            <a:r>
              <a:rPr sz="2400" spc="-4" dirty="0">
                <a:solidFill>
                  <a:srgbClr val="FF0000"/>
                </a:solidFill>
                <a:cs typeface="Calibri"/>
              </a:rPr>
              <a:t>the </a:t>
            </a:r>
            <a:r>
              <a:rPr sz="2400" dirty="0">
                <a:solidFill>
                  <a:srgbClr val="FF0000"/>
                </a:solidFill>
                <a:cs typeface="Calibri"/>
              </a:rPr>
              <a:t>main </a:t>
            </a:r>
            <a:r>
              <a:rPr sz="2400" spc="-4" dirty="0">
                <a:solidFill>
                  <a:srgbClr val="FF0000"/>
                </a:solidFill>
                <a:cs typeface="Calibri"/>
              </a:rPr>
              <a:t>triangulation</a:t>
            </a:r>
            <a:r>
              <a:rPr sz="2400" spc="-117" dirty="0">
                <a:solidFill>
                  <a:srgbClr val="FF0000"/>
                </a:solidFill>
                <a:cs typeface="Calibri"/>
              </a:rPr>
              <a:t> </a:t>
            </a:r>
            <a:r>
              <a:rPr sz="2400" spc="-4" dirty="0">
                <a:solidFill>
                  <a:srgbClr val="FF0000"/>
                </a:solidFill>
                <a:cs typeface="Calibri"/>
              </a:rPr>
              <a:t>scheme.</a:t>
            </a:r>
            <a:endParaRPr sz="2400" dirty="0">
              <a:solidFill>
                <a:prstClr val="black"/>
              </a:solidFill>
              <a:cs typeface="Calibri"/>
            </a:endParaRPr>
          </a:p>
          <a:p>
            <a:pPr marL="317849" marR="4559" indent="-306511" algn="just" defTabSz="817322">
              <a:lnSpc>
                <a:spcPct val="80000"/>
              </a:lnSpc>
              <a:spcBef>
                <a:spcPts val="579"/>
              </a:spcBef>
              <a:buFont typeface="Arial"/>
              <a:buChar char="•"/>
              <a:tabLst>
                <a:tab pos="317284" algn="l"/>
                <a:tab pos="317849" algn="l"/>
              </a:tabLst>
            </a:pPr>
            <a:r>
              <a:rPr sz="2400" spc="-13" dirty="0">
                <a:solidFill>
                  <a:prstClr val="black"/>
                </a:solidFill>
                <a:cs typeface="Calibri"/>
              </a:rPr>
              <a:t>Stations </a:t>
            </a:r>
            <a:r>
              <a:rPr sz="2400" spc="-4" dirty="0">
                <a:solidFill>
                  <a:prstClr val="black"/>
                </a:solidFill>
                <a:cs typeface="Calibri"/>
              </a:rPr>
              <a:t>should </a:t>
            </a:r>
            <a:r>
              <a:rPr sz="2400" spc="-4" dirty="0">
                <a:solidFill>
                  <a:srgbClr val="FF0000"/>
                </a:solidFill>
                <a:cs typeface="Calibri"/>
              </a:rPr>
              <a:t>be </a:t>
            </a:r>
            <a:r>
              <a:rPr sz="2400" spc="-9" dirty="0">
                <a:solidFill>
                  <a:srgbClr val="FF0000"/>
                </a:solidFill>
                <a:cs typeface="Calibri"/>
              </a:rPr>
              <a:t>useful </a:t>
            </a:r>
            <a:r>
              <a:rPr sz="2400" spc="-18" dirty="0">
                <a:solidFill>
                  <a:srgbClr val="FF0000"/>
                </a:solidFill>
                <a:cs typeface="Calibri"/>
              </a:rPr>
              <a:t>for </a:t>
            </a:r>
            <a:r>
              <a:rPr sz="2400" spc="-9" dirty="0">
                <a:solidFill>
                  <a:srgbClr val="FF0000"/>
                </a:solidFill>
                <a:cs typeface="Calibri"/>
              </a:rPr>
              <a:t>providing </a:t>
            </a:r>
            <a:r>
              <a:rPr sz="2400" spc="-13" dirty="0">
                <a:solidFill>
                  <a:srgbClr val="FF0000"/>
                </a:solidFill>
                <a:cs typeface="Calibri"/>
              </a:rPr>
              <a:t>intersected </a:t>
            </a:r>
            <a:r>
              <a:rPr sz="2400" spc="-9" dirty="0">
                <a:solidFill>
                  <a:srgbClr val="FF0000"/>
                </a:solidFill>
                <a:cs typeface="Calibri"/>
              </a:rPr>
              <a:t>points  </a:t>
            </a:r>
            <a:r>
              <a:rPr sz="2400" spc="-4" dirty="0">
                <a:solidFill>
                  <a:srgbClr val="FF0000"/>
                </a:solidFill>
                <a:cs typeface="Calibri"/>
              </a:rPr>
              <a:t>and also </a:t>
            </a:r>
            <a:r>
              <a:rPr sz="2400" spc="-18" dirty="0">
                <a:solidFill>
                  <a:srgbClr val="FF0000"/>
                </a:solidFill>
                <a:cs typeface="Calibri"/>
              </a:rPr>
              <a:t>for </a:t>
            </a:r>
            <a:r>
              <a:rPr sz="2400" spc="-13" dirty="0">
                <a:solidFill>
                  <a:srgbClr val="FF0000"/>
                </a:solidFill>
                <a:cs typeface="Calibri"/>
              </a:rPr>
              <a:t>detail</a:t>
            </a:r>
            <a:r>
              <a:rPr sz="2400" spc="-36" dirty="0">
                <a:solidFill>
                  <a:srgbClr val="FF0000"/>
                </a:solidFill>
                <a:cs typeface="Calibri"/>
              </a:rPr>
              <a:t> </a:t>
            </a:r>
            <a:r>
              <a:rPr sz="2400" spc="-27" dirty="0">
                <a:solidFill>
                  <a:srgbClr val="FF0000"/>
                </a:solidFill>
                <a:cs typeface="Calibri"/>
              </a:rPr>
              <a:t>survey.</a:t>
            </a:r>
            <a:endParaRPr sz="2400" dirty="0">
              <a:solidFill>
                <a:prstClr val="black"/>
              </a:solidFill>
              <a:cs typeface="Calibri"/>
            </a:endParaRPr>
          </a:p>
          <a:p>
            <a:pPr marL="317849" marR="37462" indent="-306511" algn="just" defTabSz="817322">
              <a:lnSpc>
                <a:spcPct val="80000"/>
              </a:lnSpc>
              <a:spcBef>
                <a:spcPts val="583"/>
              </a:spcBef>
              <a:buFont typeface="Arial"/>
              <a:buChar char="•"/>
              <a:tabLst>
                <a:tab pos="317284" algn="l"/>
                <a:tab pos="317849" algn="l"/>
              </a:tabLst>
            </a:pPr>
            <a:r>
              <a:rPr sz="2400" spc="-13" dirty="0">
                <a:solidFill>
                  <a:prstClr val="black"/>
                </a:solidFill>
                <a:cs typeface="Calibri"/>
              </a:rPr>
              <a:t>Stations </a:t>
            </a:r>
            <a:r>
              <a:rPr sz="2400" spc="-4" dirty="0">
                <a:solidFill>
                  <a:prstClr val="black"/>
                </a:solidFill>
                <a:cs typeface="Calibri"/>
              </a:rPr>
              <a:t>should be </a:t>
            </a:r>
            <a:r>
              <a:rPr sz="2400" spc="-4" dirty="0">
                <a:solidFill>
                  <a:srgbClr val="FF0000"/>
                </a:solidFill>
                <a:cs typeface="Calibri"/>
              </a:rPr>
              <a:t>selected such </a:t>
            </a:r>
            <a:r>
              <a:rPr sz="2400" spc="-9" dirty="0">
                <a:solidFill>
                  <a:srgbClr val="FF0000"/>
                </a:solidFill>
                <a:cs typeface="Calibri"/>
              </a:rPr>
              <a:t>that </a:t>
            </a:r>
            <a:r>
              <a:rPr sz="2400" spc="-4" dirty="0">
                <a:solidFill>
                  <a:srgbClr val="FF0000"/>
                </a:solidFill>
                <a:cs typeface="Calibri"/>
              </a:rPr>
              <a:t>the </a:t>
            </a:r>
            <a:r>
              <a:rPr sz="2400" spc="-18" dirty="0">
                <a:solidFill>
                  <a:srgbClr val="FF0000"/>
                </a:solidFill>
                <a:cs typeface="Calibri"/>
              </a:rPr>
              <a:t>cost </a:t>
            </a:r>
            <a:r>
              <a:rPr sz="2400" dirty="0">
                <a:solidFill>
                  <a:srgbClr val="FF0000"/>
                </a:solidFill>
                <a:cs typeface="Calibri"/>
              </a:rPr>
              <a:t>of </a:t>
            </a:r>
            <a:r>
              <a:rPr sz="2400" spc="-4" dirty="0">
                <a:solidFill>
                  <a:srgbClr val="FF0000"/>
                </a:solidFill>
                <a:cs typeface="Calibri"/>
              </a:rPr>
              <a:t>clearing  and cutting, and building </a:t>
            </a:r>
            <a:r>
              <a:rPr sz="2400" spc="-18" dirty="0">
                <a:solidFill>
                  <a:srgbClr val="FF0000"/>
                </a:solidFill>
                <a:cs typeface="Calibri"/>
              </a:rPr>
              <a:t>towers, </a:t>
            </a:r>
            <a:r>
              <a:rPr sz="2400" dirty="0">
                <a:solidFill>
                  <a:srgbClr val="FF0000"/>
                </a:solidFill>
                <a:cs typeface="Calibri"/>
              </a:rPr>
              <a:t>is</a:t>
            </a:r>
            <a:r>
              <a:rPr sz="2400" spc="-58" dirty="0">
                <a:solidFill>
                  <a:srgbClr val="FF0000"/>
                </a:solidFill>
                <a:cs typeface="Calibri"/>
              </a:rPr>
              <a:t> </a:t>
            </a:r>
            <a:r>
              <a:rPr sz="2400" spc="-4" dirty="0">
                <a:solidFill>
                  <a:srgbClr val="FF0000"/>
                </a:solidFill>
                <a:cs typeface="Calibri"/>
              </a:rPr>
              <a:t>minimum.</a:t>
            </a:r>
            <a:endParaRPr sz="2400" dirty="0">
              <a:solidFill>
                <a:prstClr val="black"/>
              </a:solidFill>
              <a:cs typeface="Calibri"/>
            </a:endParaRPr>
          </a:p>
        </p:txBody>
      </p:sp>
    </p:spTree>
    <p:extLst>
      <p:ext uri="{BB962C8B-B14F-4D97-AF65-F5344CB8AC3E}">
        <p14:creationId xmlns:p14="http://schemas.microsoft.com/office/powerpoint/2010/main" val="253651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0875" y="716279"/>
            <a:ext cx="5738091" cy="506506"/>
          </a:xfrm>
          <a:prstGeom prst="rect">
            <a:avLst/>
          </a:prstGeom>
        </p:spPr>
        <p:txBody>
          <a:bodyPr vert="horz" wrap="square" lIns="0" tIns="11354" rIns="0" bIns="0" rtlCol="0">
            <a:spAutoFit/>
          </a:bodyPr>
          <a:lstStyle/>
          <a:p>
            <a:pPr marL="11354">
              <a:spcBef>
                <a:spcPts val="90"/>
              </a:spcBef>
            </a:pPr>
            <a:r>
              <a:rPr sz="3200" spc="-4" dirty="0"/>
              <a:t>Field </a:t>
            </a:r>
            <a:r>
              <a:rPr sz="3200" spc="-13" dirty="0"/>
              <a:t>work </a:t>
            </a:r>
            <a:r>
              <a:rPr sz="3200" spc="-4" dirty="0"/>
              <a:t>of </a:t>
            </a:r>
            <a:r>
              <a:rPr sz="3200" spc="-22" dirty="0"/>
              <a:t>Triangulation</a:t>
            </a:r>
            <a:r>
              <a:rPr sz="3200" spc="-49" dirty="0"/>
              <a:t> </a:t>
            </a:r>
            <a:r>
              <a:rPr sz="3200" spc="-4" dirty="0"/>
              <a:t>Survey</a:t>
            </a:r>
            <a:endParaRPr sz="3200"/>
          </a:p>
        </p:txBody>
      </p:sp>
      <p:sp>
        <p:nvSpPr>
          <p:cNvPr id="3" name="object 3"/>
          <p:cNvSpPr txBox="1"/>
          <p:nvPr/>
        </p:nvSpPr>
        <p:spPr>
          <a:xfrm>
            <a:off x="902883" y="1488174"/>
            <a:ext cx="6710795" cy="3550363"/>
          </a:xfrm>
          <a:prstGeom prst="rect">
            <a:avLst/>
          </a:prstGeom>
        </p:spPr>
        <p:txBody>
          <a:bodyPr vert="horz" wrap="square" lIns="0" tIns="10788" rIns="0" bIns="0" rtlCol="0">
            <a:spAutoFit/>
          </a:bodyPr>
          <a:lstStyle/>
          <a:p>
            <a:pPr marL="317849" marR="4559" indent="-306511" defTabSz="817322">
              <a:spcBef>
                <a:spcPts val="85"/>
              </a:spcBef>
              <a:buFont typeface="Arial"/>
              <a:buChar char="•"/>
              <a:tabLst>
                <a:tab pos="317284" algn="l"/>
                <a:tab pos="317849" algn="l"/>
              </a:tabLst>
            </a:pPr>
            <a:r>
              <a:rPr sz="2500" spc="-9" dirty="0">
                <a:solidFill>
                  <a:prstClr val="black"/>
                </a:solidFill>
                <a:cs typeface="Calibri"/>
              </a:rPr>
              <a:t>Field work </a:t>
            </a:r>
            <a:r>
              <a:rPr sz="2500" spc="-4" dirty="0">
                <a:solidFill>
                  <a:prstClr val="black"/>
                </a:solidFill>
                <a:cs typeface="Calibri"/>
              </a:rPr>
              <a:t>of </a:t>
            </a:r>
            <a:r>
              <a:rPr sz="2500" spc="-9" dirty="0">
                <a:solidFill>
                  <a:prstClr val="black"/>
                </a:solidFill>
                <a:cs typeface="Calibri"/>
              </a:rPr>
              <a:t>triangulation </a:t>
            </a:r>
            <a:r>
              <a:rPr sz="2500" spc="-18" dirty="0">
                <a:solidFill>
                  <a:prstClr val="black"/>
                </a:solidFill>
                <a:cs typeface="Calibri"/>
              </a:rPr>
              <a:t>involves </a:t>
            </a:r>
            <a:r>
              <a:rPr sz="2500" spc="-9" dirty="0">
                <a:solidFill>
                  <a:prstClr val="black"/>
                </a:solidFill>
                <a:cs typeface="Calibri"/>
              </a:rPr>
              <a:t>the </a:t>
            </a:r>
            <a:r>
              <a:rPr sz="2500" spc="-13" dirty="0">
                <a:solidFill>
                  <a:prstClr val="black"/>
                </a:solidFill>
                <a:cs typeface="Calibri"/>
              </a:rPr>
              <a:t>following  </a:t>
            </a:r>
            <a:r>
              <a:rPr sz="2500" spc="-18" dirty="0">
                <a:solidFill>
                  <a:prstClr val="black"/>
                </a:solidFill>
                <a:cs typeface="Calibri"/>
              </a:rPr>
              <a:t>steps:</a:t>
            </a:r>
            <a:endParaRPr sz="2500" dirty="0">
              <a:solidFill>
                <a:prstClr val="black"/>
              </a:solidFill>
              <a:cs typeface="Calibri"/>
            </a:endParaRPr>
          </a:p>
          <a:p>
            <a:pPr marL="471666" indent="-460881" defTabSz="817322">
              <a:spcBef>
                <a:spcPts val="601"/>
              </a:spcBef>
              <a:buFontTx/>
              <a:buAutoNum type="arabicPeriod"/>
              <a:tabLst>
                <a:tab pos="471098" algn="l"/>
                <a:tab pos="472233" algn="l"/>
              </a:tabLst>
            </a:pPr>
            <a:r>
              <a:rPr sz="2500" spc="-9" dirty="0">
                <a:solidFill>
                  <a:srgbClr val="FF0000"/>
                </a:solidFill>
                <a:cs typeface="Calibri"/>
              </a:rPr>
              <a:t>Reconnaissance</a:t>
            </a:r>
            <a:endParaRPr sz="2500" dirty="0">
              <a:solidFill>
                <a:prstClr val="black"/>
              </a:solidFill>
              <a:cs typeface="Calibri"/>
            </a:endParaRPr>
          </a:p>
          <a:p>
            <a:pPr marL="471666" indent="-460881" defTabSz="817322">
              <a:spcBef>
                <a:spcPts val="606"/>
              </a:spcBef>
              <a:buFontTx/>
              <a:buAutoNum type="arabicPeriod"/>
              <a:tabLst>
                <a:tab pos="471098" algn="l"/>
                <a:tab pos="472233" algn="l"/>
              </a:tabLst>
            </a:pPr>
            <a:r>
              <a:rPr sz="2500" spc="-9" dirty="0">
                <a:solidFill>
                  <a:srgbClr val="FF0000"/>
                </a:solidFill>
                <a:cs typeface="Calibri"/>
              </a:rPr>
              <a:t>Erection </a:t>
            </a:r>
            <a:r>
              <a:rPr sz="2500" spc="-4" dirty="0">
                <a:solidFill>
                  <a:srgbClr val="FF0000"/>
                </a:solidFill>
                <a:cs typeface="Calibri"/>
              </a:rPr>
              <a:t>of</a:t>
            </a:r>
            <a:r>
              <a:rPr sz="2500" spc="-13" dirty="0">
                <a:solidFill>
                  <a:srgbClr val="FF0000"/>
                </a:solidFill>
                <a:cs typeface="Calibri"/>
              </a:rPr>
              <a:t> </a:t>
            </a:r>
            <a:r>
              <a:rPr sz="2500" spc="-9" dirty="0">
                <a:solidFill>
                  <a:srgbClr val="FF0000"/>
                </a:solidFill>
                <a:cs typeface="Calibri"/>
              </a:rPr>
              <a:t>signals</a:t>
            </a:r>
            <a:endParaRPr sz="2500" dirty="0">
              <a:solidFill>
                <a:prstClr val="black"/>
              </a:solidFill>
              <a:cs typeface="Calibri"/>
            </a:endParaRPr>
          </a:p>
          <a:p>
            <a:pPr marL="471666" indent="-460881" defTabSz="817322">
              <a:spcBef>
                <a:spcPts val="601"/>
              </a:spcBef>
              <a:buFontTx/>
              <a:buAutoNum type="arabicPeriod"/>
              <a:tabLst>
                <a:tab pos="471666" algn="l"/>
                <a:tab pos="472233" algn="l"/>
              </a:tabLst>
            </a:pPr>
            <a:r>
              <a:rPr sz="2500" spc="-13" dirty="0">
                <a:solidFill>
                  <a:srgbClr val="FF0000"/>
                </a:solidFill>
                <a:cs typeface="Calibri"/>
              </a:rPr>
              <a:t>Measurement </a:t>
            </a:r>
            <a:r>
              <a:rPr sz="2500" spc="-4" dirty="0">
                <a:solidFill>
                  <a:srgbClr val="FF0000"/>
                </a:solidFill>
                <a:cs typeface="Calibri"/>
              </a:rPr>
              <a:t>of </a:t>
            </a:r>
            <a:r>
              <a:rPr sz="2500" spc="-9" dirty="0">
                <a:solidFill>
                  <a:srgbClr val="FF0000"/>
                </a:solidFill>
                <a:cs typeface="Calibri"/>
              </a:rPr>
              <a:t>the base</a:t>
            </a:r>
            <a:r>
              <a:rPr sz="2500" spc="58" dirty="0">
                <a:solidFill>
                  <a:srgbClr val="FF0000"/>
                </a:solidFill>
                <a:cs typeface="Calibri"/>
              </a:rPr>
              <a:t> </a:t>
            </a:r>
            <a:r>
              <a:rPr sz="2500" spc="-9" dirty="0">
                <a:solidFill>
                  <a:srgbClr val="FF0000"/>
                </a:solidFill>
                <a:cs typeface="Calibri"/>
              </a:rPr>
              <a:t>lines</a:t>
            </a:r>
            <a:endParaRPr sz="2500" dirty="0">
              <a:solidFill>
                <a:prstClr val="black"/>
              </a:solidFill>
              <a:cs typeface="Calibri"/>
            </a:endParaRPr>
          </a:p>
          <a:p>
            <a:pPr marL="471666" indent="-460881" defTabSz="817322">
              <a:spcBef>
                <a:spcPts val="601"/>
              </a:spcBef>
              <a:buFontTx/>
              <a:buAutoNum type="arabicPeriod"/>
              <a:tabLst>
                <a:tab pos="471098" algn="l"/>
                <a:tab pos="472233" algn="l"/>
              </a:tabLst>
            </a:pPr>
            <a:r>
              <a:rPr sz="2500" spc="-13" dirty="0">
                <a:solidFill>
                  <a:srgbClr val="FF0000"/>
                </a:solidFill>
                <a:cs typeface="Calibri"/>
              </a:rPr>
              <a:t>Measurement </a:t>
            </a:r>
            <a:r>
              <a:rPr sz="2500" spc="-4" dirty="0">
                <a:solidFill>
                  <a:srgbClr val="FF0000"/>
                </a:solidFill>
                <a:cs typeface="Calibri"/>
              </a:rPr>
              <a:t>of </a:t>
            </a:r>
            <a:r>
              <a:rPr sz="2500" spc="-18" dirty="0">
                <a:solidFill>
                  <a:srgbClr val="FF0000"/>
                </a:solidFill>
                <a:cs typeface="Calibri"/>
              </a:rPr>
              <a:t>horizontal</a:t>
            </a:r>
            <a:r>
              <a:rPr sz="2500" spc="36" dirty="0">
                <a:solidFill>
                  <a:srgbClr val="FF0000"/>
                </a:solidFill>
                <a:cs typeface="Calibri"/>
              </a:rPr>
              <a:t> </a:t>
            </a:r>
            <a:r>
              <a:rPr sz="2500" spc="-9" dirty="0">
                <a:solidFill>
                  <a:srgbClr val="FF0000"/>
                </a:solidFill>
                <a:cs typeface="Calibri"/>
              </a:rPr>
              <a:t>angles</a:t>
            </a:r>
            <a:endParaRPr sz="2500" dirty="0">
              <a:solidFill>
                <a:prstClr val="black"/>
              </a:solidFill>
              <a:cs typeface="Calibri"/>
            </a:endParaRPr>
          </a:p>
          <a:p>
            <a:pPr marL="471666" indent="-460881" defTabSz="817322">
              <a:spcBef>
                <a:spcPts val="606"/>
              </a:spcBef>
              <a:buFontTx/>
              <a:buAutoNum type="arabicPeriod"/>
              <a:tabLst>
                <a:tab pos="471098" algn="l"/>
                <a:tab pos="472233" algn="l"/>
              </a:tabLst>
            </a:pPr>
            <a:r>
              <a:rPr sz="2500" spc="-13" dirty="0">
                <a:solidFill>
                  <a:srgbClr val="FF0000"/>
                </a:solidFill>
                <a:cs typeface="Calibri"/>
              </a:rPr>
              <a:t>Astronomical</a:t>
            </a:r>
            <a:r>
              <a:rPr sz="2500" spc="9" dirty="0">
                <a:solidFill>
                  <a:srgbClr val="FF0000"/>
                </a:solidFill>
                <a:cs typeface="Calibri"/>
              </a:rPr>
              <a:t> </a:t>
            </a:r>
            <a:r>
              <a:rPr sz="2500" spc="-9" dirty="0">
                <a:solidFill>
                  <a:srgbClr val="FF0000"/>
                </a:solidFill>
                <a:cs typeface="Calibri"/>
              </a:rPr>
              <a:t>observations</a:t>
            </a:r>
            <a:endParaRPr sz="2500" dirty="0">
              <a:solidFill>
                <a:prstClr val="black"/>
              </a:solidFill>
              <a:cs typeface="Calibri"/>
            </a:endParaRPr>
          </a:p>
          <a:p>
            <a:pPr marL="471666" indent="-460881" defTabSz="817322">
              <a:spcBef>
                <a:spcPts val="601"/>
              </a:spcBef>
              <a:buFontTx/>
              <a:buAutoNum type="arabicPeriod"/>
              <a:tabLst>
                <a:tab pos="471098" algn="l"/>
                <a:tab pos="472233" algn="l"/>
              </a:tabLst>
            </a:pPr>
            <a:r>
              <a:rPr sz="2500" spc="-13" dirty="0">
                <a:solidFill>
                  <a:srgbClr val="FF0000"/>
                </a:solidFill>
                <a:cs typeface="Calibri"/>
              </a:rPr>
              <a:t>Computations</a:t>
            </a:r>
            <a:endParaRPr sz="2500" dirty="0">
              <a:solidFill>
                <a:prstClr val="black"/>
              </a:solidFill>
              <a:cs typeface="Calibri"/>
            </a:endParaRPr>
          </a:p>
        </p:txBody>
      </p:sp>
    </p:spTree>
    <p:extLst>
      <p:ext uri="{BB962C8B-B14F-4D97-AF65-F5344CB8AC3E}">
        <p14:creationId xmlns:p14="http://schemas.microsoft.com/office/powerpoint/2010/main" val="377945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Reconnaissance</a:t>
            </a:r>
          </a:p>
        </p:txBody>
      </p:sp>
      <p:sp>
        <p:nvSpPr>
          <p:cNvPr id="3" name="Content Placeholder 2"/>
          <p:cNvSpPr>
            <a:spLocks noGrp="1"/>
          </p:cNvSpPr>
          <p:nvPr>
            <p:ph idx="1"/>
          </p:nvPr>
        </p:nvSpPr>
        <p:spPr/>
        <p:txBody>
          <a:bodyPr>
            <a:normAutofit fontScale="77500" lnSpcReduction="20000"/>
          </a:bodyPr>
          <a:lstStyle/>
          <a:p>
            <a:r>
              <a:rPr lang="en-US" dirty="0" smtClean="0"/>
              <a:t>Examination </a:t>
            </a:r>
            <a:r>
              <a:rPr lang="en-US" dirty="0"/>
              <a:t>of terrain to be surveyed.</a:t>
            </a:r>
          </a:p>
          <a:p>
            <a:r>
              <a:rPr lang="en-US" dirty="0" smtClean="0"/>
              <a:t>Selection </a:t>
            </a:r>
            <a:r>
              <a:rPr lang="en-US" dirty="0"/>
              <a:t>of suitable sites for measurement of base lines.</a:t>
            </a:r>
          </a:p>
          <a:p>
            <a:r>
              <a:rPr lang="en-US" dirty="0" smtClean="0"/>
              <a:t> </a:t>
            </a:r>
            <a:r>
              <a:rPr lang="en-US" dirty="0"/>
              <a:t>Selection of suitable positions for triangulation stations.</a:t>
            </a:r>
          </a:p>
          <a:p>
            <a:r>
              <a:rPr lang="en-US" dirty="0" smtClean="0"/>
              <a:t>Determination </a:t>
            </a:r>
            <a:r>
              <a:rPr lang="en-US" dirty="0"/>
              <a:t>of </a:t>
            </a:r>
            <a:r>
              <a:rPr lang="en-US" dirty="0" err="1"/>
              <a:t>intervisibility</a:t>
            </a:r>
            <a:r>
              <a:rPr lang="en-US" dirty="0"/>
              <a:t> of triangulation stations.</a:t>
            </a:r>
          </a:p>
          <a:p>
            <a:r>
              <a:rPr lang="en-US" dirty="0" smtClean="0"/>
              <a:t>Selection </a:t>
            </a:r>
            <a:r>
              <a:rPr lang="en-US" dirty="0"/>
              <a:t>of conspicuous well-defined natural points to be used as intersected points.</a:t>
            </a:r>
          </a:p>
          <a:p>
            <a:r>
              <a:rPr lang="en-US" dirty="0" smtClean="0"/>
              <a:t>Collection </a:t>
            </a:r>
            <a:r>
              <a:rPr lang="en-US" dirty="0"/>
              <a:t>of miscellaneous information regarding</a:t>
            </a:r>
            <a:r>
              <a:rPr lang="en-US" dirty="0" smtClean="0"/>
              <a:t>:</a:t>
            </a:r>
          </a:p>
          <a:p>
            <a:pPr marL="0" indent="0">
              <a:buNone/>
            </a:pPr>
            <a:r>
              <a:rPr lang="en-US" dirty="0" smtClean="0"/>
              <a:t>(a) Access to various triangulation stations</a:t>
            </a:r>
          </a:p>
          <a:p>
            <a:pPr marL="0" indent="0">
              <a:buNone/>
            </a:pPr>
            <a:r>
              <a:rPr lang="en-US" dirty="0" smtClean="0"/>
              <a:t>(</a:t>
            </a:r>
            <a:r>
              <a:rPr lang="en-US" dirty="0"/>
              <a:t>b) Transport facilities</a:t>
            </a:r>
          </a:p>
          <a:p>
            <a:pPr marL="0" indent="0">
              <a:buNone/>
            </a:pPr>
            <a:r>
              <a:rPr lang="en-US" dirty="0"/>
              <a:t>(c) Availability of food, water, etc.</a:t>
            </a:r>
          </a:p>
          <a:p>
            <a:pPr marL="0" indent="0">
              <a:buNone/>
            </a:pPr>
            <a:r>
              <a:rPr lang="en-US" dirty="0"/>
              <a:t>(d) Availability of </a:t>
            </a:r>
            <a:r>
              <a:rPr lang="en-US" dirty="0" err="1"/>
              <a:t>labour</a:t>
            </a:r>
            <a:endParaRPr lang="en-US" dirty="0"/>
          </a:p>
          <a:p>
            <a:pPr marL="0" indent="0">
              <a:buNone/>
            </a:pPr>
            <a:r>
              <a:rPr lang="en-US" dirty="0"/>
              <a:t>(e) Camping ground.</a:t>
            </a:r>
          </a:p>
        </p:txBody>
      </p:sp>
    </p:spTree>
    <p:extLst>
      <p:ext uri="{BB962C8B-B14F-4D97-AF65-F5344CB8AC3E}">
        <p14:creationId xmlns:p14="http://schemas.microsoft.com/office/powerpoint/2010/main" val="388770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Erection of signals and towers</a:t>
            </a:r>
          </a:p>
        </p:txBody>
      </p:sp>
      <p:sp>
        <p:nvSpPr>
          <p:cNvPr id="3" name="Content Placeholder 2"/>
          <p:cNvSpPr>
            <a:spLocks noGrp="1"/>
          </p:cNvSpPr>
          <p:nvPr>
            <p:ph idx="1"/>
          </p:nvPr>
        </p:nvSpPr>
        <p:spPr/>
        <p:txBody>
          <a:bodyPr>
            <a:normAutofit fontScale="77500" lnSpcReduction="20000"/>
          </a:bodyPr>
          <a:lstStyle/>
          <a:p>
            <a:r>
              <a:rPr lang="en-US" i="1" dirty="0" smtClean="0"/>
              <a:t>A signal </a:t>
            </a:r>
            <a:r>
              <a:rPr lang="en-US" dirty="0"/>
              <a:t>is a device erected to define the exact position of a triangulation station so that it can </a:t>
            </a:r>
            <a:r>
              <a:rPr lang="en-US" dirty="0" smtClean="0"/>
              <a:t>be observed </a:t>
            </a:r>
            <a:r>
              <a:rPr lang="en-US" dirty="0"/>
              <a:t>from other stations whereas a </a:t>
            </a:r>
            <a:r>
              <a:rPr lang="en-US" i="1" dirty="0"/>
              <a:t>tower </a:t>
            </a:r>
            <a:r>
              <a:rPr lang="en-US" dirty="0"/>
              <a:t>is a structure over a station to support the instrument and </a:t>
            </a:r>
            <a:r>
              <a:rPr lang="en-US" dirty="0" smtClean="0"/>
              <a:t>the observer</a:t>
            </a:r>
            <a:r>
              <a:rPr lang="en-US" dirty="0"/>
              <a:t>, and is provided when the station or the signal, or both are to be elevated. </a:t>
            </a:r>
          </a:p>
          <a:p>
            <a:r>
              <a:rPr lang="en-US" dirty="0"/>
              <a:t>A signal should </a:t>
            </a:r>
            <a:r>
              <a:rPr lang="en-US" dirty="0" err="1"/>
              <a:t>fulfil</a:t>
            </a:r>
            <a:r>
              <a:rPr lang="en-US" dirty="0"/>
              <a:t> the following requirements </a:t>
            </a:r>
            <a:r>
              <a:rPr lang="en-US" dirty="0" smtClean="0"/>
              <a:t>:</a:t>
            </a:r>
            <a:br>
              <a:rPr lang="en-US" dirty="0" smtClean="0"/>
            </a:br>
            <a:r>
              <a:rPr lang="en-US" dirty="0" smtClean="0"/>
              <a:t>(</a:t>
            </a:r>
            <a:r>
              <a:rPr lang="en-US" i="1" dirty="0"/>
              <a:t>i</a:t>
            </a:r>
            <a:r>
              <a:rPr lang="en-US" dirty="0"/>
              <a:t>) It should be conspicuous and clearly visible against any background. </a:t>
            </a:r>
            <a:br>
              <a:rPr lang="en-US" dirty="0"/>
            </a:br>
            <a:r>
              <a:rPr lang="en-US" dirty="0"/>
              <a:t>(</a:t>
            </a:r>
            <a:r>
              <a:rPr lang="en-US" i="1" dirty="0"/>
              <a:t>ii</a:t>
            </a:r>
            <a:r>
              <a:rPr lang="en-US" dirty="0"/>
              <a:t>) It should be capable of being accurately centered over the station mark.</a:t>
            </a:r>
            <a:br>
              <a:rPr lang="en-US" dirty="0"/>
            </a:br>
            <a:r>
              <a:rPr lang="en-US" dirty="0"/>
              <a:t>(</a:t>
            </a:r>
            <a:r>
              <a:rPr lang="en-US" i="1" dirty="0"/>
              <a:t>iii</a:t>
            </a:r>
            <a:r>
              <a:rPr lang="en-US" dirty="0"/>
              <a:t>) It should be suitable for accurate bisection from other stations. </a:t>
            </a:r>
            <a:br>
              <a:rPr lang="en-US" dirty="0"/>
            </a:br>
            <a:r>
              <a:rPr lang="en-US" dirty="0"/>
              <a:t/>
            </a:r>
            <a:br>
              <a:rPr lang="en-US" dirty="0"/>
            </a:br>
            <a:endParaRPr lang="en-US" dirty="0"/>
          </a:p>
        </p:txBody>
      </p:sp>
    </p:spTree>
    <p:extLst>
      <p:ext uri="{BB962C8B-B14F-4D97-AF65-F5344CB8AC3E}">
        <p14:creationId xmlns:p14="http://schemas.microsoft.com/office/powerpoint/2010/main" val="347191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MEASUREMENT </a:t>
            </a:r>
            <a:r>
              <a:rPr lang="en-US" b="1" dirty="0"/>
              <a:t>OF BASE LINE</a:t>
            </a:r>
            <a:r>
              <a:rPr lang="en-US" dirty="0"/>
              <a:t>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a:t>
            </a:r>
            <a:r>
              <a:rPr lang="en-US" dirty="0"/>
              <a:t>accuracy of an entire triangulation system depends on </a:t>
            </a:r>
            <a:r>
              <a:rPr lang="en-US" dirty="0" smtClean="0"/>
              <a:t>that attained </a:t>
            </a:r>
            <a:r>
              <a:rPr lang="en-US" dirty="0"/>
              <a:t>in the measurement of the base line and, therefore, the</a:t>
            </a:r>
            <a:br>
              <a:rPr lang="en-US" dirty="0"/>
            </a:br>
            <a:r>
              <a:rPr lang="en-US" dirty="0"/>
              <a:t>measurement of base line forms the </a:t>
            </a:r>
            <a:r>
              <a:rPr lang="en-US" dirty="0" smtClean="0"/>
              <a:t>most important </a:t>
            </a:r>
            <a:r>
              <a:rPr lang="en-US" dirty="0"/>
              <a:t>part of </a:t>
            </a:r>
            <a:r>
              <a:rPr lang="en-US" dirty="0" smtClean="0"/>
              <a:t>the triangulation </a:t>
            </a:r>
            <a:r>
              <a:rPr lang="en-US" dirty="0"/>
              <a:t>operations. </a:t>
            </a:r>
            <a:endParaRPr lang="en-US" dirty="0" smtClean="0"/>
          </a:p>
          <a:p>
            <a:pPr algn="just"/>
            <a:endParaRPr lang="en-US" dirty="0" smtClean="0"/>
          </a:p>
          <a:p>
            <a:pPr algn="just"/>
            <a:r>
              <a:rPr lang="en-US" dirty="0" smtClean="0"/>
              <a:t>The </a:t>
            </a:r>
            <a:r>
              <a:rPr lang="en-US" dirty="0"/>
              <a:t>length of </a:t>
            </a:r>
            <a:r>
              <a:rPr lang="en-US" dirty="0" smtClean="0"/>
              <a:t>the base </a:t>
            </a:r>
            <a:r>
              <a:rPr lang="en-US" dirty="0"/>
              <a:t>line depends upon the grade of the triangulation. </a:t>
            </a:r>
            <a:br>
              <a:rPr lang="en-US" dirty="0"/>
            </a:br>
            <a:r>
              <a:rPr lang="en-US" dirty="0"/>
              <a:t/>
            </a:r>
            <a:br>
              <a:rPr lang="en-US" dirty="0"/>
            </a:br>
            <a:endParaRPr lang="en-US" dirty="0"/>
          </a:p>
        </p:txBody>
      </p:sp>
    </p:spTree>
    <p:extLst>
      <p:ext uri="{BB962C8B-B14F-4D97-AF65-F5344CB8AC3E}">
        <p14:creationId xmlns:p14="http://schemas.microsoft.com/office/powerpoint/2010/main" val="35013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Content Placeholder 3"/>
          <p:cNvSpPr>
            <a:spLocks noGrp="1"/>
          </p:cNvSpPr>
          <p:nvPr>
            <p:ph idx="1"/>
          </p:nvPr>
        </p:nvSpPr>
        <p:spPr>
          <a:xfrm>
            <a:off x="457200" y="1600200"/>
            <a:ext cx="8229600" cy="5257800"/>
          </a:xfrm>
        </p:spPr>
        <p:txBody>
          <a:bodyPr>
            <a:normAutofit fontScale="77500" lnSpcReduction="20000"/>
          </a:bodyPr>
          <a:lstStyle/>
          <a:p>
            <a:r>
              <a:rPr lang="en-US" dirty="0"/>
              <a:t>To prevent accumulation of error it is necessary to provide number of control points all over the area, this</a:t>
            </a:r>
            <a:br>
              <a:rPr lang="en-US" dirty="0"/>
            </a:br>
            <a:r>
              <a:rPr lang="en-US" dirty="0"/>
              <a:t>is done by control survey. </a:t>
            </a:r>
            <a:endParaRPr lang="en-US" dirty="0" smtClean="0"/>
          </a:p>
          <a:p>
            <a:r>
              <a:rPr lang="en-US" dirty="0" smtClean="0"/>
              <a:t>The </a:t>
            </a:r>
            <a:r>
              <a:rPr lang="en-US" dirty="0"/>
              <a:t>determination of the precise position of a number of stations, </a:t>
            </a:r>
            <a:r>
              <a:rPr lang="en-US" dirty="0" smtClean="0"/>
              <a:t>usually spread </a:t>
            </a:r>
            <a:r>
              <a:rPr lang="en-US" dirty="0"/>
              <a:t>over a large area, is referred to as </a:t>
            </a:r>
            <a:r>
              <a:rPr lang="en-US" b="1" i="1" dirty="0"/>
              <a:t>control surveying. </a:t>
            </a:r>
            <a:endParaRPr lang="en-US" b="1" i="1" dirty="0" smtClean="0"/>
          </a:p>
          <a:p>
            <a:r>
              <a:rPr lang="en-US" dirty="0" smtClean="0"/>
              <a:t>Control </a:t>
            </a:r>
            <a:r>
              <a:rPr lang="en-US" dirty="0"/>
              <a:t>surveys can be horizontal or </a:t>
            </a:r>
            <a:r>
              <a:rPr lang="en-US" dirty="0" smtClean="0"/>
              <a:t>vertical.</a:t>
            </a:r>
          </a:p>
          <a:p>
            <a:r>
              <a:rPr lang="en-US" dirty="0" smtClean="0"/>
              <a:t>The </a:t>
            </a:r>
            <a:r>
              <a:rPr lang="en-US" dirty="0"/>
              <a:t>objective of horizontal control surveys is to establish a network of control stations whose position is</a:t>
            </a:r>
            <a:br>
              <a:rPr lang="en-US" dirty="0"/>
            </a:br>
            <a:r>
              <a:rPr lang="en-US" dirty="0"/>
              <a:t>specified in terms of latitude and longitude, whereas the objective of vertical control survey is to provide</a:t>
            </a:r>
            <a:br>
              <a:rPr lang="en-US" dirty="0"/>
            </a:br>
            <a:r>
              <a:rPr lang="en-US" dirty="0"/>
              <a:t>the elevations of fixed benchmarks with respect to the mean sea level datum. </a:t>
            </a:r>
            <a:br>
              <a:rPr lang="en-US" dirty="0"/>
            </a:br>
            <a:endParaRPr lang="en-US" dirty="0"/>
          </a:p>
        </p:txBody>
      </p:sp>
    </p:spTree>
    <p:extLst>
      <p:ext uri="{BB962C8B-B14F-4D97-AF65-F5344CB8AC3E}">
        <p14:creationId xmlns:p14="http://schemas.microsoft.com/office/powerpoint/2010/main" val="1571769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Selection of Site for Baseline</a:t>
            </a:r>
            <a:endParaRPr lang="en-US" b="1" dirty="0"/>
          </a:p>
        </p:txBody>
      </p:sp>
      <p:sp>
        <p:nvSpPr>
          <p:cNvPr id="3" name="Content Placeholder 2"/>
          <p:cNvSpPr>
            <a:spLocks noGrp="1"/>
          </p:cNvSpPr>
          <p:nvPr>
            <p:ph idx="1"/>
          </p:nvPr>
        </p:nvSpPr>
        <p:spPr/>
        <p:txBody>
          <a:bodyPr>
            <a:normAutofit fontScale="85000" lnSpcReduction="10000"/>
          </a:bodyPr>
          <a:lstStyle/>
          <a:p>
            <a:r>
              <a:rPr lang="en-US" dirty="0"/>
              <a:t>T</a:t>
            </a:r>
            <a:r>
              <a:rPr lang="en-US" dirty="0" smtClean="0"/>
              <a:t>he following points </a:t>
            </a:r>
            <a:r>
              <a:rPr lang="en-US" dirty="0"/>
              <a:t>should be taken into consideration while selecting the site for a base </a:t>
            </a:r>
            <a:r>
              <a:rPr lang="en-US" dirty="0" smtClean="0"/>
              <a:t>line.</a:t>
            </a:r>
          </a:p>
          <a:p>
            <a:r>
              <a:rPr lang="en-US" dirty="0" smtClean="0"/>
              <a:t> </a:t>
            </a:r>
            <a:r>
              <a:rPr lang="en-US" dirty="0"/>
              <a:t>The site should be fairly level or gently undulating. If the ground is sloping, the </a:t>
            </a:r>
            <a:r>
              <a:rPr lang="en-US" dirty="0" smtClean="0"/>
              <a:t>slope should be uniform </a:t>
            </a:r>
            <a:r>
              <a:rPr lang="en-US" dirty="0"/>
              <a:t>and </a:t>
            </a:r>
            <a:r>
              <a:rPr lang="en-US" dirty="0" smtClean="0"/>
              <a:t>gentle.</a:t>
            </a:r>
            <a:endParaRPr lang="en-US" dirty="0"/>
          </a:p>
          <a:p>
            <a:r>
              <a:rPr lang="en-US" dirty="0" smtClean="0"/>
              <a:t>The </a:t>
            </a:r>
            <a:r>
              <a:rPr lang="en-US" dirty="0"/>
              <a:t>site should be free from obstructions throughout the length of the base </a:t>
            </a:r>
            <a:r>
              <a:rPr lang="en-US" dirty="0" smtClean="0"/>
              <a:t>line.</a:t>
            </a:r>
            <a:endParaRPr lang="en-US" dirty="0"/>
          </a:p>
          <a:p>
            <a:r>
              <a:rPr lang="en-US" dirty="0"/>
              <a:t>The site should be such that a minimum length of the base line as specified, is available </a:t>
            </a:r>
            <a:br>
              <a:rPr lang="en-US" dirty="0"/>
            </a:br>
            <a:r>
              <a:rPr lang="en-US" dirty="0"/>
              <a:t/>
            </a:r>
            <a:br>
              <a:rPr lang="en-US" dirty="0"/>
            </a:br>
            <a:endParaRPr lang="en-US" dirty="0"/>
          </a:p>
        </p:txBody>
      </p:sp>
    </p:spTree>
    <p:extLst>
      <p:ext uri="{BB962C8B-B14F-4D97-AF65-F5344CB8AC3E}">
        <p14:creationId xmlns:p14="http://schemas.microsoft.com/office/powerpoint/2010/main" val="3704953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Equipment for base line measurement</a:t>
            </a:r>
          </a:p>
        </p:txBody>
      </p:sp>
      <p:sp>
        <p:nvSpPr>
          <p:cNvPr id="3" name="Content Placeholder 2"/>
          <p:cNvSpPr>
            <a:spLocks noGrp="1"/>
          </p:cNvSpPr>
          <p:nvPr>
            <p:ph idx="1"/>
          </p:nvPr>
        </p:nvSpPr>
        <p:spPr/>
        <p:txBody>
          <a:bodyPr>
            <a:normAutofit lnSpcReduction="10000"/>
          </a:bodyPr>
          <a:lstStyle/>
          <a:p>
            <a:pPr algn="just"/>
            <a:r>
              <a:rPr lang="en-US" dirty="0" smtClean="0"/>
              <a:t>Generally </a:t>
            </a:r>
            <a:r>
              <a:rPr lang="en-US" dirty="0"/>
              <a:t>the following types of base measuring </a:t>
            </a:r>
            <a:r>
              <a:rPr lang="en-US" dirty="0" err="1"/>
              <a:t>equipments</a:t>
            </a:r>
            <a:r>
              <a:rPr lang="en-US" dirty="0"/>
              <a:t> are used </a:t>
            </a:r>
            <a:r>
              <a:rPr lang="en-US" dirty="0" smtClean="0"/>
              <a:t>:</a:t>
            </a:r>
            <a:endParaRPr lang="en-US" dirty="0"/>
          </a:p>
          <a:p>
            <a:pPr algn="just"/>
            <a:r>
              <a:rPr lang="en-US" b="1" dirty="0" err="1" smtClean="0"/>
              <a:t>Standardised</a:t>
            </a:r>
            <a:r>
              <a:rPr lang="en-US" b="1" dirty="0" smtClean="0"/>
              <a:t> </a:t>
            </a:r>
            <a:r>
              <a:rPr lang="en-US" b="1" dirty="0"/>
              <a:t>tapes </a:t>
            </a:r>
            <a:r>
              <a:rPr lang="en-US" dirty="0"/>
              <a:t>: These are used for measuring short bases in plain </a:t>
            </a:r>
            <a:r>
              <a:rPr lang="en-US" dirty="0" smtClean="0"/>
              <a:t>grounds.</a:t>
            </a:r>
            <a:endParaRPr lang="en-US" dirty="0"/>
          </a:p>
          <a:p>
            <a:pPr algn="just"/>
            <a:r>
              <a:rPr lang="en-US" b="1" dirty="0" err="1" smtClean="0"/>
              <a:t>Tacheometric</a:t>
            </a:r>
            <a:r>
              <a:rPr lang="en-US" b="1" dirty="0" smtClean="0"/>
              <a:t> </a:t>
            </a:r>
            <a:r>
              <a:rPr lang="en-US" b="1" dirty="0"/>
              <a:t>base measurements </a:t>
            </a:r>
            <a:r>
              <a:rPr lang="en-US" dirty="0"/>
              <a:t>: It is used in undulating grounds for small </a:t>
            </a:r>
            <a:r>
              <a:rPr lang="en-US" dirty="0" smtClean="0"/>
              <a:t>bases</a:t>
            </a:r>
            <a:endParaRPr lang="en-US" dirty="0"/>
          </a:p>
          <a:p>
            <a:pPr algn="just"/>
            <a:r>
              <a:rPr lang="en-US" b="1" dirty="0" smtClean="0"/>
              <a:t>Electronic </a:t>
            </a:r>
            <a:r>
              <a:rPr lang="en-US" b="1" dirty="0"/>
              <a:t>distance measurement</a:t>
            </a:r>
            <a:r>
              <a:rPr lang="en-US" dirty="0"/>
              <a:t>: </a:t>
            </a:r>
            <a:r>
              <a:rPr lang="en-US" dirty="0" smtClean="0"/>
              <a:t>such </a:t>
            </a:r>
            <a:r>
              <a:rPr lang="en-US" dirty="0" smtClean="0"/>
              <a:t>as  </a:t>
            </a:r>
            <a:r>
              <a:rPr lang="en-US" dirty="0" err="1" smtClean="0"/>
              <a:t>TotalStation</a:t>
            </a:r>
            <a:r>
              <a:rPr lang="en-US" dirty="0"/>
              <a:t/>
            </a:r>
            <a:br>
              <a:rPr lang="en-US" dirty="0"/>
            </a:br>
            <a:endParaRPr lang="en-US" dirty="0"/>
          </a:p>
        </p:txBody>
      </p:sp>
    </p:spTree>
    <p:extLst>
      <p:ext uri="{BB962C8B-B14F-4D97-AF65-F5344CB8AC3E}">
        <p14:creationId xmlns:p14="http://schemas.microsoft.com/office/powerpoint/2010/main" val="319769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MEASUREMENT OF HORIZONTAL ANGLES</a:t>
            </a:r>
            <a:r>
              <a:rPr lang="en-US" dirty="0"/>
              <a:t>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dirty="0"/>
              <a:t>The instruments used for triangulation surveys, require great degree of precision. Horizontal angles </a:t>
            </a:r>
            <a:r>
              <a:rPr lang="en-US" dirty="0" smtClean="0"/>
              <a:t>are generally </a:t>
            </a:r>
            <a:r>
              <a:rPr lang="en-US" dirty="0"/>
              <a:t>measured with an optical or electronic theodolite in primary and secondary triangulation. </a:t>
            </a:r>
            <a:r>
              <a:rPr lang="en-US" dirty="0" smtClean="0"/>
              <a:t>For tertiary </a:t>
            </a:r>
            <a:r>
              <a:rPr lang="en-US" dirty="0"/>
              <a:t>triangulation generally transit or Engineer’s transit having least count of 20" is </a:t>
            </a:r>
            <a:r>
              <a:rPr lang="en-US" dirty="0" smtClean="0"/>
              <a:t>used. </a:t>
            </a:r>
            <a:r>
              <a:rPr lang="en-US" dirty="0"/>
              <a:t/>
            </a:r>
            <a:br>
              <a:rPr lang="en-US" dirty="0"/>
            </a:br>
            <a:endParaRPr lang="en-US" dirty="0"/>
          </a:p>
        </p:txBody>
      </p:sp>
    </p:spTree>
    <p:extLst>
      <p:ext uri="{BB962C8B-B14F-4D97-AF65-F5344CB8AC3E}">
        <p14:creationId xmlns:p14="http://schemas.microsoft.com/office/powerpoint/2010/main" val="166945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ASTRONOMICAL OBSERVATIONS</a:t>
            </a:r>
            <a:r>
              <a:rPr lang="en-US" dirty="0"/>
              <a:t> </a:t>
            </a:r>
            <a:br>
              <a:rPr lang="en-US" dirty="0"/>
            </a:br>
            <a:endParaRPr lang="en-US" dirty="0"/>
          </a:p>
        </p:txBody>
      </p:sp>
      <p:sp>
        <p:nvSpPr>
          <p:cNvPr id="3" name="Content Placeholder 2"/>
          <p:cNvSpPr>
            <a:spLocks noGrp="1"/>
          </p:cNvSpPr>
          <p:nvPr>
            <p:ph idx="1"/>
          </p:nvPr>
        </p:nvSpPr>
        <p:spPr/>
        <p:txBody>
          <a:bodyPr/>
          <a:lstStyle/>
          <a:p>
            <a:r>
              <a:rPr lang="en-US" dirty="0"/>
              <a:t>To determine the azimuth of the initial side, intermediate sides, and the last side of the triangulation </a:t>
            </a:r>
            <a:r>
              <a:rPr lang="en-US" dirty="0" smtClean="0"/>
              <a:t>net, astronomical </a:t>
            </a:r>
            <a:r>
              <a:rPr lang="en-US" dirty="0"/>
              <a:t>observations are made. </a:t>
            </a:r>
            <a:br>
              <a:rPr lang="en-US" dirty="0"/>
            </a:br>
            <a:endParaRPr lang="en-US" dirty="0"/>
          </a:p>
        </p:txBody>
      </p:sp>
    </p:spTree>
    <p:extLst>
      <p:ext uri="{BB962C8B-B14F-4D97-AF65-F5344CB8AC3E}">
        <p14:creationId xmlns:p14="http://schemas.microsoft.com/office/powerpoint/2010/main" val="2471879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Computations</a:t>
            </a:r>
            <a:endParaRPr lang="en-US" dirty="0"/>
          </a:p>
        </p:txBody>
      </p:sp>
      <p:sp>
        <p:nvSpPr>
          <p:cNvPr id="8" name="Content Placeholder 7"/>
          <p:cNvSpPr>
            <a:spLocks noGrp="1"/>
          </p:cNvSpPr>
          <p:nvPr>
            <p:ph sz="half" idx="1"/>
          </p:nvPr>
        </p:nvSpPr>
        <p:spPr/>
        <p:txBody>
          <a:bodyPr>
            <a:normAutofit lnSpcReduction="10000"/>
          </a:bodyPr>
          <a:lstStyle/>
          <a:p>
            <a:r>
              <a:rPr lang="en-US" dirty="0" smtClean="0"/>
              <a:t>Sine Rule is used to calculate sides of the triangles.</a:t>
            </a:r>
          </a:p>
          <a:p>
            <a:r>
              <a:rPr lang="en-US" dirty="0" smtClean="0"/>
              <a:t>Latitude and Departures are calculated by</a:t>
            </a:r>
          </a:p>
          <a:p>
            <a:pPr marL="0" indent="0">
              <a:buNone/>
            </a:pPr>
            <a:r>
              <a:rPr lang="en-US" dirty="0" smtClean="0"/>
              <a:t>Latitude =</a:t>
            </a:r>
            <a:r>
              <a:rPr lang="en-US" dirty="0" err="1" smtClean="0"/>
              <a:t>Lcos</a:t>
            </a:r>
            <a:r>
              <a:rPr lang="el-GR" dirty="0" smtClean="0"/>
              <a:t>θ</a:t>
            </a:r>
            <a:endParaRPr lang="en-US" dirty="0" smtClean="0"/>
          </a:p>
          <a:p>
            <a:pPr marL="0" indent="0">
              <a:buNone/>
            </a:pPr>
            <a:r>
              <a:rPr lang="en-US" dirty="0" smtClean="0"/>
              <a:t>Departure=</a:t>
            </a:r>
            <a:r>
              <a:rPr lang="en-US" dirty="0" err="1" smtClean="0"/>
              <a:t>Lsin</a:t>
            </a:r>
            <a:r>
              <a:rPr lang="el-GR" dirty="0"/>
              <a:t>θ</a:t>
            </a:r>
            <a:endParaRPr lang="en-US" dirty="0"/>
          </a:p>
          <a:p>
            <a:pPr marL="0" indent="0">
              <a:buNone/>
            </a:pPr>
            <a:r>
              <a:rPr lang="en-US" dirty="0" smtClean="0"/>
              <a:t>Where L=length of the a side of the triangle</a:t>
            </a:r>
          </a:p>
          <a:p>
            <a:pPr marL="0" indent="0">
              <a:buNone/>
            </a:pPr>
            <a:r>
              <a:rPr lang="el-GR" dirty="0" smtClean="0"/>
              <a:t>Θ</a:t>
            </a:r>
            <a:r>
              <a:rPr lang="en-US" dirty="0" smtClean="0"/>
              <a:t>= Azimuth </a:t>
            </a:r>
            <a:endParaRPr lang="en-US" dirty="0"/>
          </a:p>
          <a:p>
            <a:pPr marL="0" indent="0">
              <a:buNone/>
            </a:pPr>
            <a:endParaRPr lang="en-US" dirty="0" smtClean="0"/>
          </a:p>
          <a:p>
            <a:pPr marL="0" indent="0">
              <a:buNone/>
            </a:pPr>
            <a:endParaRPr lang="en-US" dirty="0"/>
          </a:p>
        </p:txBody>
      </p:sp>
      <p:sp>
        <p:nvSpPr>
          <p:cNvPr id="11" name="object 8"/>
          <p:cNvSpPr/>
          <p:nvPr/>
        </p:nvSpPr>
        <p:spPr>
          <a:xfrm>
            <a:off x="4455887" y="1618343"/>
            <a:ext cx="4724400" cy="3581400"/>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909091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757" y="628868"/>
            <a:ext cx="7865918" cy="506506"/>
          </a:xfrm>
          <a:prstGeom prst="rect">
            <a:avLst/>
          </a:prstGeom>
        </p:spPr>
        <p:txBody>
          <a:bodyPr vert="horz" wrap="square" lIns="0" tIns="11377" rIns="0" bIns="0" rtlCol="0">
            <a:spAutoFit/>
          </a:bodyPr>
          <a:lstStyle/>
          <a:p>
            <a:pPr marL="11377">
              <a:spcBef>
                <a:spcPts val="90"/>
              </a:spcBef>
            </a:pPr>
            <a:r>
              <a:rPr sz="3200" u="heavy" spc="9" dirty="0">
                <a:solidFill>
                  <a:srgbClr val="FF0000"/>
                </a:solidFill>
                <a:uFill>
                  <a:solidFill>
                    <a:srgbClr val="FF0000"/>
                  </a:solidFill>
                </a:uFill>
              </a:rPr>
              <a:t>Trilateration</a:t>
            </a:r>
            <a:r>
              <a:rPr sz="3200" spc="9" dirty="0">
                <a:solidFill>
                  <a:srgbClr val="FF0000"/>
                </a:solidFill>
              </a:rPr>
              <a:t> </a:t>
            </a:r>
            <a:r>
              <a:rPr sz="1800" i="1" dirty="0"/>
              <a:t>(Length Measured </a:t>
            </a:r>
            <a:r>
              <a:rPr sz="1800" i="1" spc="-4" dirty="0"/>
              <a:t>all sides- </a:t>
            </a:r>
            <a:r>
              <a:rPr sz="1800" i="1" dirty="0"/>
              <a:t>angles </a:t>
            </a:r>
            <a:r>
              <a:rPr sz="1800" i="1" spc="-4" dirty="0"/>
              <a:t>computed </a:t>
            </a:r>
            <a:r>
              <a:rPr sz="1800" i="1" spc="-9" dirty="0"/>
              <a:t>by </a:t>
            </a:r>
            <a:r>
              <a:rPr sz="1800" i="1" dirty="0"/>
              <a:t>Cosine</a:t>
            </a:r>
            <a:r>
              <a:rPr sz="1800" i="1" spc="-171" dirty="0"/>
              <a:t> </a:t>
            </a:r>
            <a:r>
              <a:rPr sz="1800" i="1" spc="-4" dirty="0"/>
              <a:t>rule)</a:t>
            </a:r>
            <a:endParaRPr sz="1800"/>
          </a:p>
        </p:txBody>
      </p:sp>
      <p:sp>
        <p:nvSpPr>
          <p:cNvPr id="3" name="object 3"/>
          <p:cNvSpPr/>
          <p:nvPr/>
        </p:nvSpPr>
        <p:spPr>
          <a:xfrm>
            <a:off x="5818909" y="1143016"/>
            <a:ext cx="2909454" cy="1866451"/>
          </a:xfrm>
          <a:prstGeom prst="rect">
            <a:avLst/>
          </a:prstGeom>
          <a:blipFill>
            <a:blip r:embed="rId2" cstate="print"/>
            <a:stretch>
              <a:fillRect/>
            </a:stretch>
          </a:blipFill>
        </p:spPr>
        <p:txBody>
          <a:bodyPr wrap="square" lIns="0" tIns="0" rIns="0" bIns="0" rtlCol="0"/>
          <a:lstStyle/>
          <a:p>
            <a:pPr defTabSz="819047"/>
            <a:endParaRPr>
              <a:solidFill>
                <a:prstClr val="black"/>
              </a:solidFill>
            </a:endParaRPr>
          </a:p>
        </p:txBody>
      </p:sp>
      <p:sp>
        <p:nvSpPr>
          <p:cNvPr id="4" name="object 4"/>
          <p:cNvSpPr/>
          <p:nvPr/>
        </p:nvSpPr>
        <p:spPr>
          <a:xfrm>
            <a:off x="5957454" y="2891118"/>
            <a:ext cx="2632364" cy="537881"/>
          </a:xfrm>
          <a:prstGeom prst="rect">
            <a:avLst/>
          </a:prstGeom>
          <a:blipFill>
            <a:blip r:embed="rId3" cstate="print"/>
            <a:stretch>
              <a:fillRect/>
            </a:stretch>
          </a:blipFill>
        </p:spPr>
        <p:txBody>
          <a:bodyPr wrap="square" lIns="0" tIns="0" rIns="0" bIns="0" rtlCol="0"/>
          <a:lstStyle/>
          <a:p>
            <a:pPr defTabSz="819047"/>
            <a:endParaRPr>
              <a:solidFill>
                <a:prstClr val="black"/>
              </a:solidFill>
            </a:endParaRPr>
          </a:p>
        </p:txBody>
      </p:sp>
      <p:sp>
        <p:nvSpPr>
          <p:cNvPr id="5" name="object 5"/>
          <p:cNvSpPr/>
          <p:nvPr/>
        </p:nvSpPr>
        <p:spPr>
          <a:xfrm>
            <a:off x="415630" y="3428999"/>
            <a:ext cx="8312727" cy="3025588"/>
          </a:xfrm>
          <a:custGeom>
            <a:avLst/>
            <a:gdLst/>
            <a:ahLst/>
            <a:cxnLst/>
            <a:rect l="l" t="t" r="r" b="b"/>
            <a:pathLst>
              <a:path w="9144000" h="3429000">
                <a:moveTo>
                  <a:pt x="9144000" y="0"/>
                </a:moveTo>
                <a:lnTo>
                  <a:pt x="0" y="0"/>
                </a:lnTo>
                <a:lnTo>
                  <a:pt x="0" y="3428994"/>
                </a:lnTo>
                <a:lnTo>
                  <a:pt x="9144000" y="3428994"/>
                </a:lnTo>
                <a:lnTo>
                  <a:pt x="9144000" y="0"/>
                </a:lnTo>
                <a:close/>
              </a:path>
            </a:pathLst>
          </a:custGeom>
          <a:solidFill>
            <a:srgbClr val="FFFFFF"/>
          </a:solidFill>
        </p:spPr>
        <p:txBody>
          <a:bodyPr wrap="square" lIns="0" tIns="0" rIns="0" bIns="0" rtlCol="0"/>
          <a:lstStyle/>
          <a:p>
            <a:pPr defTabSz="819047"/>
            <a:endParaRPr>
              <a:solidFill>
                <a:prstClr val="black"/>
              </a:solidFill>
            </a:endParaRPr>
          </a:p>
        </p:txBody>
      </p:sp>
      <p:sp>
        <p:nvSpPr>
          <p:cNvPr id="6" name="object 6"/>
          <p:cNvSpPr txBox="1"/>
          <p:nvPr/>
        </p:nvSpPr>
        <p:spPr>
          <a:xfrm>
            <a:off x="487212" y="1118341"/>
            <a:ext cx="6978650" cy="5164018"/>
          </a:xfrm>
          <a:prstGeom prst="rect">
            <a:avLst/>
          </a:prstGeom>
        </p:spPr>
        <p:txBody>
          <a:bodyPr vert="horz" wrap="square" lIns="0" tIns="51760" rIns="0" bIns="0" rtlCol="0">
            <a:spAutoFit/>
          </a:bodyPr>
          <a:lstStyle/>
          <a:p>
            <a:pPr marL="318519" marR="1645491" indent="-307142" defTabSz="819047">
              <a:lnSpc>
                <a:spcPts val="2522"/>
              </a:lnSpc>
              <a:spcBef>
                <a:spcPts val="408"/>
              </a:spcBef>
              <a:buFont typeface="Arial"/>
              <a:buChar char="•"/>
              <a:tabLst>
                <a:tab pos="317952" algn="l"/>
                <a:tab pos="318519" algn="l"/>
                <a:tab pos="2887147" algn="l"/>
              </a:tabLst>
            </a:pPr>
            <a:r>
              <a:rPr sz="2300" spc="-4" dirty="0">
                <a:solidFill>
                  <a:prstClr val="black"/>
                </a:solidFill>
                <a:cs typeface="Calibri"/>
              </a:rPr>
              <a:t>Method </a:t>
            </a:r>
            <a:r>
              <a:rPr sz="2300" dirty="0">
                <a:solidFill>
                  <a:prstClr val="black"/>
                </a:solidFill>
                <a:cs typeface="Calibri"/>
              </a:rPr>
              <a:t>in </a:t>
            </a:r>
            <a:r>
              <a:rPr sz="2300" spc="-4" dirty="0">
                <a:solidFill>
                  <a:prstClr val="black"/>
                </a:solidFill>
                <a:cs typeface="Calibri"/>
              </a:rPr>
              <a:t>which </a:t>
            </a:r>
            <a:r>
              <a:rPr sz="2300" dirty="0">
                <a:solidFill>
                  <a:prstClr val="black"/>
                </a:solidFill>
                <a:cs typeface="Calibri"/>
              </a:rPr>
              <a:t>the </a:t>
            </a:r>
            <a:r>
              <a:rPr sz="2300" spc="-9" dirty="0">
                <a:solidFill>
                  <a:srgbClr val="FF0000"/>
                </a:solidFill>
                <a:cs typeface="Calibri"/>
              </a:rPr>
              <a:t>lengths </a:t>
            </a:r>
            <a:r>
              <a:rPr sz="2300" spc="-4" dirty="0">
                <a:solidFill>
                  <a:srgbClr val="FF0000"/>
                </a:solidFill>
                <a:cs typeface="Calibri"/>
              </a:rPr>
              <a:t>of </a:t>
            </a:r>
            <a:r>
              <a:rPr sz="2300" dirty="0">
                <a:solidFill>
                  <a:srgbClr val="FF0000"/>
                </a:solidFill>
                <a:cs typeface="Calibri"/>
              </a:rPr>
              <a:t>all sides  </a:t>
            </a:r>
            <a:r>
              <a:rPr sz="2300" spc="-4" dirty="0">
                <a:solidFill>
                  <a:srgbClr val="FF0000"/>
                </a:solidFill>
                <a:cs typeface="Calibri"/>
              </a:rPr>
              <a:t>of </a:t>
            </a:r>
            <a:r>
              <a:rPr sz="2300" dirty="0">
                <a:solidFill>
                  <a:srgbClr val="FF0000"/>
                </a:solidFill>
                <a:cs typeface="Calibri"/>
              </a:rPr>
              <a:t>chain </a:t>
            </a:r>
            <a:r>
              <a:rPr sz="2300" spc="-4" dirty="0">
                <a:solidFill>
                  <a:srgbClr val="FF0000"/>
                </a:solidFill>
                <a:cs typeface="Calibri"/>
              </a:rPr>
              <a:t>of </a:t>
            </a:r>
            <a:r>
              <a:rPr sz="2300" dirty="0">
                <a:solidFill>
                  <a:srgbClr val="FF0000"/>
                </a:solidFill>
                <a:cs typeface="Calibri"/>
              </a:rPr>
              <a:t>triangles, </a:t>
            </a:r>
            <a:r>
              <a:rPr sz="2300" spc="-9" dirty="0">
                <a:solidFill>
                  <a:srgbClr val="FF0000"/>
                </a:solidFill>
                <a:cs typeface="Calibri"/>
              </a:rPr>
              <a:t>polygons, </a:t>
            </a:r>
            <a:r>
              <a:rPr sz="2300" spc="-4" dirty="0">
                <a:solidFill>
                  <a:srgbClr val="FF0000"/>
                </a:solidFill>
                <a:cs typeface="Calibri"/>
              </a:rPr>
              <a:t>or </a:t>
            </a:r>
            <a:r>
              <a:rPr sz="2300" dirty="0">
                <a:solidFill>
                  <a:srgbClr val="FF0000"/>
                </a:solidFill>
                <a:cs typeface="Calibri"/>
              </a:rPr>
              <a:t>quadril  </a:t>
            </a:r>
            <a:r>
              <a:rPr sz="2300" spc="-13" dirty="0">
                <a:solidFill>
                  <a:srgbClr val="FF0000"/>
                </a:solidFill>
                <a:cs typeface="Calibri"/>
              </a:rPr>
              <a:t>aterals </a:t>
            </a:r>
            <a:r>
              <a:rPr sz="2300" spc="-4" dirty="0">
                <a:solidFill>
                  <a:prstClr val="black"/>
                </a:solidFill>
                <a:cs typeface="Calibri"/>
              </a:rPr>
              <a:t>(or </a:t>
            </a:r>
            <a:r>
              <a:rPr sz="2300" spc="-13" dirty="0">
                <a:solidFill>
                  <a:prstClr val="black"/>
                </a:solidFill>
                <a:cs typeface="Calibri"/>
              </a:rPr>
              <a:t>any </a:t>
            </a:r>
            <a:r>
              <a:rPr sz="2300" spc="-9" dirty="0">
                <a:solidFill>
                  <a:prstClr val="black"/>
                </a:solidFill>
                <a:cs typeface="Calibri"/>
              </a:rPr>
              <a:t>combination </a:t>
            </a:r>
            <a:r>
              <a:rPr sz="2300" spc="-4" dirty="0">
                <a:solidFill>
                  <a:prstClr val="black"/>
                </a:solidFill>
                <a:cs typeface="Calibri"/>
              </a:rPr>
              <a:t>of </a:t>
            </a:r>
            <a:r>
              <a:rPr sz="2300" dirty="0">
                <a:solidFill>
                  <a:prstClr val="black"/>
                </a:solidFill>
                <a:cs typeface="Calibri"/>
              </a:rPr>
              <a:t>them) </a:t>
            </a:r>
            <a:r>
              <a:rPr sz="2300" spc="-9" dirty="0">
                <a:solidFill>
                  <a:prstClr val="black"/>
                </a:solidFill>
                <a:cs typeface="Calibri"/>
              </a:rPr>
              <a:t>are  </a:t>
            </a:r>
            <a:r>
              <a:rPr sz="2300" spc="-4" dirty="0">
                <a:solidFill>
                  <a:prstClr val="black"/>
                </a:solidFill>
                <a:cs typeface="Calibri"/>
              </a:rPr>
              <a:t>measured </a:t>
            </a:r>
            <a:r>
              <a:rPr sz="2300" dirty="0">
                <a:solidFill>
                  <a:prstClr val="black"/>
                </a:solidFill>
                <a:cs typeface="Calibri"/>
              </a:rPr>
              <a:t>with an </a:t>
            </a:r>
            <a:r>
              <a:rPr sz="2300" spc="-4" dirty="0">
                <a:solidFill>
                  <a:srgbClr val="FF0000"/>
                </a:solidFill>
                <a:cs typeface="Calibri"/>
              </a:rPr>
              <a:t>electronic instrument  </a:t>
            </a:r>
            <a:r>
              <a:rPr sz="2300" spc="-9" dirty="0">
                <a:solidFill>
                  <a:srgbClr val="FF0000"/>
                </a:solidFill>
                <a:cs typeface="Calibri"/>
              </a:rPr>
              <a:t>orothers; </a:t>
            </a:r>
            <a:r>
              <a:rPr sz="2300" dirty="0">
                <a:solidFill>
                  <a:srgbClr val="FF0000"/>
                </a:solidFill>
                <a:cs typeface="Calibri"/>
              </a:rPr>
              <a:t>the angles then </a:t>
            </a:r>
            <a:r>
              <a:rPr sz="2300" spc="-18" dirty="0">
                <a:solidFill>
                  <a:srgbClr val="FF0000"/>
                </a:solidFill>
                <a:cs typeface="Calibri"/>
              </a:rPr>
              <a:t>may </a:t>
            </a:r>
            <a:r>
              <a:rPr sz="2300" spc="-4" dirty="0">
                <a:solidFill>
                  <a:srgbClr val="FF0000"/>
                </a:solidFill>
                <a:cs typeface="Calibri"/>
              </a:rPr>
              <a:t>be </a:t>
            </a:r>
            <a:r>
              <a:rPr sz="2300" spc="-9" dirty="0">
                <a:solidFill>
                  <a:srgbClr val="FF0000"/>
                </a:solidFill>
                <a:cs typeface="Calibri"/>
              </a:rPr>
              <a:t>compu  ted </a:t>
            </a:r>
            <a:r>
              <a:rPr sz="2300" spc="-13" dirty="0">
                <a:solidFill>
                  <a:prstClr val="black"/>
                </a:solidFill>
                <a:cs typeface="Calibri"/>
              </a:rPr>
              <a:t>from</a:t>
            </a:r>
            <a:r>
              <a:rPr sz="2300" spc="-22" dirty="0">
                <a:solidFill>
                  <a:prstClr val="black"/>
                </a:solidFill>
                <a:cs typeface="Calibri"/>
              </a:rPr>
              <a:t> </a:t>
            </a:r>
            <a:r>
              <a:rPr sz="2300" dirty="0">
                <a:solidFill>
                  <a:prstClr val="black"/>
                </a:solidFill>
                <a:cs typeface="Calibri"/>
              </a:rPr>
              <a:t>these</a:t>
            </a:r>
            <a:r>
              <a:rPr sz="2300" spc="-27" dirty="0">
                <a:solidFill>
                  <a:prstClr val="black"/>
                </a:solidFill>
                <a:cs typeface="Calibri"/>
              </a:rPr>
              <a:t> </a:t>
            </a:r>
            <a:r>
              <a:rPr sz="2300" dirty="0">
                <a:solidFill>
                  <a:prstClr val="black"/>
                </a:solidFill>
                <a:cs typeface="Calibri"/>
              </a:rPr>
              <a:t>field	</a:t>
            </a:r>
            <a:r>
              <a:rPr sz="2300" spc="-4" dirty="0">
                <a:solidFill>
                  <a:prstClr val="black"/>
                </a:solidFill>
                <a:cs typeface="Calibri"/>
              </a:rPr>
              <a:t>measurements.</a:t>
            </a:r>
            <a:endParaRPr sz="2300">
              <a:solidFill>
                <a:prstClr val="black"/>
              </a:solidFill>
              <a:cs typeface="Calibri"/>
            </a:endParaRPr>
          </a:p>
          <a:p>
            <a:pPr marL="317952" marR="1720572" indent="-307142" defTabSz="819047">
              <a:lnSpc>
                <a:spcPts val="2522"/>
              </a:lnSpc>
              <a:spcBef>
                <a:spcPts val="547"/>
              </a:spcBef>
              <a:buFont typeface="Arial"/>
              <a:buChar char="•"/>
              <a:tabLst>
                <a:tab pos="317952" algn="l"/>
                <a:tab pos="318519" algn="l"/>
              </a:tabLst>
            </a:pPr>
            <a:r>
              <a:rPr sz="2300" dirty="0">
                <a:solidFill>
                  <a:prstClr val="black"/>
                </a:solidFill>
                <a:cs typeface="Calibri"/>
              </a:rPr>
              <a:t>Uses in the </a:t>
            </a:r>
            <a:r>
              <a:rPr sz="2300" spc="-4" dirty="0">
                <a:solidFill>
                  <a:prstClr val="black"/>
                </a:solidFill>
                <a:cs typeface="Calibri"/>
              </a:rPr>
              <a:t>construction of </a:t>
            </a:r>
            <a:r>
              <a:rPr sz="2300" dirty="0">
                <a:solidFill>
                  <a:prstClr val="black"/>
                </a:solidFill>
                <a:cs typeface="Calibri"/>
              </a:rPr>
              <a:t>a </a:t>
            </a:r>
            <a:r>
              <a:rPr sz="2300" dirty="0">
                <a:solidFill>
                  <a:srgbClr val="FF0000"/>
                </a:solidFill>
                <a:cs typeface="Calibri"/>
              </a:rPr>
              <a:t>chain </a:t>
            </a:r>
            <a:r>
              <a:rPr sz="2300" spc="-4" dirty="0">
                <a:solidFill>
                  <a:srgbClr val="FF0000"/>
                </a:solidFill>
                <a:cs typeface="Calibri"/>
              </a:rPr>
              <a:t>or</a:t>
            </a:r>
            <a:r>
              <a:rPr sz="2300" spc="-139" dirty="0">
                <a:solidFill>
                  <a:srgbClr val="FF0000"/>
                </a:solidFill>
                <a:cs typeface="Calibri"/>
              </a:rPr>
              <a:t> </a:t>
            </a:r>
            <a:r>
              <a:rPr sz="2300" spc="-4" dirty="0">
                <a:solidFill>
                  <a:srgbClr val="FF0000"/>
                </a:solidFill>
                <a:cs typeface="Calibri"/>
              </a:rPr>
              <a:t>ne  twork of </a:t>
            </a:r>
            <a:r>
              <a:rPr sz="2300" spc="-9" dirty="0">
                <a:solidFill>
                  <a:srgbClr val="FF0000"/>
                </a:solidFill>
                <a:cs typeface="Calibri"/>
              </a:rPr>
              <a:t>interconnected </a:t>
            </a:r>
            <a:r>
              <a:rPr sz="2300" dirty="0">
                <a:solidFill>
                  <a:srgbClr val="FF0000"/>
                </a:solidFill>
                <a:cs typeface="Calibri"/>
              </a:rPr>
              <a:t>triangles</a:t>
            </a:r>
            <a:r>
              <a:rPr sz="2300" spc="-90" dirty="0">
                <a:solidFill>
                  <a:srgbClr val="FF0000"/>
                </a:solidFill>
                <a:cs typeface="Calibri"/>
              </a:rPr>
              <a:t> </a:t>
            </a:r>
            <a:r>
              <a:rPr sz="2300" dirty="0">
                <a:solidFill>
                  <a:srgbClr val="FF0000"/>
                </a:solidFill>
                <a:cs typeface="Calibri"/>
              </a:rPr>
              <a:t>in</a:t>
            </a:r>
            <a:endParaRPr sz="2300">
              <a:solidFill>
                <a:prstClr val="black"/>
              </a:solidFill>
              <a:cs typeface="Calibri"/>
            </a:endParaRPr>
          </a:p>
          <a:p>
            <a:pPr marL="317952" defTabSz="819047">
              <a:lnSpc>
                <a:spcPts val="2480"/>
              </a:lnSpc>
            </a:pPr>
            <a:r>
              <a:rPr sz="2300" dirty="0">
                <a:solidFill>
                  <a:srgbClr val="FF0000"/>
                </a:solidFill>
                <a:cs typeface="Calibri"/>
              </a:rPr>
              <a:t>a </a:t>
            </a:r>
            <a:r>
              <a:rPr sz="2300" spc="-4" dirty="0">
                <a:solidFill>
                  <a:srgbClr val="FF0000"/>
                </a:solidFill>
                <a:cs typeface="Calibri"/>
              </a:rPr>
              <a:t>given </a:t>
            </a:r>
            <a:r>
              <a:rPr sz="2300" spc="-9" dirty="0">
                <a:solidFill>
                  <a:srgbClr val="FF0000"/>
                </a:solidFill>
                <a:cs typeface="Calibri"/>
              </a:rPr>
              <a:t>area </a:t>
            </a:r>
            <a:r>
              <a:rPr sz="2300" dirty="0">
                <a:solidFill>
                  <a:srgbClr val="FF0000"/>
                </a:solidFill>
                <a:cs typeface="Calibri"/>
              </a:rPr>
              <a:t>and the </a:t>
            </a:r>
            <a:r>
              <a:rPr sz="2300" spc="-9" dirty="0">
                <a:solidFill>
                  <a:srgbClr val="FF0000"/>
                </a:solidFill>
                <a:cs typeface="Calibri"/>
              </a:rPr>
              <a:t>measurement</a:t>
            </a:r>
            <a:r>
              <a:rPr sz="2300" spc="-85" dirty="0">
                <a:solidFill>
                  <a:srgbClr val="FF0000"/>
                </a:solidFill>
                <a:cs typeface="Calibri"/>
              </a:rPr>
              <a:t> </a:t>
            </a:r>
            <a:r>
              <a:rPr sz="2300" spc="-4" dirty="0">
                <a:solidFill>
                  <a:srgbClr val="FF0000"/>
                </a:solidFill>
                <a:cs typeface="Calibri"/>
              </a:rPr>
              <a:t>of</a:t>
            </a:r>
            <a:endParaRPr sz="2300">
              <a:solidFill>
                <a:prstClr val="black"/>
              </a:solidFill>
              <a:cs typeface="Calibri"/>
            </a:endParaRPr>
          </a:p>
          <a:p>
            <a:pPr marL="344115" defTabSz="819047">
              <a:spcBef>
                <a:spcPts val="283"/>
              </a:spcBef>
            </a:pPr>
            <a:r>
              <a:rPr sz="2300" dirty="0">
                <a:solidFill>
                  <a:srgbClr val="FF0000"/>
                </a:solidFill>
                <a:cs typeface="Calibri"/>
              </a:rPr>
              <a:t>all </a:t>
            </a:r>
            <a:r>
              <a:rPr sz="2300" spc="-9" dirty="0">
                <a:solidFill>
                  <a:srgbClr val="FF0000"/>
                </a:solidFill>
                <a:cs typeface="Calibri"/>
              </a:rPr>
              <a:t>three </a:t>
            </a:r>
            <a:r>
              <a:rPr sz="2300" dirty="0">
                <a:solidFill>
                  <a:srgbClr val="FF0000"/>
                </a:solidFill>
                <a:cs typeface="Calibri"/>
              </a:rPr>
              <a:t>sides </a:t>
            </a:r>
            <a:r>
              <a:rPr sz="2300" spc="-4" dirty="0">
                <a:solidFill>
                  <a:prstClr val="black"/>
                </a:solidFill>
                <a:cs typeface="Calibri"/>
              </a:rPr>
              <a:t>of </a:t>
            </a:r>
            <a:r>
              <a:rPr sz="2300" dirty="0">
                <a:solidFill>
                  <a:prstClr val="black"/>
                </a:solidFill>
                <a:cs typeface="Calibri"/>
              </a:rPr>
              <a:t>each</a:t>
            </a:r>
            <a:r>
              <a:rPr sz="2300" spc="-67" dirty="0">
                <a:solidFill>
                  <a:prstClr val="black"/>
                </a:solidFill>
                <a:cs typeface="Calibri"/>
              </a:rPr>
              <a:t> </a:t>
            </a:r>
            <a:r>
              <a:rPr sz="2300" dirty="0">
                <a:solidFill>
                  <a:prstClr val="black"/>
                </a:solidFill>
                <a:cs typeface="Calibri"/>
              </a:rPr>
              <a:t>triangle.</a:t>
            </a:r>
            <a:endParaRPr sz="2300">
              <a:solidFill>
                <a:prstClr val="black"/>
              </a:solidFill>
              <a:cs typeface="Calibri"/>
            </a:endParaRPr>
          </a:p>
          <a:p>
            <a:pPr marL="337288" marR="4559" lvl="1" indent="-121720" defTabSz="819047">
              <a:spcBef>
                <a:spcPts val="610"/>
              </a:spcBef>
              <a:buSzPct val="95833"/>
              <a:buFont typeface="Arial"/>
              <a:buChar char="•"/>
              <a:tabLst>
                <a:tab pos="312264" algn="l"/>
              </a:tabLst>
            </a:pPr>
            <a:r>
              <a:rPr sz="2200" spc="-4" dirty="0">
                <a:solidFill>
                  <a:srgbClr val="FF0000"/>
                </a:solidFill>
                <a:cs typeface="Calibri"/>
              </a:rPr>
              <a:t>Angles of the triangles and the </a:t>
            </a:r>
            <a:r>
              <a:rPr sz="2200" spc="-13" dirty="0">
                <a:solidFill>
                  <a:srgbClr val="FF0000"/>
                </a:solidFill>
                <a:cs typeface="Calibri"/>
              </a:rPr>
              <a:t>coordinates </a:t>
            </a:r>
            <a:r>
              <a:rPr sz="2200" spc="-4" dirty="0">
                <a:solidFill>
                  <a:srgbClr val="FF0000"/>
                </a:solidFill>
                <a:cs typeface="Calibri"/>
              </a:rPr>
              <a:t>of </a:t>
            </a:r>
            <a:r>
              <a:rPr sz="2200" dirty="0">
                <a:solidFill>
                  <a:srgbClr val="FF0000"/>
                </a:solidFill>
                <a:cs typeface="Calibri"/>
              </a:rPr>
              <a:t>their </a:t>
            </a:r>
            <a:r>
              <a:rPr sz="2200" spc="-4" dirty="0">
                <a:solidFill>
                  <a:srgbClr val="FF0000"/>
                </a:solidFill>
                <a:cs typeface="Calibri"/>
              </a:rPr>
              <a:t>vertices </a:t>
            </a:r>
            <a:r>
              <a:rPr sz="2200" spc="-4" dirty="0">
                <a:solidFill>
                  <a:prstClr val="black"/>
                </a:solidFill>
                <a:cs typeface="Calibri"/>
              </a:rPr>
              <a:t> </a:t>
            </a:r>
            <a:r>
              <a:rPr sz="2200" spc="-13" dirty="0">
                <a:solidFill>
                  <a:prstClr val="black"/>
                </a:solidFill>
                <a:cs typeface="Calibri"/>
              </a:rPr>
              <a:t>are </a:t>
            </a:r>
            <a:r>
              <a:rPr sz="2200" spc="-4" dirty="0">
                <a:solidFill>
                  <a:prstClr val="black"/>
                </a:solidFill>
                <a:cs typeface="Calibri"/>
              </a:rPr>
              <a:t>determined </a:t>
            </a:r>
            <a:r>
              <a:rPr sz="2200" spc="-9" dirty="0">
                <a:solidFill>
                  <a:prstClr val="black"/>
                </a:solidFill>
                <a:cs typeface="Calibri"/>
              </a:rPr>
              <a:t>by </a:t>
            </a:r>
            <a:r>
              <a:rPr sz="2200" spc="-4" dirty="0">
                <a:solidFill>
                  <a:prstClr val="black"/>
                </a:solidFill>
                <a:cs typeface="Calibri"/>
              </a:rPr>
              <a:t>trigonometric</a:t>
            </a:r>
            <a:r>
              <a:rPr sz="2200" spc="-40" dirty="0">
                <a:solidFill>
                  <a:prstClr val="black"/>
                </a:solidFill>
                <a:cs typeface="Calibri"/>
              </a:rPr>
              <a:t> </a:t>
            </a:r>
            <a:r>
              <a:rPr sz="2200" spc="-9" dirty="0">
                <a:solidFill>
                  <a:prstClr val="black"/>
                </a:solidFill>
                <a:cs typeface="Calibri"/>
              </a:rPr>
              <a:t>computations.</a:t>
            </a:r>
            <a:endParaRPr sz="2200">
              <a:solidFill>
                <a:prstClr val="black"/>
              </a:solidFill>
              <a:cs typeface="Calibri"/>
            </a:endParaRPr>
          </a:p>
          <a:p>
            <a:pPr marL="337288" marR="1007315" lvl="1" indent="-121720" defTabSz="819047">
              <a:buSzPct val="95833"/>
              <a:buFont typeface="Arial"/>
              <a:buChar char="•"/>
              <a:tabLst>
                <a:tab pos="312264" algn="l"/>
              </a:tabLst>
            </a:pPr>
            <a:r>
              <a:rPr sz="2200" spc="-4" dirty="0">
                <a:solidFill>
                  <a:prstClr val="black"/>
                </a:solidFill>
                <a:cs typeface="Calibri"/>
              </a:rPr>
              <a:t>In </a:t>
            </a:r>
            <a:r>
              <a:rPr sz="2200" spc="-18" dirty="0">
                <a:solidFill>
                  <a:prstClr val="black"/>
                </a:solidFill>
                <a:cs typeface="Calibri"/>
              </a:rPr>
              <a:t>contrast </a:t>
            </a:r>
            <a:r>
              <a:rPr sz="2200" spc="-13" dirty="0">
                <a:solidFill>
                  <a:prstClr val="black"/>
                </a:solidFill>
                <a:cs typeface="Calibri"/>
              </a:rPr>
              <a:t>to </a:t>
            </a:r>
            <a:r>
              <a:rPr sz="2200" spc="-4" dirty="0">
                <a:solidFill>
                  <a:prstClr val="black"/>
                </a:solidFill>
                <a:cs typeface="Calibri"/>
              </a:rPr>
              <a:t>triangulation, </a:t>
            </a:r>
            <a:r>
              <a:rPr sz="2200" dirty="0">
                <a:solidFill>
                  <a:prstClr val="black"/>
                </a:solidFill>
                <a:cs typeface="Calibri"/>
              </a:rPr>
              <a:t>it </a:t>
            </a:r>
            <a:r>
              <a:rPr sz="2200" spc="-4" dirty="0">
                <a:solidFill>
                  <a:prstClr val="black"/>
                </a:solidFill>
                <a:cs typeface="Calibri"/>
              </a:rPr>
              <a:t>does not </a:t>
            </a:r>
            <a:r>
              <a:rPr sz="2200" spc="-18" dirty="0">
                <a:solidFill>
                  <a:prstClr val="black"/>
                </a:solidFill>
                <a:cs typeface="Calibri"/>
              </a:rPr>
              <a:t>involve </a:t>
            </a:r>
            <a:r>
              <a:rPr sz="2200" spc="-4" dirty="0">
                <a:solidFill>
                  <a:srgbClr val="FF0000"/>
                </a:solidFill>
                <a:cs typeface="Calibri"/>
              </a:rPr>
              <a:t>the  </a:t>
            </a:r>
            <a:r>
              <a:rPr sz="2200" spc="-9" dirty="0">
                <a:solidFill>
                  <a:srgbClr val="FF0000"/>
                </a:solidFill>
                <a:cs typeface="Calibri"/>
              </a:rPr>
              <a:t>measurement </a:t>
            </a:r>
            <a:r>
              <a:rPr sz="2200" spc="-4" dirty="0">
                <a:solidFill>
                  <a:srgbClr val="FF0000"/>
                </a:solidFill>
                <a:cs typeface="Calibri"/>
              </a:rPr>
              <a:t>of angles </a:t>
            </a:r>
            <a:r>
              <a:rPr sz="2200" dirty="0">
                <a:solidFill>
                  <a:srgbClr val="FF0000"/>
                </a:solidFill>
                <a:cs typeface="Calibri"/>
              </a:rPr>
              <a:t>in a</a:t>
            </a:r>
            <a:r>
              <a:rPr sz="2200" spc="-31" dirty="0">
                <a:solidFill>
                  <a:srgbClr val="FF0000"/>
                </a:solidFill>
                <a:cs typeface="Calibri"/>
              </a:rPr>
              <a:t> </a:t>
            </a:r>
            <a:r>
              <a:rPr sz="2200" spc="-4" dirty="0">
                <a:solidFill>
                  <a:srgbClr val="FF0000"/>
                </a:solidFill>
                <a:cs typeface="Calibri"/>
              </a:rPr>
              <a:t>field.</a:t>
            </a:r>
            <a:endParaRPr sz="2200">
              <a:solidFill>
                <a:prstClr val="black"/>
              </a:solidFill>
              <a:cs typeface="Calibri"/>
            </a:endParaRPr>
          </a:p>
          <a:p>
            <a:pPr marL="312264" lvl="1" indent="-96694" defTabSz="819047">
              <a:buSzPct val="95833"/>
              <a:buFont typeface="Arial"/>
              <a:buChar char="•"/>
              <a:tabLst>
                <a:tab pos="312264" algn="l"/>
              </a:tabLst>
            </a:pPr>
            <a:r>
              <a:rPr sz="2200" spc="-22" dirty="0">
                <a:solidFill>
                  <a:prstClr val="black"/>
                </a:solidFill>
                <a:cs typeface="Calibri"/>
              </a:rPr>
              <a:t>Trilateration </a:t>
            </a:r>
            <a:r>
              <a:rPr sz="2200" spc="-4" dirty="0">
                <a:solidFill>
                  <a:prstClr val="black"/>
                </a:solidFill>
                <a:cs typeface="Calibri"/>
              </a:rPr>
              <a:t>has the </a:t>
            </a:r>
            <a:r>
              <a:rPr sz="2200" spc="-4" dirty="0">
                <a:solidFill>
                  <a:srgbClr val="FF0000"/>
                </a:solidFill>
                <a:cs typeface="Calibri"/>
              </a:rPr>
              <a:t>same purpose </a:t>
            </a:r>
            <a:r>
              <a:rPr sz="2200" dirty="0">
                <a:solidFill>
                  <a:srgbClr val="FF0000"/>
                </a:solidFill>
                <a:cs typeface="Calibri"/>
              </a:rPr>
              <a:t>as</a:t>
            </a:r>
            <a:r>
              <a:rPr sz="2200" spc="-9" dirty="0">
                <a:solidFill>
                  <a:srgbClr val="FF0000"/>
                </a:solidFill>
                <a:cs typeface="Calibri"/>
              </a:rPr>
              <a:t> </a:t>
            </a:r>
            <a:r>
              <a:rPr sz="2200" spc="-4" dirty="0">
                <a:solidFill>
                  <a:srgbClr val="FF0000"/>
                </a:solidFill>
                <a:cs typeface="Calibri"/>
              </a:rPr>
              <a:t>triangulation.</a:t>
            </a:r>
            <a:endParaRPr sz="2200">
              <a:solidFill>
                <a:prstClr val="black"/>
              </a:solidFill>
              <a:cs typeface="Calibri"/>
            </a:endParaRPr>
          </a:p>
        </p:txBody>
      </p:sp>
      <p:sp>
        <p:nvSpPr>
          <p:cNvPr id="7" name="object 7"/>
          <p:cNvSpPr/>
          <p:nvPr/>
        </p:nvSpPr>
        <p:spPr>
          <a:xfrm>
            <a:off x="5957454" y="3429002"/>
            <a:ext cx="2632364" cy="500231"/>
          </a:xfrm>
          <a:prstGeom prst="rect">
            <a:avLst/>
          </a:prstGeom>
          <a:blipFill>
            <a:blip r:embed="rId4" cstate="print"/>
            <a:stretch>
              <a:fillRect/>
            </a:stretch>
          </a:blipFill>
        </p:spPr>
        <p:txBody>
          <a:bodyPr wrap="square" lIns="0" tIns="0" rIns="0" bIns="0" rtlCol="0"/>
          <a:lstStyle/>
          <a:p>
            <a:pPr defTabSz="819047"/>
            <a:endParaRPr>
              <a:solidFill>
                <a:prstClr val="black"/>
              </a:solidFill>
            </a:endParaRPr>
          </a:p>
        </p:txBody>
      </p:sp>
      <p:sp>
        <p:nvSpPr>
          <p:cNvPr id="8" name="object 8"/>
          <p:cNvSpPr/>
          <p:nvPr/>
        </p:nvSpPr>
        <p:spPr>
          <a:xfrm>
            <a:off x="6373091" y="3765176"/>
            <a:ext cx="1731818" cy="864646"/>
          </a:xfrm>
          <a:prstGeom prst="rect">
            <a:avLst/>
          </a:prstGeom>
          <a:blipFill>
            <a:blip r:embed="rId5" cstate="print"/>
            <a:stretch>
              <a:fillRect/>
            </a:stretch>
          </a:blipFill>
        </p:spPr>
        <p:txBody>
          <a:bodyPr wrap="square" lIns="0" tIns="0" rIns="0" bIns="0" rtlCol="0"/>
          <a:lstStyle/>
          <a:p>
            <a:pPr defTabSz="819047"/>
            <a:endParaRPr>
              <a:solidFill>
                <a:prstClr val="black"/>
              </a:solidFill>
            </a:endParaRPr>
          </a:p>
        </p:txBody>
      </p:sp>
    </p:spTree>
    <p:extLst>
      <p:ext uri="{BB962C8B-B14F-4D97-AF65-F5344CB8AC3E}">
        <p14:creationId xmlns:p14="http://schemas.microsoft.com/office/powerpoint/2010/main" val="613943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2011" y="605113"/>
            <a:ext cx="8196348" cy="4978106"/>
          </a:xfrm>
          <a:prstGeom prst="rect">
            <a:avLst/>
          </a:prstGeom>
          <a:blipFill>
            <a:blip r:embed="rId2" cstate="print"/>
            <a:stretch>
              <a:fillRect/>
            </a:stretch>
          </a:blipFill>
        </p:spPr>
        <p:txBody>
          <a:bodyPr wrap="square" lIns="0" tIns="0" rIns="0" bIns="0" rtlCol="0"/>
          <a:lstStyle/>
          <a:p>
            <a:pPr defTabSz="819047"/>
            <a:endParaRPr>
              <a:solidFill>
                <a:prstClr val="black"/>
              </a:solidFill>
            </a:endParaRPr>
          </a:p>
        </p:txBody>
      </p:sp>
      <p:sp>
        <p:nvSpPr>
          <p:cNvPr id="3" name="object 3"/>
          <p:cNvSpPr txBox="1"/>
          <p:nvPr/>
        </p:nvSpPr>
        <p:spPr>
          <a:xfrm>
            <a:off x="3668236" y="5730688"/>
            <a:ext cx="1879023" cy="565505"/>
          </a:xfrm>
          <a:prstGeom prst="rect">
            <a:avLst/>
          </a:prstGeom>
        </p:spPr>
        <p:txBody>
          <a:bodyPr vert="horz" wrap="square" lIns="0" tIns="11377" rIns="0" bIns="0" rtlCol="0">
            <a:spAutoFit/>
          </a:bodyPr>
          <a:lstStyle/>
          <a:p>
            <a:pPr marL="11377" defTabSz="819047">
              <a:spcBef>
                <a:spcPts val="90"/>
              </a:spcBef>
            </a:pPr>
            <a:r>
              <a:rPr dirty="0">
                <a:solidFill>
                  <a:prstClr val="black"/>
                </a:solidFill>
                <a:cs typeface="Calibri"/>
              </a:rPr>
              <a:t>Trilateration</a:t>
            </a:r>
            <a:r>
              <a:rPr spc="-13" dirty="0">
                <a:solidFill>
                  <a:prstClr val="black"/>
                </a:solidFill>
                <a:cs typeface="Calibri"/>
              </a:rPr>
              <a:t> </a:t>
            </a:r>
            <a:r>
              <a:rPr spc="13" dirty="0">
                <a:solidFill>
                  <a:prstClr val="black"/>
                </a:solidFill>
                <a:cs typeface="Calibri"/>
              </a:rPr>
              <a:t>Network</a:t>
            </a:r>
            <a:endParaRPr>
              <a:solidFill>
                <a:prstClr val="black"/>
              </a:solidFill>
              <a:cs typeface="Calibri"/>
            </a:endParaRPr>
          </a:p>
        </p:txBody>
      </p:sp>
    </p:spTree>
    <p:extLst>
      <p:ext uri="{BB962C8B-B14F-4D97-AF65-F5344CB8AC3E}">
        <p14:creationId xmlns:p14="http://schemas.microsoft.com/office/powerpoint/2010/main" val="2725807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5031" y="444643"/>
            <a:ext cx="5730009" cy="560294"/>
          </a:xfrm>
          <a:prstGeom prst="rect">
            <a:avLst/>
          </a:prstGeom>
        </p:spPr>
        <p:txBody>
          <a:bodyPr vert="horz" wrap="square" lIns="0" tIns="10825" rIns="0" bIns="0" rtlCol="0">
            <a:spAutoFit/>
          </a:bodyPr>
          <a:lstStyle/>
          <a:p>
            <a:pPr marL="11396">
              <a:spcBef>
                <a:spcPts val="85"/>
              </a:spcBef>
            </a:pPr>
            <a:r>
              <a:rPr sz="3600" u="heavy" spc="4" dirty="0">
                <a:solidFill>
                  <a:srgbClr val="FF0000"/>
                </a:solidFill>
                <a:uFill>
                  <a:solidFill>
                    <a:srgbClr val="FF0000"/>
                  </a:solidFill>
                </a:uFill>
              </a:rPr>
              <a:t>Trilateration </a:t>
            </a:r>
            <a:r>
              <a:rPr sz="3600" u="heavy" spc="40" dirty="0">
                <a:solidFill>
                  <a:srgbClr val="FF0000"/>
                </a:solidFill>
                <a:uFill>
                  <a:solidFill>
                    <a:srgbClr val="FF0000"/>
                  </a:solidFill>
                </a:uFill>
              </a:rPr>
              <a:t>and </a:t>
            </a:r>
            <a:r>
              <a:rPr sz="3600" u="heavy" spc="36" dirty="0">
                <a:solidFill>
                  <a:srgbClr val="FF0000"/>
                </a:solidFill>
                <a:uFill>
                  <a:solidFill>
                    <a:srgbClr val="FF0000"/>
                  </a:solidFill>
                </a:uFill>
              </a:rPr>
              <a:t>its</a:t>
            </a:r>
            <a:r>
              <a:rPr sz="3600" u="heavy" spc="9" dirty="0">
                <a:solidFill>
                  <a:srgbClr val="FF0000"/>
                </a:solidFill>
                <a:uFill>
                  <a:solidFill>
                    <a:srgbClr val="FF0000"/>
                  </a:solidFill>
                </a:uFill>
              </a:rPr>
              <a:t> </a:t>
            </a:r>
            <a:r>
              <a:rPr sz="3600" u="heavy" spc="31" dirty="0">
                <a:solidFill>
                  <a:srgbClr val="FF0000"/>
                </a:solidFill>
                <a:uFill>
                  <a:solidFill>
                    <a:srgbClr val="FF0000"/>
                  </a:solidFill>
                </a:uFill>
              </a:rPr>
              <a:t>Principles</a:t>
            </a:r>
            <a:endParaRPr sz="3600"/>
          </a:p>
        </p:txBody>
      </p:sp>
      <p:sp>
        <p:nvSpPr>
          <p:cNvPr id="3" name="object 3"/>
          <p:cNvSpPr txBox="1"/>
          <p:nvPr/>
        </p:nvSpPr>
        <p:spPr>
          <a:xfrm>
            <a:off x="487213" y="1033631"/>
            <a:ext cx="1766455" cy="291913"/>
          </a:xfrm>
          <a:prstGeom prst="rect">
            <a:avLst/>
          </a:prstGeom>
        </p:spPr>
        <p:txBody>
          <a:bodyPr vert="horz" wrap="square" lIns="0" tIns="11396" rIns="0" bIns="0" rtlCol="0">
            <a:spAutoFit/>
          </a:bodyPr>
          <a:lstStyle/>
          <a:p>
            <a:pPr marL="319078" indent="-307682" defTabSz="820487">
              <a:spcBef>
                <a:spcPts val="90"/>
              </a:spcBef>
              <a:buFont typeface="Arial"/>
              <a:buChar char="•"/>
              <a:tabLst>
                <a:tab pos="318509" algn="l"/>
                <a:tab pos="319078" algn="l"/>
                <a:tab pos="1590263" algn="l"/>
              </a:tabLst>
            </a:pPr>
            <a:r>
              <a:rPr spc="-117" dirty="0">
                <a:solidFill>
                  <a:prstClr val="black"/>
                </a:solidFill>
                <a:cs typeface="Calibri"/>
              </a:rPr>
              <a:t>T</a:t>
            </a:r>
            <a:r>
              <a:rPr spc="-4" dirty="0">
                <a:solidFill>
                  <a:prstClr val="black"/>
                </a:solidFill>
                <a:cs typeface="Calibri"/>
              </a:rPr>
              <a:t>ri</a:t>
            </a:r>
            <a:r>
              <a:rPr spc="4" dirty="0">
                <a:solidFill>
                  <a:prstClr val="black"/>
                </a:solidFill>
                <a:cs typeface="Calibri"/>
              </a:rPr>
              <a:t>l</a:t>
            </a:r>
            <a:r>
              <a:rPr spc="-22" dirty="0">
                <a:solidFill>
                  <a:prstClr val="black"/>
                </a:solidFill>
                <a:cs typeface="Calibri"/>
              </a:rPr>
              <a:t>a</a:t>
            </a:r>
            <a:r>
              <a:rPr spc="-13" dirty="0">
                <a:solidFill>
                  <a:prstClr val="black"/>
                </a:solidFill>
                <a:cs typeface="Calibri"/>
              </a:rPr>
              <a:t>t</a:t>
            </a:r>
            <a:r>
              <a:rPr spc="-4" dirty="0">
                <a:solidFill>
                  <a:prstClr val="black"/>
                </a:solidFill>
                <a:cs typeface="Calibri"/>
              </a:rPr>
              <a:t>e</a:t>
            </a:r>
            <a:r>
              <a:rPr spc="-36" dirty="0">
                <a:solidFill>
                  <a:prstClr val="black"/>
                </a:solidFill>
                <a:cs typeface="Calibri"/>
              </a:rPr>
              <a:t>r</a:t>
            </a:r>
            <a:r>
              <a:rPr spc="-13" dirty="0">
                <a:solidFill>
                  <a:prstClr val="black"/>
                </a:solidFill>
                <a:cs typeface="Calibri"/>
              </a:rPr>
              <a:t>a</a:t>
            </a:r>
            <a:r>
              <a:rPr dirty="0">
                <a:solidFill>
                  <a:prstClr val="black"/>
                </a:solidFill>
                <a:cs typeface="Calibri"/>
              </a:rPr>
              <a:t>t</a:t>
            </a:r>
            <a:r>
              <a:rPr spc="-4" dirty="0">
                <a:solidFill>
                  <a:prstClr val="black"/>
                </a:solidFill>
                <a:cs typeface="Calibri"/>
              </a:rPr>
              <a:t>io</a:t>
            </a:r>
            <a:r>
              <a:rPr dirty="0">
                <a:solidFill>
                  <a:prstClr val="black"/>
                </a:solidFill>
                <a:cs typeface="Calibri"/>
              </a:rPr>
              <a:t>n	</a:t>
            </a:r>
            <a:r>
              <a:rPr spc="-4" dirty="0">
                <a:solidFill>
                  <a:prstClr val="black"/>
                </a:solidFill>
                <a:cs typeface="Calibri"/>
              </a:rPr>
              <a:t>i</a:t>
            </a:r>
            <a:r>
              <a:rPr dirty="0">
                <a:solidFill>
                  <a:prstClr val="black"/>
                </a:solidFill>
                <a:cs typeface="Calibri"/>
              </a:rPr>
              <a:t>s</a:t>
            </a:r>
            <a:endParaRPr>
              <a:solidFill>
                <a:prstClr val="black"/>
              </a:solidFill>
              <a:cs typeface="Calibri"/>
            </a:endParaRPr>
          </a:p>
        </p:txBody>
      </p:sp>
      <p:sp>
        <p:nvSpPr>
          <p:cNvPr id="4" name="object 4"/>
          <p:cNvSpPr txBox="1"/>
          <p:nvPr/>
        </p:nvSpPr>
        <p:spPr>
          <a:xfrm>
            <a:off x="2373766" y="1033631"/>
            <a:ext cx="6072909" cy="291913"/>
          </a:xfrm>
          <a:prstGeom prst="rect">
            <a:avLst/>
          </a:prstGeom>
        </p:spPr>
        <p:txBody>
          <a:bodyPr vert="horz" wrap="square" lIns="0" tIns="11396" rIns="0" bIns="0" rtlCol="0">
            <a:spAutoFit/>
          </a:bodyPr>
          <a:lstStyle/>
          <a:p>
            <a:pPr marL="11396" defTabSz="820487">
              <a:spcBef>
                <a:spcPts val="90"/>
              </a:spcBef>
              <a:tabLst>
                <a:tab pos="263239" algn="l"/>
                <a:tab pos="960083" algn="l"/>
                <a:tab pos="1894526" algn="l"/>
                <a:tab pos="2385109" algn="l"/>
                <a:tab pos="3189072" algn="l"/>
                <a:tab pos="4063118" algn="l"/>
                <a:tab pos="4393592" algn="l"/>
                <a:tab pos="5633438" algn="l"/>
              </a:tabLst>
            </a:pPr>
            <a:r>
              <a:rPr dirty="0">
                <a:solidFill>
                  <a:prstClr val="black"/>
                </a:solidFill>
                <a:cs typeface="Calibri"/>
              </a:rPr>
              <a:t>a	</a:t>
            </a:r>
            <a:r>
              <a:rPr dirty="0">
                <a:solidFill>
                  <a:srgbClr val="FF0000"/>
                </a:solidFill>
                <a:cs typeface="Calibri"/>
              </a:rPr>
              <a:t>h</a:t>
            </a:r>
            <a:r>
              <a:rPr spc="-4" dirty="0">
                <a:solidFill>
                  <a:srgbClr val="FF0000"/>
                </a:solidFill>
                <a:cs typeface="Calibri"/>
              </a:rPr>
              <a:t>i</a:t>
            </a:r>
            <a:r>
              <a:rPr spc="4" dirty="0">
                <a:solidFill>
                  <a:srgbClr val="FF0000"/>
                </a:solidFill>
                <a:cs typeface="Calibri"/>
              </a:rPr>
              <a:t>g</a:t>
            </a:r>
            <a:r>
              <a:rPr dirty="0">
                <a:solidFill>
                  <a:srgbClr val="FF0000"/>
                </a:solidFill>
                <a:cs typeface="Calibri"/>
              </a:rPr>
              <a:t>h</a:t>
            </a:r>
            <a:r>
              <a:rPr spc="-18" dirty="0">
                <a:solidFill>
                  <a:srgbClr val="FF0000"/>
                </a:solidFill>
                <a:cs typeface="Calibri"/>
              </a:rPr>
              <a:t>l</a:t>
            </a:r>
            <a:r>
              <a:rPr dirty="0">
                <a:solidFill>
                  <a:srgbClr val="FF0000"/>
                </a:solidFill>
                <a:cs typeface="Calibri"/>
              </a:rPr>
              <a:t>y	a</a:t>
            </a:r>
            <a:r>
              <a:rPr spc="-9" dirty="0">
                <a:solidFill>
                  <a:srgbClr val="FF0000"/>
                </a:solidFill>
                <a:cs typeface="Calibri"/>
              </a:rPr>
              <a:t>c</a:t>
            </a:r>
            <a:r>
              <a:rPr dirty="0">
                <a:solidFill>
                  <a:srgbClr val="FF0000"/>
                </a:solidFill>
                <a:cs typeface="Calibri"/>
              </a:rPr>
              <a:t>cu</a:t>
            </a:r>
            <a:r>
              <a:rPr spc="-36" dirty="0">
                <a:solidFill>
                  <a:srgbClr val="FF0000"/>
                </a:solidFill>
                <a:cs typeface="Calibri"/>
              </a:rPr>
              <a:t>r</a:t>
            </a:r>
            <a:r>
              <a:rPr spc="-22" dirty="0">
                <a:solidFill>
                  <a:srgbClr val="FF0000"/>
                </a:solidFill>
                <a:cs typeface="Calibri"/>
              </a:rPr>
              <a:t>at</a:t>
            </a:r>
            <a:r>
              <a:rPr dirty="0">
                <a:solidFill>
                  <a:srgbClr val="FF0000"/>
                </a:solidFill>
                <a:cs typeface="Calibri"/>
              </a:rPr>
              <a:t>e	and	</a:t>
            </a:r>
            <a:r>
              <a:rPr spc="-9" dirty="0">
                <a:solidFill>
                  <a:srgbClr val="FF0000"/>
                </a:solidFill>
                <a:cs typeface="Calibri"/>
              </a:rPr>
              <a:t>p</a:t>
            </a:r>
            <a:r>
              <a:rPr spc="-27" dirty="0">
                <a:solidFill>
                  <a:srgbClr val="FF0000"/>
                </a:solidFill>
                <a:cs typeface="Calibri"/>
              </a:rPr>
              <a:t>r</a:t>
            </a:r>
            <a:r>
              <a:rPr spc="-4" dirty="0">
                <a:solidFill>
                  <a:srgbClr val="FF0000"/>
                </a:solidFill>
                <a:cs typeface="Calibri"/>
              </a:rPr>
              <a:t>e</a:t>
            </a:r>
            <a:r>
              <a:rPr dirty="0">
                <a:solidFill>
                  <a:srgbClr val="FF0000"/>
                </a:solidFill>
                <a:cs typeface="Calibri"/>
              </a:rPr>
              <a:t>c</a:t>
            </a:r>
            <a:r>
              <a:rPr spc="-4" dirty="0">
                <a:solidFill>
                  <a:srgbClr val="FF0000"/>
                </a:solidFill>
                <a:cs typeface="Calibri"/>
              </a:rPr>
              <a:t>i</a:t>
            </a:r>
            <a:r>
              <a:rPr spc="4" dirty="0">
                <a:solidFill>
                  <a:srgbClr val="FF0000"/>
                </a:solidFill>
                <a:cs typeface="Calibri"/>
              </a:rPr>
              <a:t>s</a:t>
            </a:r>
            <a:r>
              <a:rPr dirty="0">
                <a:solidFill>
                  <a:srgbClr val="FF0000"/>
                </a:solidFill>
                <a:cs typeface="Calibri"/>
              </a:rPr>
              <a:t>e	</a:t>
            </a:r>
            <a:r>
              <a:rPr spc="-4" dirty="0">
                <a:solidFill>
                  <a:srgbClr val="FF0000"/>
                </a:solidFill>
                <a:cs typeface="Calibri"/>
              </a:rPr>
              <a:t>m</a:t>
            </a:r>
            <a:r>
              <a:rPr spc="-13" dirty="0">
                <a:solidFill>
                  <a:srgbClr val="FF0000"/>
                </a:solidFill>
                <a:cs typeface="Calibri"/>
              </a:rPr>
              <a:t>e</a:t>
            </a:r>
            <a:r>
              <a:rPr dirty="0">
                <a:solidFill>
                  <a:srgbClr val="FF0000"/>
                </a:solidFill>
                <a:cs typeface="Calibri"/>
              </a:rPr>
              <a:t>th</a:t>
            </a:r>
            <a:r>
              <a:rPr spc="-4" dirty="0">
                <a:solidFill>
                  <a:srgbClr val="FF0000"/>
                </a:solidFill>
                <a:cs typeface="Calibri"/>
              </a:rPr>
              <a:t>o</a:t>
            </a:r>
            <a:r>
              <a:rPr dirty="0">
                <a:solidFill>
                  <a:srgbClr val="FF0000"/>
                </a:solidFill>
                <a:cs typeface="Calibri"/>
              </a:rPr>
              <a:t>d	</a:t>
            </a:r>
            <a:r>
              <a:rPr spc="-4" dirty="0">
                <a:solidFill>
                  <a:srgbClr val="FF0000"/>
                </a:solidFill>
                <a:cs typeface="Calibri"/>
              </a:rPr>
              <a:t>o</a:t>
            </a:r>
            <a:r>
              <a:rPr dirty="0">
                <a:solidFill>
                  <a:srgbClr val="FF0000"/>
                </a:solidFill>
                <a:cs typeface="Calibri"/>
              </a:rPr>
              <a:t>f	</a:t>
            </a:r>
            <a:r>
              <a:rPr spc="-4" dirty="0">
                <a:solidFill>
                  <a:srgbClr val="FF0000"/>
                </a:solidFill>
                <a:cs typeface="Calibri"/>
              </a:rPr>
              <a:t>e</a:t>
            </a:r>
            <a:r>
              <a:rPr spc="-27" dirty="0">
                <a:solidFill>
                  <a:srgbClr val="FF0000"/>
                </a:solidFill>
                <a:cs typeface="Calibri"/>
              </a:rPr>
              <a:t>s</a:t>
            </a:r>
            <a:r>
              <a:rPr spc="-22" dirty="0">
                <a:solidFill>
                  <a:srgbClr val="FF0000"/>
                </a:solidFill>
                <a:cs typeface="Calibri"/>
              </a:rPr>
              <a:t>t</a:t>
            </a:r>
            <a:r>
              <a:rPr dirty="0">
                <a:solidFill>
                  <a:srgbClr val="FF0000"/>
                </a:solidFill>
                <a:cs typeface="Calibri"/>
              </a:rPr>
              <a:t>ab</a:t>
            </a:r>
            <a:r>
              <a:rPr spc="-4" dirty="0">
                <a:solidFill>
                  <a:srgbClr val="FF0000"/>
                </a:solidFill>
                <a:cs typeface="Calibri"/>
              </a:rPr>
              <a:t>l</a:t>
            </a:r>
            <a:r>
              <a:rPr spc="4" dirty="0">
                <a:solidFill>
                  <a:srgbClr val="FF0000"/>
                </a:solidFill>
                <a:cs typeface="Calibri"/>
              </a:rPr>
              <a:t>is</a:t>
            </a:r>
            <a:r>
              <a:rPr dirty="0">
                <a:solidFill>
                  <a:srgbClr val="FF0000"/>
                </a:solidFill>
                <a:cs typeface="Calibri"/>
              </a:rPr>
              <a:t>h</a:t>
            </a:r>
            <a:r>
              <a:rPr spc="-4" dirty="0">
                <a:solidFill>
                  <a:srgbClr val="FF0000"/>
                </a:solidFill>
                <a:cs typeface="Calibri"/>
              </a:rPr>
              <a:t>i</a:t>
            </a:r>
            <a:r>
              <a:rPr dirty="0">
                <a:solidFill>
                  <a:srgbClr val="FF0000"/>
                </a:solidFill>
                <a:cs typeface="Calibri"/>
              </a:rPr>
              <a:t>ng	a</a:t>
            </a:r>
            <a:r>
              <a:rPr spc="-9" dirty="0">
                <a:solidFill>
                  <a:srgbClr val="FF0000"/>
                </a:solidFill>
                <a:cs typeface="Calibri"/>
              </a:rPr>
              <a:t>n</a:t>
            </a:r>
            <a:r>
              <a:rPr dirty="0">
                <a:solidFill>
                  <a:srgbClr val="FF0000"/>
                </a:solidFill>
                <a:cs typeface="Calibri"/>
              </a:rPr>
              <a:t>d</a:t>
            </a:r>
            <a:endParaRPr>
              <a:solidFill>
                <a:prstClr val="black"/>
              </a:solidFill>
              <a:cs typeface="Calibri"/>
            </a:endParaRPr>
          </a:p>
        </p:txBody>
      </p:sp>
      <p:sp>
        <p:nvSpPr>
          <p:cNvPr id="5" name="object 5"/>
          <p:cNvSpPr txBox="1"/>
          <p:nvPr/>
        </p:nvSpPr>
        <p:spPr>
          <a:xfrm>
            <a:off x="798944" y="1248784"/>
            <a:ext cx="2761673" cy="291913"/>
          </a:xfrm>
          <a:prstGeom prst="rect">
            <a:avLst/>
          </a:prstGeom>
        </p:spPr>
        <p:txBody>
          <a:bodyPr vert="horz" wrap="square" lIns="0" tIns="11396" rIns="0" bIns="0" rtlCol="0">
            <a:spAutoFit/>
          </a:bodyPr>
          <a:lstStyle/>
          <a:p>
            <a:pPr marL="11396" defTabSz="820487">
              <a:spcBef>
                <a:spcPts val="90"/>
              </a:spcBef>
            </a:pPr>
            <a:r>
              <a:rPr spc="-4" dirty="0">
                <a:solidFill>
                  <a:srgbClr val="FF0000"/>
                </a:solidFill>
                <a:cs typeface="Calibri"/>
              </a:rPr>
              <a:t>expanding </a:t>
            </a:r>
            <a:r>
              <a:rPr spc="-13" dirty="0">
                <a:solidFill>
                  <a:srgbClr val="FF0000"/>
                </a:solidFill>
                <a:cs typeface="Calibri"/>
              </a:rPr>
              <a:t>horizontal</a:t>
            </a:r>
            <a:r>
              <a:rPr spc="-58" dirty="0">
                <a:solidFill>
                  <a:srgbClr val="FF0000"/>
                </a:solidFill>
                <a:cs typeface="Calibri"/>
              </a:rPr>
              <a:t> </a:t>
            </a:r>
            <a:r>
              <a:rPr spc="-9" dirty="0">
                <a:solidFill>
                  <a:srgbClr val="FF0000"/>
                </a:solidFill>
                <a:cs typeface="Calibri"/>
              </a:rPr>
              <a:t>control.</a:t>
            </a:r>
            <a:endParaRPr>
              <a:solidFill>
                <a:prstClr val="black"/>
              </a:solidFill>
              <a:cs typeface="Calibri"/>
            </a:endParaRPr>
          </a:p>
        </p:txBody>
      </p:sp>
      <p:sp>
        <p:nvSpPr>
          <p:cNvPr id="6" name="object 6"/>
          <p:cNvSpPr txBox="1"/>
          <p:nvPr/>
        </p:nvSpPr>
        <p:spPr>
          <a:xfrm>
            <a:off x="487212" y="1517725"/>
            <a:ext cx="1419514" cy="291913"/>
          </a:xfrm>
          <a:prstGeom prst="rect">
            <a:avLst/>
          </a:prstGeom>
        </p:spPr>
        <p:txBody>
          <a:bodyPr vert="horz" wrap="square" lIns="0" tIns="11396" rIns="0" bIns="0" rtlCol="0">
            <a:spAutoFit/>
          </a:bodyPr>
          <a:lstStyle/>
          <a:p>
            <a:pPr marL="319078" indent="-307682" defTabSz="820487">
              <a:spcBef>
                <a:spcPts val="90"/>
              </a:spcBef>
              <a:buFont typeface="Arial"/>
              <a:buChar char="•"/>
              <a:tabLst>
                <a:tab pos="318509" algn="l"/>
                <a:tab pos="319078" algn="l"/>
                <a:tab pos="1199392" algn="l"/>
              </a:tabLst>
            </a:pPr>
            <a:r>
              <a:rPr dirty="0">
                <a:solidFill>
                  <a:prstClr val="black"/>
                </a:solidFill>
                <a:cs typeface="Calibri"/>
              </a:rPr>
              <a:t>M</a:t>
            </a:r>
            <a:r>
              <a:rPr spc="-13" dirty="0">
                <a:solidFill>
                  <a:prstClr val="black"/>
                </a:solidFill>
                <a:cs typeface="Calibri"/>
              </a:rPr>
              <a:t>e</a:t>
            </a:r>
            <a:r>
              <a:rPr dirty="0">
                <a:solidFill>
                  <a:prstClr val="black"/>
                </a:solidFill>
                <a:cs typeface="Calibri"/>
              </a:rPr>
              <a:t>th</a:t>
            </a:r>
            <a:r>
              <a:rPr spc="-4" dirty="0">
                <a:solidFill>
                  <a:prstClr val="black"/>
                </a:solidFill>
                <a:cs typeface="Calibri"/>
              </a:rPr>
              <a:t>o</a:t>
            </a:r>
            <a:r>
              <a:rPr dirty="0">
                <a:solidFill>
                  <a:prstClr val="black"/>
                </a:solidFill>
                <a:cs typeface="Calibri"/>
              </a:rPr>
              <a:t>d	</a:t>
            </a:r>
            <a:r>
              <a:rPr spc="-4" dirty="0">
                <a:solidFill>
                  <a:prstClr val="black"/>
                </a:solidFill>
                <a:cs typeface="Calibri"/>
              </a:rPr>
              <a:t>o</a:t>
            </a:r>
            <a:r>
              <a:rPr dirty="0">
                <a:solidFill>
                  <a:prstClr val="black"/>
                </a:solidFill>
                <a:cs typeface="Calibri"/>
              </a:rPr>
              <a:t>f</a:t>
            </a:r>
            <a:endParaRPr>
              <a:solidFill>
                <a:prstClr val="black"/>
              </a:solidFill>
              <a:cs typeface="Calibri"/>
            </a:endParaRPr>
          </a:p>
        </p:txBody>
      </p:sp>
      <p:sp>
        <p:nvSpPr>
          <p:cNvPr id="7" name="object 7"/>
          <p:cNvSpPr txBox="1"/>
          <p:nvPr/>
        </p:nvSpPr>
        <p:spPr>
          <a:xfrm>
            <a:off x="2022301" y="1517725"/>
            <a:ext cx="6426200" cy="291913"/>
          </a:xfrm>
          <a:prstGeom prst="rect">
            <a:avLst/>
          </a:prstGeom>
        </p:spPr>
        <p:txBody>
          <a:bodyPr vert="horz" wrap="square" lIns="0" tIns="11396" rIns="0" bIns="0" rtlCol="0">
            <a:spAutoFit/>
          </a:bodyPr>
          <a:lstStyle/>
          <a:p>
            <a:pPr marL="11396" defTabSz="820487">
              <a:spcBef>
                <a:spcPts val="90"/>
              </a:spcBef>
              <a:tabLst>
                <a:tab pos="803963" algn="l"/>
                <a:tab pos="1548099" algn="l"/>
                <a:tab pos="1856920" algn="l"/>
                <a:tab pos="2545787" algn="l"/>
                <a:tab pos="2790794" algn="l"/>
                <a:tab pos="3700166" algn="l"/>
                <a:tab pos="4027222" algn="l"/>
                <a:tab pos="4963375" algn="l"/>
                <a:tab pos="5243137" algn="l"/>
                <a:tab pos="5824315" algn="l"/>
                <a:tab pos="6159348" algn="l"/>
              </a:tabLst>
            </a:pPr>
            <a:r>
              <a:rPr spc="-18" dirty="0">
                <a:solidFill>
                  <a:srgbClr val="FF0000"/>
                </a:solidFill>
                <a:cs typeface="Calibri"/>
              </a:rPr>
              <a:t>c</a:t>
            </a:r>
            <a:r>
              <a:rPr spc="-4" dirty="0">
                <a:solidFill>
                  <a:srgbClr val="FF0000"/>
                </a:solidFill>
                <a:cs typeface="Calibri"/>
              </a:rPr>
              <a:t>o</a:t>
            </a:r>
            <a:r>
              <a:rPr spc="-22" dirty="0">
                <a:solidFill>
                  <a:srgbClr val="FF0000"/>
                </a:solidFill>
                <a:cs typeface="Calibri"/>
              </a:rPr>
              <a:t>n</a:t>
            </a:r>
            <a:r>
              <a:rPr dirty="0">
                <a:solidFill>
                  <a:srgbClr val="FF0000"/>
                </a:solidFill>
                <a:cs typeface="Calibri"/>
              </a:rPr>
              <a:t>t</a:t>
            </a:r>
            <a:r>
              <a:rPr spc="-36" dirty="0">
                <a:solidFill>
                  <a:srgbClr val="FF0000"/>
                </a:solidFill>
                <a:cs typeface="Calibri"/>
              </a:rPr>
              <a:t>r</a:t>
            </a:r>
            <a:r>
              <a:rPr spc="-4" dirty="0">
                <a:solidFill>
                  <a:srgbClr val="FF0000"/>
                </a:solidFill>
                <a:cs typeface="Calibri"/>
              </a:rPr>
              <a:t>o</a:t>
            </a:r>
            <a:r>
              <a:rPr dirty="0">
                <a:solidFill>
                  <a:srgbClr val="FF0000"/>
                </a:solidFill>
                <a:cs typeface="Calibri"/>
              </a:rPr>
              <a:t>l	</a:t>
            </a:r>
            <a:r>
              <a:rPr spc="-4" dirty="0">
                <a:solidFill>
                  <a:srgbClr val="FF0000"/>
                </a:solidFill>
                <a:cs typeface="Calibri"/>
              </a:rPr>
              <a:t>s</a:t>
            </a:r>
            <a:r>
              <a:rPr dirty="0">
                <a:solidFill>
                  <a:srgbClr val="FF0000"/>
                </a:solidFill>
                <a:cs typeface="Calibri"/>
              </a:rPr>
              <a:t>u</a:t>
            </a:r>
            <a:r>
              <a:rPr spc="18" dirty="0">
                <a:solidFill>
                  <a:srgbClr val="FF0000"/>
                </a:solidFill>
                <a:cs typeface="Calibri"/>
              </a:rPr>
              <a:t>r</a:t>
            </a:r>
            <a:r>
              <a:rPr spc="-27" dirty="0">
                <a:solidFill>
                  <a:srgbClr val="FF0000"/>
                </a:solidFill>
                <a:cs typeface="Calibri"/>
              </a:rPr>
              <a:t>v</a:t>
            </a:r>
            <a:r>
              <a:rPr spc="-13" dirty="0">
                <a:solidFill>
                  <a:srgbClr val="FF0000"/>
                </a:solidFill>
                <a:cs typeface="Calibri"/>
              </a:rPr>
              <a:t>e</a:t>
            </a:r>
            <a:r>
              <a:rPr dirty="0">
                <a:solidFill>
                  <a:srgbClr val="FF0000"/>
                </a:solidFill>
                <a:cs typeface="Calibri"/>
              </a:rPr>
              <a:t>y	</a:t>
            </a:r>
            <a:r>
              <a:rPr spc="-4" dirty="0">
                <a:solidFill>
                  <a:srgbClr val="FF0000"/>
                </a:solidFill>
                <a:cs typeface="Calibri"/>
              </a:rPr>
              <a:t>i</a:t>
            </a:r>
            <a:r>
              <a:rPr dirty="0">
                <a:solidFill>
                  <a:srgbClr val="FF0000"/>
                </a:solidFill>
                <a:cs typeface="Calibri"/>
              </a:rPr>
              <a:t>n	</a:t>
            </a:r>
            <a:r>
              <a:rPr spc="-4" dirty="0">
                <a:solidFill>
                  <a:srgbClr val="FF0000"/>
                </a:solidFill>
                <a:cs typeface="Calibri"/>
              </a:rPr>
              <a:t>w</a:t>
            </a:r>
            <a:r>
              <a:rPr dirty="0">
                <a:solidFill>
                  <a:srgbClr val="FF0000"/>
                </a:solidFill>
                <a:cs typeface="Calibri"/>
              </a:rPr>
              <a:t>h</a:t>
            </a:r>
            <a:r>
              <a:rPr spc="-4" dirty="0">
                <a:solidFill>
                  <a:srgbClr val="FF0000"/>
                </a:solidFill>
                <a:cs typeface="Calibri"/>
              </a:rPr>
              <a:t>i</a:t>
            </a:r>
            <a:r>
              <a:rPr dirty="0">
                <a:solidFill>
                  <a:srgbClr val="FF0000"/>
                </a:solidFill>
                <a:cs typeface="Calibri"/>
              </a:rPr>
              <a:t>ch	a	n</a:t>
            </a:r>
            <a:r>
              <a:rPr spc="-13" dirty="0">
                <a:solidFill>
                  <a:srgbClr val="FF0000"/>
                </a:solidFill>
                <a:cs typeface="Calibri"/>
              </a:rPr>
              <a:t>e</a:t>
            </a:r>
            <a:r>
              <a:rPr dirty="0">
                <a:solidFill>
                  <a:srgbClr val="FF0000"/>
                </a:solidFill>
                <a:cs typeface="Calibri"/>
              </a:rPr>
              <a:t>t</a:t>
            </a:r>
            <a:r>
              <a:rPr spc="-27" dirty="0">
                <a:solidFill>
                  <a:srgbClr val="FF0000"/>
                </a:solidFill>
                <a:cs typeface="Calibri"/>
              </a:rPr>
              <a:t>w</a:t>
            </a:r>
            <a:r>
              <a:rPr spc="-4" dirty="0">
                <a:solidFill>
                  <a:srgbClr val="FF0000"/>
                </a:solidFill>
                <a:cs typeface="Calibri"/>
              </a:rPr>
              <a:t>or</a:t>
            </a:r>
            <a:r>
              <a:rPr dirty="0">
                <a:solidFill>
                  <a:srgbClr val="FF0000"/>
                </a:solidFill>
                <a:cs typeface="Calibri"/>
              </a:rPr>
              <a:t>k	</a:t>
            </a:r>
            <a:r>
              <a:rPr spc="-4" dirty="0">
                <a:solidFill>
                  <a:srgbClr val="FF0000"/>
                </a:solidFill>
                <a:cs typeface="Calibri"/>
              </a:rPr>
              <a:t>o</a:t>
            </a:r>
            <a:r>
              <a:rPr dirty="0">
                <a:solidFill>
                  <a:srgbClr val="FF0000"/>
                </a:solidFill>
                <a:cs typeface="Calibri"/>
              </a:rPr>
              <a:t>f	t</a:t>
            </a:r>
            <a:r>
              <a:rPr spc="-4" dirty="0">
                <a:solidFill>
                  <a:srgbClr val="FF0000"/>
                </a:solidFill>
                <a:cs typeface="Calibri"/>
              </a:rPr>
              <a:t>ri</a:t>
            </a:r>
            <a:r>
              <a:rPr dirty="0">
                <a:solidFill>
                  <a:srgbClr val="FF0000"/>
                </a:solidFill>
                <a:cs typeface="Calibri"/>
              </a:rPr>
              <a:t>an</a:t>
            </a:r>
            <a:r>
              <a:rPr spc="4" dirty="0">
                <a:solidFill>
                  <a:srgbClr val="FF0000"/>
                </a:solidFill>
                <a:cs typeface="Calibri"/>
              </a:rPr>
              <a:t>g</a:t>
            </a:r>
            <a:r>
              <a:rPr spc="-4" dirty="0">
                <a:solidFill>
                  <a:srgbClr val="FF0000"/>
                </a:solidFill>
                <a:cs typeface="Calibri"/>
              </a:rPr>
              <a:t>le</a:t>
            </a:r>
            <a:r>
              <a:rPr dirty="0">
                <a:solidFill>
                  <a:srgbClr val="FF0000"/>
                </a:solidFill>
                <a:cs typeface="Calibri"/>
              </a:rPr>
              <a:t>s	</a:t>
            </a:r>
            <a:r>
              <a:rPr spc="4" dirty="0">
                <a:solidFill>
                  <a:srgbClr val="FF0000"/>
                </a:solidFill>
                <a:cs typeface="Calibri"/>
              </a:rPr>
              <a:t>i</a:t>
            </a:r>
            <a:r>
              <a:rPr dirty="0">
                <a:solidFill>
                  <a:srgbClr val="FF0000"/>
                </a:solidFill>
                <a:cs typeface="Calibri"/>
              </a:rPr>
              <a:t>s	</a:t>
            </a:r>
            <a:r>
              <a:rPr dirty="0">
                <a:solidFill>
                  <a:prstClr val="black"/>
                </a:solidFill>
                <a:cs typeface="Calibri"/>
              </a:rPr>
              <a:t>u</a:t>
            </a:r>
            <a:r>
              <a:rPr spc="-4" dirty="0">
                <a:solidFill>
                  <a:prstClr val="black"/>
                </a:solidFill>
                <a:cs typeface="Calibri"/>
              </a:rPr>
              <a:t>s</a:t>
            </a:r>
            <a:r>
              <a:rPr spc="9" dirty="0">
                <a:solidFill>
                  <a:prstClr val="black"/>
                </a:solidFill>
                <a:cs typeface="Calibri"/>
              </a:rPr>
              <a:t>e</a:t>
            </a:r>
            <a:r>
              <a:rPr dirty="0">
                <a:solidFill>
                  <a:prstClr val="black"/>
                </a:solidFill>
                <a:cs typeface="Calibri"/>
              </a:rPr>
              <a:t>d	as	</a:t>
            </a:r>
            <a:r>
              <a:rPr spc="-4" dirty="0">
                <a:solidFill>
                  <a:prstClr val="black"/>
                </a:solidFill>
                <a:cs typeface="Calibri"/>
              </a:rPr>
              <a:t>i</a:t>
            </a:r>
            <a:r>
              <a:rPr dirty="0">
                <a:solidFill>
                  <a:prstClr val="black"/>
                </a:solidFill>
                <a:cs typeface="Calibri"/>
              </a:rPr>
              <a:t>n</a:t>
            </a:r>
            <a:endParaRPr>
              <a:solidFill>
                <a:prstClr val="black"/>
              </a:solidFill>
              <a:cs typeface="Calibri"/>
            </a:endParaRPr>
          </a:p>
        </p:txBody>
      </p:sp>
      <p:sp>
        <p:nvSpPr>
          <p:cNvPr id="8" name="object 8"/>
          <p:cNvSpPr/>
          <p:nvPr/>
        </p:nvSpPr>
        <p:spPr>
          <a:xfrm>
            <a:off x="415630" y="3428999"/>
            <a:ext cx="8312727" cy="3025588"/>
          </a:xfrm>
          <a:custGeom>
            <a:avLst/>
            <a:gdLst/>
            <a:ahLst/>
            <a:cxnLst/>
            <a:rect l="l" t="t" r="r" b="b"/>
            <a:pathLst>
              <a:path w="9144000" h="3429000">
                <a:moveTo>
                  <a:pt x="9144000" y="0"/>
                </a:moveTo>
                <a:lnTo>
                  <a:pt x="0" y="0"/>
                </a:lnTo>
                <a:lnTo>
                  <a:pt x="0" y="3428994"/>
                </a:lnTo>
                <a:lnTo>
                  <a:pt x="9144000" y="3428994"/>
                </a:lnTo>
                <a:lnTo>
                  <a:pt x="9144000" y="0"/>
                </a:lnTo>
                <a:close/>
              </a:path>
            </a:pathLst>
          </a:custGeom>
          <a:solidFill>
            <a:srgbClr val="FFFFFF"/>
          </a:solidFill>
        </p:spPr>
        <p:txBody>
          <a:bodyPr wrap="square" lIns="0" tIns="0" rIns="0" bIns="0" rtlCol="0"/>
          <a:lstStyle/>
          <a:p>
            <a:pPr defTabSz="820487"/>
            <a:endParaRPr>
              <a:solidFill>
                <a:prstClr val="black"/>
              </a:solidFill>
            </a:endParaRPr>
          </a:p>
        </p:txBody>
      </p:sp>
      <p:sp>
        <p:nvSpPr>
          <p:cNvPr id="9" name="object 9"/>
          <p:cNvSpPr txBox="1"/>
          <p:nvPr/>
        </p:nvSpPr>
        <p:spPr>
          <a:xfrm>
            <a:off x="487213" y="1732878"/>
            <a:ext cx="7960591" cy="2034626"/>
          </a:xfrm>
          <a:prstGeom prst="rect">
            <a:avLst/>
          </a:prstGeom>
        </p:spPr>
        <p:txBody>
          <a:bodyPr vert="horz" wrap="square" lIns="0" tIns="11396" rIns="0" bIns="0" rtlCol="0">
            <a:spAutoFit/>
          </a:bodyPr>
          <a:lstStyle/>
          <a:p>
            <a:pPr marL="319078" defTabSz="820487">
              <a:spcBef>
                <a:spcPts val="90"/>
              </a:spcBef>
            </a:pPr>
            <a:r>
              <a:rPr spc="-4" dirty="0">
                <a:solidFill>
                  <a:prstClr val="black"/>
                </a:solidFill>
                <a:cs typeface="Calibri"/>
              </a:rPr>
              <a:t>triangulation</a:t>
            </a:r>
            <a:r>
              <a:rPr spc="-13" dirty="0">
                <a:solidFill>
                  <a:prstClr val="black"/>
                </a:solidFill>
                <a:cs typeface="Calibri"/>
              </a:rPr>
              <a:t> </a:t>
            </a:r>
            <a:r>
              <a:rPr spc="-18" dirty="0">
                <a:solidFill>
                  <a:prstClr val="black"/>
                </a:solidFill>
                <a:cs typeface="Calibri"/>
              </a:rPr>
              <a:t>system.</a:t>
            </a:r>
            <a:endParaRPr>
              <a:solidFill>
                <a:prstClr val="black"/>
              </a:solidFill>
              <a:cs typeface="Calibri"/>
            </a:endParaRPr>
          </a:p>
          <a:p>
            <a:pPr marL="319078" marR="4559" indent="-307682" defTabSz="820487">
              <a:lnSpc>
                <a:spcPct val="80000"/>
              </a:lnSpc>
              <a:spcBef>
                <a:spcPts val="431"/>
              </a:spcBef>
              <a:buFont typeface="Arial"/>
              <a:buChar char="•"/>
              <a:tabLst>
                <a:tab pos="318509" algn="l"/>
                <a:tab pos="319078" algn="l"/>
              </a:tabLst>
            </a:pPr>
            <a:r>
              <a:rPr dirty="0">
                <a:solidFill>
                  <a:prstClr val="black"/>
                </a:solidFill>
                <a:cs typeface="Calibri"/>
              </a:rPr>
              <a:t>All </a:t>
            </a:r>
            <a:r>
              <a:rPr dirty="0">
                <a:solidFill>
                  <a:srgbClr val="FF0000"/>
                </a:solidFill>
                <a:cs typeface="Calibri"/>
              </a:rPr>
              <a:t>the </a:t>
            </a:r>
            <a:r>
              <a:rPr spc="-9" dirty="0">
                <a:solidFill>
                  <a:srgbClr val="FF0000"/>
                </a:solidFill>
                <a:cs typeface="Calibri"/>
              </a:rPr>
              <a:t>three </a:t>
            </a:r>
            <a:r>
              <a:rPr spc="-4" dirty="0">
                <a:solidFill>
                  <a:srgbClr val="FF0000"/>
                </a:solidFill>
                <a:cs typeface="Calibri"/>
              </a:rPr>
              <a:t>sides of </a:t>
            </a:r>
            <a:r>
              <a:rPr dirty="0">
                <a:solidFill>
                  <a:srgbClr val="FF0000"/>
                </a:solidFill>
                <a:cs typeface="Calibri"/>
              </a:rPr>
              <a:t>each </a:t>
            </a:r>
            <a:r>
              <a:rPr spc="-4" dirty="0">
                <a:solidFill>
                  <a:srgbClr val="FF0000"/>
                </a:solidFill>
                <a:cs typeface="Calibri"/>
              </a:rPr>
              <a:t>triangle </a:t>
            </a:r>
            <a:r>
              <a:rPr spc="-9" dirty="0">
                <a:solidFill>
                  <a:srgbClr val="FF0000"/>
                </a:solidFill>
                <a:cs typeface="Calibri"/>
              </a:rPr>
              <a:t>are </a:t>
            </a:r>
            <a:r>
              <a:rPr spc="-4" dirty="0">
                <a:solidFill>
                  <a:srgbClr val="FF0000"/>
                </a:solidFill>
                <a:cs typeface="Calibri"/>
              </a:rPr>
              <a:t>measured in the field </a:t>
            </a:r>
            <a:r>
              <a:rPr spc="-4" dirty="0">
                <a:solidFill>
                  <a:prstClr val="black"/>
                </a:solidFill>
                <a:cs typeface="Calibri"/>
              </a:rPr>
              <a:t>with </a:t>
            </a:r>
            <a:r>
              <a:rPr dirty="0">
                <a:solidFill>
                  <a:srgbClr val="FF0000"/>
                </a:solidFill>
                <a:cs typeface="Calibri"/>
              </a:rPr>
              <a:t>the </a:t>
            </a:r>
            <a:r>
              <a:rPr spc="-9" dirty="0">
                <a:solidFill>
                  <a:srgbClr val="FF0000"/>
                </a:solidFill>
                <a:cs typeface="Calibri"/>
              </a:rPr>
              <a:t>distance  </a:t>
            </a:r>
            <a:r>
              <a:rPr spc="-4" dirty="0">
                <a:solidFill>
                  <a:srgbClr val="FF0000"/>
                </a:solidFill>
                <a:cs typeface="Calibri"/>
              </a:rPr>
              <a:t>measuring instruments(EDMs, tapes, other</a:t>
            </a:r>
            <a:r>
              <a:rPr spc="18" dirty="0">
                <a:solidFill>
                  <a:srgbClr val="FF0000"/>
                </a:solidFill>
                <a:cs typeface="Calibri"/>
              </a:rPr>
              <a:t> </a:t>
            </a:r>
            <a:r>
              <a:rPr spc="-4" dirty="0">
                <a:solidFill>
                  <a:srgbClr val="FF0000"/>
                </a:solidFill>
                <a:cs typeface="Calibri"/>
              </a:rPr>
              <a:t>apparatus).</a:t>
            </a:r>
            <a:endParaRPr>
              <a:solidFill>
                <a:prstClr val="black"/>
              </a:solidFill>
              <a:cs typeface="Calibri"/>
            </a:endParaRPr>
          </a:p>
          <a:p>
            <a:pPr marL="319078" indent="-307682" defTabSz="820487">
              <a:buFont typeface="Arial"/>
              <a:buChar char="•"/>
              <a:tabLst>
                <a:tab pos="318509" algn="l"/>
                <a:tab pos="319078" algn="l"/>
              </a:tabLst>
            </a:pPr>
            <a:r>
              <a:rPr spc="-13" dirty="0">
                <a:solidFill>
                  <a:prstClr val="black"/>
                </a:solidFill>
                <a:cs typeface="Calibri"/>
              </a:rPr>
              <a:t>Horizontal </a:t>
            </a:r>
            <a:r>
              <a:rPr dirty="0">
                <a:solidFill>
                  <a:srgbClr val="FF0000"/>
                </a:solidFill>
                <a:cs typeface="Calibri"/>
              </a:rPr>
              <a:t>angles </a:t>
            </a:r>
            <a:r>
              <a:rPr spc="-9" dirty="0">
                <a:solidFill>
                  <a:srgbClr val="FF0000"/>
                </a:solidFill>
                <a:cs typeface="Calibri"/>
              </a:rPr>
              <a:t>are </a:t>
            </a:r>
            <a:r>
              <a:rPr dirty="0">
                <a:solidFill>
                  <a:srgbClr val="FF0000"/>
                </a:solidFill>
                <a:cs typeface="Calibri"/>
              </a:rPr>
              <a:t>not </a:t>
            </a:r>
            <a:r>
              <a:rPr spc="-4" dirty="0">
                <a:solidFill>
                  <a:srgbClr val="FF0000"/>
                </a:solidFill>
                <a:cs typeface="Calibri"/>
              </a:rPr>
              <a:t>measured in </a:t>
            </a:r>
            <a:r>
              <a:rPr dirty="0">
                <a:solidFill>
                  <a:srgbClr val="FF0000"/>
                </a:solidFill>
                <a:cs typeface="Calibri"/>
              </a:rPr>
              <a:t>the</a:t>
            </a:r>
            <a:r>
              <a:rPr spc="13" dirty="0">
                <a:solidFill>
                  <a:srgbClr val="FF0000"/>
                </a:solidFill>
                <a:cs typeface="Calibri"/>
              </a:rPr>
              <a:t> </a:t>
            </a:r>
            <a:r>
              <a:rPr spc="-4" dirty="0">
                <a:solidFill>
                  <a:srgbClr val="FF0000"/>
                </a:solidFill>
                <a:cs typeface="Calibri"/>
              </a:rPr>
              <a:t>field</a:t>
            </a:r>
            <a:r>
              <a:rPr spc="-4" dirty="0">
                <a:solidFill>
                  <a:prstClr val="black"/>
                </a:solidFill>
                <a:cs typeface="Calibri"/>
              </a:rPr>
              <a:t>.</a:t>
            </a:r>
            <a:endParaRPr>
              <a:solidFill>
                <a:prstClr val="black"/>
              </a:solidFill>
              <a:cs typeface="Calibri"/>
            </a:endParaRPr>
          </a:p>
          <a:p>
            <a:pPr marL="319078" marR="4559" indent="-307682" defTabSz="820487">
              <a:lnSpc>
                <a:spcPts val="1723"/>
              </a:lnSpc>
              <a:spcBef>
                <a:spcPts val="417"/>
              </a:spcBef>
              <a:buFont typeface="Arial"/>
              <a:buChar char="•"/>
              <a:tabLst>
                <a:tab pos="318509" algn="l"/>
                <a:tab pos="319078" algn="l"/>
              </a:tabLst>
            </a:pPr>
            <a:r>
              <a:rPr dirty="0">
                <a:solidFill>
                  <a:prstClr val="black"/>
                </a:solidFill>
                <a:cs typeface="Calibri"/>
              </a:rPr>
              <a:t>Angles </a:t>
            </a:r>
            <a:r>
              <a:rPr spc="-4" dirty="0">
                <a:solidFill>
                  <a:prstClr val="black"/>
                </a:solidFill>
                <a:cs typeface="Calibri"/>
              </a:rPr>
              <a:t>in </a:t>
            </a:r>
            <a:r>
              <a:rPr dirty="0">
                <a:solidFill>
                  <a:prstClr val="black"/>
                </a:solidFill>
                <a:cs typeface="Calibri"/>
              </a:rPr>
              <a:t>a </a:t>
            </a:r>
            <a:r>
              <a:rPr spc="-9" dirty="0">
                <a:solidFill>
                  <a:srgbClr val="FF0000"/>
                </a:solidFill>
                <a:cs typeface="Calibri"/>
              </a:rPr>
              <a:t>trilateration </a:t>
            </a:r>
            <a:r>
              <a:rPr spc="-18" dirty="0">
                <a:solidFill>
                  <a:srgbClr val="FF0000"/>
                </a:solidFill>
                <a:cs typeface="Calibri"/>
              </a:rPr>
              <a:t>system </a:t>
            </a:r>
            <a:r>
              <a:rPr spc="-9" dirty="0">
                <a:solidFill>
                  <a:srgbClr val="FF0000"/>
                </a:solidFill>
                <a:cs typeface="Calibri"/>
              </a:rPr>
              <a:t>are computed </a:t>
            </a:r>
            <a:r>
              <a:rPr spc="-4" dirty="0">
                <a:solidFill>
                  <a:srgbClr val="FF0000"/>
                </a:solidFill>
                <a:cs typeface="Calibri"/>
              </a:rPr>
              <a:t>indirectly </a:t>
            </a:r>
            <a:r>
              <a:rPr spc="-9" dirty="0">
                <a:solidFill>
                  <a:prstClr val="black"/>
                </a:solidFill>
                <a:cs typeface="Calibri"/>
              </a:rPr>
              <a:t>from </a:t>
            </a:r>
            <a:r>
              <a:rPr dirty="0">
                <a:solidFill>
                  <a:prstClr val="black"/>
                </a:solidFill>
                <a:cs typeface="Calibri"/>
              </a:rPr>
              <a:t>the </a:t>
            </a:r>
            <a:r>
              <a:rPr spc="-9" dirty="0">
                <a:solidFill>
                  <a:srgbClr val="FF0000"/>
                </a:solidFill>
                <a:cs typeface="Calibri"/>
              </a:rPr>
              <a:t>lengths </a:t>
            </a:r>
            <a:r>
              <a:rPr spc="-4" dirty="0">
                <a:solidFill>
                  <a:srgbClr val="FF0000"/>
                </a:solidFill>
                <a:cs typeface="Calibri"/>
              </a:rPr>
              <a:t>of </a:t>
            </a:r>
            <a:r>
              <a:rPr dirty="0">
                <a:solidFill>
                  <a:srgbClr val="FF0000"/>
                </a:solidFill>
                <a:cs typeface="Calibri"/>
              </a:rPr>
              <a:t>the  </a:t>
            </a:r>
            <a:r>
              <a:rPr spc="-4" dirty="0">
                <a:solidFill>
                  <a:srgbClr val="FF0000"/>
                </a:solidFill>
                <a:cs typeface="Calibri"/>
              </a:rPr>
              <a:t>sides of </a:t>
            </a:r>
            <a:r>
              <a:rPr dirty="0">
                <a:solidFill>
                  <a:srgbClr val="FF0000"/>
                </a:solidFill>
                <a:cs typeface="Calibri"/>
              </a:rPr>
              <a:t>triangle </a:t>
            </a:r>
            <a:r>
              <a:rPr spc="-4" dirty="0">
                <a:solidFill>
                  <a:srgbClr val="FF0000"/>
                </a:solidFill>
                <a:cs typeface="Calibri"/>
              </a:rPr>
              <a:t>by cosine</a:t>
            </a:r>
            <a:r>
              <a:rPr spc="-13" dirty="0">
                <a:solidFill>
                  <a:srgbClr val="FF0000"/>
                </a:solidFill>
                <a:cs typeface="Calibri"/>
              </a:rPr>
              <a:t> </a:t>
            </a:r>
            <a:r>
              <a:rPr spc="-9" dirty="0">
                <a:solidFill>
                  <a:srgbClr val="FF0000"/>
                </a:solidFill>
                <a:cs typeface="Calibri"/>
              </a:rPr>
              <a:t>formula.</a:t>
            </a:r>
            <a:endParaRPr>
              <a:solidFill>
                <a:prstClr val="black"/>
              </a:solidFill>
              <a:cs typeface="Calibri"/>
            </a:endParaRPr>
          </a:p>
          <a:p>
            <a:pPr marL="318509" marR="4559" indent="-307682" defTabSz="820487">
              <a:lnSpc>
                <a:spcPts val="1723"/>
              </a:lnSpc>
              <a:spcBef>
                <a:spcPts val="431"/>
              </a:spcBef>
              <a:buFont typeface="Arial"/>
              <a:buChar char="•"/>
              <a:tabLst>
                <a:tab pos="318509" algn="l"/>
                <a:tab pos="319078" algn="l"/>
              </a:tabLst>
            </a:pPr>
            <a:r>
              <a:rPr spc="-13" dirty="0">
                <a:solidFill>
                  <a:prstClr val="black"/>
                </a:solidFill>
                <a:cs typeface="Calibri"/>
              </a:rPr>
              <a:t>Few horizontal </a:t>
            </a:r>
            <a:r>
              <a:rPr dirty="0">
                <a:solidFill>
                  <a:prstClr val="black"/>
                </a:solidFill>
                <a:cs typeface="Calibri"/>
              </a:rPr>
              <a:t>angles </a:t>
            </a:r>
            <a:r>
              <a:rPr spc="-9" dirty="0">
                <a:solidFill>
                  <a:prstClr val="black"/>
                </a:solidFill>
                <a:cs typeface="Calibri"/>
              </a:rPr>
              <a:t>are </a:t>
            </a:r>
            <a:r>
              <a:rPr dirty="0">
                <a:solidFill>
                  <a:prstClr val="black"/>
                </a:solidFill>
                <a:cs typeface="Calibri"/>
              </a:rPr>
              <a:t>also </a:t>
            </a:r>
            <a:r>
              <a:rPr spc="-4" dirty="0">
                <a:solidFill>
                  <a:srgbClr val="FF0000"/>
                </a:solidFill>
                <a:cs typeface="Calibri"/>
              </a:rPr>
              <a:t>sometimes measured </a:t>
            </a:r>
            <a:r>
              <a:rPr spc="-13" dirty="0">
                <a:solidFill>
                  <a:srgbClr val="FF0000"/>
                </a:solidFill>
                <a:cs typeface="Calibri"/>
              </a:rPr>
              <a:t>to </a:t>
            </a:r>
            <a:r>
              <a:rPr spc="-9" dirty="0">
                <a:solidFill>
                  <a:srgbClr val="FF0000"/>
                </a:solidFill>
                <a:cs typeface="Calibri"/>
              </a:rPr>
              <a:t>provide </a:t>
            </a:r>
            <a:r>
              <a:rPr dirty="0">
                <a:solidFill>
                  <a:srgbClr val="FF0000"/>
                </a:solidFill>
                <a:cs typeface="Calibri"/>
              </a:rPr>
              <a:t>a </a:t>
            </a:r>
            <a:r>
              <a:rPr spc="-4" dirty="0">
                <a:solidFill>
                  <a:srgbClr val="FF0000"/>
                </a:solidFill>
                <a:cs typeface="Calibri"/>
              </a:rPr>
              <a:t>check on  computed</a:t>
            </a:r>
            <a:r>
              <a:rPr spc="-31" dirty="0">
                <a:solidFill>
                  <a:srgbClr val="FF0000"/>
                </a:solidFill>
                <a:cs typeface="Calibri"/>
              </a:rPr>
              <a:t> </a:t>
            </a:r>
            <a:r>
              <a:rPr dirty="0">
                <a:solidFill>
                  <a:srgbClr val="FF0000"/>
                </a:solidFill>
                <a:cs typeface="Calibri"/>
              </a:rPr>
              <a:t>angles.</a:t>
            </a:r>
            <a:endParaRPr>
              <a:solidFill>
                <a:prstClr val="black"/>
              </a:solidFill>
              <a:cs typeface="Calibri"/>
            </a:endParaRPr>
          </a:p>
        </p:txBody>
      </p:sp>
      <p:sp>
        <p:nvSpPr>
          <p:cNvPr id="10" name="object 10"/>
          <p:cNvSpPr txBox="1"/>
          <p:nvPr/>
        </p:nvSpPr>
        <p:spPr>
          <a:xfrm>
            <a:off x="487214" y="3723042"/>
            <a:ext cx="1774535" cy="291913"/>
          </a:xfrm>
          <a:prstGeom prst="rect">
            <a:avLst/>
          </a:prstGeom>
        </p:spPr>
        <p:txBody>
          <a:bodyPr vert="horz" wrap="square" lIns="0" tIns="11396" rIns="0" bIns="0" rtlCol="0">
            <a:spAutoFit/>
          </a:bodyPr>
          <a:lstStyle/>
          <a:p>
            <a:pPr marL="319078" indent="-307682" defTabSz="820487">
              <a:spcBef>
                <a:spcPts val="90"/>
              </a:spcBef>
              <a:buFont typeface="Arial"/>
              <a:buChar char="•"/>
              <a:tabLst>
                <a:tab pos="318509" algn="l"/>
                <a:tab pos="319078" algn="l"/>
                <a:tab pos="1598239" algn="l"/>
              </a:tabLst>
            </a:pPr>
            <a:r>
              <a:rPr spc="-117" dirty="0">
                <a:solidFill>
                  <a:prstClr val="black"/>
                </a:solidFill>
                <a:cs typeface="Calibri"/>
              </a:rPr>
              <a:t>T</a:t>
            </a:r>
            <a:r>
              <a:rPr spc="-4" dirty="0">
                <a:solidFill>
                  <a:prstClr val="black"/>
                </a:solidFill>
                <a:cs typeface="Calibri"/>
              </a:rPr>
              <a:t>ri</a:t>
            </a:r>
            <a:r>
              <a:rPr spc="4" dirty="0">
                <a:solidFill>
                  <a:prstClr val="black"/>
                </a:solidFill>
                <a:cs typeface="Calibri"/>
              </a:rPr>
              <a:t>l</a:t>
            </a:r>
            <a:r>
              <a:rPr spc="-22" dirty="0">
                <a:solidFill>
                  <a:prstClr val="black"/>
                </a:solidFill>
                <a:cs typeface="Calibri"/>
              </a:rPr>
              <a:t>a</a:t>
            </a:r>
            <a:r>
              <a:rPr spc="-13" dirty="0">
                <a:solidFill>
                  <a:prstClr val="black"/>
                </a:solidFill>
                <a:cs typeface="Calibri"/>
              </a:rPr>
              <a:t>t</a:t>
            </a:r>
            <a:r>
              <a:rPr spc="-4" dirty="0">
                <a:solidFill>
                  <a:prstClr val="black"/>
                </a:solidFill>
                <a:cs typeface="Calibri"/>
              </a:rPr>
              <a:t>e</a:t>
            </a:r>
            <a:r>
              <a:rPr spc="-36" dirty="0">
                <a:solidFill>
                  <a:prstClr val="black"/>
                </a:solidFill>
                <a:cs typeface="Calibri"/>
              </a:rPr>
              <a:t>r</a:t>
            </a:r>
            <a:r>
              <a:rPr spc="-13" dirty="0">
                <a:solidFill>
                  <a:prstClr val="black"/>
                </a:solidFill>
                <a:cs typeface="Calibri"/>
              </a:rPr>
              <a:t>a</a:t>
            </a:r>
            <a:r>
              <a:rPr dirty="0">
                <a:solidFill>
                  <a:prstClr val="black"/>
                </a:solidFill>
                <a:cs typeface="Calibri"/>
              </a:rPr>
              <a:t>t</a:t>
            </a:r>
            <a:r>
              <a:rPr spc="-4" dirty="0">
                <a:solidFill>
                  <a:prstClr val="black"/>
                </a:solidFill>
                <a:cs typeface="Calibri"/>
              </a:rPr>
              <a:t>io</a:t>
            </a:r>
            <a:r>
              <a:rPr dirty="0">
                <a:solidFill>
                  <a:prstClr val="black"/>
                </a:solidFill>
                <a:cs typeface="Calibri"/>
              </a:rPr>
              <a:t>n	</a:t>
            </a:r>
            <a:r>
              <a:rPr spc="-4" dirty="0">
                <a:solidFill>
                  <a:prstClr val="black"/>
                </a:solidFill>
                <a:cs typeface="Calibri"/>
              </a:rPr>
              <a:t>i</a:t>
            </a:r>
            <a:r>
              <a:rPr dirty="0">
                <a:solidFill>
                  <a:prstClr val="black"/>
                </a:solidFill>
                <a:cs typeface="Calibri"/>
              </a:rPr>
              <a:t>s</a:t>
            </a:r>
            <a:endParaRPr>
              <a:solidFill>
                <a:prstClr val="black"/>
              </a:solidFill>
              <a:cs typeface="Calibri"/>
            </a:endParaRPr>
          </a:p>
        </p:txBody>
      </p:sp>
      <p:sp>
        <p:nvSpPr>
          <p:cNvPr id="11" name="object 11"/>
          <p:cNvSpPr txBox="1"/>
          <p:nvPr/>
        </p:nvSpPr>
        <p:spPr>
          <a:xfrm>
            <a:off x="2390392" y="3723042"/>
            <a:ext cx="6057900" cy="291913"/>
          </a:xfrm>
          <a:prstGeom prst="rect">
            <a:avLst/>
          </a:prstGeom>
        </p:spPr>
        <p:txBody>
          <a:bodyPr vert="horz" wrap="square" lIns="0" tIns="11396" rIns="0" bIns="0" rtlCol="0">
            <a:spAutoFit/>
          </a:bodyPr>
          <a:lstStyle/>
          <a:p>
            <a:pPr marL="11396" defTabSz="820487">
              <a:spcBef>
                <a:spcPts val="90"/>
              </a:spcBef>
              <a:tabLst>
                <a:tab pos="958374" algn="l"/>
                <a:tab pos="1704219" algn="l"/>
                <a:tab pos="2164034" algn="l"/>
                <a:tab pos="3499603" algn="l"/>
                <a:tab pos="3838624" algn="l"/>
                <a:tab pos="4297868" algn="l"/>
                <a:tab pos="5039156" algn="l"/>
                <a:tab pos="5538284" algn="l"/>
              </a:tabLst>
            </a:pPr>
            <a:r>
              <a:rPr dirty="0">
                <a:solidFill>
                  <a:prstClr val="black"/>
                </a:solidFill>
                <a:cs typeface="Calibri"/>
              </a:rPr>
              <a:t>ad</a:t>
            </a:r>
            <a:r>
              <a:rPr spc="-13" dirty="0">
                <a:solidFill>
                  <a:prstClr val="black"/>
                </a:solidFill>
                <a:cs typeface="Calibri"/>
              </a:rPr>
              <a:t>j</a:t>
            </a:r>
            <a:r>
              <a:rPr dirty="0">
                <a:solidFill>
                  <a:prstClr val="black"/>
                </a:solidFill>
                <a:cs typeface="Calibri"/>
              </a:rPr>
              <a:t>u</a:t>
            </a:r>
            <a:r>
              <a:rPr spc="-27" dirty="0">
                <a:solidFill>
                  <a:prstClr val="black"/>
                </a:solidFill>
                <a:cs typeface="Calibri"/>
              </a:rPr>
              <a:t>s</a:t>
            </a:r>
            <a:r>
              <a:rPr spc="-22" dirty="0">
                <a:solidFill>
                  <a:prstClr val="black"/>
                </a:solidFill>
                <a:cs typeface="Calibri"/>
              </a:rPr>
              <a:t>t</a:t>
            </a:r>
            <a:r>
              <a:rPr spc="-4" dirty="0">
                <a:solidFill>
                  <a:prstClr val="black"/>
                </a:solidFill>
                <a:cs typeface="Calibri"/>
              </a:rPr>
              <a:t>e</a:t>
            </a:r>
            <a:r>
              <a:rPr dirty="0">
                <a:solidFill>
                  <a:prstClr val="black"/>
                </a:solidFill>
                <a:cs typeface="Calibri"/>
              </a:rPr>
              <a:t>d	</a:t>
            </a:r>
            <a:r>
              <a:rPr spc="-13" dirty="0">
                <a:solidFill>
                  <a:prstClr val="black"/>
                </a:solidFill>
                <a:cs typeface="Calibri"/>
              </a:rPr>
              <a:t>a</a:t>
            </a:r>
            <a:r>
              <a:rPr dirty="0">
                <a:solidFill>
                  <a:prstClr val="black"/>
                </a:solidFill>
                <a:cs typeface="Calibri"/>
              </a:rPr>
              <a:t>f</a:t>
            </a:r>
            <a:r>
              <a:rPr spc="-22" dirty="0">
                <a:solidFill>
                  <a:prstClr val="black"/>
                </a:solidFill>
                <a:cs typeface="Calibri"/>
              </a:rPr>
              <a:t>t</a:t>
            </a:r>
            <a:r>
              <a:rPr spc="-4" dirty="0">
                <a:solidFill>
                  <a:prstClr val="black"/>
                </a:solidFill>
                <a:cs typeface="Calibri"/>
              </a:rPr>
              <a:t>e</a:t>
            </a:r>
            <a:r>
              <a:rPr dirty="0">
                <a:solidFill>
                  <a:prstClr val="black"/>
                </a:solidFill>
                <a:cs typeface="Calibri"/>
              </a:rPr>
              <a:t>r	</a:t>
            </a:r>
            <a:r>
              <a:rPr dirty="0">
                <a:solidFill>
                  <a:srgbClr val="FF0000"/>
                </a:solidFill>
                <a:cs typeface="Calibri"/>
              </a:rPr>
              <a:t>the	</a:t>
            </a:r>
            <a:r>
              <a:rPr spc="-18" dirty="0">
                <a:solidFill>
                  <a:srgbClr val="FF0000"/>
                </a:solidFill>
                <a:cs typeface="Calibri"/>
              </a:rPr>
              <a:t>c</a:t>
            </a:r>
            <a:r>
              <a:rPr spc="-13" dirty="0">
                <a:solidFill>
                  <a:srgbClr val="FF0000"/>
                </a:solidFill>
                <a:cs typeface="Calibri"/>
              </a:rPr>
              <a:t>o</a:t>
            </a:r>
            <a:r>
              <a:rPr spc="-4" dirty="0">
                <a:solidFill>
                  <a:srgbClr val="FF0000"/>
                </a:solidFill>
                <a:cs typeface="Calibri"/>
              </a:rPr>
              <a:t>m</a:t>
            </a:r>
            <a:r>
              <a:rPr dirty="0">
                <a:solidFill>
                  <a:srgbClr val="FF0000"/>
                </a:solidFill>
                <a:cs typeface="Calibri"/>
              </a:rPr>
              <a:t>pu</a:t>
            </a:r>
            <a:r>
              <a:rPr spc="-22" dirty="0">
                <a:solidFill>
                  <a:srgbClr val="FF0000"/>
                </a:solidFill>
                <a:cs typeface="Calibri"/>
              </a:rPr>
              <a:t>ta</a:t>
            </a:r>
            <a:r>
              <a:rPr dirty="0">
                <a:solidFill>
                  <a:srgbClr val="FF0000"/>
                </a:solidFill>
                <a:cs typeface="Calibri"/>
              </a:rPr>
              <a:t>t</a:t>
            </a:r>
            <a:r>
              <a:rPr spc="-4" dirty="0">
                <a:solidFill>
                  <a:srgbClr val="FF0000"/>
                </a:solidFill>
                <a:cs typeface="Calibri"/>
              </a:rPr>
              <a:t>io</a:t>
            </a:r>
            <a:r>
              <a:rPr dirty="0">
                <a:solidFill>
                  <a:srgbClr val="FF0000"/>
                </a:solidFill>
                <a:cs typeface="Calibri"/>
              </a:rPr>
              <a:t>n	</a:t>
            </a:r>
            <a:r>
              <a:rPr spc="-4" dirty="0">
                <a:solidFill>
                  <a:srgbClr val="FF0000"/>
                </a:solidFill>
                <a:cs typeface="Calibri"/>
              </a:rPr>
              <a:t>o</a:t>
            </a:r>
            <a:r>
              <a:rPr dirty="0">
                <a:solidFill>
                  <a:srgbClr val="FF0000"/>
                </a:solidFill>
                <a:cs typeface="Calibri"/>
              </a:rPr>
              <a:t>f	the	a</a:t>
            </a:r>
            <a:r>
              <a:rPr spc="-9" dirty="0">
                <a:solidFill>
                  <a:srgbClr val="FF0000"/>
                </a:solidFill>
                <a:cs typeface="Calibri"/>
              </a:rPr>
              <a:t>n</a:t>
            </a:r>
            <a:r>
              <a:rPr spc="4" dirty="0">
                <a:solidFill>
                  <a:srgbClr val="FF0000"/>
                </a:solidFill>
                <a:cs typeface="Calibri"/>
              </a:rPr>
              <a:t>g</a:t>
            </a:r>
            <a:r>
              <a:rPr spc="-4" dirty="0">
                <a:solidFill>
                  <a:srgbClr val="FF0000"/>
                </a:solidFill>
                <a:cs typeface="Calibri"/>
              </a:rPr>
              <a:t>le</a:t>
            </a:r>
            <a:r>
              <a:rPr dirty="0">
                <a:solidFill>
                  <a:srgbClr val="FF0000"/>
                </a:solidFill>
                <a:cs typeface="Calibri"/>
              </a:rPr>
              <a:t>s	and	th</a:t>
            </a:r>
            <a:r>
              <a:rPr spc="-13" dirty="0">
                <a:solidFill>
                  <a:srgbClr val="FF0000"/>
                </a:solidFill>
                <a:cs typeface="Calibri"/>
              </a:rPr>
              <a:t>e</a:t>
            </a:r>
            <a:r>
              <a:rPr dirty="0">
                <a:solidFill>
                  <a:srgbClr val="FF0000"/>
                </a:solidFill>
                <a:cs typeface="Calibri"/>
              </a:rPr>
              <a:t>n</a:t>
            </a:r>
            <a:endParaRPr>
              <a:solidFill>
                <a:prstClr val="black"/>
              </a:solidFill>
              <a:cs typeface="Calibri"/>
            </a:endParaRPr>
          </a:p>
        </p:txBody>
      </p:sp>
      <p:sp>
        <p:nvSpPr>
          <p:cNvPr id="12" name="object 12"/>
          <p:cNvSpPr txBox="1"/>
          <p:nvPr/>
        </p:nvSpPr>
        <p:spPr>
          <a:xfrm>
            <a:off x="487219" y="3938194"/>
            <a:ext cx="7694468" cy="560854"/>
          </a:xfrm>
          <a:prstGeom prst="rect">
            <a:avLst/>
          </a:prstGeom>
        </p:spPr>
        <p:txBody>
          <a:bodyPr vert="horz" wrap="square" lIns="0" tIns="11396" rIns="0" bIns="0" rtlCol="0">
            <a:spAutoFit/>
          </a:bodyPr>
          <a:lstStyle/>
          <a:p>
            <a:pPr marL="318509" defTabSz="820487">
              <a:spcBef>
                <a:spcPts val="90"/>
              </a:spcBef>
            </a:pPr>
            <a:r>
              <a:rPr spc="-9" dirty="0">
                <a:solidFill>
                  <a:srgbClr val="FF0000"/>
                </a:solidFill>
                <a:cs typeface="Calibri"/>
              </a:rPr>
              <a:t>coordinates </a:t>
            </a:r>
            <a:r>
              <a:rPr spc="-4" dirty="0">
                <a:solidFill>
                  <a:srgbClr val="FF0000"/>
                </a:solidFill>
                <a:cs typeface="Calibri"/>
              </a:rPr>
              <a:t>of </a:t>
            </a:r>
            <a:r>
              <a:rPr dirty="0">
                <a:solidFill>
                  <a:srgbClr val="FF0000"/>
                </a:solidFill>
                <a:cs typeface="Calibri"/>
              </a:rPr>
              <a:t>the </a:t>
            </a:r>
            <a:r>
              <a:rPr spc="-9" dirty="0">
                <a:solidFill>
                  <a:srgbClr val="FF0000"/>
                </a:solidFill>
                <a:cs typeface="Calibri"/>
              </a:rPr>
              <a:t>stations are</a:t>
            </a:r>
            <a:r>
              <a:rPr spc="4" dirty="0">
                <a:solidFill>
                  <a:srgbClr val="FF0000"/>
                </a:solidFill>
                <a:cs typeface="Calibri"/>
              </a:rPr>
              <a:t> </a:t>
            </a:r>
            <a:r>
              <a:rPr spc="-4" dirty="0">
                <a:solidFill>
                  <a:srgbClr val="FF0000"/>
                </a:solidFill>
                <a:cs typeface="Calibri"/>
              </a:rPr>
              <a:t>determined</a:t>
            </a:r>
            <a:r>
              <a:rPr spc="-4" dirty="0">
                <a:solidFill>
                  <a:prstClr val="black"/>
                </a:solidFill>
                <a:cs typeface="Calibri"/>
              </a:rPr>
              <a:t>.</a:t>
            </a:r>
            <a:endParaRPr>
              <a:solidFill>
                <a:prstClr val="black"/>
              </a:solidFill>
              <a:cs typeface="Calibri"/>
            </a:endParaRPr>
          </a:p>
          <a:p>
            <a:pPr marL="319078" indent="-307682" defTabSz="820487">
              <a:buFont typeface="Arial"/>
              <a:buChar char="•"/>
              <a:tabLst>
                <a:tab pos="318509" algn="l"/>
                <a:tab pos="319078" algn="l"/>
              </a:tabLst>
            </a:pPr>
            <a:r>
              <a:rPr spc="-13" dirty="0">
                <a:solidFill>
                  <a:prstClr val="black"/>
                </a:solidFill>
                <a:cs typeface="Calibri"/>
              </a:rPr>
              <a:t>Vertical </a:t>
            </a:r>
            <a:r>
              <a:rPr dirty="0">
                <a:solidFill>
                  <a:srgbClr val="FF0000"/>
                </a:solidFill>
                <a:cs typeface="Calibri"/>
              </a:rPr>
              <a:t>angles </a:t>
            </a:r>
            <a:r>
              <a:rPr spc="-9" dirty="0">
                <a:solidFill>
                  <a:srgbClr val="FF0000"/>
                </a:solidFill>
                <a:cs typeface="Calibri"/>
              </a:rPr>
              <a:t>are </a:t>
            </a:r>
            <a:r>
              <a:rPr spc="-4" dirty="0">
                <a:solidFill>
                  <a:srgbClr val="FF0000"/>
                </a:solidFill>
                <a:cs typeface="Calibri"/>
              </a:rPr>
              <a:t>also measured </a:t>
            </a:r>
            <a:r>
              <a:rPr spc="-9" dirty="0">
                <a:solidFill>
                  <a:srgbClr val="FF0000"/>
                </a:solidFill>
                <a:cs typeface="Calibri"/>
              </a:rPr>
              <a:t>where elevations </a:t>
            </a:r>
            <a:r>
              <a:rPr spc="-18" dirty="0">
                <a:solidFill>
                  <a:prstClr val="black"/>
                </a:solidFill>
                <a:cs typeface="Calibri"/>
              </a:rPr>
              <a:t>have </a:t>
            </a:r>
            <a:r>
              <a:rPr dirty="0">
                <a:solidFill>
                  <a:prstClr val="black"/>
                </a:solidFill>
                <a:cs typeface="Calibri"/>
              </a:rPr>
              <a:t>not </a:t>
            </a:r>
            <a:r>
              <a:rPr spc="-4" dirty="0">
                <a:solidFill>
                  <a:prstClr val="black"/>
                </a:solidFill>
                <a:cs typeface="Calibri"/>
              </a:rPr>
              <a:t>been</a:t>
            </a:r>
            <a:r>
              <a:rPr spc="94" dirty="0">
                <a:solidFill>
                  <a:prstClr val="black"/>
                </a:solidFill>
                <a:cs typeface="Calibri"/>
              </a:rPr>
              <a:t> </a:t>
            </a:r>
            <a:r>
              <a:rPr spc="-4" dirty="0">
                <a:solidFill>
                  <a:prstClr val="black"/>
                </a:solidFill>
                <a:cs typeface="Calibri"/>
              </a:rPr>
              <a:t>established.</a:t>
            </a:r>
            <a:endParaRPr>
              <a:solidFill>
                <a:prstClr val="black"/>
              </a:solidFill>
              <a:cs typeface="Calibri"/>
            </a:endParaRPr>
          </a:p>
        </p:txBody>
      </p:sp>
      <p:sp>
        <p:nvSpPr>
          <p:cNvPr id="14" name="object 14"/>
          <p:cNvSpPr/>
          <p:nvPr/>
        </p:nvSpPr>
        <p:spPr>
          <a:xfrm>
            <a:off x="1385448" y="4773706"/>
            <a:ext cx="2632364" cy="1038112"/>
          </a:xfrm>
          <a:prstGeom prst="rect">
            <a:avLst/>
          </a:prstGeom>
          <a:blipFill>
            <a:blip r:embed="rId2" cstate="print"/>
            <a:stretch>
              <a:fillRect/>
            </a:stretch>
          </a:blipFill>
        </p:spPr>
        <p:txBody>
          <a:bodyPr wrap="square" lIns="0" tIns="0" rIns="0" bIns="0" rtlCol="0"/>
          <a:lstStyle/>
          <a:p>
            <a:pPr defTabSz="820487"/>
            <a:endParaRPr>
              <a:solidFill>
                <a:prstClr val="black"/>
              </a:solidFill>
            </a:endParaRPr>
          </a:p>
        </p:txBody>
      </p:sp>
      <p:sp>
        <p:nvSpPr>
          <p:cNvPr id="15" name="object 15"/>
          <p:cNvSpPr/>
          <p:nvPr/>
        </p:nvSpPr>
        <p:spPr>
          <a:xfrm>
            <a:off x="4918364" y="4773707"/>
            <a:ext cx="2930236" cy="1075765"/>
          </a:xfrm>
          <a:prstGeom prst="rect">
            <a:avLst/>
          </a:prstGeom>
          <a:blipFill>
            <a:blip r:embed="rId3" cstate="print"/>
            <a:stretch>
              <a:fillRect/>
            </a:stretch>
          </a:blipFill>
        </p:spPr>
        <p:txBody>
          <a:bodyPr wrap="square" lIns="0" tIns="0" rIns="0" bIns="0" rtlCol="0"/>
          <a:lstStyle/>
          <a:p>
            <a:pPr defTabSz="820487"/>
            <a:endParaRPr>
              <a:solidFill>
                <a:prstClr val="black"/>
              </a:solidFill>
            </a:endParaRPr>
          </a:p>
        </p:txBody>
      </p:sp>
    </p:spTree>
    <p:extLst>
      <p:ext uri="{BB962C8B-B14F-4D97-AF65-F5344CB8AC3E}">
        <p14:creationId xmlns:p14="http://schemas.microsoft.com/office/powerpoint/2010/main" val="2661329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8802" y="1008529"/>
            <a:ext cx="8058779" cy="1815353"/>
          </a:xfrm>
          <a:prstGeom prst="rect">
            <a:avLst/>
          </a:prstGeom>
          <a:blipFill>
            <a:blip r:embed="rId2" cstate="print"/>
            <a:stretch>
              <a:fillRect/>
            </a:stretch>
          </a:blipFill>
        </p:spPr>
        <p:txBody>
          <a:bodyPr wrap="square" lIns="0" tIns="0" rIns="0" bIns="0" rtlCol="0"/>
          <a:lstStyle/>
          <a:p>
            <a:pPr defTabSz="819719"/>
            <a:endParaRPr>
              <a:solidFill>
                <a:prstClr val="black"/>
              </a:solidFill>
            </a:endParaRPr>
          </a:p>
        </p:txBody>
      </p:sp>
      <p:sp>
        <p:nvSpPr>
          <p:cNvPr id="3" name="object 3"/>
          <p:cNvSpPr/>
          <p:nvPr/>
        </p:nvSpPr>
        <p:spPr>
          <a:xfrm>
            <a:off x="623448" y="2823882"/>
            <a:ext cx="8104909" cy="1975373"/>
          </a:xfrm>
          <a:prstGeom prst="rect">
            <a:avLst/>
          </a:prstGeom>
          <a:blipFill>
            <a:blip r:embed="rId3" cstate="print"/>
            <a:stretch>
              <a:fillRect/>
            </a:stretch>
          </a:blipFill>
        </p:spPr>
        <p:txBody>
          <a:bodyPr wrap="square" lIns="0" tIns="0" rIns="0" bIns="0" rtlCol="0"/>
          <a:lstStyle/>
          <a:p>
            <a:pPr defTabSz="819719"/>
            <a:endParaRPr>
              <a:solidFill>
                <a:prstClr val="black"/>
              </a:solidFill>
            </a:endParaRPr>
          </a:p>
        </p:txBody>
      </p:sp>
    </p:spTree>
    <p:extLst>
      <p:ext uri="{BB962C8B-B14F-4D97-AF65-F5344CB8AC3E}">
        <p14:creationId xmlns:p14="http://schemas.microsoft.com/office/powerpoint/2010/main" val="2980692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828800"/>
            <a:ext cx="8229600" cy="3124200"/>
          </a:xfrm>
        </p:spPr>
        <p:txBody>
          <a:bodyPr>
            <a:normAutofit/>
          </a:bodyPr>
          <a:lstStyle/>
          <a:p>
            <a:r>
              <a:rPr lang="en-US" sz="8000" b="1" dirty="0"/>
              <a:t>END OF LECTURE</a:t>
            </a:r>
          </a:p>
        </p:txBody>
      </p:sp>
    </p:spTree>
    <p:extLst>
      <p:ext uri="{BB962C8B-B14F-4D97-AF65-F5344CB8AC3E}">
        <p14:creationId xmlns:p14="http://schemas.microsoft.com/office/powerpoint/2010/main" val="3663996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Content Placeholder 3"/>
          <p:cNvSpPr>
            <a:spLocks noGrp="1"/>
          </p:cNvSpPr>
          <p:nvPr>
            <p:ph sz="half" idx="1"/>
          </p:nvPr>
        </p:nvSpPr>
        <p:spPr/>
        <p:txBody>
          <a:bodyPr>
            <a:normAutofit/>
          </a:bodyPr>
          <a:lstStyle/>
          <a:p>
            <a:r>
              <a:rPr lang="en-US" dirty="0" smtClean="0"/>
              <a:t>Methods </a:t>
            </a:r>
            <a:r>
              <a:rPr lang="en-US" dirty="0"/>
              <a:t>of horizontal control survey are</a:t>
            </a:r>
            <a:br>
              <a:rPr lang="en-US" dirty="0"/>
            </a:br>
            <a:r>
              <a:rPr lang="en-US" dirty="0" smtClean="0"/>
              <a:t>1</a:t>
            </a:r>
            <a:r>
              <a:rPr lang="en-US" dirty="0"/>
              <a:t>:</a:t>
            </a:r>
            <a:r>
              <a:rPr lang="en-US" dirty="0" smtClean="0"/>
              <a:t>Traverse</a:t>
            </a:r>
            <a:r>
              <a:rPr lang="en-US" dirty="0"/>
              <a:t/>
            </a:r>
            <a:br>
              <a:rPr lang="en-US" dirty="0"/>
            </a:br>
            <a:r>
              <a:rPr lang="en-US" dirty="0" smtClean="0"/>
              <a:t>2:Triangulation</a:t>
            </a:r>
            <a:r>
              <a:rPr lang="en-US" dirty="0"/>
              <a:t/>
            </a:r>
            <a:br>
              <a:rPr lang="en-US" dirty="0"/>
            </a:br>
            <a:r>
              <a:rPr lang="en-US" dirty="0" smtClean="0"/>
              <a:t>3:Trilateration </a:t>
            </a:r>
            <a:r>
              <a:rPr lang="en-US" dirty="0"/>
              <a:t>and</a:t>
            </a:r>
            <a:br>
              <a:rPr lang="en-US" dirty="0"/>
            </a:br>
            <a:r>
              <a:rPr lang="en-US" dirty="0"/>
              <a:t> </a:t>
            </a:r>
            <a:r>
              <a:rPr lang="en-US" dirty="0" smtClean="0"/>
              <a:t>combination </a:t>
            </a:r>
            <a:r>
              <a:rPr lang="en-US" dirty="0"/>
              <a:t>of these methods can be used. </a:t>
            </a:r>
            <a:br>
              <a:rPr lang="en-US" dirty="0"/>
            </a:b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219200"/>
            <a:ext cx="441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066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Triangulation</a:t>
            </a:r>
            <a:endParaRPr lang="en-US" dirty="0"/>
          </a:p>
        </p:txBody>
      </p:sp>
      <p:sp>
        <p:nvSpPr>
          <p:cNvPr id="4" name="Content Placeholder 3"/>
          <p:cNvSpPr>
            <a:spLocks noGrp="1"/>
          </p:cNvSpPr>
          <p:nvPr>
            <p:ph sz="half" idx="1"/>
          </p:nvPr>
        </p:nvSpPr>
        <p:spPr/>
        <p:txBody>
          <a:bodyPr>
            <a:normAutofit fontScale="77500" lnSpcReduction="20000"/>
          </a:bodyPr>
          <a:lstStyle/>
          <a:p>
            <a:r>
              <a:rPr lang="en-US" sz="2900" b="1" dirty="0"/>
              <a:t>Triangulation </a:t>
            </a:r>
            <a:r>
              <a:rPr lang="en-US" sz="2900" dirty="0"/>
              <a:t>consists  of a number of interconnected  triangles in which the length of only one base line  and the angles of the triangles are measured very  precisely which are used to calculate the coordinates  of vertices.</a:t>
            </a:r>
          </a:p>
          <a:p>
            <a:endParaRPr lang="en-US" sz="2900" dirty="0"/>
          </a:p>
          <a:p>
            <a:r>
              <a:rPr lang="en-US" sz="2900" dirty="0"/>
              <a:t>The lines of a triangulation system form a network that ties together all the</a:t>
            </a:r>
            <a:br>
              <a:rPr lang="en-US" sz="2900" dirty="0"/>
            </a:br>
            <a:r>
              <a:rPr lang="en-US" sz="2900" dirty="0"/>
              <a:t>triangulation stations at the vertices of the triangles</a:t>
            </a:r>
            <a:r>
              <a:rPr lang="en-US" dirty="0"/>
              <a:t>. </a:t>
            </a:r>
            <a:br>
              <a:rPr lang="en-US" dirty="0"/>
            </a:br>
            <a:r>
              <a:rPr lang="en-US" dirty="0"/>
              <a:t/>
            </a:r>
            <a:br>
              <a:rPr lang="en-US" dirty="0"/>
            </a:br>
            <a:endParaRPr lang="en-US" dirty="0"/>
          </a:p>
        </p:txBody>
      </p:sp>
      <p:sp>
        <p:nvSpPr>
          <p:cNvPr id="7" name="object 8"/>
          <p:cNvSpPr/>
          <p:nvPr/>
        </p:nvSpPr>
        <p:spPr>
          <a:xfrm>
            <a:off x="4267200" y="4800601"/>
            <a:ext cx="4277867" cy="2042886"/>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557" y="1524001"/>
            <a:ext cx="4369541"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092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TRIAGULATION (Cont’d)</a:t>
            </a:r>
            <a:endParaRPr lang="en-US" dirty="0"/>
          </a:p>
        </p:txBody>
      </p:sp>
      <p:sp>
        <p:nvSpPr>
          <p:cNvPr id="4" name="object 2"/>
          <p:cNvSpPr>
            <a:spLocks noGrp="1"/>
          </p:cNvSpPr>
          <p:nvPr>
            <p:ph idx="1"/>
          </p:nvPr>
        </p:nvSpPr>
        <p:spPr>
          <a:xfrm>
            <a:off x="457200" y="1600201"/>
            <a:ext cx="7848600" cy="4267200"/>
          </a:xfrm>
          <a:prstGeom prst="rect">
            <a:avLst/>
          </a:prstGeom>
          <a:blipFill>
            <a:blip r:embed="rId2" cstate="print"/>
            <a:stretch>
              <a:fillRect/>
            </a:stretch>
          </a:blipFill>
        </p:spPr>
        <p:txBody>
          <a:bodyPr wrap="square" lIns="0" tIns="0" rIns="0" bIns="0" rtlCol="0"/>
          <a:lstStyle/>
          <a:p>
            <a:r>
              <a:rPr lang="en-US" dirty="0" smtClean="0"/>
              <a:t>NOTE: RED = BASE LINE</a:t>
            </a:r>
            <a:endParaRPr lang="en-US" dirty="0"/>
          </a:p>
        </p:txBody>
      </p:sp>
    </p:spTree>
    <p:extLst>
      <p:ext uri="{BB962C8B-B14F-4D97-AF65-F5344CB8AC3E}">
        <p14:creationId xmlns:p14="http://schemas.microsoft.com/office/powerpoint/2010/main" val="191301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7148" y="406991"/>
            <a:ext cx="4405745" cy="506506"/>
          </a:xfrm>
          <a:prstGeom prst="rect">
            <a:avLst/>
          </a:prstGeom>
        </p:spPr>
        <p:txBody>
          <a:bodyPr vert="horz" wrap="square" lIns="0" tIns="11344" rIns="0" bIns="0" rtlCol="0">
            <a:spAutoFit/>
          </a:bodyPr>
          <a:lstStyle/>
          <a:p>
            <a:pPr marL="11344">
              <a:spcBef>
                <a:spcPts val="90"/>
              </a:spcBef>
              <a:tabLst>
                <a:tab pos="2114878" algn="l"/>
              </a:tabLst>
            </a:pPr>
            <a:r>
              <a:rPr sz="3200" u="heavy" spc="49" dirty="0">
                <a:solidFill>
                  <a:srgbClr val="FF0000"/>
                </a:solidFill>
                <a:uFill>
                  <a:solidFill>
                    <a:srgbClr val="FF0000"/>
                  </a:solidFill>
                </a:uFill>
              </a:rPr>
              <a:t>P</a:t>
            </a:r>
            <a:r>
              <a:rPr sz="3200" u="heavy" spc="18" dirty="0">
                <a:solidFill>
                  <a:srgbClr val="FF0000"/>
                </a:solidFill>
                <a:uFill>
                  <a:solidFill>
                    <a:srgbClr val="FF0000"/>
                  </a:solidFill>
                </a:uFill>
              </a:rPr>
              <a:t>r</a:t>
            </a:r>
            <a:r>
              <a:rPr sz="3200" u="heavy" spc="54" dirty="0">
                <a:solidFill>
                  <a:srgbClr val="FF0000"/>
                </a:solidFill>
                <a:uFill>
                  <a:solidFill>
                    <a:srgbClr val="FF0000"/>
                  </a:solidFill>
                </a:uFill>
              </a:rPr>
              <a:t>i</a:t>
            </a:r>
            <a:r>
              <a:rPr sz="3200" u="heavy" spc="36" dirty="0">
                <a:solidFill>
                  <a:srgbClr val="FF0000"/>
                </a:solidFill>
                <a:uFill>
                  <a:solidFill>
                    <a:srgbClr val="FF0000"/>
                  </a:solidFill>
                </a:uFill>
              </a:rPr>
              <a:t>n</a:t>
            </a:r>
            <a:r>
              <a:rPr sz="3200" u="heavy" spc="-18" dirty="0">
                <a:solidFill>
                  <a:srgbClr val="FF0000"/>
                </a:solidFill>
                <a:uFill>
                  <a:solidFill>
                    <a:srgbClr val="FF0000"/>
                  </a:solidFill>
                </a:uFill>
              </a:rPr>
              <a:t>c</a:t>
            </a:r>
            <a:r>
              <a:rPr sz="3200" u="heavy" spc="54" dirty="0">
                <a:solidFill>
                  <a:srgbClr val="FF0000"/>
                </a:solidFill>
                <a:uFill>
                  <a:solidFill>
                    <a:srgbClr val="FF0000"/>
                  </a:solidFill>
                </a:uFill>
              </a:rPr>
              <a:t>i</a:t>
            </a:r>
            <a:r>
              <a:rPr sz="3200" u="heavy" spc="36" dirty="0">
                <a:solidFill>
                  <a:srgbClr val="FF0000"/>
                </a:solidFill>
                <a:uFill>
                  <a:solidFill>
                    <a:srgbClr val="FF0000"/>
                  </a:solidFill>
                </a:uFill>
              </a:rPr>
              <a:t>p</a:t>
            </a:r>
            <a:r>
              <a:rPr sz="3200" u="heavy" spc="54" dirty="0">
                <a:solidFill>
                  <a:srgbClr val="FF0000"/>
                </a:solidFill>
                <a:uFill>
                  <a:solidFill>
                    <a:srgbClr val="FF0000"/>
                  </a:solidFill>
                </a:uFill>
              </a:rPr>
              <a:t>l</a:t>
            </a:r>
            <a:r>
              <a:rPr sz="3200" u="heavy" spc="18" dirty="0">
                <a:solidFill>
                  <a:srgbClr val="FF0000"/>
                </a:solidFill>
                <a:uFill>
                  <a:solidFill>
                    <a:srgbClr val="FF0000"/>
                  </a:solidFill>
                </a:uFill>
              </a:rPr>
              <a:t>e</a:t>
            </a:r>
            <a:r>
              <a:rPr sz="3200" u="heavy" spc="-22" dirty="0">
                <a:solidFill>
                  <a:srgbClr val="FF0000"/>
                </a:solidFill>
                <a:uFill>
                  <a:solidFill>
                    <a:srgbClr val="FF0000"/>
                  </a:solidFill>
                </a:uFill>
              </a:rPr>
              <a:t> </a:t>
            </a:r>
            <a:r>
              <a:rPr sz="3200" u="heavy" spc="27" dirty="0">
                <a:solidFill>
                  <a:srgbClr val="FF0000"/>
                </a:solidFill>
                <a:uFill>
                  <a:solidFill>
                    <a:srgbClr val="FF0000"/>
                  </a:solidFill>
                </a:uFill>
              </a:rPr>
              <a:t>o</a:t>
            </a:r>
            <a:r>
              <a:rPr sz="3200" u="heavy" spc="36" dirty="0">
                <a:solidFill>
                  <a:srgbClr val="FF0000"/>
                </a:solidFill>
                <a:uFill>
                  <a:solidFill>
                    <a:srgbClr val="FF0000"/>
                  </a:solidFill>
                </a:uFill>
              </a:rPr>
              <a:t>f</a:t>
            </a:r>
            <a:r>
              <a:rPr sz="3200" u="heavy" dirty="0">
                <a:solidFill>
                  <a:srgbClr val="FF0000"/>
                </a:solidFill>
                <a:uFill>
                  <a:solidFill>
                    <a:srgbClr val="FF0000"/>
                  </a:solidFill>
                </a:uFill>
              </a:rPr>
              <a:t>	</a:t>
            </a:r>
            <a:r>
              <a:rPr sz="3200" u="heavy" spc="27" dirty="0">
                <a:solidFill>
                  <a:srgbClr val="FF0000"/>
                </a:solidFill>
                <a:uFill>
                  <a:solidFill>
                    <a:srgbClr val="FF0000"/>
                  </a:solidFill>
                </a:uFill>
              </a:rPr>
              <a:t>t</a:t>
            </a:r>
            <a:r>
              <a:rPr sz="3200" u="heavy" spc="31" dirty="0">
                <a:solidFill>
                  <a:srgbClr val="FF0000"/>
                </a:solidFill>
                <a:uFill>
                  <a:solidFill>
                    <a:srgbClr val="FF0000"/>
                  </a:solidFill>
                </a:uFill>
              </a:rPr>
              <a:t>r</a:t>
            </a:r>
            <a:r>
              <a:rPr sz="3200" u="heavy" spc="54" dirty="0">
                <a:solidFill>
                  <a:srgbClr val="FF0000"/>
                </a:solidFill>
                <a:uFill>
                  <a:solidFill>
                    <a:srgbClr val="FF0000"/>
                  </a:solidFill>
                </a:uFill>
              </a:rPr>
              <a:t>i</a:t>
            </a:r>
            <a:r>
              <a:rPr sz="3200" u="heavy" spc="45" dirty="0">
                <a:solidFill>
                  <a:srgbClr val="FF0000"/>
                </a:solidFill>
                <a:uFill>
                  <a:solidFill>
                    <a:srgbClr val="FF0000"/>
                  </a:solidFill>
                </a:uFill>
              </a:rPr>
              <a:t>a</a:t>
            </a:r>
            <a:r>
              <a:rPr sz="3200" u="heavy" spc="36" dirty="0">
                <a:solidFill>
                  <a:srgbClr val="FF0000"/>
                </a:solidFill>
                <a:uFill>
                  <a:solidFill>
                    <a:srgbClr val="FF0000"/>
                  </a:solidFill>
                </a:uFill>
              </a:rPr>
              <a:t>n</a:t>
            </a:r>
            <a:r>
              <a:rPr sz="3200" u="heavy" spc="4" dirty="0">
                <a:solidFill>
                  <a:srgbClr val="FF0000"/>
                </a:solidFill>
                <a:uFill>
                  <a:solidFill>
                    <a:srgbClr val="FF0000"/>
                  </a:solidFill>
                </a:uFill>
              </a:rPr>
              <a:t>g</a:t>
            </a:r>
            <a:r>
              <a:rPr sz="3200" u="heavy" spc="36" dirty="0">
                <a:solidFill>
                  <a:srgbClr val="FF0000"/>
                </a:solidFill>
                <a:uFill>
                  <a:solidFill>
                    <a:srgbClr val="FF0000"/>
                  </a:solidFill>
                </a:uFill>
              </a:rPr>
              <a:t>u</a:t>
            </a:r>
            <a:r>
              <a:rPr sz="3200" u="heavy" spc="54" dirty="0">
                <a:solidFill>
                  <a:srgbClr val="FF0000"/>
                </a:solidFill>
                <a:uFill>
                  <a:solidFill>
                    <a:srgbClr val="FF0000"/>
                  </a:solidFill>
                </a:uFill>
              </a:rPr>
              <a:t>l</a:t>
            </a:r>
            <a:r>
              <a:rPr sz="3200" u="heavy" spc="9" dirty="0">
                <a:solidFill>
                  <a:srgbClr val="FF0000"/>
                </a:solidFill>
                <a:uFill>
                  <a:solidFill>
                    <a:srgbClr val="FF0000"/>
                  </a:solidFill>
                </a:uFill>
              </a:rPr>
              <a:t>a</a:t>
            </a:r>
            <a:r>
              <a:rPr sz="3200" u="heavy" spc="49" dirty="0">
                <a:solidFill>
                  <a:srgbClr val="FF0000"/>
                </a:solidFill>
                <a:uFill>
                  <a:solidFill>
                    <a:srgbClr val="FF0000"/>
                  </a:solidFill>
                </a:uFill>
              </a:rPr>
              <a:t>t</a:t>
            </a:r>
            <a:r>
              <a:rPr sz="3200" u="heavy" spc="40" dirty="0">
                <a:solidFill>
                  <a:srgbClr val="FF0000"/>
                </a:solidFill>
                <a:uFill>
                  <a:solidFill>
                    <a:srgbClr val="FF0000"/>
                  </a:solidFill>
                </a:uFill>
              </a:rPr>
              <a:t>i</a:t>
            </a:r>
            <a:r>
              <a:rPr sz="3200" u="heavy" spc="27" dirty="0">
                <a:solidFill>
                  <a:srgbClr val="FF0000"/>
                </a:solidFill>
                <a:uFill>
                  <a:solidFill>
                    <a:srgbClr val="FF0000"/>
                  </a:solidFill>
                </a:uFill>
              </a:rPr>
              <a:t>o</a:t>
            </a:r>
            <a:r>
              <a:rPr sz="3200" u="heavy" spc="36" dirty="0">
                <a:solidFill>
                  <a:srgbClr val="FF0000"/>
                </a:solidFill>
                <a:uFill>
                  <a:solidFill>
                    <a:srgbClr val="FF0000"/>
                  </a:solidFill>
                </a:uFill>
              </a:rPr>
              <a:t>n</a:t>
            </a:r>
            <a:endParaRPr sz="3200"/>
          </a:p>
        </p:txBody>
      </p:sp>
      <p:sp>
        <p:nvSpPr>
          <p:cNvPr id="3" name="object 3"/>
          <p:cNvSpPr txBox="1"/>
          <p:nvPr/>
        </p:nvSpPr>
        <p:spPr>
          <a:xfrm>
            <a:off x="627143" y="963705"/>
            <a:ext cx="7540336" cy="2106954"/>
          </a:xfrm>
          <a:prstGeom prst="rect">
            <a:avLst/>
          </a:prstGeom>
        </p:spPr>
        <p:txBody>
          <a:bodyPr vert="horz" wrap="square" lIns="0" tIns="11344" rIns="0" bIns="0" rtlCol="0">
            <a:spAutoFit/>
          </a:bodyPr>
          <a:lstStyle/>
          <a:p>
            <a:pPr marL="317514" marR="4559" indent="-306196" algn="just">
              <a:spcBef>
                <a:spcPts val="90"/>
              </a:spcBef>
              <a:buFont typeface="Arial"/>
              <a:buChar char="•"/>
              <a:tabLst>
                <a:tab pos="317514" algn="l"/>
              </a:tabLst>
            </a:pPr>
            <a:r>
              <a:rPr sz="2200" spc="-4" dirty="0">
                <a:latin typeface="Calibri"/>
                <a:cs typeface="Calibri"/>
              </a:rPr>
              <a:t>If </a:t>
            </a:r>
            <a:r>
              <a:rPr sz="2200" dirty="0">
                <a:latin typeface="Calibri"/>
                <a:cs typeface="Calibri"/>
              </a:rPr>
              <a:t>all </a:t>
            </a:r>
            <a:r>
              <a:rPr sz="2200" spc="-4" dirty="0">
                <a:latin typeface="Calibri"/>
                <a:cs typeface="Calibri"/>
              </a:rPr>
              <a:t>the </a:t>
            </a:r>
            <a:r>
              <a:rPr sz="2200" spc="-9" dirty="0">
                <a:solidFill>
                  <a:srgbClr val="FF0000"/>
                </a:solidFill>
                <a:latin typeface="Calibri"/>
                <a:cs typeface="Calibri"/>
              </a:rPr>
              <a:t>three </a:t>
            </a:r>
            <a:r>
              <a:rPr sz="2200" spc="-4" dirty="0">
                <a:solidFill>
                  <a:srgbClr val="FF0000"/>
                </a:solidFill>
                <a:latin typeface="Calibri"/>
                <a:cs typeface="Calibri"/>
              </a:rPr>
              <a:t>angles and the </a:t>
            </a:r>
            <a:r>
              <a:rPr sz="2200" spc="-9" dirty="0">
                <a:solidFill>
                  <a:srgbClr val="FF0000"/>
                </a:solidFill>
                <a:latin typeface="Calibri"/>
                <a:cs typeface="Calibri"/>
              </a:rPr>
              <a:t>length </a:t>
            </a:r>
            <a:r>
              <a:rPr sz="2200" spc="-4" dirty="0">
                <a:solidFill>
                  <a:srgbClr val="FF0000"/>
                </a:solidFill>
                <a:latin typeface="Calibri"/>
                <a:cs typeface="Calibri"/>
              </a:rPr>
              <a:t>of one side of </a:t>
            </a:r>
            <a:r>
              <a:rPr sz="2200" dirty="0">
                <a:solidFill>
                  <a:srgbClr val="FF0000"/>
                </a:solidFill>
                <a:latin typeface="Calibri"/>
                <a:cs typeface="Calibri"/>
              </a:rPr>
              <a:t>a triangle </a:t>
            </a:r>
            <a:r>
              <a:rPr sz="2200" spc="-13" dirty="0">
                <a:solidFill>
                  <a:srgbClr val="FF0000"/>
                </a:solidFill>
                <a:latin typeface="Calibri"/>
                <a:cs typeface="Calibri"/>
              </a:rPr>
              <a:t>are  </a:t>
            </a:r>
            <a:r>
              <a:rPr sz="2200" spc="-4" dirty="0">
                <a:solidFill>
                  <a:srgbClr val="FF0000"/>
                </a:solidFill>
                <a:latin typeface="Calibri"/>
                <a:cs typeface="Calibri"/>
              </a:rPr>
              <a:t>known, </a:t>
            </a:r>
            <a:r>
              <a:rPr sz="2200" dirty="0">
                <a:latin typeface="Calibri"/>
                <a:cs typeface="Calibri"/>
              </a:rPr>
              <a:t>then </a:t>
            </a:r>
            <a:r>
              <a:rPr sz="2200" spc="-9" dirty="0">
                <a:latin typeface="Calibri"/>
                <a:cs typeface="Calibri"/>
              </a:rPr>
              <a:t>by </a:t>
            </a:r>
            <a:r>
              <a:rPr sz="2200" spc="-4" dirty="0">
                <a:latin typeface="Calibri"/>
                <a:cs typeface="Calibri"/>
              </a:rPr>
              <a:t>trigonometry the </a:t>
            </a:r>
            <a:r>
              <a:rPr sz="2200" spc="-9" dirty="0">
                <a:latin typeface="Calibri"/>
                <a:cs typeface="Calibri"/>
              </a:rPr>
              <a:t>lengths </a:t>
            </a:r>
            <a:r>
              <a:rPr sz="2200" spc="-4" dirty="0">
                <a:latin typeface="Calibri"/>
                <a:cs typeface="Calibri"/>
              </a:rPr>
              <a:t>of the remaining </a:t>
            </a:r>
            <a:r>
              <a:rPr sz="2200" dirty="0">
                <a:latin typeface="Calibri"/>
                <a:cs typeface="Calibri"/>
              </a:rPr>
              <a:t>sides  </a:t>
            </a:r>
            <a:r>
              <a:rPr sz="2200" spc="-4" dirty="0">
                <a:latin typeface="Calibri"/>
                <a:cs typeface="Calibri"/>
              </a:rPr>
              <a:t>of the triangle </a:t>
            </a:r>
            <a:r>
              <a:rPr sz="2200" spc="-9" dirty="0">
                <a:latin typeface="Calibri"/>
                <a:cs typeface="Calibri"/>
              </a:rPr>
              <a:t>can </a:t>
            </a:r>
            <a:r>
              <a:rPr sz="2200" spc="-4" dirty="0">
                <a:latin typeface="Calibri"/>
                <a:cs typeface="Calibri"/>
              </a:rPr>
              <a:t>be</a:t>
            </a:r>
            <a:r>
              <a:rPr sz="2200" spc="-27" dirty="0">
                <a:latin typeface="Calibri"/>
                <a:cs typeface="Calibri"/>
              </a:rPr>
              <a:t> </a:t>
            </a:r>
            <a:r>
              <a:rPr sz="2200" spc="-9" dirty="0">
                <a:latin typeface="Calibri"/>
                <a:cs typeface="Calibri"/>
              </a:rPr>
              <a:t>calculated.</a:t>
            </a:r>
            <a:endParaRPr sz="2200" dirty="0">
              <a:latin typeface="Calibri"/>
              <a:cs typeface="Calibri"/>
            </a:endParaRPr>
          </a:p>
          <a:p>
            <a:pPr marL="317514" marR="491581" indent="-306196">
              <a:spcBef>
                <a:spcPts val="516"/>
              </a:spcBef>
              <a:buFont typeface="Arial"/>
              <a:buChar char="•"/>
              <a:tabLst>
                <a:tab pos="316950" algn="l"/>
                <a:tab pos="317514" algn="l"/>
              </a:tabLst>
            </a:pPr>
            <a:r>
              <a:rPr sz="2200" spc="-9" dirty="0">
                <a:latin typeface="Calibri"/>
                <a:cs typeface="Calibri"/>
              </a:rPr>
              <a:t>Again, </a:t>
            </a:r>
            <a:r>
              <a:rPr sz="2200" dirty="0">
                <a:latin typeface="Calibri"/>
                <a:cs typeface="Calibri"/>
              </a:rPr>
              <a:t>if </a:t>
            </a:r>
            <a:r>
              <a:rPr sz="2200" spc="-4" dirty="0">
                <a:latin typeface="Calibri"/>
                <a:cs typeface="Calibri"/>
              </a:rPr>
              <a:t>the </a:t>
            </a:r>
            <a:r>
              <a:rPr sz="2200" spc="-13" dirty="0">
                <a:solidFill>
                  <a:srgbClr val="FF0000"/>
                </a:solidFill>
                <a:latin typeface="Calibri"/>
                <a:cs typeface="Calibri"/>
              </a:rPr>
              <a:t>coordinates </a:t>
            </a:r>
            <a:r>
              <a:rPr sz="2200" spc="-4" dirty="0">
                <a:solidFill>
                  <a:srgbClr val="FF0000"/>
                </a:solidFill>
                <a:latin typeface="Calibri"/>
                <a:cs typeface="Calibri"/>
              </a:rPr>
              <a:t>of </a:t>
            </a:r>
            <a:r>
              <a:rPr sz="2200" spc="-18" dirty="0">
                <a:solidFill>
                  <a:srgbClr val="FF0000"/>
                </a:solidFill>
                <a:latin typeface="Calibri"/>
                <a:cs typeface="Calibri"/>
              </a:rPr>
              <a:t>any </a:t>
            </a:r>
            <a:r>
              <a:rPr sz="2200" spc="-13" dirty="0">
                <a:solidFill>
                  <a:srgbClr val="FF0000"/>
                </a:solidFill>
                <a:latin typeface="Calibri"/>
                <a:cs typeface="Calibri"/>
              </a:rPr>
              <a:t>vertex </a:t>
            </a:r>
            <a:r>
              <a:rPr sz="2200" spc="-4" dirty="0">
                <a:solidFill>
                  <a:srgbClr val="FF0000"/>
                </a:solidFill>
                <a:latin typeface="Calibri"/>
                <a:cs typeface="Calibri"/>
              </a:rPr>
              <a:t>of the triangle and  azimuth of </a:t>
            </a:r>
            <a:r>
              <a:rPr sz="2200" spc="-18" dirty="0">
                <a:solidFill>
                  <a:srgbClr val="FF0000"/>
                </a:solidFill>
                <a:latin typeface="Calibri"/>
                <a:cs typeface="Calibri"/>
              </a:rPr>
              <a:t>any </a:t>
            </a:r>
            <a:r>
              <a:rPr sz="2200" spc="-4" dirty="0">
                <a:solidFill>
                  <a:srgbClr val="FF0000"/>
                </a:solidFill>
                <a:latin typeface="Calibri"/>
                <a:cs typeface="Calibri"/>
              </a:rPr>
              <a:t>side </a:t>
            </a:r>
            <a:r>
              <a:rPr sz="2200" spc="-13" dirty="0">
                <a:solidFill>
                  <a:srgbClr val="FF0000"/>
                </a:solidFill>
                <a:latin typeface="Calibri"/>
                <a:cs typeface="Calibri"/>
              </a:rPr>
              <a:t>are </a:t>
            </a:r>
            <a:r>
              <a:rPr sz="2200" spc="-4" dirty="0">
                <a:solidFill>
                  <a:srgbClr val="FF0000"/>
                </a:solidFill>
                <a:latin typeface="Calibri"/>
                <a:cs typeface="Calibri"/>
              </a:rPr>
              <a:t>also known, </a:t>
            </a:r>
            <a:r>
              <a:rPr sz="2200" dirty="0">
                <a:solidFill>
                  <a:srgbClr val="FF0000"/>
                </a:solidFill>
                <a:latin typeface="Calibri"/>
                <a:cs typeface="Calibri"/>
              </a:rPr>
              <a:t>then </a:t>
            </a:r>
            <a:r>
              <a:rPr sz="2200" spc="-13" dirty="0">
                <a:solidFill>
                  <a:srgbClr val="FF0000"/>
                </a:solidFill>
                <a:latin typeface="Calibri"/>
                <a:cs typeface="Calibri"/>
              </a:rPr>
              <a:t>coordinates </a:t>
            </a:r>
            <a:r>
              <a:rPr sz="2200" spc="-4" dirty="0">
                <a:solidFill>
                  <a:srgbClr val="FF0000"/>
                </a:solidFill>
                <a:latin typeface="Calibri"/>
                <a:cs typeface="Calibri"/>
              </a:rPr>
              <a:t>of the  remaining vertices </a:t>
            </a:r>
            <a:r>
              <a:rPr sz="2200" spc="-18" dirty="0">
                <a:latin typeface="Calibri"/>
                <a:cs typeface="Calibri"/>
              </a:rPr>
              <a:t>may </a:t>
            </a:r>
            <a:r>
              <a:rPr sz="2200" spc="-4" dirty="0">
                <a:latin typeface="Calibri"/>
                <a:cs typeface="Calibri"/>
              </a:rPr>
              <a:t>be</a:t>
            </a:r>
            <a:r>
              <a:rPr sz="2200" spc="-31" dirty="0">
                <a:latin typeface="Calibri"/>
                <a:cs typeface="Calibri"/>
              </a:rPr>
              <a:t> </a:t>
            </a:r>
            <a:r>
              <a:rPr sz="2200" spc="-9" dirty="0">
                <a:latin typeface="Calibri"/>
                <a:cs typeface="Calibri"/>
              </a:rPr>
              <a:t>computed</a:t>
            </a:r>
            <a:endParaRPr sz="2200" dirty="0">
              <a:latin typeface="Calibri"/>
              <a:cs typeface="Calibri"/>
            </a:endParaRPr>
          </a:p>
        </p:txBody>
      </p:sp>
      <p:sp>
        <p:nvSpPr>
          <p:cNvPr id="4" name="object 4"/>
          <p:cNvSpPr/>
          <p:nvPr/>
        </p:nvSpPr>
        <p:spPr>
          <a:xfrm>
            <a:off x="831269" y="3056315"/>
            <a:ext cx="4626032" cy="46795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96771" y="3423620"/>
            <a:ext cx="114876" cy="0"/>
          </a:xfrm>
          <a:custGeom>
            <a:avLst/>
            <a:gdLst/>
            <a:ahLst/>
            <a:cxnLst/>
            <a:rect l="l" t="t" r="r" b="b"/>
            <a:pathLst>
              <a:path w="126364">
                <a:moveTo>
                  <a:pt x="0" y="0"/>
                </a:moveTo>
                <a:lnTo>
                  <a:pt x="126235" y="0"/>
                </a:lnTo>
              </a:path>
            </a:pathLst>
          </a:custGeom>
          <a:ln w="12191">
            <a:solidFill>
              <a:srgbClr val="375D89"/>
            </a:solidFill>
          </a:ln>
        </p:spPr>
        <p:txBody>
          <a:bodyPr wrap="square" lIns="0" tIns="0" rIns="0" bIns="0" rtlCol="0"/>
          <a:lstStyle/>
          <a:p>
            <a:endParaRPr/>
          </a:p>
        </p:txBody>
      </p:sp>
      <p:sp>
        <p:nvSpPr>
          <p:cNvPr id="6" name="object 6"/>
          <p:cNvSpPr txBox="1"/>
          <p:nvPr/>
        </p:nvSpPr>
        <p:spPr>
          <a:xfrm>
            <a:off x="2973184" y="6118411"/>
            <a:ext cx="2368550" cy="128240"/>
          </a:xfrm>
          <a:prstGeom prst="rect">
            <a:avLst/>
          </a:prstGeom>
        </p:spPr>
        <p:txBody>
          <a:bodyPr vert="horz" wrap="square" lIns="0" tIns="0" rIns="0" bIns="0" rtlCol="0">
            <a:spAutoFit/>
          </a:bodyPr>
          <a:lstStyle/>
          <a:p>
            <a:pPr>
              <a:lnSpc>
                <a:spcPts val="1023"/>
              </a:lnSpc>
            </a:pPr>
            <a:r>
              <a:rPr sz="1100" spc="-36" dirty="0">
                <a:solidFill>
                  <a:srgbClr val="898989"/>
                </a:solidFill>
                <a:latin typeface="Calibri"/>
                <a:cs typeface="Calibri"/>
              </a:rPr>
              <a:t>Er. </a:t>
            </a:r>
            <a:r>
              <a:rPr sz="1100" spc="-4" dirty="0">
                <a:solidFill>
                  <a:srgbClr val="898989"/>
                </a:solidFill>
                <a:latin typeface="Calibri"/>
                <a:cs typeface="Calibri"/>
              </a:rPr>
              <a:t>Pramesh </a:t>
            </a:r>
            <a:r>
              <a:rPr sz="1100" dirty="0">
                <a:solidFill>
                  <a:srgbClr val="898989"/>
                </a:solidFill>
                <a:latin typeface="Calibri"/>
                <a:cs typeface="Calibri"/>
              </a:rPr>
              <a:t>Hada, </a:t>
            </a:r>
            <a:r>
              <a:rPr sz="1100" spc="-4" dirty="0">
                <a:solidFill>
                  <a:srgbClr val="898989"/>
                </a:solidFill>
                <a:latin typeface="Calibri"/>
                <a:cs typeface="Calibri"/>
              </a:rPr>
              <a:t>Assistant </a:t>
            </a:r>
            <a:r>
              <a:rPr sz="1100" spc="-18" dirty="0">
                <a:solidFill>
                  <a:srgbClr val="898989"/>
                </a:solidFill>
                <a:latin typeface="Calibri"/>
                <a:cs typeface="Calibri"/>
              </a:rPr>
              <a:t>Professor,</a:t>
            </a:r>
            <a:r>
              <a:rPr sz="1100" spc="-27" dirty="0">
                <a:solidFill>
                  <a:srgbClr val="898989"/>
                </a:solidFill>
                <a:latin typeface="Calibri"/>
                <a:cs typeface="Calibri"/>
              </a:rPr>
              <a:t> </a:t>
            </a:r>
            <a:r>
              <a:rPr sz="1100" dirty="0">
                <a:solidFill>
                  <a:srgbClr val="898989"/>
                </a:solidFill>
                <a:latin typeface="Calibri"/>
                <a:cs typeface="Calibri"/>
              </a:rPr>
              <a:t>nec</a:t>
            </a:r>
            <a:endParaRPr sz="1100">
              <a:latin typeface="Calibri"/>
              <a:cs typeface="Calibri"/>
            </a:endParaRPr>
          </a:p>
        </p:txBody>
      </p:sp>
      <p:sp>
        <p:nvSpPr>
          <p:cNvPr id="7" name="object 7"/>
          <p:cNvSpPr/>
          <p:nvPr/>
        </p:nvSpPr>
        <p:spPr>
          <a:xfrm>
            <a:off x="831269" y="3429044"/>
            <a:ext cx="4626032" cy="302558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195945" y="4370338"/>
            <a:ext cx="1108364" cy="942975"/>
          </a:xfrm>
          <a:custGeom>
            <a:avLst/>
            <a:gdLst/>
            <a:ahLst/>
            <a:cxnLst/>
            <a:rect l="l" t="t" r="r" b="b"/>
            <a:pathLst>
              <a:path w="1219200" h="1068704">
                <a:moveTo>
                  <a:pt x="192024" y="59436"/>
                </a:moveTo>
                <a:lnTo>
                  <a:pt x="0" y="0"/>
                </a:lnTo>
                <a:lnTo>
                  <a:pt x="16764" y="50745"/>
                </a:lnTo>
                <a:lnTo>
                  <a:pt x="16764" y="42672"/>
                </a:lnTo>
                <a:lnTo>
                  <a:pt x="44196" y="12192"/>
                </a:lnTo>
                <a:lnTo>
                  <a:pt x="100827" y="61744"/>
                </a:lnTo>
                <a:lnTo>
                  <a:pt x="167640" y="74676"/>
                </a:lnTo>
                <a:lnTo>
                  <a:pt x="175521" y="75080"/>
                </a:lnTo>
                <a:lnTo>
                  <a:pt x="182689" y="72199"/>
                </a:lnTo>
                <a:lnTo>
                  <a:pt x="188428" y="66746"/>
                </a:lnTo>
                <a:lnTo>
                  <a:pt x="192024" y="59436"/>
                </a:lnTo>
                <a:close/>
              </a:path>
              <a:path w="1219200" h="1068704">
                <a:moveTo>
                  <a:pt x="100827" y="61744"/>
                </a:moveTo>
                <a:lnTo>
                  <a:pt x="44196" y="12192"/>
                </a:lnTo>
                <a:lnTo>
                  <a:pt x="16764" y="42672"/>
                </a:lnTo>
                <a:lnTo>
                  <a:pt x="25908" y="50673"/>
                </a:lnTo>
                <a:lnTo>
                  <a:pt x="25908" y="47244"/>
                </a:lnTo>
                <a:lnTo>
                  <a:pt x="50292" y="21336"/>
                </a:lnTo>
                <a:lnTo>
                  <a:pt x="61336" y="54101"/>
                </a:lnTo>
                <a:lnTo>
                  <a:pt x="100827" y="61744"/>
                </a:lnTo>
                <a:close/>
              </a:path>
              <a:path w="1219200" h="1068704">
                <a:moveTo>
                  <a:pt x="96654" y="165092"/>
                </a:moveTo>
                <a:lnTo>
                  <a:pt x="96012" y="156972"/>
                </a:lnTo>
                <a:lnTo>
                  <a:pt x="74518" y="93206"/>
                </a:lnTo>
                <a:lnTo>
                  <a:pt x="16764" y="42672"/>
                </a:lnTo>
                <a:lnTo>
                  <a:pt x="16764" y="50745"/>
                </a:lnTo>
                <a:lnTo>
                  <a:pt x="56388" y="170688"/>
                </a:lnTo>
                <a:lnTo>
                  <a:pt x="60864" y="177736"/>
                </a:lnTo>
                <a:lnTo>
                  <a:pt x="67056" y="182499"/>
                </a:lnTo>
                <a:lnTo>
                  <a:pt x="74390" y="184404"/>
                </a:lnTo>
                <a:lnTo>
                  <a:pt x="82296" y="182880"/>
                </a:lnTo>
                <a:lnTo>
                  <a:pt x="89368" y="179046"/>
                </a:lnTo>
                <a:lnTo>
                  <a:pt x="94297" y="172783"/>
                </a:lnTo>
                <a:lnTo>
                  <a:pt x="96654" y="165092"/>
                </a:lnTo>
                <a:close/>
              </a:path>
              <a:path w="1219200" h="1068704">
                <a:moveTo>
                  <a:pt x="61336" y="54101"/>
                </a:moveTo>
                <a:lnTo>
                  <a:pt x="50292" y="21336"/>
                </a:lnTo>
                <a:lnTo>
                  <a:pt x="25908" y="47244"/>
                </a:lnTo>
                <a:lnTo>
                  <a:pt x="61336" y="54101"/>
                </a:lnTo>
                <a:close/>
              </a:path>
              <a:path w="1219200" h="1068704">
                <a:moveTo>
                  <a:pt x="74518" y="93206"/>
                </a:moveTo>
                <a:lnTo>
                  <a:pt x="61336" y="54101"/>
                </a:lnTo>
                <a:lnTo>
                  <a:pt x="25908" y="47244"/>
                </a:lnTo>
                <a:lnTo>
                  <a:pt x="25908" y="50673"/>
                </a:lnTo>
                <a:lnTo>
                  <a:pt x="74518" y="93206"/>
                </a:lnTo>
                <a:close/>
              </a:path>
              <a:path w="1219200" h="1068704">
                <a:moveTo>
                  <a:pt x="1157944" y="1014462"/>
                </a:moveTo>
                <a:lnTo>
                  <a:pt x="1144681" y="975117"/>
                </a:lnTo>
                <a:lnTo>
                  <a:pt x="100827" y="61744"/>
                </a:lnTo>
                <a:lnTo>
                  <a:pt x="61336" y="54101"/>
                </a:lnTo>
                <a:lnTo>
                  <a:pt x="74518" y="93206"/>
                </a:lnTo>
                <a:lnTo>
                  <a:pt x="1118579" y="1006760"/>
                </a:lnTo>
                <a:lnTo>
                  <a:pt x="1157944" y="1014462"/>
                </a:lnTo>
                <a:close/>
              </a:path>
              <a:path w="1219200" h="1068704">
                <a:moveTo>
                  <a:pt x="1202436" y="1064971"/>
                </a:moveTo>
                <a:lnTo>
                  <a:pt x="1202436" y="1025652"/>
                </a:lnTo>
                <a:lnTo>
                  <a:pt x="1175004" y="1056132"/>
                </a:lnTo>
                <a:lnTo>
                  <a:pt x="1118579" y="1006760"/>
                </a:lnTo>
                <a:lnTo>
                  <a:pt x="1051560" y="993648"/>
                </a:lnTo>
                <a:lnTo>
                  <a:pt x="1043463" y="993243"/>
                </a:lnTo>
                <a:lnTo>
                  <a:pt x="1035939" y="996124"/>
                </a:lnTo>
                <a:lnTo>
                  <a:pt x="1030128" y="1001577"/>
                </a:lnTo>
                <a:lnTo>
                  <a:pt x="1027176" y="1008888"/>
                </a:lnTo>
                <a:lnTo>
                  <a:pt x="1027437" y="1017627"/>
                </a:lnTo>
                <a:lnTo>
                  <a:pt x="1030414" y="1025080"/>
                </a:lnTo>
                <a:lnTo>
                  <a:pt x="1035962" y="1030533"/>
                </a:lnTo>
                <a:lnTo>
                  <a:pt x="1043940" y="1033272"/>
                </a:lnTo>
                <a:lnTo>
                  <a:pt x="1202436" y="1064971"/>
                </a:lnTo>
                <a:close/>
              </a:path>
              <a:path w="1219200" h="1068704">
                <a:moveTo>
                  <a:pt x="1191768" y="1037505"/>
                </a:moveTo>
                <a:lnTo>
                  <a:pt x="1191768" y="1021080"/>
                </a:lnTo>
                <a:lnTo>
                  <a:pt x="1168908" y="1046988"/>
                </a:lnTo>
                <a:lnTo>
                  <a:pt x="1157944" y="1014462"/>
                </a:lnTo>
                <a:lnTo>
                  <a:pt x="1118579" y="1006760"/>
                </a:lnTo>
                <a:lnTo>
                  <a:pt x="1175004" y="1056132"/>
                </a:lnTo>
                <a:lnTo>
                  <a:pt x="1191768" y="1037505"/>
                </a:lnTo>
                <a:close/>
              </a:path>
              <a:path w="1219200" h="1068704">
                <a:moveTo>
                  <a:pt x="1219200" y="1068324"/>
                </a:moveTo>
                <a:lnTo>
                  <a:pt x="1162812" y="897636"/>
                </a:lnTo>
                <a:lnTo>
                  <a:pt x="1158311" y="890587"/>
                </a:lnTo>
                <a:lnTo>
                  <a:pt x="1151953" y="885825"/>
                </a:lnTo>
                <a:lnTo>
                  <a:pt x="1144166" y="883920"/>
                </a:lnTo>
                <a:lnTo>
                  <a:pt x="1135380" y="885444"/>
                </a:lnTo>
                <a:lnTo>
                  <a:pt x="1128545" y="889277"/>
                </a:lnTo>
                <a:lnTo>
                  <a:pt x="1124140" y="895540"/>
                </a:lnTo>
                <a:lnTo>
                  <a:pt x="1122306" y="903231"/>
                </a:lnTo>
                <a:lnTo>
                  <a:pt x="1123188" y="911352"/>
                </a:lnTo>
                <a:lnTo>
                  <a:pt x="1144681" y="975117"/>
                </a:lnTo>
                <a:lnTo>
                  <a:pt x="1202436" y="1025652"/>
                </a:lnTo>
                <a:lnTo>
                  <a:pt x="1202436" y="1064971"/>
                </a:lnTo>
                <a:lnTo>
                  <a:pt x="1219200" y="1068324"/>
                </a:lnTo>
                <a:close/>
              </a:path>
              <a:path w="1219200" h="1068704">
                <a:moveTo>
                  <a:pt x="1202436" y="1025652"/>
                </a:moveTo>
                <a:lnTo>
                  <a:pt x="1144681" y="975117"/>
                </a:lnTo>
                <a:lnTo>
                  <a:pt x="1157944" y="1014462"/>
                </a:lnTo>
                <a:lnTo>
                  <a:pt x="1191768" y="1021080"/>
                </a:lnTo>
                <a:lnTo>
                  <a:pt x="1191768" y="1037505"/>
                </a:lnTo>
                <a:lnTo>
                  <a:pt x="1202436" y="1025652"/>
                </a:lnTo>
                <a:close/>
              </a:path>
              <a:path w="1219200" h="1068704">
                <a:moveTo>
                  <a:pt x="1191768" y="1021080"/>
                </a:moveTo>
                <a:lnTo>
                  <a:pt x="1157944" y="1014462"/>
                </a:lnTo>
                <a:lnTo>
                  <a:pt x="1168908" y="1046988"/>
                </a:lnTo>
                <a:lnTo>
                  <a:pt x="1191768" y="1021080"/>
                </a:lnTo>
                <a:close/>
              </a:path>
            </a:pathLst>
          </a:custGeom>
          <a:solidFill>
            <a:srgbClr val="FF0000"/>
          </a:solidFill>
        </p:spPr>
        <p:txBody>
          <a:bodyPr wrap="square" lIns="0" tIns="0" rIns="0" bIns="0" rtlCol="0"/>
          <a:lstStyle/>
          <a:p>
            <a:endParaRPr/>
          </a:p>
        </p:txBody>
      </p:sp>
      <p:sp>
        <p:nvSpPr>
          <p:cNvPr id="9" name="object 9"/>
          <p:cNvSpPr/>
          <p:nvPr/>
        </p:nvSpPr>
        <p:spPr>
          <a:xfrm>
            <a:off x="4332318" y="4157830"/>
            <a:ext cx="229985" cy="15733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115589" y="6107657"/>
            <a:ext cx="229985" cy="15733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739048" y="3428999"/>
            <a:ext cx="229985" cy="14657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145768" y="5099125"/>
            <a:ext cx="229985" cy="1573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2126673" y="4303060"/>
            <a:ext cx="207818" cy="13447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2108704" y="4286922"/>
            <a:ext cx="242455" cy="168088"/>
          </a:xfrm>
          <a:custGeom>
            <a:avLst/>
            <a:gdLst/>
            <a:ahLst/>
            <a:cxnLst/>
            <a:rect l="l" t="t" r="r" b="b"/>
            <a:pathLst>
              <a:path w="266700" h="190500">
                <a:moveTo>
                  <a:pt x="1524" y="105156"/>
                </a:moveTo>
                <a:lnTo>
                  <a:pt x="1524" y="85344"/>
                </a:lnTo>
                <a:lnTo>
                  <a:pt x="0" y="94488"/>
                </a:lnTo>
                <a:lnTo>
                  <a:pt x="0" y="96012"/>
                </a:lnTo>
                <a:lnTo>
                  <a:pt x="1524" y="105156"/>
                </a:lnTo>
                <a:close/>
              </a:path>
              <a:path w="266700" h="190500">
                <a:moveTo>
                  <a:pt x="3048" y="114300"/>
                </a:moveTo>
                <a:lnTo>
                  <a:pt x="3048" y="76200"/>
                </a:lnTo>
                <a:lnTo>
                  <a:pt x="1524" y="83820"/>
                </a:lnTo>
                <a:lnTo>
                  <a:pt x="1524" y="106680"/>
                </a:lnTo>
                <a:lnTo>
                  <a:pt x="3048" y="114300"/>
                </a:lnTo>
                <a:close/>
              </a:path>
              <a:path w="266700" h="190500">
                <a:moveTo>
                  <a:pt x="263652" y="117348"/>
                </a:moveTo>
                <a:lnTo>
                  <a:pt x="263652" y="73152"/>
                </a:lnTo>
                <a:lnTo>
                  <a:pt x="254508" y="54864"/>
                </a:lnTo>
                <a:lnTo>
                  <a:pt x="248412" y="45720"/>
                </a:lnTo>
                <a:lnTo>
                  <a:pt x="240792" y="38100"/>
                </a:lnTo>
                <a:lnTo>
                  <a:pt x="233172" y="32004"/>
                </a:lnTo>
                <a:lnTo>
                  <a:pt x="224028" y="24384"/>
                </a:lnTo>
                <a:lnTo>
                  <a:pt x="214884" y="19812"/>
                </a:lnTo>
                <a:lnTo>
                  <a:pt x="204216" y="13716"/>
                </a:lnTo>
                <a:lnTo>
                  <a:pt x="193548" y="10668"/>
                </a:lnTo>
                <a:lnTo>
                  <a:pt x="182880" y="6096"/>
                </a:lnTo>
                <a:lnTo>
                  <a:pt x="170688" y="3048"/>
                </a:lnTo>
                <a:lnTo>
                  <a:pt x="146304" y="0"/>
                </a:lnTo>
                <a:lnTo>
                  <a:pt x="120396" y="0"/>
                </a:lnTo>
                <a:lnTo>
                  <a:pt x="71628" y="10668"/>
                </a:lnTo>
                <a:lnTo>
                  <a:pt x="33528" y="32004"/>
                </a:lnTo>
                <a:lnTo>
                  <a:pt x="7620" y="65532"/>
                </a:lnTo>
                <a:lnTo>
                  <a:pt x="4572" y="73152"/>
                </a:lnTo>
                <a:lnTo>
                  <a:pt x="3048" y="73152"/>
                </a:lnTo>
                <a:lnTo>
                  <a:pt x="3048" y="115824"/>
                </a:lnTo>
                <a:lnTo>
                  <a:pt x="4572" y="117348"/>
                </a:lnTo>
                <a:lnTo>
                  <a:pt x="7620" y="126492"/>
                </a:lnTo>
                <a:lnTo>
                  <a:pt x="19812" y="144780"/>
                </a:lnTo>
                <a:lnTo>
                  <a:pt x="25908" y="152400"/>
                </a:lnTo>
                <a:lnTo>
                  <a:pt x="35052" y="158496"/>
                </a:lnTo>
                <a:lnTo>
                  <a:pt x="38100" y="161544"/>
                </a:lnTo>
                <a:lnTo>
                  <a:pt x="38100" y="91440"/>
                </a:lnTo>
                <a:lnTo>
                  <a:pt x="39624" y="87630"/>
                </a:lnTo>
                <a:lnTo>
                  <a:pt x="39624" y="86868"/>
                </a:lnTo>
                <a:lnTo>
                  <a:pt x="64008" y="56388"/>
                </a:lnTo>
                <a:lnTo>
                  <a:pt x="71628" y="53340"/>
                </a:lnTo>
                <a:lnTo>
                  <a:pt x="77724" y="48768"/>
                </a:lnTo>
                <a:lnTo>
                  <a:pt x="96012" y="42672"/>
                </a:lnTo>
                <a:lnTo>
                  <a:pt x="123444" y="38100"/>
                </a:lnTo>
                <a:lnTo>
                  <a:pt x="144780" y="38100"/>
                </a:lnTo>
                <a:lnTo>
                  <a:pt x="155448" y="39624"/>
                </a:lnTo>
                <a:lnTo>
                  <a:pt x="164592" y="41148"/>
                </a:lnTo>
                <a:lnTo>
                  <a:pt x="173736" y="44196"/>
                </a:lnTo>
                <a:lnTo>
                  <a:pt x="182880" y="45720"/>
                </a:lnTo>
                <a:lnTo>
                  <a:pt x="190500" y="50292"/>
                </a:lnTo>
                <a:lnTo>
                  <a:pt x="198120" y="53340"/>
                </a:lnTo>
                <a:lnTo>
                  <a:pt x="216408" y="67056"/>
                </a:lnTo>
                <a:lnTo>
                  <a:pt x="220980" y="71628"/>
                </a:lnTo>
                <a:lnTo>
                  <a:pt x="224028" y="76200"/>
                </a:lnTo>
                <a:lnTo>
                  <a:pt x="227076" y="82296"/>
                </a:lnTo>
                <a:lnTo>
                  <a:pt x="228600" y="86868"/>
                </a:lnTo>
                <a:lnTo>
                  <a:pt x="228600" y="162560"/>
                </a:lnTo>
                <a:lnTo>
                  <a:pt x="234696" y="158496"/>
                </a:lnTo>
                <a:lnTo>
                  <a:pt x="249936" y="143256"/>
                </a:lnTo>
                <a:lnTo>
                  <a:pt x="256032" y="134112"/>
                </a:lnTo>
                <a:lnTo>
                  <a:pt x="260604" y="124968"/>
                </a:lnTo>
                <a:lnTo>
                  <a:pt x="263652" y="117348"/>
                </a:lnTo>
                <a:close/>
              </a:path>
              <a:path w="266700" h="190500">
                <a:moveTo>
                  <a:pt x="39624" y="88392"/>
                </a:moveTo>
                <a:lnTo>
                  <a:pt x="38100" y="91440"/>
                </a:lnTo>
                <a:lnTo>
                  <a:pt x="38100" y="94488"/>
                </a:lnTo>
                <a:lnTo>
                  <a:pt x="38252" y="95250"/>
                </a:lnTo>
                <a:lnTo>
                  <a:pt x="39624" y="88392"/>
                </a:lnTo>
                <a:close/>
              </a:path>
              <a:path w="266700" h="190500">
                <a:moveTo>
                  <a:pt x="38252" y="95250"/>
                </a:moveTo>
                <a:lnTo>
                  <a:pt x="38100" y="94488"/>
                </a:lnTo>
                <a:lnTo>
                  <a:pt x="38100" y="96012"/>
                </a:lnTo>
                <a:lnTo>
                  <a:pt x="38252" y="95250"/>
                </a:lnTo>
                <a:close/>
              </a:path>
              <a:path w="266700" h="190500">
                <a:moveTo>
                  <a:pt x="39624" y="102108"/>
                </a:moveTo>
                <a:lnTo>
                  <a:pt x="38252" y="95250"/>
                </a:lnTo>
                <a:lnTo>
                  <a:pt x="38100" y="96012"/>
                </a:lnTo>
                <a:lnTo>
                  <a:pt x="38100" y="99060"/>
                </a:lnTo>
                <a:lnTo>
                  <a:pt x="39624" y="102108"/>
                </a:lnTo>
                <a:close/>
              </a:path>
              <a:path w="266700" h="190500">
                <a:moveTo>
                  <a:pt x="41148" y="106680"/>
                </a:moveTo>
                <a:lnTo>
                  <a:pt x="38100" y="99060"/>
                </a:lnTo>
                <a:lnTo>
                  <a:pt x="38100" y="161544"/>
                </a:lnTo>
                <a:lnTo>
                  <a:pt x="39624" y="163068"/>
                </a:lnTo>
                <a:lnTo>
                  <a:pt x="39624" y="103632"/>
                </a:lnTo>
                <a:lnTo>
                  <a:pt x="41148" y="106680"/>
                </a:lnTo>
                <a:close/>
              </a:path>
              <a:path w="266700" h="190500">
                <a:moveTo>
                  <a:pt x="41148" y="83820"/>
                </a:moveTo>
                <a:lnTo>
                  <a:pt x="39624" y="86868"/>
                </a:lnTo>
                <a:lnTo>
                  <a:pt x="39624" y="87630"/>
                </a:lnTo>
                <a:lnTo>
                  <a:pt x="41148" y="83820"/>
                </a:lnTo>
                <a:close/>
              </a:path>
              <a:path w="266700" h="190500">
                <a:moveTo>
                  <a:pt x="228600" y="162560"/>
                </a:moveTo>
                <a:lnTo>
                  <a:pt x="228600" y="103632"/>
                </a:lnTo>
                <a:lnTo>
                  <a:pt x="225552" y="111252"/>
                </a:lnTo>
                <a:lnTo>
                  <a:pt x="219456" y="120396"/>
                </a:lnTo>
                <a:lnTo>
                  <a:pt x="214884" y="124968"/>
                </a:lnTo>
                <a:lnTo>
                  <a:pt x="202692" y="134112"/>
                </a:lnTo>
                <a:lnTo>
                  <a:pt x="196596" y="137160"/>
                </a:lnTo>
                <a:lnTo>
                  <a:pt x="188976" y="141732"/>
                </a:lnTo>
                <a:lnTo>
                  <a:pt x="181356" y="144780"/>
                </a:lnTo>
                <a:lnTo>
                  <a:pt x="172212" y="147828"/>
                </a:lnTo>
                <a:lnTo>
                  <a:pt x="153924" y="150876"/>
                </a:lnTo>
                <a:lnTo>
                  <a:pt x="143256" y="152400"/>
                </a:lnTo>
                <a:lnTo>
                  <a:pt x="123444" y="152400"/>
                </a:lnTo>
                <a:lnTo>
                  <a:pt x="112776" y="150876"/>
                </a:lnTo>
                <a:lnTo>
                  <a:pt x="103632" y="149352"/>
                </a:lnTo>
                <a:lnTo>
                  <a:pt x="94488" y="146304"/>
                </a:lnTo>
                <a:lnTo>
                  <a:pt x="85344" y="144780"/>
                </a:lnTo>
                <a:lnTo>
                  <a:pt x="77724" y="140208"/>
                </a:lnTo>
                <a:lnTo>
                  <a:pt x="70104" y="137160"/>
                </a:lnTo>
                <a:lnTo>
                  <a:pt x="62484" y="132588"/>
                </a:lnTo>
                <a:lnTo>
                  <a:pt x="39624" y="103632"/>
                </a:lnTo>
                <a:lnTo>
                  <a:pt x="39624" y="163068"/>
                </a:lnTo>
                <a:lnTo>
                  <a:pt x="42672" y="166116"/>
                </a:lnTo>
                <a:lnTo>
                  <a:pt x="53340" y="170688"/>
                </a:lnTo>
                <a:lnTo>
                  <a:pt x="62484" y="175260"/>
                </a:lnTo>
                <a:lnTo>
                  <a:pt x="108204" y="188976"/>
                </a:lnTo>
                <a:lnTo>
                  <a:pt x="121920" y="190500"/>
                </a:lnTo>
                <a:lnTo>
                  <a:pt x="147828" y="190500"/>
                </a:lnTo>
                <a:lnTo>
                  <a:pt x="160020" y="188976"/>
                </a:lnTo>
                <a:lnTo>
                  <a:pt x="184404" y="182880"/>
                </a:lnTo>
                <a:lnTo>
                  <a:pt x="195072" y="179832"/>
                </a:lnTo>
                <a:lnTo>
                  <a:pt x="216408" y="170688"/>
                </a:lnTo>
                <a:lnTo>
                  <a:pt x="228600" y="162560"/>
                </a:lnTo>
                <a:close/>
              </a:path>
              <a:path w="266700" h="190500">
                <a:moveTo>
                  <a:pt x="228600" y="91440"/>
                </a:moveTo>
                <a:lnTo>
                  <a:pt x="228600" y="86868"/>
                </a:lnTo>
                <a:lnTo>
                  <a:pt x="227076" y="83820"/>
                </a:lnTo>
                <a:lnTo>
                  <a:pt x="228600" y="91440"/>
                </a:lnTo>
                <a:close/>
              </a:path>
              <a:path w="266700" h="190500">
                <a:moveTo>
                  <a:pt x="228600" y="103632"/>
                </a:moveTo>
                <a:lnTo>
                  <a:pt x="228600" y="99060"/>
                </a:lnTo>
                <a:lnTo>
                  <a:pt x="227076" y="106680"/>
                </a:lnTo>
                <a:lnTo>
                  <a:pt x="228600" y="103632"/>
                </a:lnTo>
                <a:close/>
              </a:path>
              <a:path w="266700" h="190500">
                <a:moveTo>
                  <a:pt x="266700" y="106680"/>
                </a:moveTo>
                <a:lnTo>
                  <a:pt x="266700" y="83820"/>
                </a:lnTo>
                <a:lnTo>
                  <a:pt x="265176" y="76200"/>
                </a:lnTo>
                <a:lnTo>
                  <a:pt x="263652" y="74676"/>
                </a:lnTo>
                <a:lnTo>
                  <a:pt x="263652" y="115824"/>
                </a:lnTo>
                <a:lnTo>
                  <a:pt x="265176" y="114300"/>
                </a:lnTo>
                <a:lnTo>
                  <a:pt x="266700" y="106680"/>
                </a:lnTo>
                <a:close/>
              </a:path>
            </a:pathLst>
          </a:custGeom>
          <a:solidFill>
            <a:srgbClr val="FFFF00"/>
          </a:solidFill>
        </p:spPr>
        <p:txBody>
          <a:bodyPr wrap="square" lIns="0" tIns="0" rIns="0" bIns="0" rtlCol="0"/>
          <a:lstStyle/>
          <a:p>
            <a:endParaRPr/>
          </a:p>
        </p:txBody>
      </p:sp>
      <p:sp>
        <p:nvSpPr>
          <p:cNvPr id="15" name="object 15"/>
          <p:cNvSpPr/>
          <p:nvPr/>
        </p:nvSpPr>
        <p:spPr>
          <a:xfrm>
            <a:off x="3235036" y="5244355"/>
            <a:ext cx="207818" cy="134471"/>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217068" y="5228217"/>
            <a:ext cx="242455" cy="168088"/>
          </a:xfrm>
          <a:custGeom>
            <a:avLst/>
            <a:gdLst/>
            <a:ahLst/>
            <a:cxnLst/>
            <a:rect l="l" t="t" r="r" b="b"/>
            <a:pathLst>
              <a:path w="266700" h="190500">
                <a:moveTo>
                  <a:pt x="1524" y="105156"/>
                </a:moveTo>
                <a:lnTo>
                  <a:pt x="1524" y="85344"/>
                </a:lnTo>
                <a:lnTo>
                  <a:pt x="0" y="94488"/>
                </a:lnTo>
                <a:lnTo>
                  <a:pt x="0" y="96012"/>
                </a:lnTo>
                <a:lnTo>
                  <a:pt x="1524" y="105156"/>
                </a:lnTo>
                <a:close/>
              </a:path>
              <a:path w="266700" h="190500">
                <a:moveTo>
                  <a:pt x="3048" y="114300"/>
                </a:moveTo>
                <a:lnTo>
                  <a:pt x="3048" y="76200"/>
                </a:lnTo>
                <a:lnTo>
                  <a:pt x="1524" y="83820"/>
                </a:lnTo>
                <a:lnTo>
                  <a:pt x="1524" y="106680"/>
                </a:lnTo>
                <a:lnTo>
                  <a:pt x="3048" y="114300"/>
                </a:lnTo>
                <a:close/>
              </a:path>
              <a:path w="266700" h="190500">
                <a:moveTo>
                  <a:pt x="263652" y="117348"/>
                </a:moveTo>
                <a:lnTo>
                  <a:pt x="263652" y="73152"/>
                </a:lnTo>
                <a:lnTo>
                  <a:pt x="254508" y="54864"/>
                </a:lnTo>
                <a:lnTo>
                  <a:pt x="248412" y="45720"/>
                </a:lnTo>
                <a:lnTo>
                  <a:pt x="240792" y="38100"/>
                </a:lnTo>
                <a:lnTo>
                  <a:pt x="233172" y="32004"/>
                </a:lnTo>
                <a:lnTo>
                  <a:pt x="224028" y="24384"/>
                </a:lnTo>
                <a:lnTo>
                  <a:pt x="214884" y="19812"/>
                </a:lnTo>
                <a:lnTo>
                  <a:pt x="204216" y="13716"/>
                </a:lnTo>
                <a:lnTo>
                  <a:pt x="193548" y="10668"/>
                </a:lnTo>
                <a:lnTo>
                  <a:pt x="182880" y="6096"/>
                </a:lnTo>
                <a:lnTo>
                  <a:pt x="170688" y="3048"/>
                </a:lnTo>
                <a:lnTo>
                  <a:pt x="146304" y="0"/>
                </a:lnTo>
                <a:lnTo>
                  <a:pt x="120396" y="0"/>
                </a:lnTo>
                <a:lnTo>
                  <a:pt x="71628" y="10668"/>
                </a:lnTo>
                <a:lnTo>
                  <a:pt x="33528" y="32004"/>
                </a:lnTo>
                <a:lnTo>
                  <a:pt x="7620" y="65532"/>
                </a:lnTo>
                <a:lnTo>
                  <a:pt x="4572" y="73152"/>
                </a:lnTo>
                <a:lnTo>
                  <a:pt x="3048" y="73152"/>
                </a:lnTo>
                <a:lnTo>
                  <a:pt x="3048" y="115824"/>
                </a:lnTo>
                <a:lnTo>
                  <a:pt x="4572" y="117348"/>
                </a:lnTo>
                <a:lnTo>
                  <a:pt x="7620" y="126492"/>
                </a:lnTo>
                <a:lnTo>
                  <a:pt x="19812" y="144780"/>
                </a:lnTo>
                <a:lnTo>
                  <a:pt x="25908" y="152400"/>
                </a:lnTo>
                <a:lnTo>
                  <a:pt x="35052" y="158496"/>
                </a:lnTo>
                <a:lnTo>
                  <a:pt x="38100" y="161544"/>
                </a:lnTo>
                <a:lnTo>
                  <a:pt x="38100" y="91440"/>
                </a:lnTo>
                <a:lnTo>
                  <a:pt x="39624" y="87630"/>
                </a:lnTo>
                <a:lnTo>
                  <a:pt x="39624" y="86868"/>
                </a:lnTo>
                <a:lnTo>
                  <a:pt x="64008" y="56388"/>
                </a:lnTo>
                <a:lnTo>
                  <a:pt x="71628" y="53340"/>
                </a:lnTo>
                <a:lnTo>
                  <a:pt x="77724" y="48768"/>
                </a:lnTo>
                <a:lnTo>
                  <a:pt x="96012" y="42672"/>
                </a:lnTo>
                <a:lnTo>
                  <a:pt x="123444" y="38100"/>
                </a:lnTo>
                <a:lnTo>
                  <a:pt x="144780" y="38100"/>
                </a:lnTo>
                <a:lnTo>
                  <a:pt x="155448" y="39624"/>
                </a:lnTo>
                <a:lnTo>
                  <a:pt x="164592" y="41148"/>
                </a:lnTo>
                <a:lnTo>
                  <a:pt x="173736" y="44196"/>
                </a:lnTo>
                <a:lnTo>
                  <a:pt x="182880" y="45720"/>
                </a:lnTo>
                <a:lnTo>
                  <a:pt x="190500" y="50292"/>
                </a:lnTo>
                <a:lnTo>
                  <a:pt x="198120" y="53340"/>
                </a:lnTo>
                <a:lnTo>
                  <a:pt x="216408" y="67056"/>
                </a:lnTo>
                <a:lnTo>
                  <a:pt x="220980" y="71628"/>
                </a:lnTo>
                <a:lnTo>
                  <a:pt x="224028" y="76200"/>
                </a:lnTo>
                <a:lnTo>
                  <a:pt x="227076" y="82296"/>
                </a:lnTo>
                <a:lnTo>
                  <a:pt x="228600" y="86868"/>
                </a:lnTo>
                <a:lnTo>
                  <a:pt x="228600" y="162560"/>
                </a:lnTo>
                <a:lnTo>
                  <a:pt x="234696" y="158496"/>
                </a:lnTo>
                <a:lnTo>
                  <a:pt x="249936" y="143256"/>
                </a:lnTo>
                <a:lnTo>
                  <a:pt x="256032" y="134112"/>
                </a:lnTo>
                <a:lnTo>
                  <a:pt x="260604" y="124968"/>
                </a:lnTo>
                <a:lnTo>
                  <a:pt x="263652" y="117348"/>
                </a:lnTo>
                <a:close/>
              </a:path>
              <a:path w="266700" h="190500">
                <a:moveTo>
                  <a:pt x="39624" y="88392"/>
                </a:moveTo>
                <a:lnTo>
                  <a:pt x="38100" y="91440"/>
                </a:lnTo>
                <a:lnTo>
                  <a:pt x="38100" y="94488"/>
                </a:lnTo>
                <a:lnTo>
                  <a:pt x="38252" y="95250"/>
                </a:lnTo>
                <a:lnTo>
                  <a:pt x="39624" y="88392"/>
                </a:lnTo>
                <a:close/>
              </a:path>
              <a:path w="266700" h="190500">
                <a:moveTo>
                  <a:pt x="38252" y="95250"/>
                </a:moveTo>
                <a:lnTo>
                  <a:pt x="38100" y="94488"/>
                </a:lnTo>
                <a:lnTo>
                  <a:pt x="38100" y="96012"/>
                </a:lnTo>
                <a:lnTo>
                  <a:pt x="38252" y="95250"/>
                </a:lnTo>
                <a:close/>
              </a:path>
              <a:path w="266700" h="190500">
                <a:moveTo>
                  <a:pt x="39624" y="102108"/>
                </a:moveTo>
                <a:lnTo>
                  <a:pt x="38252" y="95250"/>
                </a:lnTo>
                <a:lnTo>
                  <a:pt x="38100" y="96012"/>
                </a:lnTo>
                <a:lnTo>
                  <a:pt x="38100" y="99060"/>
                </a:lnTo>
                <a:lnTo>
                  <a:pt x="39624" y="102108"/>
                </a:lnTo>
                <a:close/>
              </a:path>
              <a:path w="266700" h="190500">
                <a:moveTo>
                  <a:pt x="41148" y="106680"/>
                </a:moveTo>
                <a:lnTo>
                  <a:pt x="38100" y="99060"/>
                </a:lnTo>
                <a:lnTo>
                  <a:pt x="38100" y="161544"/>
                </a:lnTo>
                <a:lnTo>
                  <a:pt x="39624" y="163068"/>
                </a:lnTo>
                <a:lnTo>
                  <a:pt x="39624" y="103632"/>
                </a:lnTo>
                <a:lnTo>
                  <a:pt x="41148" y="106680"/>
                </a:lnTo>
                <a:close/>
              </a:path>
              <a:path w="266700" h="190500">
                <a:moveTo>
                  <a:pt x="41148" y="83820"/>
                </a:moveTo>
                <a:lnTo>
                  <a:pt x="39624" y="86868"/>
                </a:lnTo>
                <a:lnTo>
                  <a:pt x="39624" y="87630"/>
                </a:lnTo>
                <a:lnTo>
                  <a:pt x="41148" y="83820"/>
                </a:lnTo>
                <a:close/>
              </a:path>
              <a:path w="266700" h="190500">
                <a:moveTo>
                  <a:pt x="228600" y="162560"/>
                </a:moveTo>
                <a:lnTo>
                  <a:pt x="228600" y="103632"/>
                </a:lnTo>
                <a:lnTo>
                  <a:pt x="225552" y="111252"/>
                </a:lnTo>
                <a:lnTo>
                  <a:pt x="219456" y="120396"/>
                </a:lnTo>
                <a:lnTo>
                  <a:pt x="214884" y="124968"/>
                </a:lnTo>
                <a:lnTo>
                  <a:pt x="202692" y="134112"/>
                </a:lnTo>
                <a:lnTo>
                  <a:pt x="196596" y="137160"/>
                </a:lnTo>
                <a:lnTo>
                  <a:pt x="188976" y="141732"/>
                </a:lnTo>
                <a:lnTo>
                  <a:pt x="181356" y="144780"/>
                </a:lnTo>
                <a:lnTo>
                  <a:pt x="172212" y="147828"/>
                </a:lnTo>
                <a:lnTo>
                  <a:pt x="153924" y="150876"/>
                </a:lnTo>
                <a:lnTo>
                  <a:pt x="143256" y="152400"/>
                </a:lnTo>
                <a:lnTo>
                  <a:pt x="123444" y="152400"/>
                </a:lnTo>
                <a:lnTo>
                  <a:pt x="112776" y="150876"/>
                </a:lnTo>
                <a:lnTo>
                  <a:pt x="103632" y="149352"/>
                </a:lnTo>
                <a:lnTo>
                  <a:pt x="94488" y="146304"/>
                </a:lnTo>
                <a:lnTo>
                  <a:pt x="85344" y="144780"/>
                </a:lnTo>
                <a:lnTo>
                  <a:pt x="77724" y="140208"/>
                </a:lnTo>
                <a:lnTo>
                  <a:pt x="70104" y="137160"/>
                </a:lnTo>
                <a:lnTo>
                  <a:pt x="62484" y="132588"/>
                </a:lnTo>
                <a:lnTo>
                  <a:pt x="39624" y="103632"/>
                </a:lnTo>
                <a:lnTo>
                  <a:pt x="39624" y="163068"/>
                </a:lnTo>
                <a:lnTo>
                  <a:pt x="42672" y="166116"/>
                </a:lnTo>
                <a:lnTo>
                  <a:pt x="53340" y="170688"/>
                </a:lnTo>
                <a:lnTo>
                  <a:pt x="62484" y="175260"/>
                </a:lnTo>
                <a:lnTo>
                  <a:pt x="108204" y="188976"/>
                </a:lnTo>
                <a:lnTo>
                  <a:pt x="121920" y="190500"/>
                </a:lnTo>
                <a:lnTo>
                  <a:pt x="147828" y="190500"/>
                </a:lnTo>
                <a:lnTo>
                  <a:pt x="160020" y="188976"/>
                </a:lnTo>
                <a:lnTo>
                  <a:pt x="184404" y="182880"/>
                </a:lnTo>
                <a:lnTo>
                  <a:pt x="195072" y="179832"/>
                </a:lnTo>
                <a:lnTo>
                  <a:pt x="216408" y="170688"/>
                </a:lnTo>
                <a:lnTo>
                  <a:pt x="228600" y="162560"/>
                </a:lnTo>
                <a:close/>
              </a:path>
              <a:path w="266700" h="190500">
                <a:moveTo>
                  <a:pt x="228600" y="91440"/>
                </a:moveTo>
                <a:lnTo>
                  <a:pt x="228600" y="86868"/>
                </a:lnTo>
                <a:lnTo>
                  <a:pt x="227076" y="83820"/>
                </a:lnTo>
                <a:lnTo>
                  <a:pt x="228600" y="91440"/>
                </a:lnTo>
                <a:close/>
              </a:path>
              <a:path w="266700" h="190500">
                <a:moveTo>
                  <a:pt x="228600" y="103632"/>
                </a:moveTo>
                <a:lnTo>
                  <a:pt x="228600" y="99060"/>
                </a:lnTo>
                <a:lnTo>
                  <a:pt x="227076" y="106680"/>
                </a:lnTo>
                <a:lnTo>
                  <a:pt x="228600" y="103632"/>
                </a:lnTo>
                <a:close/>
              </a:path>
              <a:path w="266700" h="190500">
                <a:moveTo>
                  <a:pt x="266700" y="106680"/>
                </a:moveTo>
                <a:lnTo>
                  <a:pt x="266700" y="83820"/>
                </a:lnTo>
                <a:lnTo>
                  <a:pt x="265176" y="76200"/>
                </a:lnTo>
                <a:lnTo>
                  <a:pt x="263652" y="74676"/>
                </a:lnTo>
                <a:lnTo>
                  <a:pt x="263652" y="115824"/>
                </a:lnTo>
                <a:lnTo>
                  <a:pt x="265176" y="114300"/>
                </a:lnTo>
                <a:lnTo>
                  <a:pt x="266700" y="106680"/>
                </a:lnTo>
                <a:close/>
              </a:path>
            </a:pathLst>
          </a:custGeom>
          <a:solidFill>
            <a:srgbClr val="FFFF00"/>
          </a:solidFill>
        </p:spPr>
        <p:txBody>
          <a:bodyPr wrap="square" lIns="0" tIns="0" rIns="0" bIns="0" rtlCol="0"/>
          <a:lstStyle/>
          <a:p>
            <a:endParaRPr/>
          </a:p>
        </p:txBody>
      </p:sp>
      <p:sp>
        <p:nvSpPr>
          <p:cNvPr id="17" name="object 17"/>
          <p:cNvSpPr txBox="1"/>
          <p:nvPr/>
        </p:nvSpPr>
        <p:spPr>
          <a:xfrm>
            <a:off x="5684055" y="5514191"/>
            <a:ext cx="1544782" cy="748553"/>
          </a:xfrm>
          <a:prstGeom prst="rect">
            <a:avLst/>
          </a:prstGeom>
        </p:spPr>
        <p:txBody>
          <a:bodyPr vert="horz" wrap="square" lIns="0" tIns="11344" rIns="0" bIns="0" rtlCol="0">
            <a:spAutoFit/>
          </a:bodyPr>
          <a:lstStyle/>
          <a:p>
            <a:pPr marL="11344" marR="4559">
              <a:spcBef>
                <a:spcPts val="90"/>
              </a:spcBef>
            </a:pPr>
            <a:r>
              <a:rPr sz="1600" u="heavy" spc="9" dirty="0">
                <a:uFill>
                  <a:solidFill>
                    <a:srgbClr val="000000"/>
                  </a:solidFill>
                </a:uFill>
                <a:latin typeface="Calibri"/>
                <a:cs typeface="Calibri"/>
              </a:rPr>
              <a:t>Bridge site</a:t>
            </a:r>
            <a:r>
              <a:rPr sz="1600" u="heavy" spc="-90" dirty="0">
                <a:uFill>
                  <a:solidFill>
                    <a:srgbClr val="000000"/>
                  </a:solidFill>
                </a:uFill>
                <a:latin typeface="Calibri"/>
                <a:cs typeface="Calibri"/>
              </a:rPr>
              <a:t> </a:t>
            </a:r>
            <a:r>
              <a:rPr sz="1600" u="heavy" spc="13" dirty="0">
                <a:uFill>
                  <a:solidFill>
                    <a:srgbClr val="000000"/>
                  </a:solidFill>
                </a:uFill>
                <a:latin typeface="Calibri"/>
                <a:cs typeface="Calibri"/>
              </a:rPr>
              <a:t>survey </a:t>
            </a:r>
            <a:r>
              <a:rPr sz="1600" spc="13" dirty="0">
                <a:latin typeface="Calibri"/>
                <a:cs typeface="Calibri"/>
              </a:rPr>
              <a:t> </a:t>
            </a:r>
            <a:r>
              <a:rPr sz="1600" spc="-4" dirty="0">
                <a:latin typeface="Calibri"/>
                <a:cs typeface="Calibri"/>
              </a:rPr>
              <a:t>By </a:t>
            </a:r>
            <a:r>
              <a:rPr sz="1600" spc="-13" dirty="0">
                <a:latin typeface="Calibri"/>
                <a:cs typeface="Calibri"/>
              </a:rPr>
              <a:t>Triangulation  </a:t>
            </a:r>
            <a:r>
              <a:rPr sz="1600" spc="-4" dirty="0">
                <a:latin typeface="Calibri"/>
                <a:cs typeface="Calibri"/>
              </a:rPr>
              <a:t>Method</a:t>
            </a:r>
            <a:endParaRPr sz="1600">
              <a:latin typeface="Calibri"/>
              <a:cs typeface="Calibri"/>
            </a:endParaRPr>
          </a:p>
        </p:txBody>
      </p:sp>
      <p:sp>
        <p:nvSpPr>
          <p:cNvPr id="18" name="object 18"/>
          <p:cNvSpPr/>
          <p:nvPr/>
        </p:nvSpPr>
        <p:spPr>
          <a:xfrm>
            <a:off x="5334016" y="3422744"/>
            <a:ext cx="3428989" cy="1345554"/>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5670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Triangulation</a:t>
            </a:r>
            <a:endParaRPr lang="en-US" dirty="0"/>
          </a:p>
        </p:txBody>
      </p:sp>
      <p:sp>
        <p:nvSpPr>
          <p:cNvPr id="3" name="Content Placeholder 2"/>
          <p:cNvSpPr>
            <a:spLocks noGrp="1"/>
          </p:cNvSpPr>
          <p:nvPr>
            <p:ph idx="1"/>
          </p:nvPr>
        </p:nvSpPr>
        <p:spPr/>
        <p:txBody>
          <a:bodyPr>
            <a:normAutofit lnSpcReduction="10000"/>
          </a:bodyPr>
          <a:lstStyle/>
          <a:p>
            <a:r>
              <a:rPr lang="en-US" dirty="0"/>
              <a:t>For establishment of accurate control points for plane and geodetic survey of large areas</a:t>
            </a:r>
          </a:p>
          <a:p>
            <a:r>
              <a:rPr lang="en-US" dirty="0" smtClean="0"/>
              <a:t>For </a:t>
            </a:r>
            <a:r>
              <a:rPr lang="en-US" dirty="0"/>
              <a:t>establishment of accurate control </a:t>
            </a:r>
            <a:r>
              <a:rPr lang="en-US" dirty="0" smtClean="0"/>
              <a:t>points for </a:t>
            </a:r>
            <a:r>
              <a:rPr lang="en-US" dirty="0"/>
              <a:t>photogrammetric survey of large areas</a:t>
            </a:r>
          </a:p>
          <a:p>
            <a:r>
              <a:rPr lang="en-US" dirty="0" smtClean="0"/>
              <a:t>To </a:t>
            </a:r>
            <a:r>
              <a:rPr lang="en-US" dirty="0"/>
              <a:t>assist in determination of the size and shape of the earth</a:t>
            </a:r>
          </a:p>
          <a:p>
            <a:r>
              <a:rPr lang="en-US" dirty="0" smtClean="0"/>
              <a:t>To </a:t>
            </a:r>
            <a:r>
              <a:rPr lang="en-US" dirty="0"/>
              <a:t>determine the accurate location for setting out of engineering works such as piers </a:t>
            </a:r>
            <a:r>
              <a:rPr lang="en-US" dirty="0" smtClean="0"/>
              <a:t>and abutments </a:t>
            </a:r>
            <a:r>
              <a:rPr lang="en-US" dirty="0"/>
              <a:t>for long-span bridge.</a:t>
            </a:r>
          </a:p>
          <a:p>
            <a:endParaRPr lang="en-US" dirty="0"/>
          </a:p>
        </p:txBody>
      </p:sp>
    </p:spTree>
    <p:extLst>
      <p:ext uri="{BB962C8B-B14F-4D97-AF65-F5344CB8AC3E}">
        <p14:creationId xmlns:p14="http://schemas.microsoft.com/office/powerpoint/2010/main" val="7230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Triangulation</a:t>
            </a:r>
            <a:endParaRPr lang="en-US" dirty="0"/>
          </a:p>
        </p:txBody>
      </p:sp>
      <p:sp>
        <p:nvSpPr>
          <p:cNvPr id="3" name="Content Placeholder 2"/>
          <p:cNvSpPr>
            <a:spLocks noGrp="1"/>
          </p:cNvSpPr>
          <p:nvPr>
            <p:ph idx="1"/>
          </p:nvPr>
        </p:nvSpPr>
        <p:spPr/>
        <p:txBody>
          <a:bodyPr>
            <a:normAutofit fontScale="92500"/>
          </a:bodyPr>
          <a:lstStyle/>
          <a:p>
            <a:r>
              <a:rPr lang="en-US" dirty="0" smtClean="0"/>
              <a:t>More </a:t>
            </a:r>
            <a:r>
              <a:rPr lang="en-US" dirty="0"/>
              <a:t>redundancies or checks are available (i.e. more than one route can be followed to </a:t>
            </a:r>
            <a:r>
              <a:rPr lang="en-US" dirty="0" smtClean="0"/>
              <a:t>compute the </a:t>
            </a:r>
            <a:r>
              <a:rPr lang="en-US" dirty="0"/>
              <a:t>length of a line.)</a:t>
            </a:r>
          </a:p>
          <a:p>
            <a:r>
              <a:rPr lang="en-US" dirty="0" smtClean="0"/>
              <a:t>There </a:t>
            </a:r>
            <a:r>
              <a:rPr lang="en-US" dirty="0"/>
              <a:t>is little tendency for the system to sway or bend (i.e. azimuths can be easily and </a:t>
            </a:r>
            <a:r>
              <a:rPr lang="en-US" dirty="0" smtClean="0"/>
              <a:t>accurately carried </a:t>
            </a:r>
            <a:r>
              <a:rPr lang="en-US" dirty="0"/>
              <a:t>or established throughout system).</a:t>
            </a:r>
          </a:p>
          <a:p>
            <a:r>
              <a:rPr lang="en-US" dirty="0" smtClean="0"/>
              <a:t>Outstanding </a:t>
            </a:r>
            <a:r>
              <a:rPr lang="en-US" dirty="0"/>
              <a:t>landmarks such as steeples, water tanks, </a:t>
            </a:r>
            <a:r>
              <a:rPr lang="en-US" dirty="0" err="1"/>
              <a:t>etc</a:t>
            </a:r>
            <a:r>
              <a:rPr lang="en-US" dirty="0"/>
              <a:t> can be located by establishing </a:t>
            </a:r>
            <a:r>
              <a:rPr lang="en-US" dirty="0" smtClean="0"/>
              <a:t>directions from </a:t>
            </a:r>
            <a:r>
              <a:rPr lang="en-US" dirty="0"/>
              <a:t>different stations</a:t>
            </a:r>
          </a:p>
        </p:txBody>
      </p:sp>
    </p:spTree>
    <p:extLst>
      <p:ext uri="{BB962C8B-B14F-4D97-AF65-F5344CB8AC3E}">
        <p14:creationId xmlns:p14="http://schemas.microsoft.com/office/powerpoint/2010/main" val="6761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8351" y="624834"/>
            <a:ext cx="4563341" cy="457784"/>
          </a:xfrm>
          <a:prstGeom prst="rect">
            <a:avLst/>
          </a:prstGeom>
        </p:spPr>
        <p:txBody>
          <a:bodyPr vert="horz" wrap="square" lIns="0" tIns="11344" rIns="0" bIns="0" rtlCol="0">
            <a:spAutoFit/>
          </a:bodyPr>
          <a:lstStyle/>
          <a:p>
            <a:pPr marL="11344">
              <a:spcBef>
                <a:spcPts val="90"/>
              </a:spcBef>
            </a:pPr>
            <a:r>
              <a:rPr spc="-9" dirty="0"/>
              <a:t>Classification </a:t>
            </a:r>
            <a:r>
              <a:rPr dirty="0"/>
              <a:t>of </a:t>
            </a:r>
            <a:r>
              <a:rPr spc="-18" dirty="0"/>
              <a:t>Triangulations</a:t>
            </a:r>
          </a:p>
        </p:txBody>
      </p:sp>
      <p:sp>
        <p:nvSpPr>
          <p:cNvPr id="3" name="object 3"/>
          <p:cNvSpPr/>
          <p:nvPr/>
        </p:nvSpPr>
        <p:spPr>
          <a:xfrm>
            <a:off x="415630" y="3428999"/>
            <a:ext cx="8312727" cy="3025588"/>
          </a:xfrm>
          <a:custGeom>
            <a:avLst/>
            <a:gdLst/>
            <a:ahLst/>
            <a:cxnLst/>
            <a:rect l="l" t="t" r="r" b="b"/>
            <a:pathLst>
              <a:path w="9144000" h="3429000">
                <a:moveTo>
                  <a:pt x="9144000" y="0"/>
                </a:moveTo>
                <a:lnTo>
                  <a:pt x="0" y="0"/>
                </a:lnTo>
                <a:lnTo>
                  <a:pt x="0" y="3428994"/>
                </a:lnTo>
                <a:lnTo>
                  <a:pt x="9144000" y="3428994"/>
                </a:lnTo>
                <a:lnTo>
                  <a:pt x="9144000" y="0"/>
                </a:lnTo>
                <a:close/>
              </a:path>
            </a:pathLst>
          </a:custGeom>
          <a:solidFill>
            <a:srgbClr val="FFFFFF"/>
          </a:solidFill>
        </p:spPr>
        <p:txBody>
          <a:bodyPr wrap="square" lIns="0" tIns="0" rIns="0" bIns="0" rtlCol="0"/>
          <a:lstStyle/>
          <a:p>
            <a:pPr defTabSz="816458"/>
            <a:endParaRPr>
              <a:solidFill>
                <a:prstClr val="black"/>
              </a:solidFill>
            </a:endParaRPr>
          </a:p>
        </p:txBody>
      </p:sp>
      <p:sp>
        <p:nvSpPr>
          <p:cNvPr id="4" name="object 4"/>
          <p:cNvSpPr txBox="1">
            <a:spLocks noGrp="1"/>
          </p:cNvSpPr>
          <p:nvPr>
            <p:ph type="body" idx="1"/>
          </p:nvPr>
        </p:nvSpPr>
        <p:spPr>
          <a:xfrm>
            <a:off x="695030" y="1036316"/>
            <a:ext cx="7533985" cy="4811949"/>
          </a:xfrm>
          <a:prstGeom prst="rect">
            <a:avLst/>
          </a:prstGeom>
        </p:spPr>
        <p:txBody>
          <a:bodyPr vert="horz" wrap="square" lIns="0" tIns="68607" rIns="0" bIns="0" rtlCol="0">
            <a:spAutoFit/>
          </a:bodyPr>
          <a:lstStyle/>
          <a:p>
            <a:pPr marL="317514" marR="227381" indent="-306196" algn="just">
              <a:lnSpc>
                <a:spcPts val="1894"/>
              </a:lnSpc>
              <a:spcBef>
                <a:spcPts val="543"/>
              </a:spcBef>
              <a:buFont typeface="Arial"/>
              <a:buChar char="•"/>
              <a:tabLst>
                <a:tab pos="317514" algn="l"/>
              </a:tabLst>
            </a:pPr>
            <a:r>
              <a:rPr spc="-9" dirty="0">
                <a:solidFill>
                  <a:srgbClr val="000000"/>
                </a:solidFill>
              </a:rPr>
              <a:t>The </a:t>
            </a:r>
            <a:r>
              <a:rPr spc="-4" dirty="0">
                <a:solidFill>
                  <a:srgbClr val="000000"/>
                </a:solidFill>
              </a:rPr>
              <a:t>basis </a:t>
            </a:r>
            <a:r>
              <a:rPr dirty="0">
                <a:solidFill>
                  <a:srgbClr val="000000"/>
                </a:solidFill>
              </a:rPr>
              <a:t>of </a:t>
            </a:r>
            <a:r>
              <a:rPr spc="-9" dirty="0">
                <a:solidFill>
                  <a:srgbClr val="000000"/>
                </a:solidFill>
              </a:rPr>
              <a:t>the classification </a:t>
            </a:r>
            <a:r>
              <a:rPr dirty="0">
                <a:solidFill>
                  <a:srgbClr val="000000"/>
                </a:solidFill>
              </a:rPr>
              <a:t>of </a:t>
            </a:r>
            <a:r>
              <a:rPr spc="-9" dirty="0">
                <a:solidFill>
                  <a:srgbClr val="000000"/>
                </a:solidFill>
              </a:rPr>
              <a:t>triangulation figures </a:t>
            </a:r>
            <a:r>
              <a:rPr spc="-4" dirty="0">
                <a:solidFill>
                  <a:srgbClr val="000000"/>
                </a:solidFill>
              </a:rPr>
              <a:t>is </a:t>
            </a:r>
            <a:r>
              <a:rPr spc="-9" dirty="0"/>
              <a:t>the accuracy  </a:t>
            </a:r>
            <a:r>
              <a:rPr spc="-4" dirty="0"/>
              <a:t>with </a:t>
            </a:r>
            <a:r>
              <a:rPr spc="-9" dirty="0"/>
              <a:t>which the </a:t>
            </a:r>
            <a:r>
              <a:rPr spc="-13" dirty="0"/>
              <a:t>length </a:t>
            </a:r>
            <a:r>
              <a:rPr spc="-4" dirty="0"/>
              <a:t>and </a:t>
            </a:r>
            <a:r>
              <a:rPr spc="-9" dirty="0"/>
              <a:t>azimuth </a:t>
            </a:r>
            <a:r>
              <a:rPr dirty="0"/>
              <a:t>of </a:t>
            </a:r>
            <a:r>
              <a:rPr spc="-4" dirty="0"/>
              <a:t>a </a:t>
            </a:r>
            <a:r>
              <a:rPr spc="-9" dirty="0"/>
              <a:t>line </a:t>
            </a:r>
            <a:r>
              <a:rPr dirty="0"/>
              <a:t>of </a:t>
            </a:r>
            <a:r>
              <a:rPr spc="-9" dirty="0"/>
              <a:t>the </a:t>
            </a:r>
            <a:r>
              <a:rPr spc="-4" dirty="0"/>
              <a:t>triangulation </a:t>
            </a:r>
            <a:r>
              <a:rPr spc="-13" dirty="0"/>
              <a:t>are  </a:t>
            </a:r>
            <a:r>
              <a:rPr spc="-9" dirty="0"/>
              <a:t>determined</a:t>
            </a:r>
            <a:r>
              <a:rPr spc="-9" dirty="0">
                <a:solidFill>
                  <a:srgbClr val="000000"/>
                </a:solidFill>
              </a:rPr>
              <a:t>.</a:t>
            </a:r>
          </a:p>
          <a:p>
            <a:pPr marL="317514" marR="743324" indent="-306196">
              <a:lnSpc>
                <a:spcPct val="80000"/>
              </a:lnSpc>
              <a:spcBef>
                <a:spcPts val="494"/>
              </a:spcBef>
              <a:buFont typeface="Arial"/>
              <a:buChar char="•"/>
              <a:tabLst>
                <a:tab pos="316950" algn="l"/>
                <a:tab pos="317514" algn="l"/>
              </a:tabLst>
            </a:pPr>
            <a:r>
              <a:rPr spc="-4" dirty="0">
                <a:solidFill>
                  <a:srgbClr val="000000"/>
                </a:solidFill>
              </a:rPr>
              <a:t>On </a:t>
            </a:r>
            <a:r>
              <a:rPr spc="-9" dirty="0">
                <a:solidFill>
                  <a:srgbClr val="000000"/>
                </a:solidFill>
              </a:rPr>
              <a:t>the </a:t>
            </a:r>
            <a:r>
              <a:rPr spc="-4" dirty="0">
                <a:solidFill>
                  <a:srgbClr val="000000"/>
                </a:solidFill>
              </a:rPr>
              <a:t>basis </a:t>
            </a:r>
            <a:r>
              <a:rPr dirty="0">
                <a:solidFill>
                  <a:srgbClr val="000000"/>
                </a:solidFill>
              </a:rPr>
              <a:t>of </a:t>
            </a:r>
            <a:r>
              <a:rPr spc="-9" dirty="0"/>
              <a:t>quality </a:t>
            </a:r>
            <a:r>
              <a:rPr spc="-4" dirty="0"/>
              <a:t>, </a:t>
            </a:r>
            <a:r>
              <a:rPr spc="-9" dirty="0"/>
              <a:t>accuracy </a:t>
            </a:r>
            <a:r>
              <a:rPr spc="-4" dirty="0"/>
              <a:t>&amp; purpose, </a:t>
            </a:r>
            <a:r>
              <a:rPr spc="-9" dirty="0"/>
              <a:t>triangulations </a:t>
            </a:r>
            <a:r>
              <a:rPr spc="-13" dirty="0">
                <a:solidFill>
                  <a:srgbClr val="000000"/>
                </a:solidFill>
              </a:rPr>
              <a:t>are  </a:t>
            </a:r>
            <a:r>
              <a:rPr spc="-4" dirty="0">
                <a:solidFill>
                  <a:srgbClr val="000000"/>
                </a:solidFill>
              </a:rPr>
              <a:t>classified</a:t>
            </a:r>
            <a:r>
              <a:rPr spc="-27" dirty="0">
                <a:solidFill>
                  <a:srgbClr val="000000"/>
                </a:solidFill>
              </a:rPr>
              <a:t> </a:t>
            </a:r>
            <a:r>
              <a:rPr spc="-4" dirty="0">
                <a:solidFill>
                  <a:srgbClr val="000000"/>
                </a:solidFill>
              </a:rPr>
              <a:t>as:</a:t>
            </a:r>
          </a:p>
          <a:p>
            <a:pPr marL="471171" indent="-460398">
              <a:buAutoNum type="arabicPeriod"/>
              <a:tabLst>
                <a:tab pos="471171" algn="l"/>
                <a:tab pos="471736" algn="l"/>
              </a:tabLst>
            </a:pPr>
            <a:r>
              <a:rPr spc="22" dirty="0"/>
              <a:t>Primary </a:t>
            </a:r>
            <a:r>
              <a:rPr spc="9" dirty="0"/>
              <a:t>or </a:t>
            </a:r>
            <a:r>
              <a:rPr spc="4" dirty="0"/>
              <a:t>First order</a:t>
            </a:r>
            <a:r>
              <a:rPr spc="27" dirty="0"/>
              <a:t> </a:t>
            </a:r>
            <a:r>
              <a:rPr spc="9" dirty="0"/>
              <a:t>Triangulation</a:t>
            </a:r>
          </a:p>
          <a:p>
            <a:pPr marL="471171" indent="-460398">
              <a:buAutoNum type="arabicPeriod"/>
              <a:tabLst>
                <a:tab pos="471171" algn="l"/>
                <a:tab pos="471736" algn="l"/>
              </a:tabLst>
            </a:pPr>
            <a:r>
              <a:rPr spc="13" dirty="0"/>
              <a:t>Secondary </a:t>
            </a:r>
            <a:r>
              <a:rPr spc="9" dirty="0"/>
              <a:t>or Second </a:t>
            </a:r>
            <a:r>
              <a:rPr spc="4" dirty="0"/>
              <a:t>order</a:t>
            </a:r>
            <a:r>
              <a:rPr spc="31" dirty="0"/>
              <a:t> </a:t>
            </a:r>
            <a:r>
              <a:rPr spc="9" dirty="0"/>
              <a:t>Triangulation</a:t>
            </a:r>
          </a:p>
          <a:p>
            <a:pPr marL="11344" marR="3205198">
              <a:buAutoNum type="arabicPeriod"/>
              <a:tabLst>
                <a:tab pos="471171" algn="l"/>
                <a:tab pos="471736" algn="l"/>
              </a:tabLst>
            </a:pPr>
            <a:r>
              <a:rPr lang="en-US" spc="-4" dirty="0" smtClean="0"/>
              <a:t>     </a:t>
            </a:r>
            <a:r>
              <a:rPr spc="-4" dirty="0" smtClean="0"/>
              <a:t>Tertiary </a:t>
            </a:r>
            <a:r>
              <a:rPr spc="9" dirty="0"/>
              <a:t>or Third </a:t>
            </a:r>
            <a:r>
              <a:rPr spc="4" dirty="0"/>
              <a:t>order </a:t>
            </a:r>
            <a:r>
              <a:rPr spc="9" dirty="0"/>
              <a:t>Triangulation </a:t>
            </a:r>
            <a:r>
              <a:rPr u="heavy" spc="9" dirty="0">
                <a:uFill>
                  <a:solidFill>
                    <a:srgbClr val="FF0000"/>
                  </a:solidFill>
                </a:uFill>
              </a:rPr>
              <a:t> </a:t>
            </a:r>
            <a:r>
              <a:rPr u="heavy" spc="22" dirty="0">
                <a:uFill>
                  <a:solidFill>
                    <a:srgbClr val="FF0000"/>
                  </a:solidFill>
                </a:uFill>
              </a:rPr>
              <a:t>Primary </a:t>
            </a:r>
            <a:r>
              <a:rPr u="heavy" spc="9" dirty="0">
                <a:uFill>
                  <a:solidFill>
                    <a:srgbClr val="FF0000"/>
                  </a:solidFill>
                </a:uFill>
              </a:rPr>
              <a:t>or </a:t>
            </a:r>
            <a:r>
              <a:rPr u="heavy" spc="4" dirty="0">
                <a:uFill>
                  <a:solidFill>
                    <a:srgbClr val="FF0000"/>
                  </a:solidFill>
                </a:uFill>
              </a:rPr>
              <a:t>First order</a:t>
            </a:r>
            <a:r>
              <a:rPr u="heavy" spc="18" dirty="0">
                <a:uFill>
                  <a:solidFill>
                    <a:srgbClr val="FF0000"/>
                  </a:solidFill>
                </a:uFill>
              </a:rPr>
              <a:t> </a:t>
            </a:r>
            <a:r>
              <a:rPr u="heavy" spc="9" dirty="0">
                <a:uFill>
                  <a:solidFill>
                    <a:srgbClr val="FF0000"/>
                  </a:solidFill>
                </a:uFill>
              </a:rPr>
              <a:t>Triangulation:</a:t>
            </a:r>
          </a:p>
          <a:p>
            <a:pPr marL="471171" indent="-460398" algn="just">
              <a:buFont typeface="Arial"/>
              <a:buChar char="•"/>
              <a:tabLst>
                <a:tab pos="471736" algn="l"/>
              </a:tabLst>
            </a:pPr>
            <a:r>
              <a:rPr spc="-4" dirty="0">
                <a:solidFill>
                  <a:srgbClr val="000000"/>
                </a:solidFill>
              </a:rPr>
              <a:t>Is </a:t>
            </a:r>
            <a:r>
              <a:rPr spc="-9" dirty="0">
                <a:solidFill>
                  <a:srgbClr val="000000"/>
                </a:solidFill>
              </a:rPr>
              <a:t>the </a:t>
            </a:r>
            <a:r>
              <a:rPr spc="-9" dirty="0"/>
              <a:t>highest </a:t>
            </a:r>
            <a:r>
              <a:rPr spc="-13" dirty="0"/>
              <a:t>grade </a:t>
            </a:r>
            <a:r>
              <a:rPr dirty="0"/>
              <a:t>of </a:t>
            </a:r>
            <a:r>
              <a:rPr spc="-9" dirty="0">
                <a:solidFill>
                  <a:srgbClr val="000000"/>
                </a:solidFill>
              </a:rPr>
              <a:t>triangulation</a:t>
            </a:r>
            <a:r>
              <a:rPr spc="27" dirty="0">
                <a:solidFill>
                  <a:srgbClr val="000000"/>
                </a:solidFill>
              </a:rPr>
              <a:t> </a:t>
            </a:r>
            <a:r>
              <a:rPr spc="-18" dirty="0">
                <a:solidFill>
                  <a:srgbClr val="000000"/>
                </a:solidFill>
              </a:rPr>
              <a:t>system.</a:t>
            </a:r>
          </a:p>
          <a:p>
            <a:pPr marL="471171" marR="4559" indent="-460398" algn="just">
              <a:lnSpc>
                <a:spcPct val="80000"/>
              </a:lnSpc>
              <a:spcBef>
                <a:spcPts val="476"/>
              </a:spcBef>
              <a:buFont typeface="Arial"/>
              <a:buChar char="•"/>
              <a:tabLst>
                <a:tab pos="471736" algn="l"/>
              </a:tabLst>
            </a:pPr>
            <a:r>
              <a:rPr spc="-90" dirty="0">
                <a:solidFill>
                  <a:srgbClr val="000000"/>
                </a:solidFill>
              </a:rPr>
              <a:t>To </a:t>
            </a:r>
            <a:r>
              <a:rPr spc="-9" dirty="0">
                <a:solidFill>
                  <a:srgbClr val="000000"/>
                </a:solidFill>
              </a:rPr>
              <a:t>determine the </a:t>
            </a:r>
            <a:r>
              <a:rPr spc="-4" dirty="0"/>
              <a:t>shape &amp; </a:t>
            </a:r>
            <a:r>
              <a:rPr spc="-18" dirty="0"/>
              <a:t>size </a:t>
            </a:r>
            <a:r>
              <a:rPr dirty="0"/>
              <a:t>of </a:t>
            </a:r>
            <a:r>
              <a:rPr spc="-4" dirty="0"/>
              <a:t>earth </a:t>
            </a:r>
            <a:r>
              <a:rPr spc="-13" dirty="0"/>
              <a:t>surface </a:t>
            </a:r>
            <a:r>
              <a:rPr dirty="0"/>
              <a:t>or </a:t>
            </a:r>
            <a:r>
              <a:rPr spc="-18" dirty="0"/>
              <a:t>to </a:t>
            </a:r>
            <a:r>
              <a:rPr spc="-13" dirty="0"/>
              <a:t>provide </a:t>
            </a:r>
            <a:r>
              <a:rPr spc="-9" dirty="0"/>
              <a:t>precise  planimetric </a:t>
            </a:r>
            <a:r>
              <a:rPr spc="-13" dirty="0"/>
              <a:t>control </a:t>
            </a:r>
            <a:r>
              <a:rPr spc="-9" dirty="0"/>
              <a:t>points </a:t>
            </a:r>
            <a:r>
              <a:rPr spc="-18" dirty="0"/>
              <a:t>to </a:t>
            </a:r>
            <a:r>
              <a:rPr spc="-9" dirty="0"/>
              <a:t>which </a:t>
            </a:r>
            <a:r>
              <a:rPr spc="-4" dirty="0"/>
              <a:t>subsidiary </a:t>
            </a:r>
            <a:r>
              <a:rPr spc="-9" dirty="0"/>
              <a:t>triangulations </a:t>
            </a:r>
            <a:r>
              <a:rPr spc="-18" dirty="0">
                <a:solidFill>
                  <a:srgbClr val="000000"/>
                </a:solidFill>
              </a:rPr>
              <a:t>may </a:t>
            </a:r>
            <a:r>
              <a:rPr spc="-4" dirty="0">
                <a:solidFill>
                  <a:srgbClr val="000000"/>
                </a:solidFill>
              </a:rPr>
              <a:t>be  </a:t>
            </a:r>
            <a:r>
              <a:rPr spc="-9" dirty="0">
                <a:solidFill>
                  <a:srgbClr val="000000"/>
                </a:solidFill>
              </a:rPr>
              <a:t>connected.</a:t>
            </a:r>
          </a:p>
          <a:p>
            <a:pPr marL="471171" marR="145150" indent="-460398">
              <a:lnSpc>
                <a:spcPct val="80000"/>
              </a:lnSpc>
              <a:spcBef>
                <a:spcPts val="476"/>
              </a:spcBef>
              <a:buFont typeface="Arial"/>
              <a:buChar char="•"/>
              <a:tabLst>
                <a:tab pos="471171" algn="l"/>
                <a:tab pos="471736" algn="l"/>
              </a:tabLst>
            </a:pPr>
            <a:r>
              <a:rPr spc="-13" dirty="0">
                <a:solidFill>
                  <a:srgbClr val="000000"/>
                </a:solidFill>
              </a:rPr>
              <a:t>Stations </a:t>
            </a:r>
            <a:r>
              <a:rPr dirty="0">
                <a:solidFill>
                  <a:srgbClr val="000000"/>
                </a:solidFill>
              </a:rPr>
              <a:t>of </a:t>
            </a:r>
            <a:r>
              <a:rPr spc="-13" dirty="0">
                <a:solidFill>
                  <a:srgbClr val="000000"/>
                </a:solidFill>
              </a:rPr>
              <a:t>first </a:t>
            </a:r>
            <a:r>
              <a:rPr spc="-9" dirty="0">
                <a:solidFill>
                  <a:srgbClr val="000000"/>
                </a:solidFill>
              </a:rPr>
              <a:t>order triangulation </a:t>
            </a:r>
            <a:r>
              <a:rPr spc="-13" dirty="0">
                <a:solidFill>
                  <a:srgbClr val="000000"/>
                </a:solidFill>
              </a:rPr>
              <a:t>are </a:t>
            </a:r>
            <a:r>
              <a:rPr spc="-13" dirty="0"/>
              <a:t>generally </a:t>
            </a:r>
            <a:r>
              <a:rPr spc="-9" dirty="0"/>
              <a:t>selected </a:t>
            </a:r>
            <a:r>
              <a:rPr spc="-4" dirty="0"/>
              <a:t>16 </a:t>
            </a:r>
            <a:r>
              <a:rPr spc="-18" dirty="0"/>
              <a:t>to </a:t>
            </a:r>
            <a:r>
              <a:rPr spc="-4" dirty="0"/>
              <a:t>150  </a:t>
            </a:r>
            <a:r>
              <a:rPr spc="-22" dirty="0"/>
              <a:t>Km</a:t>
            </a:r>
            <a:r>
              <a:rPr spc="-13" dirty="0"/>
              <a:t> </a:t>
            </a:r>
            <a:r>
              <a:rPr spc="-4" dirty="0"/>
              <a:t>apart.</a:t>
            </a:r>
          </a:p>
          <a:p>
            <a:pPr marL="471171" marR="491012" indent="-460398">
              <a:lnSpc>
                <a:spcPct val="80000"/>
              </a:lnSpc>
              <a:spcBef>
                <a:spcPts val="471"/>
              </a:spcBef>
              <a:buFont typeface="Arial"/>
              <a:buChar char="•"/>
              <a:tabLst>
                <a:tab pos="526750" algn="l"/>
                <a:tab pos="527319" algn="l"/>
              </a:tabLst>
            </a:pPr>
            <a:r>
              <a:rPr dirty="0">
                <a:solidFill>
                  <a:srgbClr val="000000"/>
                </a:solidFill>
              </a:rPr>
              <a:t>	</a:t>
            </a:r>
            <a:r>
              <a:rPr spc="-13" dirty="0">
                <a:solidFill>
                  <a:srgbClr val="000000"/>
                </a:solidFill>
              </a:rPr>
              <a:t>Every </a:t>
            </a:r>
            <a:r>
              <a:rPr spc="-4" dirty="0">
                <a:solidFill>
                  <a:srgbClr val="000000"/>
                </a:solidFill>
              </a:rPr>
              <a:t>possible </a:t>
            </a:r>
            <a:r>
              <a:rPr spc="-9" dirty="0"/>
              <a:t>precaution </a:t>
            </a:r>
            <a:r>
              <a:rPr spc="-4" dirty="0"/>
              <a:t>is </a:t>
            </a:r>
            <a:r>
              <a:rPr spc="-22" dirty="0"/>
              <a:t>taken </a:t>
            </a:r>
            <a:r>
              <a:rPr spc="-4" dirty="0"/>
              <a:t>in </a:t>
            </a:r>
            <a:r>
              <a:rPr spc="-9" dirty="0"/>
              <a:t>making </a:t>
            </a:r>
            <a:r>
              <a:rPr spc="-31" dirty="0"/>
              <a:t>linear, </a:t>
            </a:r>
            <a:r>
              <a:rPr spc="-4" dirty="0"/>
              <a:t>angular and  </a:t>
            </a:r>
            <a:r>
              <a:rPr spc="-9" dirty="0"/>
              <a:t>astronomical observations, </a:t>
            </a:r>
            <a:r>
              <a:rPr spc="-4" dirty="0">
                <a:solidFill>
                  <a:srgbClr val="000000"/>
                </a:solidFill>
              </a:rPr>
              <a:t>and also in their </a:t>
            </a:r>
            <a:r>
              <a:rPr spc="-13" dirty="0">
                <a:solidFill>
                  <a:srgbClr val="000000"/>
                </a:solidFill>
              </a:rPr>
              <a:t>computation.</a:t>
            </a:r>
          </a:p>
        </p:txBody>
      </p:sp>
    </p:spTree>
    <p:extLst>
      <p:ext uri="{BB962C8B-B14F-4D97-AF65-F5344CB8AC3E}">
        <p14:creationId xmlns:p14="http://schemas.microsoft.com/office/powerpoint/2010/main" val="3756373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1233</Words>
  <Application>Microsoft Office PowerPoint</Application>
  <PresentationFormat>On-screen Show (4:3)</PresentationFormat>
  <Paragraphs>153</Paragraphs>
  <Slides>29</Slides>
  <Notes>0</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29</vt:i4>
      </vt:variant>
    </vt:vector>
  </HeadingPairs>
  <TitlesOfParts>
    <vt:vector size="40" baseType="lpstr">
      <vt:lpstr>Arial</vt:lpstr>
      <vt:lpstr>Calibri</vt:lpstr>
      <vt:lpstr>Office Theme</vt:lpstr>
      <vt:lpstr>1_Office Theme</vt:lpstr>
      <vt:lpstr>2_Office Theme</vt:lpstr>
      <vt:lpstr>3_Office Theme</vt:lpstr>
      <vt:lpstr>4_Office Theme</vt:lpstr>
      <vt:lpstr>5_Office Theme</vt:lpstr>
      <vt:lpstr>6_Office Theme</vt:lpstr>
      <vt:lpstr>7_Office Theme</vt:lpstr>
      <vt:lpstr>8_Office Theme</vt:lpstr>
      <vt:lpstr>TRIANGULATION AND TRILATERATION</vt:lpstr>
      <vt:lpstr>Introduction</vt:lpstr>
      <vt:lpstr>Introduction</vt:lpstr>
      <vt:lpstr>Triangulation</vt:lpstr>
      <vt:lpstr>TRIAGULATION (Cont’d)</vt:lpstr>
      <vt:lpstr>Principle of triangulation</vt:lpstr>
      <vt:lpstr>Uses of Triangulation</vt:lpstr>
      <vt:lpstr>Advantages of Triangulation</vt:lpstr>
      <vt:lpstr>Classification of Triangulations</vt:lpstr>
      <vt:lpstr>PowerPoint Presentation</vt:lpstr>
      <vt:lpstr>PowerPoint Presentation</vt:lpstr>
      <vt:lpstr>Layout of Triangulation</vt:lpstr>
      <vt:lpstr>Satellite Stations</vt:lpstr>
      <vt:lpstr>PowerPoint Presentation</vt:lpstr>
      <vt:lpstr>Criteria for selection of triangulation stations</vt:lpstr>
      <vt:lpstr>Field work of Triangulation Survey</vt:lpstr>
      <vt:lpstr>Reconnaissance</vt:lpstr>
      <vt:lpstr>Erection of signals and towers</vt:lpstr>
      <vt:lpstr> MEASUREMENT OF BASE LINE  </vt:lpstr>
      <vt:lpstr>Selection of Site for Baseline</vt:lpstr>
      <vt:lpstr>Equipment for base line measurement</vt:lpstr>
      <vt:lpstr>MEASUREMENT OF HORIZONTAL ANGLES  </vt:lpstr>
      <vt:lpstr>ASTRONOMICAL OBSERVATIONS  </vt:lpstr>
      <vt:lpstr>Computations</vt:lpstr>
      <vt:lpstr>Trilateration (Length Measured all sides- angles computed by Cosine rule)</vt:lpstr>
      <vt:lpstr>PowerPoint Presentation</vt:lpstr>
      <vt:lpstr>Trilateration and its Principles</vt:lpstr>
      <vt:lpstr>PowerPoint Presentation</vt:lpstr>
      <vt:lpstr>END OF LECTURE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Sewage Quantity Estimation</dc:title>
  <dc:creator>DELL 5521</dc:creator>
  <cp:lastModifiedBy>Farhan Khattak</cp:lastModifiedBy>
  <cp:revision>41</cp:revision>
  <dcterms:created xsi:type="dcterms:W3CDTF">2006-08-16T00:00:00Z</dcterms:created>
  <dcterms:modified xsi:type="dcterms:W3CDTF">2020-06-17T12:31:39Z</dcterms:modified>
</cp:coreProperties>
</file>