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7" r:id="rId3"/>
    <p:sldId id="258" r:id="rId4"/>
    <p:sldId id="259" r:id="rId5"/>
    <p:sldId id="260" r:id="rId6"/>
    <p:sldId id="265"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latin typeface="Times New Roman" pitchFamily="18" charset="0"/>
                <a:cs typeface="Times New Roman" pitchFamily="18" charset="0"/>
              </a:rPr>
              <a:t>Lecture </a:t>
            </a:r>
            <a:r>
              <a:rPr lang="en-US" b="1" smtClean="0">
                <a:latin typeface="Times New Roman" pitchFamily="18" charset="0"/>
                <a:cs typeface="Times New Roman" pitchFamily="18" charset="0"/>
              </a:rPr>
              <a:t>7</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ctr">
              <a:buNone/>
            </a:pPr>
            <a:endParaRPr lang="en-US" b="1" dirty="0" smtClean="0">
              <a:latin typeface="Times New Roman" pitchFamily="18" charset="0"/>
              <a:cs typeface="Times New Roman" pitchFamily="18" charset="0"/>
            </a:endParaRPr>
          </a:p>
          <a:p>
            <a:pPr algn="ctr">
              <a:buNone/>
            </a:pPr>
            <a:endParaRPr lang="en-US" b="1" dirty="0" smtClean="0">
              <a:latin typeface="Times New Roman" pitchFamily="18" charset="0"/>
              <a:cs typeface="Times New Roman" pitchFamily="18" charset="0"/>
            </a:endParaRPr>
          </a:p>
          <a:p>
            <a:pPr algn="ctr">
              <a:buNone/>
            </a:pPr>
            <a:r>
              <a:rPr lang="en-US" sz="4000" b="1" dirty="0" smtClean="0">
                <a:latin typeface="Times New Roman" pitchFamily="18" charset="0"/>
                <a:cs typeface="Times New Roman" pitchFamily="18" charset="0"/>
              </a:rPr>
              <a:t>Product and Service Classifications</a:t>
            </a:r>
            <a:endParaRPr lang="en-US" sz="4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latin typeface="Times New Roman" pitchFamily="18" charset="0"/>
                <a:cs typeface="Times New Roman" pitchFamily="18" charset="0"/>
              </a:rPr>
              <a:t> Consumer Products</a:t>
            </a:r>
            <a:br>
              <a:rPr lang="en-US" sz="3200" b="1" dirty="0" smtClean="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4983163"/>
          </a:xfrm>
        </p:spPr>
        <p:txBody>
          <a:bodyPr>
            <a:noAutofit/>
          </a:bodyPr>
          <a:lstStyle/>
          <a:p>
            <a:pPr>
              <a:buNone/>
            </a:pPr>
            <a:r>
              <a:rPr lang="en-US" sz="1800" b="1" dirty="0" smtClean="0">
                <a:latin typeface="Times New Roman" pitchFamily="18" charset="0"/>
                <a:cs typeface="Times New Roman" pitchFamily="18" charset="0"/>
              </a:rPr>
              <a:t>Consumer products </a:t>
            </a:r>
          </a:p>
          <a:p>
            <a:pPr>
              <a:buNone/>
            </a:pPr>
            <a:r>
              <a:rPr lang="en-US" sz="1800" b="1"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Consumer products are products and services bought by final consumers for personal consumption. Marketers usually classify these products and services further based on how consumers go about buying them. </a:t>
            </a:r>
          </a:p>
          <a:p>
            <a:pPr>
              <a:buNone/>
            </a:pPr>
            <a:r>
              <a:rPr lang="en-US" sz="1800" dirty="0" smtClean="0">
                <a:latin typeface="Times New Roman" pitchFamily="18" charset="0"/>
                <a:cs typeface="Times New Roman" pitchFamily="18" charset="0"/>
              </a:rPr>
              <a:t>       Consumer products include </a:t>
            </a:r>
            <a:r>
              <a:rPr lang="en-US" sz="1800" b="1" dirty="0" smtClean="0">
                <a:latin typeface="Times New Roman" pitchFamily="18" charset="0"/>
                <a:cs typeface="Times New Roman" pitchFamily="18" charset="0"/>
              </a:rPr>
              <a:t>convenience products, shopping products, specialty products, and unsought products. </a:t>
            </a:r>
          </a:p>
          <a:p>
            <a:pPr>
              <a:buNone/>
            </a:pPr>
            <a:r>
              <a:rPr lang="en-US" sz="1800" i="1" dirty="0" smtClean="0">
                <a:latin typeface="Times New Roman" pitchFamily="18" charset="0"/>
                <a:cs typeface="Times New Roman" pitchFamily="18" charset="0"/>
              </a:rPr>
              <a:t>       These products differ in the ways </a:t>
            </a:r>
            <a:r>
              <a:rPr lang="en-US" sz="1800" dirty="0" smtClean="0">
                <a:latin typeface="Times New Roman" pitchFamily="18" charset="0"/>
                <a:cs typeface="Times New Roman" pitchFamily="18" charset="0"/>
              </a:rPr>
              <a:t>consumers buy them and, therefore, in how they are marketed.</a:t>
            </a:r>
          </a:p>
          <a:p>
            <a:pPr>
              <a:buNone/>
            </a:pPr>
            <a:endParaRPr lang="en-US" sz="1800" b="1" dirty="0" smtClean="0">
              <a:latin typeface="Times New Roman" pitchFamily="18" charset="0"/>
              <a:cs typeface="Times New Roman" pitchFamily="18" charset="0"/>
            </a:endParaRPr>
          </a:p>
          <a:p>
            <a:pPr>
              <a:buNone/>
            </a:pPr>
            <a:r>
              <a:rPr lang="en-US" sz="1800" b="1" dirty="0" smtClean="0">
                <a:latin typeface="Times New Roman" pitchFamily="18" charset="0"/>
                <a:cs typeface="Times New Roman" pitchFamily="18" charset="0"/>
              </a:rPr>
              <a:t>1)    Convenience </a:t>
            </a:r>
            <a:r>
              <a:rPr lang="en-US" sz="1800" b="1" dirty="0" smtClean="0">
                <a:latin typeface="Times New Roman" pitchFamily="18" charset="0"/>
                <a:cs typeface="Times New Roman" pitchFamily="18" charset="0"/>
              </a:rPr>
              <a:t>products</a:t>
            </a:r>
            <a:r>
              <a:rPr lang="en-US" sz="1800" dirty="0" smtClean="0">
                <a:latin typeface="Times New Roman" pitchFamily="18" charset="0"/>
                <a:cs typeface="Times New Roman" pitchFamily="18" charset="0"/>
              </a:rPr>
              <a:t> Convenience products are consumer products and services that customers usually </a:t>
            </a:r>
            <a:endParaRPr lang="en-US" sz="1800" b="1"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buy </a:t>
            </a:r>
            <a:r>
              <a:rPr lang="en-US" sz="1800" dirty="0" smtClean="0">
                <a:latin typeface="Times New Roman" pitchFamily="18" charset="0"/>
                <a:cs typeface="Times New Roman" pitchFamily="18" charset="0"/>
              </a:rPr>
              <a:t>frequently, immediately, and with minimal comparison and buying effort. </a:t>
            </a:r>
          </a:p>
          <a:p>
            <a:pPr>
              <a:buNone/>
            </a:pPr>
            <a:r>
              <a:rPr lang="en-US" sz="1800" dirty="0" smtClean="0">
                <a:latin typeface="Times New Roman" pitchFamily="18" charset="0"/>
                <a:cs typeface="Times New Roman" pitchFamily="18" charset="0"/>
              </a:rPr>
              <a:t>       Examples include laundry detergent, candy, magazines, and fast food. Convenience products are usually low priced, and marketers place them in many locations to make them readily available when customers need or want them.</a:t>
            </a:r>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lnSpcReduction="10000"/>
          </a:bodyPr>
          <a:lstStyle/>
          <a:p>
            <a:pPr>
              <a:buNone/>
            </a:pPr>
            <a:r>
              <a:rPr lang="en-US" sz="1600" b="1" dirty="0" smtClean="0">
                <a:latin typeface="Times New Roman" pitchFamily="18" charset="0"/>
                <a:cs typeface="Times New Roman" pitchFamily="18" charset="0"/>
              </a:rPr>
              <a:t>2) Shopping products</a:t>
            </a:r>
          </a:p>
          <a:p>
            <a:pPr>
              <a:buNone/>
            </a:pPr>
            <a:r>
              <a:rPr lang="en-US" sz="1600" dirty="0" smtClean="0">
                <a:latin typeface="Times New Roman" pitchFamily="18" charset="0"/>
                <a:cs typeface="Times New Roman" pitchFamily="18" charset="0"/>
              </a:rPr>
              <a:t>       Shopping products are less frequently purchased consumer products and services</a:t>
            </a:r>
          </a:p>
          <a:p>
            <a:pPr>
              <a:buNone/>
            </a:pPr>
            <a:r>
              <a:rPr lang="en-US" sz="1600" dirty="0" smtClean="0">
                <a:latin typeface="Times New Roman" pitchFamily="18" charset="0"/>
                <a:cs typeface="Times New Roman" pitchFamily="18" charset="0"/>
              </a:rPr>
              <a:t>       that customers compare carefully on suitability, quality, price, and style. </a:t>
            </a:r>
          </a:p>
          <a:p>
            <a:pPr>
              <a:buNone/>
            </a:pPr>
            <a:r>
              <a:rPr lang="en-US" sz="1600" dirty="0" smtClean="0">
                <a:latin typeface="Times New Roman" pitchFamily="18" charset="0"/>
                <a:cs typeface="Times New Roman" pitchFamily="18" charset="0"/>
              </a:rPr>
              <a:t>      When buying shopping products and services, consumers spend much time and effort in gathering information and making comparisons. </a:t>
            </a:r>
          </a:p>
          <a:p>
            <a:pPr>
              <a:buNone/>
            </a:pPr>
            <a:r>
              <a:rPr lang="en-US" sz="1600" dirty="0" smtClean="0">
                <a:latin typeface="Times New Roman" pitchFamily="18" charset="0"/>
                <a:cs typeface="Times New Roman" pitchFamily="18" charset="0"/>
              </a:rPr>
              <a:t>       Examples include furniture, clothing, used cars, major appliances, and hotel and airline services. </a:t>
            </a:r>
          </a:p>
          <a:p>
            <a:pPr>
              <a:buNone/>
            </a:pPr>
            <a:r>
              <a:rPr lang="en-US" sz="1600" dirty="0" smtClean="0">
                <a:latin typeface="Times New Roman" pitchFamily="18" charset="0"/>
                <a:cs typeface="Times New Roman" pitchFamily="18" charset="0"/>
              </a:rPr>
              <a:t>       Shopping products marketers usually distribute their products through fewer outlets but provide deeper sales support to help customers in their comparison efforts.</a:t>
            </a:r>
          </a:p>
          <a:p>
            <a:pPr>
              <a:buNone/>
            </a:pPr>
            <a:r>
              <a:rPr lang="en-US" sz="1600" b="1" dirty="0" smtClean="0">
                <a:latin typeface="Times New Roman" pitchFamily="18" charset="0"/>
                <a:cs typeface="Times New Roman" pitchFamily="18" charset="0"/>
              </a:rPr>
              <a:t>3)    Specialty products </a:t>
            </a:r>
          </a:p>
          <a:p>
            <a:pPr>
              <a:buNone/>
            </a:pPr>
            <a:r>
              <a:rPr lang="en-US" sz="1600" dirty="0" smtClean="0">
                <a:latin typeface="Times New Roman" pitchFamily="18" charset="0"/>
                <a:cs typeface="Times New Roman" pitchFamily="18" charset="0"/>
              </a:rPr>
              <a:t>       Specialty products are consumer products and services with unique characteristics or brand identification for which a significant group of buyers is willing to make a special </a:t>
            </a:r>
            <a:r>
              <a:rPr lang="en-US" sz="1600" dirty="0" err="1" smtClean="0">
                <a:latin typeface="Times New Roman" pitchFamily="18" charset="0"/>
                <a:cs typeface="Times New Roman" pitchFamily="18" charset="0"/>
              </a:rPr>
              <a:t>pur</a:t>
            </a:r>
            <a:r>
              <a:rPr lang="en-US" sz="1600" dirty="0" smtClean="0">
                <a:latin typeface="Times New Roman" pitchFamily="18" charset="0"/>
                <a:cs typeface="Times New Roman" pitchFamily="18" charset="0"/>
              </a:rPr>
              <a:t>-chase effort. </a:t>
            </a:r>
          </a:p>
          <a:p>
            <a:pPr>
              <a:buNone/>
            </a:pPr>
            <a:r>
              <a:rPr lang="en-US" sz="1600" dirty="0" smtClean="0">
                <a:latin typeface="Times New Roman" pitchFamily="18" charset="0"/>
                <a:cs typeface="Times New Roman" pitchFamily="18" charset="0"/>
              </a:rPr>
              <a:t>       Examples include specific brands of cars, high-priced photographic equipment, designer clothes, and the services of medical or legal specialists. </a:t>
            </a:r>
          </a:p>
          <a:p>
            <a:pPr>
              <a:buNone/>
            </a:pPr>
            <a:r>
              <a:rPr lang="en-US" sz="1600" dirty="0" smtClean="0">
                <a:latin typeface="Times New Roman" pitchFamily="18" charset="0"/>
                <a:cs typeface="Times New Roman" pitchFamily="18" charset="0"/>
              </a:rPr>
              <a:t>       A Lamborghini automobile, for example, is a specialty product because buyers are usually willing to travel great distances to buy one. Buyers normally do not compare specialty products. </a:t>
            </a:r>
          </a:p>
          <a:p>
            <a:pPr>
              <a:buNone/>
            </a:pPr>
            <a:r>
              <a:rPr lang="en-US" sz="1600" dirty="0" smtClean="0">
                <a:latin typeface="Times New Roman" pitchFamily="18" charset="0"/>
                <a:cs typeface="Times New Roman" pitchFamily="18" charset="0"/>
              </a:rPr>
              <a:t>      They invest only the time needed to reach dealers carrying the wanted products.</a:t>
            </a:r>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buNone/>
            </a:pPr>
            <a:r>
              <a:rPr lang="en-US" sz="2400" b="1" dirty="0" smtClean="0">
                <a:latin typeface="Times New Roman" pitchFamily="18" charset="0"/>
                <a:cs typeface="Times New Roman" pitchFamily="18" charset="0"/>
              </a:rPr>
              <a:t>4) Unsought products </a:t>
            </a:r>
          </a:p>
          <a:p>
            <a:pPr>
              <a:buNone/>
            </a:pPr>
            <a:endParaRPr lang="en-US" sz="2400" b="1" dirty="0" smtClean="0">
              <a:latin typeface="Times New Roman" pitchFamily="18" charset="0"/>
              <a:cs typeface="Times New Roman" pitchFamily="18" charset="0"/>
            </a:endParaRPr>
          </a:p>
          <a:p>
            <a:pPr>
              <a:buNone/>
            </a:pP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Unsought products are consumer products that the consumer either does not know about or knows about but does not normally consider buying. </a:t>
            </a:r>
          </a:p>
          <a:p>
            <a:pPr>
              <a:buNone/>
            </a:pPr>
            <a:r>
              <a:rPr lang="en-US" sz="2400" dirty="0" smtClean="0">
                <a:latin typeface="Times New Roman" pitchFamily="18" charset="0"/>
                <a:cs typeface="Times New Roman" pitchFamily="18" charset="0"/>
              </a:rPr>
              <a:t>     Most major new innovations are unsought until the consumer becomes aware of them through advertising. </a:t>
            </a:r>
          </a:p>
          <a:p>
            <a:pPr>
              <a:buNone/>
            </a:pPr>
            <a:r>
              <a:rPr lang="en-US" sz="2400" dirty="0" smtClean="0">
                <a:latin typeface="Times New Roman" pitchFamily="18" charset="0"/>
                <a:cs typeface="Times New Roman" pitchFamily="18" charset="0"/>
              </a:rPr>
              <a:t>    Classic examples of known but unsought products and services are life insurance, preplanned funeral services, and blood donations to the Red Cross. </a:t>
            </a:r>
          </a:p>
          <a:p>
            <a:pPr>
              <a:buNone/>
            </a:pPr>
            <a:r>
              <a:rPr lang="en-US" sz="2400" dirty="0" smtClean="0">
                <a:latin typeface="Times New Roman" pitchFamily="18" charset="0"/>
                <a:cs typeface="Times New Roman" pitchFamily="18" charset="0"/>
              </a:rPr>
              <a:t>    By their very nature, unsought products require a lot of advertising, personal selling, and other marketing efforts</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b="1" dirty="0" smtClean="0">
                <a:latin typeface="Times New Roman" pitchFamily="18" charset="0"/>
                <a:cs typeface="Times New Roman" pitchFamily="18" charset="0"/>
              </a:rPr>
              <a:t>Industrial Products</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4906963"/>
          </a:xfrm>
        </p:spPr>
        <p:txBody>
          <a:bodyPr>
            <a:normAutofit lnSpcReduction="10000"/>
          </a:bodyPr>
          <a:lstStyle/>
          <a:p>
            <a:r>
              <a:rPr lang="en-US" sz="2400" b="1" dirty="0" smtClean="0">
                <a:latin typeface="Times New Roman" pitchFamily="18" charset="0"/>
                <a:cs typeface="Times New Roman" pitchFamily="18" charset="0"/>
              </a:rPr>
              <a:t>Industrial products </a:t>
            </a:r>
            <a:r>
              <a:rPr lang="en-US" sz="2400" dirty="0" smtClean="0">
                <a:latin typeface="Times New Roman" pitchFamily="18" charset="0"/>
                <a:cs typeface="Times New Roman" pitchFamily="18" charset="0"/>
              </a:rPr>
              <a:t>are those purchased for further processing or for use in conducting a business. </a:t>
            </a:r>
          </a:p>
          <a:p>
            <a:r>
              <a:rPr lang="en-US" sz="2400" dirty="0" smtClean="0">
                <a:latin typeface="Times New Roman" pitchFamily="18" charset="0"/>
                <a:cs typeface="Times New Roman" pitchFamily="18" charset="0"/>
              </a:rPr>
              <a:t>Thus, the distinction between a consumer product and an industrial product is based on the purpose for which the product is purchased. </a:t>
            </a:r>
          </a:p>
          <a:p>
            <a:r>
              <a:rPr lang="en-US" sz="2400" dirty="0" err="1" smtClean="0">
                <a:latin typeface="Times New Roman" pitchFamily="18" charset="0"/>
                <a:cs typeface="Times New Roman" pitchFamily="18" charset="0"/>
              </a:rPr>
              <a:t>E.g</a:t>
            </a:r>
            <a:r>
              <a:rPr lang="en-US" sz="2400" dirty="0" smtClean="0">
                <a:latin typeface="Times New Roman" pitchFamily="18" charset="0"/>
                <a:cs typeface="Times New Roman" pitchFamily="18" charset="0"/>
              </a:rPr>
              <a:t> ( class discussion).</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The three groups of industrial products and services include </a:t>
            </a:r>
          </a:p>
          <a:p>
            <a:endParaRPr lang="en-US" sz="2400"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1) Materials and parts, </a:t>
            </a:r>
          </a:p>
          <a:p>
            <a:r>
              <a:rPr lang="en-US" sz="2400" b="1" dirty="0" smtClean="0">
                <a:latin typeface="Times New Roman" pitchFamily="18" charset="0"/>
                <a:cs typeface="Times New Roman" pitchFamily="18" charset="0"/>
              </a:rPr>
              <a:t>2) Capital items, </a:t>
            </a:r>
          </a:p>
          <a:p>
            <a:r>
              <a:rPr lang="en-US" sz="2400" b="1" dirty="0" smtClean="0">
                <a:latin typeface="Times New Roman" pitchFamily="18" charset="0"/>
                <a:cs typeface="Times New Roman" pitchFamily="18" charset="0"/>
              </a:rPr>
              <a:t>3) And supplies and services</a:t>
            </a:r>
            <a:r>
              <a:rPr lang="en-US" sz="2400" dirty="0" smtClean="0">
                <a:latin typeface="Times New Roman" pitchFamily="18" charset="0"/>
                <a:cs typeface="Times New Roman" pitchFamily="18" charset="0"/>
              </a:rPr>
              <a:t>. </a:t>
            </a:r>
          </a:p>
          <a:p>
            <a:endParaRPr lang="en-US" sz="2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638800"/>
          </a:xfrm>
        </p:spPr>
        <p:txBody>
          <a:bodyPr>
            <a:noAutofit/>
          </a:bodyPr>
          <a:lstStyle/>
          <a:p>
            <a:pPr marL="457200" indent="-457200">
              <a:buAutoNum type="arabicParenR"/>
            </a:pPr>
            <a:r>
              <a:rPr lang="en-US" sz="2200" b="1" dirty="0" smtClean="0">
                <a:latin typeface="Times New Roman" pitchFamily="18" charset="0"/>
                <a:cs typeface="Times New Roman" pitchFamily="18" charset="0"/>
              </a:rPr>
              <a:t>Materials </a:t>
            </a:r>
            <a:r>
              <a:rPr lang="en-US" sz="2200" b="1" dirty="0" smtClean="0">
                <a:latin typeface="Times New Roman" pitchFamily="18" charset="0"/>
                <a:cs typeface="Times New Roman" pitchFamily="18" charset="0"/>
              </a:rPr>
              <a:t>and parts </a:t>
            </a:r>
            <a:r>
              <a:rPr lang="en-US" sz="2200" dirty="0" smtClean="0">
                <a:latin typeface="Times New Roman" pitchFamily="18" charset="0"/>
                <a:cs typeface="Times New Roman" pitchFamily="18" charset="0"/>
              </a:rPr>
              <a:t>include </a:t>
            </a:r>
            <a:endParaRPr lang="en-US" sz="2200" dirty="0" smtClean="0">
              <a:latin typeface="Times New Roman" pitchFamily="18" charset="0"/>
              <a:cs typeface="Times New Roman" pitchFamily="18" charset="0"/>
            </a:endParaRPr>
          </a:p>
          <a:p>
            <a:pPr marL="457200" indent="-457200">
              <a:buNone/>
            </a:pPr>
            <a:r>
              <a:rPr lang="en-US" sz="2200" b="1" dirty="0" smtClean="0">
                <a:latin typeface="Times New Roman" pitchFamily="18" charset="0"/>
                <a:cs typeface="Times New Roman" pitchFamily="18" charset="0"/>
              </a:rPr>
              <a:t> </a:t>
            </a:r>
            <a:r>
              <a:rPr lang="en-US" sz="2200" b="1" dirty="0" smtClean="0">
                <a:latin typeface="Times New Roman" pitchFamily="18" charset="0"/>
                <a:cs typeface="Times New Roman" pitchFamily="18" charset="0"/>
              </a:rPr>
              <a:t>      </a:t>
            </a:r>
          </a:p>
          <a:p>
            <a:pPr marL="457200" indent="-457200">
              <a:buNone/>
            </a:pPr>
            <a:r>
              <a:rPr lang="en-US" sz="2200" b="1" dirty="0" smtClean="0">
                <a:latin typeface="Times New Roman" pitchFamily="18" charset="0"/>
                <a:cs typeface="Times New Roman" pitchFamily="18" charset="0"/>
              </a:rPr>
              <a:t>	</a:t>
            </a:r>
            <a:r>
              <a:rPr lang="en-US" sz="2200" b="1" dirty="0" smtClean="0">
                <a:latin typeface="Times New Roman" pitchFamily="18" charset="0"/>
                <a:cs typeface="Times New Roman" pitchFamily="18" charset="0"/>
              </a:rPr>
              <a:t>	raw </a:t>
            </a:r>
            <a:r>
              <a:rPr lang="en-US" sz="2200" b="1" dirty="0" smtClean="0">
                <a:latin typeface="Times New Roman" pitchFamily="18" charset="0"/>
                <a:cs typeface="Times New Roman" pitchFamily="18" charset="0"/>
              </a:rPr>
              <a:t>materials and manufactured materials and parts</a:t>
            </a:r>
            <a:r>
              <a:rPr lang="en-US" sz="2200" dirty="0" smtClean="0">
                <a:latin typeface="Times New Roman" pitchFamily="18" charset="0"/>
                <a:cs typeface="Times New Roman" pitchFamily="18" charset="0"/>
              </a:rPr>
              <a:t>. </a:t>
            </a:r>
            <a:endParaRPr lang="en-US" sz="2200" dirty="0" smtClean="0">
              <a:latin typeface="Times New Roman" pitchFamily="18" charset="0"/>
              <a:cs typeface="Times New Roman" pitchFamily="18" charset="0"/>
            </a:endParaRPr>
          </a:p>
          <a:p>
            <a:pPr marL="457200" indent="-457200">
              <a:buNone/>
            </a:pPr>
            <a:endParaRPr lang="en-US" sz="2200" dirty="0" smtClean="0">
              <a:latin typeface="Times New Roman" pitchFamily="18" charset="0"/>
              <a:cs typeface="Times New Roman" pitchFamily="18" charset="0"/>
            </a:endParaRPr>
          </a:p>
          <a:p>
            <a:r>
              <a:rPr lang="en-US" sz="2200" b="1" dirty="0" smtClean="0">
                <a:latin typeface="Times New Roman" pitchFamily="18" charset="0"/>
                <a:cs typeface="Times New Roman" pitchFamily="18" charset="0"/>
              </a:rPr>
              <a:t>Raw materials </a:t>
            </a:r>
            <a:r>
              <a:rPr lang="en-US" sz="2200" dirty="0" smtClean="0">
                <a:latin typeface="Times New Roman" pitchFamily="18" charset="0"/>
                <a:cs typeface="Times New Roman" pitchFamily="18" charset="0"/>
              </a:rPr>
              <a:t>consist of farm products (wheat, cotton, livestock, fruits, vegetables) and natural products (fish</a:t>
            </a:r>
            <a:r>
              <a:rPr lang="en-US"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crude petroleum, iron ore). </a:t>
            </a:r>
            <a:endParaRPr lang="en-US" sz="2200" dirty="0" smtClean="0">
              <a:latin typeface="Times New Roman" pitchFamily="18" charset="0"/>
              <a:cs typeface="Times New Roman" pitchFamily="18" charset="0"/>
            </a:endParaRPr>
          </a:p>
          <a:p>
            <a:pPr>
              <a:buNone/>
            </a:pPr>
            <a:endParaRPr lang="en-US" sz="2200" dirty="0" smtClean="0">
              <a:latin typeface="Times New Roman" pitchFamily="18" charset="0"/>
              <a:cs typeface="Times New Roman" pitchFamily="18" charset="0"/>
            </a:endParaRPr>
          </a:p>
          <a:p>
            <a:r>
              <a:rPr lang="en-US" sz="2200" b="1" dirty="0" smtClean="0">
                <a:latin typeface="Times New Roman" pitchFamily="18" charset="0"/>
                <a:cs typeface="Times New Roman" pitchFamily="18" charset="0"/>
              </a:rPr>
              <a:t>Manufactured materials and parts </a:t>
            </a:r>
            <a:r>
              <a:rPr lang="en-US" sz="2200" dirty="0" smtClean="0">
                <a:latin typeface="Times New Roman" pitchFamily="18" charset="0"/>
                <a:cs typeface="Times New Roman" pitchFamily="18" charset="0"/>
              </a:rPr>
              <a:t>consist of component materials (iron, yarn, cement, wires) and component parts (small motors, tires, castings). </a:t>
            </a:r>
          </a:p>
          <a:p>
            <a:r>
              <a:rPr lang="en-US" sz="2200" dirty="0" smtClean="0">
                <a:latin typeface="Times New Roman" pitchFamily="18" charset="0"/>
                <a:cs typeface="Times New Roman" pitchFamily="18" charset="0"/>
              </a:rPr>
              <a:t>Most manufactured materials and parts are sold directly to industrial users. </a:t>
            </a:r>
          </a:p>
          <a:p>
            <a:r>
              <a:rPr lang="en-US" sz="2200" dirty="0" smtClean="0">
                <a:latin typeface="Times New Roman" pitchFamily="18" charset="0"/>
                <a:cs typeface="Times New Roman" pitchFamily="18" charset="0"/>
              </a:rPr>
              <a:t>Price and service are the major marketing factors; branding and advertising tend to be less important.</a:t>
            </a:r>
          </a:p>
          <a:p>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None/>
            </a:pPr>
            <a:r>
              <a:rPr lang="en-US" sz="2800" b="1" dirty="0" smtClean="0">
                <a:latin typeface="Times New Roman" pitchFamily="18" charset="0"/>
                <a:cs typeface="Times New Roman" pitchFamily="18" charset="0"/>
              </a:rPr>
              <a:t>2</a:t>
            </a:r>
            <a:r>
              <a:rPr lang="en-US" sz="2400" b="1" dirty="0" smtClean="0">
                <a:latin typeface="Times New Roman" pitchFamily="18" charset="0"/>
                <a:cs typeface="Times New Roman" pitchFamily="18" charset="0"/>
              </a:rPr>
              <a:t>) Capital items</a:t>
            </a:r>
            <a:r>
              <a:rPr lang="en-US" sz="2400" dirty="0" smtClean="0">
                <a:latin typeface="Times New Roman" pitchFamily="18" charset="0"/>
                <a:cs typeface="Times New Roman" pitchFamily="18" charset="0"/>
              </a:rPr>
              <a:t> are industrial products that aid in the buyer’s production or operations, including </a:t>
            </a:r>
            <a:r>
              <a:rPr lang="en-US" sz="2400" b="1" dirty="0" smtClean="0">
                <a:latin typeface="Times New Roman" pitchFamily="18" charset="0"/>
                <a:cs typeface="Times New Roman" pitchFamily="18" charset="0"/>
              </a:rPr>
              <a:t>installations</a:t>
            </a:r>
            <a:r>
              <a:rPr lang="en-US" sz="2400" dirty="0" smtClean="0">
                <a:latin typeface="Times New Roman" pitchFamily="18" charset="0"/>
                <a:cs typeface="Times New Roman" pitchFamily="18" charset="0"/>
              </a:rPr>
              <a:t> and </a:t>
            </a:r>
            <a:r>
              <a:rPr lang="en-US" sz="2400" b="1" dirty="0" smtClean="0">
                <a:latin typeface="Times New Roman" pitchFamily="18" charset="0"/>
                <a:cs typeface="Times New Roman" pitchFamily="18" charset="0"/>
              </a:rPr>
              <a:t>accessory equipment</a:t>
            </a:r>
            <a:r>
              <a:rPr lang="en-US" sz="2400"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Installations </a:t>
            </a:r>
            <a:r>
              <a:rPr lang="en-US" sz="2400" dirty="0" smtClean="0">
                <a:latin typeface="Times New Roman" pitchFamily="18" charset="0"/>
                <a:cs typeface="Times New Roman" pitchFamily="18" charset="0"/>
              </a:rPr>
              <a:t>consist of major purchases such as buildings (factories, offices) and fixed equipment (generators, drill presses, large computer systems, elevators). </a:t>
            </a:r>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Accessory </a:t>
            </a:r>
            <a:r>
              <a:rPr lang="en-US" sz="2400" dirty="0" smtClean="0">
                <a:latin typeface="Times New Roman" pitchFamily="18" charset="0"/>
                <a:cs typeface="Times New Roman" pitchFamily="18" charset="0"/>
              </a:rPr>
              <a:t>equipment includes portable factory equipment and tools (hand tools, lift trucks) and office equipment (computers, fax machines, desks). </a:t>
            </a:r>
          </a:p>
          <a:p>
            <a:r>
              <a:rPr lang="en-US" sz="2400" dirty="0" smtClean="0">
                <a:latin typeface="Times New Roman" pitchFamily="18" charset="0"/>
                <a:cs typeface="Times New Roman" pitchFamily="18" charset="0"/>
              </a:rPr>
              <a:t>They have a shorter life than installations and simply aid in the production process.</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fontScale="77500" lnSpcReduction="20000"/>
          </a:bodyPr>
          <a:lstStyle/>
          <a:p>
            <a:pPr>
              <a:buNone/>
            </a:pPr>
            <a:r>
              <a:rPr lang="en-US" b="1" dirty="0" smtClean="0">
                <a:latin typeface="Times New Roman" pitchFamily="18" charset="0"/>
                <a:cs typeface="Times New Roman" pitchFamily="18" charset="0"/>
              </a:rPr>
              <a:t>3</a:t>
            </a:r>
            <a:r>
              <a:rPr lang="en-US" sz="3100" b="1" dirty="0" smtClean="0">
                <a:latin typeface="Times New Roman" pitchFamily="18" charset="0"/>
                <a:cs typeface="Times New Roman" pitchFamily="18" charset="0"/>
              </a:rPr>
              <a:t>) </a:t>
            </a:r>
            <a:r>
              <a:rPr lang="en-US" sz="3100" dirty="0" smtClean="0">
                <a:latin typeface="Times New Roman" pitchFamily="18" charset="0"/>
                <a:cs typeface="Times New Roman" pitchFamily="18" charset="0"/>
              </a:rPr>
              <a:t>The final group of industrial products is </a:t>
            </a:r>
            <a:r>
              <a:rPr lang="en-US" sz="3100" b="1" dirty="0" smtClean="0">
                <a:latin typeface="Times New Roman" pitchFamily="18" charset="0"/>
                <a:cs typeface="Times New Roman" pitchFamily="18" charset="0"/>
              </a:rPr>
              <a:t>Supplies and Services</a:t>
            </a:r>
            <a:r>
              <a:rPr lang="en-US" sz="3100" dirty="0" smtClean="0">
                <a:latin typeface="Times New Roman" pitchFamily="18" charset="0"/>
                <a:cs typeface="Times New Roman" pitchFamily="18" charset="0"/>
              </a:rPr>
              <a:t>. </a:t>
            </a:r>
            <a:endParaRPr lang="en-US" sz="3100" dirty="0" smtClean="0">
              <a:latin typeface="Times New Roman" pitchFamily="18" charset="0"/>
              <a:cs typeface="Times New Roman" pitchFamily="18" charset="0"/>
            </a:endParaRPr>
          </a:p>
          <a:p>
            <a:pPr>
              <a:buNone/>
            </a:pPr>
            <a:endParaRPr lang="en-US" sz="3100" dirty="0" smtClean="0">
              <a:latin typeface="Times New Roman" pitchFamily="18" charset="0"/>
              <a:cs typeface="Times New Roman" pitchFamily="18" charset="0"/>
            </a:endParaRPr>
          </a:p>
          <a:p>
            <a:r>
              <a:rPr lang="en-US" sz="3100" dirty="0" smtClean="0">
                <a:latin typeface="Times New Roman" pitchFamily="18" charset="0"/>
                <a:cs typeface="Times New Roman" pitchFamily="18" charset="0"/>
              </a:rPr>
              <a:t>Supplies include operating supplies (lubricants, coal, paper, pencils) and repair and maintenance items (paint, nails, brooms). </a:t>
            </a:r>
          </a:p>
          <a:p>
            <a:r>
              <a:rPr lang="en-US" sz="3100" b="1" dirty="0" smtClean="0">
                <a:latin typeface="Times New Roman" pitchFamily="18" charset="0"/>
                <a:cs typeface="Times New Roman" pitchFamily="18" charset="0"/>
              </a:rPr>
              <a:t>Supplies </a:t>
            </a:r>
            <a:r>
              <a:rPr lang="en-US" sz="3100" dirty="0" smtClean="0">
                <a:latin typeface="Times New Roman" pitchFamily="18" charset="0"/>
                <a:cs typeface="Times New Roman" pitchFamily="18" charset="0"/>
              </a:rPr>
              <a:t>are the convenience products of the industrial field because they are usually purchased with a minimum of effort or comparison. </a:t>
            </a:r>
            <a:endParaRPr lang="en-US" sz="3100" dirty="0" smtClean="0">
              <a:latin typeface="Times New Roman" pitchFamily="18" charset="0"/>
              <a:cs typeface="Times New Roman" pitchFamily="18" charset="0"/>
            </a:endParaRPr>
          </a:p>
          <a:p>
            <a:pPr>
              <a:buNone/>
            </a:pPr>
            <a:endParaRPr lang="en-US" sz="3100" dirty="0" smtClean="0">
              <a:latin typeface="Times New Roman" pitchFamily="18" charset="0"/>
              <a:cs typeface="Times New Roman" pitchFamily="18" charset="0"/>
            </a:endParaRPr>
          </a:p>
          <a:p>
            <a:r>
              <a:rPr lang="en-US" sz="3100" dirty="0" smtClean="0">
                <a:latin typeface="Times New Roman" pitchFamily="18" charset="0"/>
                <a:cs typeface="Times New Roman" pitchFamily="18" charset="0"/>
              </a:rPr>
              <a:t> </a:t>
            </a:r>
            <a:r>
              <a:rPr lang="en-US" sz="3100" b="1" dirty="0" smtClean="0">
                <a:latin typeface="Times New Roman" pitchFamily="18" charset="0"/>
                <a:cs typeface="Times New Roman" pitchFamily="18" charset="0"/>
              </a:rPr>
              <a:t>Services</a:t>
            </a:r>
            <a:r>
              <a:rPr lang="en-US" sz="3100" dirty="0" smtClean="0">
                <a:latin typeface="Times New Roman" pitchFamily="18" charset="0"/>
                <a:cs typeface="Times New Roman" pitchFamily="18" charset="0"/>
              </a:rPr>
              <a:t> include maintenance and repair services (window cleaning, computer repair) and business advisory services (legal, management consulting, advertising). </a:t>
            </a:r>
          </a:p>
          <a:p>
            <a:r>
              <a:rPr lang="en-US" sz="3100" dirty="0" smtClean="0">
                <a:latin typeface="Times New Roman" pitchFamily="18" charset="0"/>
                <a:cs typeface="Times New Roman" pitchFamily="18" charset="0"/>
              </a:rPr>
              <a:t>Such services are usually supplied under contract.</a:t>
            </a:r>
            <a:endParaRPr lang="en-US" sz="31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703</Words>
  <Application>Microsoft Office PowerPoint</Application>
  <PresentationFormat>On-screen Show (4:3)</PresentationFormat>
  <Paragraphs>62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Lecture 7</vt:lpstr>
      <vt:lpstr> Consumer Products </vt:lpstr>
      <vt:lpstr>Slide 3</vt:lpstr>
      <vt:lpstr>Slide 4</vt:lpstr>
      <vt:lpstr>Industrial Products</vt:lpstr>
      <vt:lpstr>Slide 6</vt:lpstr>
      <vt:lpstr>Slide 7</vt:lpstr>
      <vt:lpstr>Slide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4</dc:title>
  <dc:creator>SHAHZEB ANWAR</dc:creator>
  <cp:lastModifiedBy>Shahzeb Anwar</cp:lastModifiedBy>
  <cp:revision>27</cp:revision>
  <dcterms:created xsi:type="dcterms:W3CDTF">2006-08-16T00:00:00Z</dcterms:created>
  <dcterms:modified xsi:type="dcterms:W3CDTF">2019-12-23T04:56:05Z</dcterms:modified>
</cp:coreProperties>
</file>