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4" r:id="rId2"/>
    <p:sldId id="326" r:id="rId3"/>
    <p:sldId id="327" r:id="rId4"/>
    <p:sldId id="328" r:id="rId5"/>
    <p:sldId id="329" r:id="rId6"/>
    <p:sldId id="320" r:id="rId7"/>
    <p:sldId id="321" r:id="rId8"/>
    <p:sldId id="322" r:id="rId9"/>
    <p:sldId id="323" r:id="rId10"/>
    <p:sldId id="324" r:id="rId11"/>
    <p:sldId id="325"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8" r:id="rId29"/>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70"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115307" y="960042"/>
            <a:ext cx="3827785" cy="634365"/>
          </a:xfrm>
          <a:prstGeom prst="rect">
            <a:avLst/>
          </a:prstGeom>
        </p:spPr>
        <p:txBody>
          <a:bodyPr wrap="square" lIns="0" tIns="0" rIns="0" bIns="0">
            <a:spAutoFit/>
          </a:bodyPr>
          <a:lstStyle>
            <a:lvl1pPr>
              <a:defRPr sz="4000" b="0" i="0">
                <a:solidFill>
                  <a:srgbClr val="10243E"/>
                </a:solidFill>
                <a:latin typeface="Calibri"/>
                <a:cs typeface="Calibri"/>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10243E"/>
                </a:solidFill>
                <a:latin typeface="Palatino Linotype"/>
                <a:cs typeface="Palatino Linotype"/>
              </a:defRPr>
            </a:lvl1pPr>
          </a:lstStyle>
          <a:p>
            <a:pPr marL="12700">
              <a:lnSpc>
                <a:spcPts val="1220"/>
              </a:lnSpc>
            </a:pPr>
            <a:r>
              <a:rPr spc="-5" dirty="0"/>
              <a:t>Chain and Compass</a:t>
            </a:r>
            <a:r>
              <a:rPr spc="5" dirty="0"/>
              <a:t> </a:t>
            </a:r>
            <a:r>
              <a:rPr spc="-15" dirty="0"/>
              <a:t>Traversing</a:t>
            </a:r>
          </a:p>
        </p:txBody>
      </p:sp>
      <p:sp>
        <p:nvSpPr>
          <p:cNvPr id="5" name="Holder 5"/>
          <p:cNvSpPr>
            <a:spLocks noGrp="1"/>
          </p:cNvSpPr>
          <p:nvPr>
            <p:ph type="dt" sz="half" idx="6"/>
          </p:nvPr>
        </p:nvSpPr>
        <p:spPr/>
        <p:txBody>
          <a:bodyPr lIns="0" tIns="0" rIns="0" bIns="0"/>
          <a:lstStyle>
            <a:lvl1pPr>
              <a:defRPr sz="1200" b="0" i="0">
                <a:solidFill>
                  <a:srgbClr val="10243E"/>
                </a:solidFill>
                <a:latin typeface="Palatino Linotype"/>
                <a:cs typeface="Palatino Linotype"/>
              </a:defRPr>
            </a:lvl1pPr>
          </a:lstStyle>
          <a:p>
            <a:pPr marL="12700">
              <a:lnSpc>
                <a:spcPts val="1220"/>
              </a:lnSpc>
            </a:pPr>
            <a:r>
              <a:rPr spc="-5" dirty="0"/>
              <a:t>Lecture</a:t>
            </a:r>
            <a:r>
              <a:rPr spc="-70" dirty="0"/>
              <a:t> </a:t>
            </a:r>
            <a:r>
              <a:rPr lang="en-US" spc="0" dirty="0"/>
              <a:t>5</a:t>
            </a:r>
            <a:endParaRPr dirty="0"/>
          </a:p>
        </p:txBody>
      </p:sp>
      <p:sp>
        <p:nvSpPr>
          <p:cNvPr id="6" name="Holder 6"/>
          <p:cNvSpPr>
            <a:spLocks noGrp="1"/>
          </p:cNvSpPr>
          <p:nvPr>
            <p:ph type="sldNum" sz="quarter" idx="7"/>
          </p:nvPr>
        </p:nvSpPr>
        <p:spPr/>
        <p:txBody>
          <a:bodyPr lIns="0" tIns="0" rIns="0" bIns="0"/>
          <a:lstStyle>
            <a:lvl1pPr>
              <a:defRPr sz="1200" b="0" i="0">
                <a:solidFill>
                  <a:srgbClr val="898989"/>
                </a:solidFill>
                <a:latin typeface="Palatino Linotype"/>
                <a:cs typeface="Palatino Linotype"/>
              </a:defRPr>
            </a:lvl1pPr>
          </a:lstStyle>
          <a:p>
            <a:pPr marL="101600">
              <a:lnSpc>
                <a:spcPts val="122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rgbClr val="10243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10243E"/>
                </a:solidFill>
                <a:latin typeface="Palatino Linotype"/>
                <a:cs typeface="Palatino Linotype"/>
              </a:defRPr>
            </a:lvl1pPr>
          </a:lstStyle>
          <a:p>
            <a:pPr marL="12700">
              <a:lnSpc>
                <a:spcPts val="1220"/>
              </a:lnSpc>
            </a:pPr>
            <a:r>
              <a:rPr spc="-5" dirty="0"/>
              <a:t>Chain and Compass</a:t>
            </a:r>
            <a:r>
              <a:rPr spc="5" dirty="0"/>
              <a:t> </a:t>
            </a:r>
            <a:r>
              <a:rPr spc="-15" dirty="0"/>
              <a:t>Traversing</a:t>
            </a:r>
          </a:p>
        </p:txBody>
      </p:sp>
      <p:sp>
        <p:nvSpPr>
          <p:cNvPr id="5" name="Holder 5"/>
          <p:cNvSpPr>
            <a:spLocks noGrp="1"/>
          </p:cNvSpPr>
          <p:nvPr>
            <p:ph type="dt" sz="half" idx="6"/>
          </p:nvPr>
        </p:nvSpPr>
        <p:spPr/>
        <p:txBody>
          <a:bodyPr lIns="0" tIns="0" rIns="0" bIns="0"/>
          <a:lstStyle>
            <a:lvl1pPr>
              <a:defRPr sz="1200" b="0" i="0">
                <a:solidFill>
                  <a:srgbClr val="10243E"/>
                </a:solidFill>
                <a:latin typeface="Palatino Linotype"/>
                <a:cs typeface="Palatino Linotype"/>
              </a:defRPr>
            </a:lvl1pPr>
          </a:lstStyle>
          <a:p>
            <a:pPr marL="12700">
              <a:lnSpc>
                <a:spcPts val="1220"/>
              </a:lnSpc>
            </a:pPr>
            <a:r>
              <a:rPr spc="-5" dirty="0"/>
              <a:t>Lecture</a:t>
            </a:r>
            <a:r>
              <a:rPr spc="-70" dirty="0"/>
              <a:t> </a:t>
            </a:r>
            <a:r>
              <a:rPr lang="en-US" spc="0" dirty="0"/>
              <a:t>5</a:t>
            </a:r>
            <a:endParaRPr dirty="0"/>
          </a:p>
        </p:txBody>
      </p:sp>
      <p:sp>
        <p:nvSpPr>
          <p:cNvPr id="6" name="Holder 6"/>
          <p:cNvSpPr>
            <a:spLocks noGrp="1"/>
          </p:cNvSpPr>
          <p:nvPr>
            <p:ph type="sldNum" sz="quarter" idx="7"/>
          </p:nvPr>
        </p:nvSpPr>
        <p:spPr/>
        <p:txBody>
          <a:bodyPr lIns="0" tIns="0" rIns="0" bIns="0"/>
          <a:lstStyle>
            <a:lvl1pPr>
              <a:defRPr sz="1200" b="0" i="0">
                <a:solidFill>
                  <a:srgbClr val="898989"/>
                </a:solidFill>
                <a:latin typeface="Palatino Linotype"/>
                <a:cs typeface="Palatino Linotype"/>
              </a:defRPr>
            </a:lvl1pPr>
          </a:lstStyle>
          <a:p>
            <a:pPr marL="101600">
              <a:lnSpc>
                <a:spcPts val="122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a:cs typeface="Calibri"/>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10243E"/>
                </a:solidFill>
                <a:latin typeface="Palatino Linotype"/>
                <a:cs typeface="Palatino Linotype"/>
              </a:defRPr>
            </a:lvl1pPr>
          </a:lstStyle>
          <a:p>
            <a:pPr marL="12700">
              <a:lnSpc>
                <a:spcPts val="1220"/>
              </a:lnSpc>
            </a:pPr>
            <a:r>
              <a:rPr spc="-5" dirty="0"/>
              <a:t>Chain and Compass</a:t>
            </a:r>
            <a:r>
              <a:rPr spc="5" dirty="0"/>
              <a:t> </a:t>
            </a:r>
            <a:r>
              <a:rPr spc="-15" dirty="0"/>
              <a:t>Traversing</a:t>
            </a:r>
          </a:p>
        </p:txBody>
      </p:sp>
      <p:sp>
        <p:nvSpPr>
          <p:cNvPr id="6" name="Holder 6"/>
          <p:cNvSpPr>
            <a:spLocks noGrp="1"/>
          </p:cNvSpPr>
          <p:nvPr>
            <p:ph type="dt" sz="half" idx="6"/>
          </p:nvPr>
        </p:nvSpPr>
        <p:spPr/>
        <p:txBody>
          <a:bodyPr lIns="0" tIns="0" rIns="0" bIns="0"/>
          <a:lstStyle>
            <a:lvl1pPr>
              <a:defRPr sz="1200" b="0" i="0">
                <a:solidFill>
                  <a:srgbClr val="10243E"/>
                </a:solidFill>
                <a:latin typeface="Palatino Linotype"/>
                <a:cs typeface="Palatino Linotype"/>
              </a:defRPr>
            </a:lvl1pPr>
          </a:lstStyle>
          <a:p>
            <a:pPr marL="12700">
              <a:lnSpc>
                <a:spcPts val="1220"/>
              </a:lnSpc>
            </a:pPr>
            <a:r>
              <a:rPr spc="-5" dirty="0"/>
              <a:t>Lecture</a:t>
            </a:r>
            <a:r>
              <a:rPr spc="-70" dirty="0"/>
              <a:t> </a:t>
            </a:r>
            <a:r>
              <a:rPr lang="en-US" spc="0" dirty="0"/>
              <a:t>5</a:t>
            </a:r>
            <a:endParaRPr dirty="0"/>
          </a:p>
        </p:txBody>
      </p:sp>
      <p:sp>
        <p:nvSpPr>
          <p:cNvPr id="7" name="Holder 7"/>
          <p:cNvSpPr>
            <a:spLocks noGrp="1"/>
          </p:cNvSpPr>
          <p:nvPr>
            <p:ph type="sldNum" sz="quarter" idx="7"/>
          </p:nvPr>
        </p:nvSpPr>
        <p:spPr/>
        <p:txBody>
          <a:bodyPr lIns="0" tIns="0" rIns="0" bIns="0"/>
          <a:lstStyle>
            <a:lvl1pPr>
              <a:defRPr sz="1200" b="0" i="0">
                <a:solidFill>
                  <a:srgbClr val="898989"/>
                </a:solidFill>
                <a:latin typeface="Palatino Linotype"/>
                <a:cs typeface="Palatino Linotype"/>
              </a:defRPr>
            </a:lvl1pPr>
          </a:lstStyle>
          <a:p>
            <a:pPr marL="101600">
              <a:lnSpc>
                <a:spcPts val="122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10243E"/>
                </a:solidFill>
                <a:latin typeface="Palatino Linotype"/>
                <a:cs typeface="Palatino Linotype"/>
              </a:defRPr>
            </a:lvl1pPr>
          </a:lstStyle>
          <a:p>
            <a:pPr marL="12700">
              <a:lnSpc>
                <a:spcPts val="1220"/>
              </a:lnSpc>
            </a:pPr>
            <a:r>
              <a:rPr spc="-5" dirty="0"/>
              <a:t>Chain and Compass</a:t>
            </a:r>
            <a:r>
              <a:rPr spc="5" dirty="0"/>
              <a:t> </a:t>
            </a:r>
            <a:r>
              <a:rPr spc="-15" dirty="0"/>
              <a:t>Traversing</a:t>
            </a:r>
          </a:p>
        </p:txBody>
      </p:sp>
      <p:sp>
        <p:nvSpPr>
          <p:cNvPr id="4" name="Holder 4"/>
          <p:cNvSpPr>
            <a:spLocks noGrp="1"/>
          </p:cNvSpPr>
          <p:nvPr>
            <p:ph type="dt" sz="half" idx="6"/>
          </p:nvPr>
        </p:nvSpPr>
        <p:spPr/>
        <p:txBody>
          <a:bodyPr lIns="0" tIns="0" rIns="0" bIns="0"/>
          <a:lstStyle>
            <a:lvl1pPr>
              <a:defRPr sz="1200" b="0" i="0">
                <a:solidFill>
                  <a:srgbClr val="10243E"/>
                </a:solidFill>
                <a:latin typeface="Palatino Linotype"/>
                <a:cs typeface="Palatino Linotype"/>
              </a:defRPr>
            </a:lvl1pPr>
          </a:lstStyle>
          <a:p>
            <a:pPr marL="12700">
              <a:lnSpc>
                <a:spcPts val="1220"/>
              </a:lnSpc>
            </a:pPr>
            <a:r>
              <a:rPr spc="-5" dirty="0"/>
              <a:t>Lecture</a:t>
            </a:r>
            <a:r>
              <a:rPr spc="-70" dirty="0"/>
              <a:t> </a:t>
            </a:r>
            <a:r>
              <a:rPr lang="en-US" spc="0" dirty="0"/>
              <a:t>5</a:t>
            </a:r>
            <a:endParaRPr dirty="0"/>
          </a:p>
        </p:txBody>
      </p:sp>
      <p:sp>
        <p:nvSpPr>
          <p:cNvPr id="5" name="Holder 5"/>
          <p:cNvSpPr>
            <a:spLocks noGrp="1"/>
          </p:cNvSpPr>
          <p:nvPr>
            <p:ph type="sldNum" sz="quarter" idx="7"/>
          </p:nvPr>
        </p:nvSpPr>
        <p:spPr/>
        <p:txBody>
          <a:bodyPr lIns="0" tIns="0" rIns="0" bIns="0"/>
          <a:lstStyle>
            <a:lvl1pPr>
              <a:defRPr sz="1200" b="0" i="0">
                <a:solidFill>
                  <a:srgbClr val="898989"/>
                </a:solidFill>
                <a:latin typeface="Palatino Linotype"/>
                <a:cs typeface="Palatino Linotype"/>
              </a:defRPr>
            </a:lvl1pPr>
          </a:lstStyle>
          <a:p>
            <a:pPr marL="101600">
              <a:lnSpc>
                <a:spcPts val="122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rgbClr val="10243E"/>
                </a:solidFill>
                <a:latin typeface="Palatino Linotype"/>
                <a:cs typeface="Palatino Linotype"/>
              </a:defRPr>
            </a:lvl1pPr>
          </a:lstStyle>
          <a:p>
            <a:pPr marL="12700">
              <a:lnSpc>
                <a:spcPts val="1220"/>
              </a:lnSpc>
            </a:pPr>
            <a:r>
              <a:rPr spc="-5" dirty="0"/>
              <a:t>Chain and Compass</a:t>
            </a:r>
            <a:r>
              <a:rPr spc="5" dirty="0"/>
              <a:t> </a:t>
            </a:r>
            <a:r>
              <a:rPr spc="-15" dirty="0"/>
              <a:t>Traversing</a:t>
            </a:r>
          </a:p>
        </p:txBody>
      </p:sp>
      <p:sp>
        <p:nvSpPr>
          <p:cNvPr id="3" name="Holder 3"/>
          <p:cNvSpPr>
            <a:spLocks noGrp="1"/>
          </p:cNvSpPr>
          <p:nvPr>
            <p:ph type="dt" sz="half" idx="6"/>
          </p:nvPr>
        </p:nvSpPr>
        <p:spPr/>
        <p:txBody>
          <a:bodyPr lIns="0" tIns="0" rIns="0" bIns="0"/>
          <a:lstStyle>
            <a:lvl1pPr>
              <a:defRPr sz="1200" b="0" i="0">
                <a:solidFill>
                  <a:srgbClr val="10243E"/>
                </a:solidFill>
                <a:latin typeface="Palatino Linotype"/>
                <a:cs typeface="Palatino Linotype"/>
              </a:defRPr>
            </a:lvl1pPr>
          </a:lstStyle>
          <a:p>
            <a:pPr marL="12700">
              <a:lnSpc>
                <a:spcPts val="1220"/>
              </a:lnSpc>
            </a:pPr>
            <a:r>
              <a:rPr spc="-5" dirty="0"/>
              <a:t>Lecture</a:t>
            </a:r>
            <a:r>
              <a:rPr spc="-70" dirty="0"/>
              <a:t> </a:t>
            </a:r>
            <a:r>
              <a:rPr dirty="0"/>
              <a:t>3</a:t>
            </a:r>
          </a:p>
        </p:txBody>
      </p:sp>
      <p:sp>
        <p:nvSpPr>
          <p:cNvPr id="4" name="Holder 4"/>
          <p:cNvSpPr>
            <a:spLocks noGrp="1"/>
          </p:cNvSpPr>
          <p:nvPr>
            <p:ph type="sldNum" sz="quarter" idx="7"/>
          </p:nvPr>
        </p:nvSpPr>
        <p:spPr/>
        <p:txBody>
          <a:bodyPr lIns="0" tIns="0" rIns="0" bIns="0"/>
          <a:lstStyle>
            <a:lvl1pPr>
              <a:defRPr sz="1200" b="0" i="0">
                <a:solidFill>
                  <a:srgbClr val="898989"/>
                </a:solidFill>
                <a:latin typeface="Palatino Linotype"/>
                <a:cs typeface="Palatino Linotype"/>
              </a:defRPr>
            </a:lvl1pPr>
          </a:lstStyle>
          <a:p>
            <a:pPr marL="101600">
              <a:lnSpc>
                <a:spcPts val="122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99664" y="736039"/>
            <a:ext cx="8059070" cy="1604010"/>
          </a:xfrm>
          <a:prstGeom prst="rect">
            <a:avLst/>
          </a:prstGeom>
        </p:spPr>
        <p:txBody>
          <a:bodyPr wrap="square" lIns="0" tIns="0" rIns="0" bIns="0">
            <a:spAutoFit/>
          </a:bodyPr>
          <a:lstStyle>
            <a:lvl1pPr>
              <a:defRPr sz="3600" b="0" i="0">
                <a:solidFill>
                  <a:schemeClr val="tx1"/>
                </a:solidFill>
                <a:latin typeface="Calibri"/>
                <a:cs typeface="Calibri"/>
              </a:defRPr>
            </a:lvl1pPr>
          </a:lstStyle>
          <a:p>
            <a:endParaRPr/>
          </a:p>
        </p:txBody>
      </p:sp>
      <p:sp>
        <p:nvSpPr>
          <p:cNvPr id="3" name="Holder 3"/>
          <p:cNvSpPr>
            <a:spLocks noGrp="1"/>
          </p:cNvSpPr>
          <p:nvPr>
            <p:ph type="body" idx="1"/>
          </p:nvPr>
        </p:nvSpPr>
        <p:spPr>
          <a:xfrm>
            <a:off x="999664" y="2080086"/>
            <a:ext cx="7962900" cy="1671954"/>
          </a:xfrm>
          <a:prstGeom prst="rect">
            <a:avLst/>
          </a:prstGeom>
        </p:spPr>
        <p:txBody>
          <a:bodyPr wrap="square" lIns="0" tIns="0" rIns="0" bIns="0">
            <a:spAutoFit/>
          </a:bodyPr>
          <a:lstStyle>
            <a:lvl1pPr>
              <a:defRPr sz="2000" b="0" i="0">
                <a:solidFill>
                  <a:srgbClr val="10243E"/>
                </a:solidFill>
                <a:latin typeface="Calibri"/>
                <a:cs typeface="Calibri"/>
              </a:defRPr>
            </a:lvl1pPr>
          </a:lstStyle>
          <a:p>
            <a:endParaRPr/>
          </a:p>
        </p:txBody>
      </p:sp>
      <p:sp>
        <p:nvSpPr>
          <p:cNvPr id="4" name="Holder 4"/>
          <p:cNvSpPr>
            <a:spLocks noGrp="1"/>
          </p:cNvSpPr>
          <p:nvPr>
            <p:ph type="ftr" sz="quarter" idx="5"/>
          </p:nvPr>
        </p:nvSpPr>
        <p:spPr>
          <a:xfrm>
            <a:off x="6602951" y="6988199"/>
            <a:ext cx="2146300" cy="180340"/>
          </a:xfrm>
          <a:prstGeom prst="rect">
            <a:avLst/>
          </a:prstGeom>
        </p:spPr>
        <p:txBody>
          <a:bodyPr wrap="square" lIns="0" tIns="0" rIns="0" bIns="0">
            <a:spAutoFit/>
          </a:bodyPr>
          <a:lstStyle>
            <a:lvl1pPr>
              <a:defRPr sz="1200" b="0" i="0">
                <a:solidFill>
                  <a:srgbClr val="10243E"/>
                </a:solidFill>
                <a:latin typeface="Palatino Linotype"/>
                <a:cs typeface="Palatino Linotype"/>
              </a:defRPr>
            </a:lvl1pPr>
          </a:lstStyle>
          <a:p>
            <a:pPr marL="12700">
              <a:lnSpc>
                <a:spcPts val="1220"/>
              </a:lnSpc>
            </a:pPr>
            <a:r>
              <a:rPr spc="-5" dirty="0"/>
              <a:t>Chain and Compass</a:t>
            </a:r>
            <a:r>
              <a:rPr spc="5" dirty="0"/>
              <a:t> </a:t>
            </a:r>
            <a:r>
              <a:rPr spc="-15" dirty="0"/>
              <a:t>Traversing</a:t>
            </a:r>
          </a:p>
        </p:txBody>
      </p:sp>
      <p:sp>
        <p:nvSpPr>
          <p:cNvPr id="5" name="Holder 5"/>
          <p:cNvSpPr>
            <a:spLocks noGrp="1"/>
          </p:cNvSpPr>
          <p:nvPr>
            <p:ph type="dt" sz="half" idx="6"/>
          </p:nvPr>
        </p:nvSpPr>
        <p:spPr>
          <a:xfrm>
            <a:off x="1347115" y="6988199"/>
            <a:ext cx="647700" cy="156389"/>
          </a:xfrm>
          <a:prstGeom prst="rect">
            <a:avLst/>
          </a:prstGeom>
        </p:spPr>
        <p:txBody>
          <a:bodyPr wrap="square" lIns="0" tIns="0" rIns="0" bIns="0">
            <a:spAutoFit/>
          </a:bodyPr>
          <a:lstStyle>
            <a:lvl1pPr>
              <a:defRPr sz="1200" b="0" i="0">
                <a:solidFill>
                  <a:srgbClr val="10243E"/>
                </a:solidFill>
                <a:latin typeface="Palatino Linotype"/>
                <a:cs typeface="Palatino Linotype"/>
              </a:defRPr>
            </a:lvl1pPr>
          </a:lstStyle>
          <a:p>
            <a:pPr marL="12700">
              <a:lnSpc>
                <a:spcPts val="1220"/>
              </a:lnSpc>
            </a:pPr>
            <a:r>
              <a:rPr spc="-5" dirty="0"/>
              <a:t>Lecture</a:t>
            </a:r>
            <a:r>
              <a:rPr spc="-70" dirty="0"/>
              <a:t> </a:t>
            </a:r>
            <a:r>
              <a:rPr lang="en-US" spc="0" dirty="0"/>
              <a:t>5</a:t>
            </a:r>
            <a:endParaRPr dirty="0"/>
          </a:p>
        </p:txBody>
      </p:sp>
      <p:sp>
        <p:nvSpPr>
          <p:cNvPr id="6" name="Holder 6"/>
          <p:cNvSpPr>
            <a:spLocks noGrp="1"/>
          </p:cNvSpPr>
          <p:nvPr>
            <p:ph type="sldNum" sz="quarter" idx="7"/>
          </p:nvPr>
        </p:nvSpPr>
        <p:spPr>
          <a:xfrm>
            <a:off x="8879110" y="6928763"/>
            <a:ext cx="203200" cy="180340"/>
          </a:xfrm>
          <a:prstGeom prst="rect">
            <a:avLst/>
          </a:prstGeom>
        </p:spPr>
        <p:txBody>
          <a:bodyPr wrap="square" lIns="0" tIns="0" rIns="0" bIns="0">
            <a:spAutoFit/>
          </a:bodyPr>
          <a:lstStyle>
            <a:lvl1pPr>
              <a:defRPr sz="1200" b="0" i="0">
                <a:solidFill>
                  <a:srgbClr val="898989"/>
                </a:solidFill>
                <a:latin typeface="Palatino Linotype"/>
                <a:cs typeface="Palatino Linotype"/>
              </a:defRPr>
            </a:lvl1pPr>
          </a:lstStyle>
          <a:p>
            <a:pPr marL="101600">
              <a:lnSpc>
                <a:spcPts val="122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2159000"/>
            <a:ext cx="9052560" cy="2462213"/>
          </a:xfrm>
        </p:spPr>
        <p:txBody>
          <a:bodyPr/>
          <a:lstStyle/>
          <a:p>
            <a:pPr algn="ctr"/>
            <a:r>
              <a:rPr lang="en-US" sz="5600" b="1" dirty="0"/>
              <a:t>ENGINEERING SURVEYING</a:t>
            </a:r>
            <a:br>
              <a:rPr lang="en-US" sz="5600" b="1" dirty="0"/>
            </a:br>
            <a:r>
              <a:rPr lang="en-US" sz="5600" b="1" dirty="0"/>
              <a:t>LECTURE </a:t>
            </a:r>
            <a:r>
              <a:rPr lang="en-US" sz="5600" b="1" dirty="0" smtClean="0"/>
              <a:t>6</a:t>
            </a:r>
            <a:br>
              <a:rPr lang="en-US" sz="5600" b="1" dirty="0" smtClean="0"/>
            </a:br>
            <a:r>
              <a:rPr lang="en-US" sz="4400" b="1" dirty="0" smtClean="0"/>
              <a:t>Theodolite Traversing</a:t>
            </a:r>
            <a:endParaRPr lang="en-US" sz="4400" b="1" dirty="0"/>
          </a:p>
        </p:txBody>
      </p:sp>
    </p:spTree>
    <p:extLst>
      <p:ext uri="{BB962C8B-B14F-4D97-AF65-F5344CB8AC3E}">
        <p14:creationId xmlns:p14="http://schemas.microsoft.com/office/powerpoint/2010/main" val="1908885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9664" y="736039"/>
            <a:ext cx="8059070" cy="1354217"/>
          </a:xfrm>
        </p:spPr>
        <p:txBody>
          <a:bodyPr/>
          <a:lstStyle/>
          <a:p>
            <a:r>
              <a:rPr lang="en-US" sz="4400" dirty="0" smtClean="0"/>
              <a:t>By Direct </a:t>
            </a:r>
            <a:r>
              <a:rPr lang="en-US" sz="4400" dirty="0"/>
              <a:t>angles or angles to the right</a:t>
            </a:r>
          </a:p>
        </p:txBody>
      </p:sp>
      <p:sp>
        <p:nvSpPr>
          <p:cNvPr id="5" name="Text Placeholder 3"/>
          <p:cNvSpPr>
            <a:spLocks noGrp="1"/>
          </p:cNvSpPr>
          <p:nvPr>
            <p:ph type="body" idx="1"/>
          </p:nvPr>
        </p:nvSpPr>
        <p:spPr>
          <a:xfrm>
            <a:off x="999664" y="2080086"/>
            <a:ext cx="7962900" cy="3877985"/>
          </a:xfrm>
        </p:spPr>
        <p:txBody>
          <a:bodyPr/>
          <a:lstStyle/>
          <a:p>
            <a:r>
              <a:rPr lang="en-US" sz="2800" dirty="0"/>
              <a:t>Angles measured clockwise</a:t>
            </a:r>
            <a:br>
              <a:rPr lang="en-US" sz="2800" dirty="0"/>
            </a:br>
            <a:r>
              <a:rPr lang="en-US" sz="2800" dirty="0"/>
              <a:t>from the preceding line to the following one are called direct </a:t>
            </a:r>
            <a:r>
              <a:rPr lang="en-US" sz="2800" dirty="0" smtClean="0"/>
              <a:t>angles, or </a:t>
            </a:r>
            <a:r>
              <a:rPr lang="en-US" sz="2800" dirty="0"/>
              <a:t>angles to the right as in </a:t>
            </a:r>
            <a:r>
              <a:rPr lang="en-US" sz="2800" dirty="0" smtClean="0"/>
              <a:t>the below figure. This method is mostly used for open traverse</a:t>
            </a:r>
            <a:r>
              <a:rPr lang="en-US" sz="2800" dirty="0"/>
              <a:t/>
            </a:r>
            <a:br>
              <a:rPr lang="en-US" sz="2800" dirty="0"/>
            </a:br>
            <a:r>
              <a:rPr lang="en-US" sz="2800" dirty="0"/>
              <a:t/>
            </a:r>
            <a:br>
              <a:rPr lang="en-US" sz="2800" dirty="0"/>
            </a:br>
            <a:r>
              <a:rPr lang="en-US" sz="2800" dirty="0"/>
              <a:t/>
            </a:r>
            <a:br>
              <a:rPr lang="en-US" sz="2800" dirty="0"/>
            </a:br>
            <a:r>
              <a:rPr lang="en-US" sz="2800" dirty="0"/>
              <a:t>. </a:t>
            </a:r>
            <a:br>
              <a:rPr lang="en-US" sz="2800" dirty="0"/>
            </a:br>
            <a:r>
              <a:rPr lang="en-US" sz="2800" dirty="0"/>
              <a:t/>
            </a:r>
            <a:br>
              <a:rPr lang="en-US" sz="2800" dirty="0"/>
            </a:b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114800"/>
            <a:ext cx="5957414"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132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9664" y="736039"/>
            <a:ext cx="8059070" cy="677108"/>
          </a:xfrm>
        </p:spPr>
        <p:txBody>
          <a:bodyPr/>
          <a:lstStyle/>
          <a:p>
            <a:r>
              <a:rPr lang="en-US" sz="4400" dirty="0" smtClean="0"/>
              <a:t>By Deflection </a:t>
            </a:r>
            <a:r>
              <a:rPr lang="en-US" sz="4400" dirty="0"/>
              <a:t>angles</a:t>
            </a:r>
          </a:p>
        </p:txBody>
      </p:sp>
      <p:sp>
        <p:nvSpPr>
          <p:cNvPr id="5" name="Text Placeholder 3"/>
          <p:cNvSpPr>
            <a:spLocks noGrp="1"/>
          </p:cNvSpPr>
          <p:nvPr>
            <p:ph type="body" idx="1"/>
          </p:nvPr>
        </p:nvSpPr>
        <p:spPr>
          <a:xfrm>
            <a:off x="999664" y="2080086"/>
            <a:ext cx="7962900" cy="4739759"/>
          </a:xfrm>
        </p:spPr>
        <p:txBody>
          <a:bodyPr/>
          <a:lstStyle/>
          <a:p>
            <a:r>
              <a:rPr lang="en-US" sz="2800" dirty="0" smtClean="0"/>
              <a:t>This method is mostly used for open traverse A deflection angle is the angle which a survey </a:t>
            </a:r>
            <a:r>
              <a:rPr lang="en-US" sz="2800" dirty="0"/>
              <a:t>line makes with the prolongation of the preceding </a:t>
            </a:r>
            <a:r>
              <a:rPr lang="en-US" sz="2800" dirty="0" smtClean="0"/>
              <a:t>line and is </a:t>
            </a:r>
            <a:r>
              <a:rPr lang="en-US" sz="2800" dirty="0"/>
              <a:t>equal to the difference between the included angle and </a:t>
            </a:r>
            <a:r>
              <a:rPr lang="en-US" sz="2800" dirty="0" smtClean="0"/>
              <a:t> 180</a:t>
            </a:r>
            <a:r>
              <a:rPr lang="en-US" sz="2800" dirty="0"/>
              <a:t> °</a:t>
            </a:r>
            <a:r>
              <a:rPr lang="en-US" sz="2800" dirty="0" smtClean="0"/>
              <a:t>. Deflection </a:t>
            </a:r>
            <a:r>
              <a:rPr lang="en-US" sz="2800" dirty="0"/>
              <a:t>angles may have any value between 0° and 180</a:t>
            </a:r>
            <a:r>
              <a:rPr lang="en-US" sz="2800" dirty="0" smtClean="0"/>
              <a:t>°, never </a:t>
            </a:r>
            <a:r>
              <a:rPr lang="en-US" sz="2800" dirty="0"/>
              <a:t>exceeding </a:t>
            </a:r>
            <a:r>
              <a:rPr lang="en-US" sz="2800" dirty="0" smtClean="0"/>
              <a:t>180</a:t>
            </a:r>
            <a:r>
              <a:rPr lang="en-US" sz="2800" dirty="0"/>
              <a:t>°</a:t>
            </a:r>
            <a:r>
              <a:rPr lang="en-US" sz="2800" dirty="0" smtClean="0"/>
              <a:t> </a:t>
            </a:r>
            <a:r>
              <a:rPr lang="en-US" sz="2800" dirty="0"/>
              <a:t/>
            </a:r>
            <a:br>
              <a:rPr lang="en-US" sz="2800" dirty="0"/>
            </a:br>
            <a:r>
              <a:rPr lang="en-US" sz="2800" dirty="0"/>
              <a:t/>
            </a:r>
            <a:br>
              <a:rPr lang="en-US" sz="2800" dirty="0"/>
            </a:br>
            <a:r>
              <a:rPr lang="en-US" sz="2800" dirty="0"/>
              <a:t/>
            </a:r>
            <a:br>
              <a:rPr lang="en-US" sz="2800" dirty="0"/>
            </a:br>
            <a:r>
              <a:rPr lang="en-US" sz="2800" dirty="0"/>
              <a:t>. </a:t>
            </a:r>
            <a:br>
              <a:rPr lang="en-US" sz="2800" dirty="0"/>
            </a:br>
            <a:r>
              <a:rPr lang="en-US" sz="2800" dirty="0"/>
              <a:t/>
            </a:r>
            <a:br>
              <a:rPr lang="en-US" sz="2800" dirty="0"/>
            </a:br>
            <a:endParaRPr lang="en-US" sz="2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181600"/>
            <a:ext cx="64293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426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9664" y="736039"/>
            <a:ext cx="8059070" cy="677108"/>
          </a:xfrm>
        </p:spPr>
        <p:txBody>
          <a:bodyPr/>
          <a:lstStyle/>
          <a:p>
            <a:r>
              <a:rPr lang="en-US" sz="4400" dirty="0" smtClean="0"/>
              <a:t>Checks in Closed Traverse</a:t>
            </a:r>
            <a:endParaRPr lang="en-US"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784366"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2"/>
          <p:cNvSpPr txBox="1">
            <a:spLocks/>
          </p:cNvSpPr>
          <p:nvPr/>
        </p:nvSpPr>
        <p:spPr>
          <a:xfrm>
            <a:off x="405034" y="6404035"/>
            <a:ext cx="8830136" cy="1354217"/>
          </a:xfrm>
          <a:prstGeom prst="rect">
            <a:avLst/>
          </a:prstGeom>
        </p:spPr>
        <p:txBody>
          <a:bodyPr wrap="square" lIns="0" tIns="0" rIns="0" bIns="0">
            <a:spAutoFit/>
          </a:bodyPr>
          <a:lstStyle>
            <a:lvl1pPr>
              <a:defRPr sz="3600" b="0" i="0">
                <a:solidFill>
                  <a:schemeClr val="tx1"/>
                </a:solidFill>
                <a:latin typeface="Calibri"/>
                <a:ea typeface="+mj-ea"/>
                <a:cs typeface="Calibri"/>
              </a:defRPr>
            </a:lvl1pPr>
          </a:lstStyle>
          <a:p>
            <a:r>
              <a:rPr lang="en-US" sz="4400" smtClean="0"/>
              <a:t>Checks in Open Traverse (Assignment)</a:t>
            </a:r>
            <a:endParaRPr lang="en-US" sz="4400" dirty="0"/>
          </a:p>
        </p:txBody>
      </p:sp>
    </p:spTree>
    <p:extLst>
      <p:ext uri="{BB962C8B-B14F-4D97-AF65-F5344CB8AC3E}">
        <p14:creationId xmlns:p14="http://schemas.microsoft.com/office/powerpoint/2010/main" val="2028464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9664" y="736039"/>
            <a:ext cx="8059070" cy="677108"/>
          </a:xfrm>
        </p:spPr>
        <p:txBody>
          <a:bodyPr/>
          <a:lstStyle/>
          <a:p>
            <a:r>
              <a:rPr lang="en-US" sz="4400" dirty="0" smtClean="0"/>
              <a:t>Traverse Computations</a:t>
            </a:r>
            <a:endParaRPr lang="en-US" sz="4400" dirty="0"/>
          </a:p>
        </p:txBody>
      </p:sp>
      <p:sp>
        <p:nvSpPr>
          <p:cNvPr id="2" name="Text Placeholder 1"/>
          <p:cNvSpPr>
            <a:spLocks noGrp="1"/>
          </p:cNvSpPr>
          <p:nvPr>
            <p:ph type="body" idx="1"/>
          </p:nvPr>
        </p:nvSpPr>
        <p:spPr>
          <a:xfrm>
            <a:off x="762000" y="1524000"/>
            <a:ext cx="7962900" cy="6088846"/>
          </a:xfrm>
        </p:spPr>
        <p:txBody>
          <a:bodyPr/>
          <a:lstStyle/>
          <a:p>
            <a:pPr marL="355600" marR="5080" indent="-342900" algn="just">
              <a:lnSpc>
                <a:spcPct val="100000"/>
              </a:lnSpc>
              <a:spcBef>
                <a:spcPts val="100"/>
              </a:spcBef>
              <a:buFont typeface="Arial"/>
              <a:buChar char="•"/>
              <a:tabLst>
                <a:tab pos="355600" algn="l"/>
              </a:tabLst>
            </a:pPr>
            <a:r>
              <a:rPr lang="en-US" sz="3200" dirty="0">
                <a:latin typeface="Baskerville Old Face"/>
                <a:cs typeface="Baskerville Old Face"/>
              </a:rPr>
              <a:t>The </a:t>
            </a:r>
            <a:r>
              <a:rPr lang="en-US" sz="3200" b="1" spc="-10" dirty="0">
                <a:latin typeface="Baskerville Old Face"/>
                <a:cs typeface="Baskerville Old Face"/>
              </a:rPr>
              <a:t>theodolite </a:t>
            </a:r>
            <a:r>
              <a:rPr lang="en-US" sz="3200" b="1" dirty="0">
                <a:latin typeface="Baskerville Old Face"/>
                <a:cs typeface="Baskerville Old Face"/>
              </a:rPr>
              <a:t>is </a:t>
            </a:r>
            <a:r>
              <a:rPr lang="en-US" sz="3200" b="1" spc="-5" dirty="0">
                <a:latin typeface="Baskerville Old Face"/>
                <a:cs typeface="Baskerville Old Face"/>
              </a:rPr>
              <a:t>not plotted according to </a:t>
            </a:r>
            <a:r>
              <a:rPr lang="en-US" sz="3200" b="1" spc="-10" dirty="0">
                <a:latin typeface="Baskerville Old Face"/>
                <a:cs typeface="Baskerville Old Face"/>
              </a:rPr>
              <a:t>interior  </a:t>
            </a:r>
            <a:r>
              <a:rPr lang="en-US" sz="3200" b="1" dirty="0">
                <a:latin typeface="Baskerville Old Face"/>
                <a:cs typeface="Baskerville Old Face"/>
              </a:rPr>
              <a:t>angles </a:t>
            </a:r>
            <a:r>
              <a:rPr lang="en-US" sz="3200" b="1" spc="-10" dirty="0">
                <a:latin typeface="Baskerville Old Face"/>
                <a:cs typeface="Baskerville Old Face"/>
              </a:rPr>
              <a:t>or </a:t>
            </a:r>
            <a:r>
              <a:rPr lang="en-US" sz="3200" b="1" spc="-5" dirty="0">
                <a:latin typeface="Baskerville Old Face"/>
                <a:cs typeface="Baskerville Old Face"/>
              </a:rPr>
              <a:t>bearings. </a:t>
            </a:r>
            <a:r>
              <a:rPr lang="en-US" sz="3200" spc="-5" dirty="0">
                <a:latin typeface="Baskerville Old Face"/>
                <a:cs typeface="Baskerville Old Face"/>
              </a:rPr>
              <a:t>It </a:t>
            </a:r>
            <a:r>
              <a:rPr lang="en-US" sz="3200" dirty="0">
                <a:latin typeface="Baskerville Old Face"/>
                <a:cs typeface="Baskerville Old Face"/>
              </a:rPr>
              <a:t>is </a:t>
            </a:r>
            <a:r>
              <a:rPr lang="en-US" sz="3200" b="1" spc="-5" dirty="0">
                <a:latin typeface="Baskerville Old Face"/>
                <a:cs typeface="Baskerville Old Face"/>
              </a:rPr>
              <a:t>plotted by computing the  latitude </a:t>
            </a:r>
            <a:r>
              <a:rPr lang="en-US" sz="3200" b="1" spc="-10" dirty="0">
                <a:latin typeface="Baskerville Old Face"/>
                <a:cs typeface="Baskerville Old Face"/>
              </a:rPr>
              <a:t>and </a:t>
            </a:r>
            <a:r>
              <a:rPr lang="en-US" sz="3200" b="1" dirty="0">
                <a:latin typeface="Baskerville Old Face"/>
                <a:cs typeface="Baskerville Old Face"/>
              </a:rPr>
              <a:t>departure </a:t>
            </a:r>
            <a:r>
              <a:rPr lang="en-US" sz="3200" spc="-5" dirty="0">
                <a:latin typeface="Baskerville Old Face"/>
                <a:cs typeface="Baskerville Old Face"/>
              </a:rPr>
              <a:t>of the </a:t>
            </a:r>
            <a:r>
              <a:rPr lang="en-US" sz="3200" dirty="0">
                <a:latin typeface="Baskerville Old Face"/>
                <a:cs typeface="Baskerville Old Face"/>
              </a:rPr>
              <a:t>point and </a:t>
            </a:r>
            <a:r>
              <a:rPr lang="en-US" sz="3200" spc="-5" dirty="0">
                <a:latin typeface="Baskerville Old Face"/>
                <a:cs typeface="Baskerville Old Face"/>
              </a:rPr>
              <a:t>then  </a:t>
            </a:r>
            <a:r>
              <a:rPr lang="en-US" sz="3200" dirty="0">
                <a:latin typeface="Baskerville Old Face"/>
                <a:cs typeface="Baskerville Old Face"/>
              </a:rPr>
              <a:t>finding </a:t>
            </a:r>
            <a:r>
              <a:rPr lang="en-US" sz="3200" spc="-5" dirty="0">
                <a:latin typeface="Baskerville Old Face"/>
                <a:cs typeface="Baskerville Old Face"/>
              </a:rPr>
              <a:t>the independent coordinates of the</a:t>
            </a:r>
            <a:r>
              <a:rPr lang="en-US" sz="3200" spc="-20" dirty="0">
                <a:latin typeface="Baskerville Old Face"/>
                <a:cs typeface="Baskerville Old Face"/>
              </a:rPr>
              <a:t> </a:t>
            </a:r>
            <a:r>
              <a:rPr lang="en-US" sz="3200" dirty="0">
                <a:latin typeface="Baskerville Old Face"/>
                <a:cs typeface="Baskerville Old Face"/>
              </a:rPr>
              <a:t>point.</a:t>
            </a:r>
          </a:p>
          <a:p>
            <a:pPr marL="355600" marR="7620" indent="-342900" algn="just">
              <a:lnSpc>
                <a:spcPct val="100000"/>
              </a:lnSpc>
              <a:spcBef>
                <a:spcPts val="720"/>
              </a:spcBef>
              <a:buFont typeface="Arial"/>
              <a:buChar char="•"/>
              <a:tabLst>
                <a:tab pos="355600" algn="l"/>
              </a:tabLst>
            </a:pPr>
            <a:r>
              <a:rPr lang="en-US" sz="3200" dirty="0">
                <a:latin typeface="Baskerville Old Face"/>
                <a:cs typeface="Baskerville Old Face"/>
              </a:rPr>
              <a:t>The </a:t>
            </a:r>
            <a:r>
              <a:rPr lang="en-US" sz="3200" b="1" spc="-5" dirty="0">
                <a:latin typeface="Baskerville Old Face"/>
                <a:cs typeface="Baskerville Old Face"/>
              </a:rPr>
              <a:t>latitude of a </a:t>
            </a:r>
            <a:r>
              <a:rPr lang="en-US" sz="3200" b="1" spc="-10" dirty="0">
                <a:latin typeface="Baskerville Old Face"/>
                <a:cs typeface="Baskerville Old Face"/>
              </a:rPr>
              <a:t>line </a:t>
            </a:r>
            <a:r>
              <a:rPr lang="en-US" sz="3200" b="1" dirty="0">
                <a:latin typeface="Baskerville Old Face"/>
                <a:cs typeface="Baskerville Old Face"/>
              </a:rPr>
              <a:t>is </a:t>
            </a:r>
            <a:r>
              <a:rPr lang="en-US" sz="3200" b="1" spc="-5" dirty="0">
                <a:latin typeface="Baskerville Old Face"/>
                <a:cs typeface="Baskerville Old Face"/>
              </a:rPr>
              <a:t>the distance measured  parallel to the North-South </a:t>
            </a:r>
            <a:r>
              <a:rPr lang="en-US" sz="3200" b="1" spc="-10" dirty="0">
                <a:latin typeface="Baskerville Old Face"/>
                <a:cs typeface="Baskerville Old Face"/>
              </a:rPr>
              <a:t>line </a:t>
            </a:r>
            <a:r>
              <a:rPr lang="en-US" sz="3200" b="1" spc="-5" dirty="0">
                <a:latin typeface="Baskerville Old Face"/>
                <a:cs typeface="Baskerville Old Face"/>
              </a:rPr>
              <a:t>and the departure  </a:t>
            </a:r>
            <a:r>
              <a:rPr lang="en-US" sz="3200" b="1" dirty="0">
                <a:latin typeface="Baskerville Old Face"/>
                <a:cs typeface="Baskerville Old Face"/>
              </a:rPr>
              <a:t>of </a:t>
            </a:r>
            <a:r>
              <a:rPr lang="en-US" sz="3200" b="1" spc="-5" dirty="0">
                <a:latin typeface="Baskerville Old Face"/>
                <a:cs typeface="Baskerville Old Face"/>
              </a:rPr>
              <a:t>a </a:t>
            </a:r>
            <a:r>
              <a:rPr lang="en-US" sz="3200" b="1" dirty="0">
                <a:latin typeface="Baskerville Old Face"/>
                <a:cs typeface="Baskerville Old Face"/>
              </a:rPr>
              <a:t>line measured parallel to the East-West</a:t>
            </a:r>
            <a:r>
              <a:rPr lang="en-US" sz="3200" b="1" spc="-220" dirty="0">
                <a:latin typeface="Baskerville Old Face"/>
                <a:cs typeface="Baskerville Old Face"/>
              </a:rPr>
              <a:t> </a:t>
            </a:r>
            <a:r>
              <a:rPr lang="en-US" sz="3200" b="1" spc="5" dirty="0">
                <a:latin typeface="Baskerville Old Face"/>
                <a:cs typeface="Baskerville Old Face"/>
              </a:rPr>
              <a:t>line.</a:t>
            </a:r>
            <a:endParaRPr lang="en-US" sz="3200" dirty="0">
              <a:latin typeface="Baskerville Old Face"/>
              <a:cs typeface="Baskerville Old Face"/>
            </a:endParaRPr>
          </a:p>
          <a:p>
            <a:pPr marL="355600" marR="7620" indent="-342900" algn="just">
              <a:lnSpc>
                <a:spcPct val="100000"/>
              </a:lnSpc>
              <a:spcBef>
                <a:spcPts val="725"/>
              </a:spcBef>
              <a:buFont typeface="Arial"/>
              <a:buChar char="•"/>
              <a:tabLst>
                <a:tab pos="355600" algn="l"/>
              </a:tabLst>
            </a:pPr>
            <a:r>
              <a:rPr lang="en-US" sz="3200" dirty="0">
                <a:latin typeface="Baskerville Old Face"/>
                <a:cs typeface="Baskerville Old Face"/>
              </a:rPr>
              <a:t>The </a:t>
            </a:r>
            <a:r>
              <a:rPr lang="en-US" sz="3200" spc="-10" dirty="0">
                <a:latin typeface="Baskerville Old Face"/>
                <a:cs typeface="Baskerville Old Face"/>
              </a:rPr>
              <a:t>latitude </a:t>
            </a:r>
            <a:r>
              <a:rPr lang="en-US" sz="3200" dirty="0">
                <a:latin typeface="Baskerville Old Face"/>
                <a:cs typeface="Baskerville Old Face"/>
              </a:rPr>
              <a:t>and </a:t>
            </a:r>
            <a:r>
              <a:rPr lang="en-US" sz="3200" spc="-5" dirty="0">
                <a:latin typeface="Baskerville Old Face"/>
                <a:cs typeface="Baskerville Old Face"/>
              </a:rPr>
              <a:t>departure of lines are also  expressed </a:t>
            </a:r>
            <a:r>
              <a:rPr lang="en-US" sz="3200" dirty="0">
                <a:latin typeface="Baskerville Old Face"/>
                <a:cs typeface="Baskerville Old Face"/>
              </a:rPr>
              <a:t>in </a:t>
            </a:r>
            <a:r>
              <a:rPr lang="en-US" sz="3200" spc="-5" dirty="0">
                <a:latin typeface="Baskerville Old Face"/>
                <a:cs typeface="Baskerville Old Face"/>
              </a:rPr>
              <a:t>the </a:t>
            </a:r>
            <a:r>
              <a:rPr lang="en-US" sz="3200" dirty="0">
                <a:latin typeface="Baskerville Old Face"/>
                <a:cs typeface="Baskerville Old Face"/>
              </a:rPr>
              <a:t>following</a:t>
            </a:r>
            <a:r>
              <a:rPr lang="en-US" sz="3200" spc="-35" dirty="0">
                <a:latin typeface="Baskerville Old Face"/>
                <a:cs typeface="Baskerville Old Face"/>
              </a:rPr>
              <a:t> </a:t>
            </a:r>
            <a:r>
              <a:rPr lang="en-US" sz="3200" dirty="0">
                <a:latin typeface="Baskerville Old Face"/>
                <a:cs typeface="Baskerville Old Face"/>
              </a:rPr>
              <a:t>ways</a:t>
            </a:r>
          </a:p>
          <a:p>
            <a:endParaRPr lang="en-US" sz="3200" dirty="0"/>
          </a:p>
        </p:txBody>
      </p:sp>
    </p:spTree>
    <p:extLst>
      <p:ext uri="{BB962C8B-B14F-4D97-AF65-F5344CB8AC3E}">
        <p14:creationId xmlns:p14="http://schemas.microsoft.com/office/powerpoint/2010/main" val="1622229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4070" y="281532"/>
            <a:ext cx="9169908" cy="141630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28600" y="281532"/>
            <a:ext cx="10210800" cy="706072"/>
          </a:xfrm>
          <a:prstGeom prst="rect">
            <a:avLst/>
          </a:prstGeom>
        </p:spPr>
        <p:txBody>
          <a:bodyPr vert="horz" wrap="square" lIns="0" tIns="13443" rIns="0" bIns="0" rtlCol="0">
            <a:spAutoFit/>
          </a:bodyPr>
          <a:lstStyle/>
          <a:p>
            <a:pPr marL="2128211" marR="5660" indent="-2114767">
              <a:spcBef>
                <a:spcPts val="106"/>
              </a:spcBef>
            </a:pPr>
            <a:r>
              <a:rPr sz="4500" dirty="0"/>
              <a:t>Computation </a:t>
            </a:r>
            <a:r>
              <a:rPr sz="4500" spc="-6" dirty="0"/>
              <a:t>of </a:t>
            </a:r>
            <a:r>
              <a:rPr sz="4500" dirty="0"/>
              <a:t>Latitude</a:t>
            </a:r>
            <a:r>
              <a:rPr sz="4500" spc="-162" dirty="0"/>
              <a:t> </a:t>
            </a:r>
            <a:r>
              <a:rPr sz="4500" dirty="0"/>
              <a:t>and  </a:t>
            </a:r>
            <a:r>
              <a:rPr sz="4500" spc="-6" dirty="0"/>
              <a:t>Departure</a:t>
            </a:r>
            <a:endParaRPr sz="4500" dirty="0"/>
          </a:p>
        </p:txBody>
      </p:sp>
      <p:sp>
        <p:nvSpPr>
          <p:cNvPr id="5" name="object 5"/>
          <p:cNvSpPr/>
          <p:nvPr/>
        </p:nvSpPr>
        <p:spPr>
          <a:xfrm>
            <a:off x="414070" y="1784196"/>
            <a:ext cx="9169908" cy="5248961"/>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89534" y="1724491"/>
            <a:ext cx="7335266" cy="2892835"/>
          </a:xfrm>
          <a:prstGeom prst="rect">
            <a:avLst/>
          </a:prstGeom>
        </p:spPr>
        <p:txBody>
          <a:bodyPr vert="horz" wrap="square" lIns="0" tIns="108958" rIns="0" bIns="0" rtlCol="0">
            <a:spAutoFit/>
          </a:bodyPr>
          <a:lstStyle/>
          <a:p>
            <a:pPr marL="396210" indent="-382059">
              <a:spcBef>
                <a:spcPts val="858"/>
              </a:spcBef>
              <a:buFont typeface="Arial"/>
              <a:buChar char="•"/>
              <a:tabLst>
                <a:tab pos="395502" algn="l"/>
                <a:tab pos="396210" algn="l"/>
              </a:tabLst>
            </a:pPr>
            <a:r>
              <a:rPr sz="3100" b="1" spc="-6" dirty="0">
                <a:latin typeface="Baskerville Old Face"/>
                <a:cs typeface="Baskerville Old Face"/>
              </a:rPr>
              <a:t>Northing= </a:t>
            </a:r>
            <a:r>
              <a:rPr sz="3100" spc="-11" dirty="0">
                <a:latin typeface="Baskerville Old Face"/>
                <a:cs typeface="Baskerville Old Face"/>
              </a:rPr>
              <a:t>Latitude towards </a:t>
            </a:r>
            <a:r>
              <a:rPr sz="3100" spc="-6" dirty="0">
                <a:latin typeface="Baskerville Old Face"/>
                <a:cs typeface="Baskerville Old Face"/>
              </a:rPr>
              <a:t>north= +</a:t>
            </a:r>
            <a:r>
              <a:rPr sz="3100" spc="56" dirty="0">
                <a:latin typeface="Baskerville Old Face"/>
                <a:cs typeface="Baskerville Old Face"/>
              </a:rPr>
              <a:t> </a:t>
            </a:r>
            <a:r>
              <a:rPr sz="3100" spc="-6" dirty="0">
                <a:latin typeface="Baskerville Old Face"/>
                <a:cs typeface="Baskerville Old Face"/>
              </a:rPr>
              <a:t>L</a:t>
            </a:r>
            <a:endParaRPr sz="3100" dirty="0">
              <a:latin typeface="Baskerville Old Face"/>
              <a:cs typeface="Baskerville Old Face"/>
            </a:endParaRPr>
          </a:p>
          <a:p>
            <a:pPr marL="396210" indent="-382059">
              <a:spcBef>
                <a:spcPts val="752"/>
              </a:spcBef>
              <a:buFont typeface="Arial"/>
              <a:buChar char="•"/>
              <a:tabLst>
                <a:tab pos="395502" algn="l"/>
                <a:tab pos="396210" algn="l"/>
              </a:tabLst>
            </a:pPr>
            <a:r>
              <a:rPr sz="3100" b="1" dirty="0">
                <a:latin typeface="Baskerville Old Face"/>
                <a:cs typeface="Baskerville Old Face"/>
              </a:rPr>
              <a:t>Southing</a:t>
            </a:r>
            <a:r>
              <a:rPr sz="3100" dirty="0">
                <a:latin typeface="Baskerville Old Face"/>
                <a:cs typeface="Baskerville Old Face"/>
              </a:rPr>
              <a:t>= </a:t>
            </a:r>
            <a:r>
              <a:rPr sz="3100" spc="-11" dirty="0">
                <a:latin typeface="Baskerville Old Face"/>
                <a:cs typeface="Baskerville Old Face"/>
              </a:rPr>
              <a:t>Latitude </a:t>
            </a:r>
            <a:r>
              <a:rPr sz="3100" spc="-6" dirty="0">
                <a:latin typeface="Baskerville Old Face"/>
                <a:cs typeface="Baskerville Old Face"/>
              </a:rPr>
              <a:t>towards </a:t>
            </a:r>
            <a:r>
              <a:rPr sz="3100" spc="-11" dirty="0">
                <a:latin typeface="Baskerville Old Face"/>
                <a:cs typeface="Baskerville Old Face"/>
              </a:rPr>
              <a:t>South=</a:t>
            </a:r>
            <a:r>
              <a:rPr sz="3100" spc="6" dirty="0">
                <a:latin typeface="Baskerville Old Face"/>
                <a:cs typeface="Baskerville Old Face"/>
              </a:rPr>
              <a:t> </a:t>
            </a:r>
            <a:r>
              <a:rPr sz="3100" spc="-11" dirty="0">
                <a:latin typeface="Baskerville Old Face"/>
                <a:cs typeface="Baskerville Old Face"/>
              </a:rPr>
              <a:t>-L</a:t>
            </a:r>
            <a:endParaRPr sz="3100" dirty="0">
              <a:latin typeface="Baskerville Old Face"/>
              <a:cs typeface="Baskerville Old Face"/>
            </a:endParaRPr>
          </a:p>
          <a:p>
            <a:pPr marL="396210" indent="-382059">
              <a:spcBef>
                <a:spcPts val="752"/>
              </a:spcBef>
              <a:buFont typeface="Arial"/>
              <a:buChar char="•"/>
              <a:tabLst>
                <a:tab pos="395502" algn="l"/>
                <a:tab pos="396210" algn="l"/>
              </a:tabLst>
            </a:pPr>
            <a:r>
              <a:rPr sz="3100" b="1" dirty="0">
                <a:latin typeface="Baskerville Old Face"/>
                <a:cs typeface="Baskerville Old Face"/>
              </a:rPr>
              <a:t>Easting</a:t>
            </a:r>
            <a:r>
              <a:rPr sz="3100" dirty="0">
                <a:latin typeface="Baskerville Old Face"/>
                <a:cs typeface="Baskerville Old Face"/>
              </a:rPr>
              <a:t>= </a:t>
            </a:r>
            <a:r>
              <a:rPr sz="3100" spc="-6" dirty="0">
                <a:latin typeface="Baskerville Old Face"/>
                <a:cs typeface="Baskerville Old Face"/>
              </a:rPr>
              <a:t>Departure </a:t>
            </a:r>
            <a:r>
              <a:rPr sz="3100" spc="-11" dirty="0">
                <a:latin typeface="Baskerville Old Face"/>
                <a:cs typeface="Baskerville Old Face"/>
              </a:rPr>
              <a:t>towards East= </a:t>
            </a:r>
            <a:r>
              <a:rPr sz="3100" spc="-6" dirty="0">
                <a:latin typeface="Baskerville Old Face"/>
                <a:cs typeface="Baskerville Old Face"/>
              </a:rPr>
              <a:t>+</a:t>
            </a:r>
            <a:r>
              <a:rPr sz="3100" spc="33" dirty="0">
                <a:latin typeface="Baskerville Old Face"/>
                <a:cs typeface="Baskerville Old Face"/>
              </a:rPr>
              <a:t> </a:t>
            </a:r>
            <a:r>
              <a:rPr sz="3100" spc="-6" dirty="0">
                <a:latin typeface="Baskerville Old Face"/>
                <a:cs typeface="Baskerville Old Face"/>
              </a:rPr>
              <a:t>D</a:t>
            </a:r>
            <a:endParaRPr sz="3100" dirty="0">
              <a:latin typeface="Baskerville Old Face"/>
              <a:cs typeface="Baskerville Old Face"/>
            </a:endParaRPr>
          </a:p>
          <a:p>
            <a:pPr marL="396210" indent="-382059">
              <a:spcBef>
                <a:spcPts val="747"/>
              </a:spcBef>
              <a:buFont typeface="Arial"/>
              <a:buChar char="•"/>
              <a:tabLst>
                <a:tab pos="395502" algn="l"/>
                <a:tab pos="396210" algn="l"/>
              </a:tabLst>
            </a:pPr>
            <a:r>
              <a:rPr sz="3100" b="1" dirty="0">
                <a:latin typeface="Baskerville Old Face"/>
                <a:cs typeface="Baskerville Old Face"/>
              </a:rPr>
              <a:t>Westing</a:t>
            </a:r>
            <a:r>
              <a:rPr sz="3100" dirty="0">
                <a:latin typeface="Baskerville Old Face"/>
                <a:cs typeface="Baskerville Old Face"/>
              </a:rPr>
              <a:t>= </a:t>
            </a:r>
            <a:r>
              <a:rPr sz="3100" spc="-6" dirty="0">
                <a:latin typeface="Baskerville Old Face"/>
                <a:cs typeface="Baskerville Old Face"/>
              </a:rPr>
              <a:t>Departure </a:t>
            </a:r>
            <a:r>
              <a:rPr sz="3100" spc="-11" dirty="0">
                <a:latin typeface="Baskerville Old Face"/>
                <a:cs typeface="Baskerville Old Face"/>
              </a:rPr>
              <a:t>towards </a:t>
            </a:r>
            <a:r>
              <a:rPr sz="3100" spc="-6" dirty="0">
                <a:latin typeface="Baskerville Old Face"/>
                <a:cs typeface="Baskerville Old Face"/>
              </a:rPr>
              <a:t>West=</a:t>
            </a:r>
            <a:r>
              <a:rPr sz="3100" spc="-39" dirty="0">
                <a:latin typeface="Baskerville Old Face"/>
                <a:cs typeface="Baskerville Old Face"/>
              </a:rPr>
              <a:t> </a:t>
            </a:r>
            <a:r>
              <a:rPr sz="3100" spc="-11" dirty="0">
                <a:latin typeface="Baskerville Old Face"/>
                <a:cs typeface="Baskerville Old Face"/>
              </a:rPr>
              <a:t>-D</a:t>
            </a:r>
            <a:endParaRPr sz="3100" dirty="0">
              <a:latin typeface="Baskerville Old Face"/>
              <a:cs typeface="Baskerville Old Face"/>
            </a:endParaRPr>
          </a:p>
          <a:p>
            <a:pPr marL="396210" indent="-382059">
              <a:spcBef>
                <a:spcPts val="752"/>
              </a:spcBef>
              <a:buFont typeface="Arial"/>
              <a:buChar char="•"/>
              <a:tabLst>
                <a:tab pos="395502" algn="l"/>
                <a:tab pos="396210" algn="l"/>
              </a:tabLst>
            </a:pPr>
            <a:r>
              <a:rPr sz="3100" b="1" dirty="0">
                <a:latin typeface="Baskerville Old Face"/>
                <a:cs typeface="Baskerville Old Face"/>
              </a:rPr>
              <a:t>Conversion </a:t>
            </a:r>
            <a:r>
              <a:rPr sz="3100" b="1" spc="6" dirty="0">
                <a:latin typeface="Baskerville Old Face"/>
                <a:cs typeface="Baskerville Old Face"/>
              </a:rPr>
              <a:t>of </a:t>
            </a:r>
            <a:r>
              <a:rPr sz="3100" b="1" dirty="0">
                <a:latin typeface="Baskerville Old Face"/>
                <a:cs typeface="Baskerville Old Face"/>
              </a:rPr>
              <a:t>WCB to</a:t>
            </a:r>
            <a:r>
              <a:rPr sz="3100" b="1" spc="-111" dirty="0">
                <a:latin typeface="Baskerville Old Face"/>
                <a:cs typeface="Baskerville Old Face"/>
              </a:rPr>
              <a:t> </a:t>
            </a:r>
            <a:r>
              <a:rPr sz="3100" b="1" spc="6" dirty="0">
                <a:latin typeface="Baskerville Old Face"/>
                <a:cs typeface="Baskerville Old Face"/>
              </a:rPr>
              <a:t>RB</a:t>
            </a:r>
            <a:endParaRPr sz="3100" dirty="0">
              <a:latin typeface="Baskerville Old Face"/>
              <a:cs typeface="Baskerville Old Face"/>
            </a:endParaRPr>
          </a:p>
        </p:txBody>
      </p:sp>
      <p:graphicFrame>
        <p:nvGraphicFramePr>
          <p:cNvPr id="8" name="object 8"/>
          <p:cNvGraphicFramePr>
            <a:graphicFrameLocks noGrp="1"/>
          </p:cNvGraphicFramePr>
          <p:nvPr/>
        </p:nvGraphicFramePr>
        <p:xfrm>
          <a:off x="1250315" y="5001684"/>
          <a:ext cx="6705600" cy="2101423"/>
        </p:xfrm>
        <a:graphic>
          <a:graphicData uri="http://schemas.openxmlformats.org/drawingml/2006/table">
            <a:tbl>
              <a:tblPr firstRow="1" bandRow="1">
                <a:tableStyleId>{2D5ABB26-0587-4C30-8999-92F81FD0307C}</a:tableStyleId>
              </a:tblPr>
              <a:tblGrid>
                <a:gridCol w="2235200"/>
                <a:gridCol w="2235200"/>
                <a:gridCol w="2235200"/>
              </a:tblGrid>
              <a:tr h="420284">
                <a:tc>
                  <a:txBody>
                    <a:bodyPr/>
                    <a:lstStyle/>
                    <a:p>
                      <a:pPr marL="91440">
                        <a:lnSpc>
                          <a:spcPct val="100000"/>
                        </a:lnSpc>
                        <a:spcBef>
                          <a:spcPts val="235"/>
                        </a:spcBef>
                      </a:pPr>
                      <a:r>
                        <a:rPr sz="2000" b="1" dirty="0">
                          <a:solidFill>
                            <a:srgbClr val="FFFFFF"/>
                          </a:solidFill>
                          <a:latin typeface="Baskerville Old Face"/>
                          <a:cs typeface="Baskerville Old Face"/>
                        </a:rPr>
                        <a:t>WCB</a:t>
                      </a:r>
                      <a:endParaRPr sz="2000" dirty="0">
                        <a:latin typeface="Baskerville Old Face"/>
                        <a:cs typeface="Baskerville Old Face"/>
                      </a:endParaRPr>
                    </a:p>
                  </a:txBody>
                  <a:tcPr marL="0" marR="0" marT="3382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nSpc>
                          <a:spcPct val="100000"/>
                        </a:lnSpc>
                        <a:spcBef>
                          <a:spcPts val="235"/>
                        </a:spcBef>
                      </a:pPr>
                      <a:r>
                        <a:rPr sz="2000" b="1" spc="5" dirty="0">
                          <a:solidFill>
                            <a:srgbClr val="FFFFFF"/>
                          </a:solidFill>
                          <a:latin typeface="Baskerville Old Face"/>
                          <a:cs typeface="Baskerville Old Face"/>
                        </a:rPr>
                        <a:t>RB</a:t>
                      </a:r>
                      <a:endParaRPr sz="2000">
                        <a:latin typeface="Baskerville Old Face"/>
                        <a:cs typeface="Baskerville Old Face"/>
                      </a:endParaRPr>
                    </a:p>
                  </a:txBody>
                  <a:tcPr marL="0" marR="0" marT="3382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235"/>
                        </a:spcBef>
                      </a:pPr>
                      <a:r>
                        <a:rPr sz="2000" b="1" dirty="0">
                          <a:solidFill>
                            <a:srgbClr val="FFFFFF"/>
                          </a:solidFill>
                          <a:latin typeface="Baskerville Old Face"/>
                          <a:cs typeface="Baskerville Old Face"/>
                        </a:rPr>
                        <a:t>Quadrant</a:t>
                      </a:r>
                      <a:endParaRPr sz="2000">
                        <a:latin typeface="Baskerville Old Face"/>
                        <a:cs typeface="Baskerville Old Face"/>
                      </a:endParaRPr>
                    </a:p>
                  </a:txBody>
                  <a:tcPr marL="0" marR="0" marT="3382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r>
              <a:tr h="420285">
                <a:tc>
                  <a:txBody>
                    <a:bodyPr/>
                    <a:lstStyle/>
                    <a:p>
                      <a:pPr marL="91440">
                        <a:lnSpc>
                          <a:spcPct val="100000"/>
                        </a:lnSpc>
                        <a:spcBef>
                          <a:spcPts val="235"/>
                        </a:spcBef>
                      </a:pPr>
                      <a:r>
                        <a:rPr sz="2000" b="1" spc="-5" dirty="0">
                          <a:latin typeface="Baskerville Old Face"/>
                          <a:cs typeface="Baskerville Old Face"/>
                        </a:rPr>
                        <a:t>0 </a:t>
                      </a:r>
                      <a:r>
                        <a:rPr sz="2000" b="1" dirty="0">
                          <a:latin typeface="Baskerville Old Face"/>
                          <a:cs typeface="Baskerville Old Face"/>
                        </a:rPr>
                        <a:t>to 90</a:t>
                      </a:r>
                      <a:r>
                        <a:rPr sz="2000" b="1" spc="-40" dirty="0">
                          <a:latin typeface="Baskerville Old Face"/>
                          <a:cs typeface="Baskerville Old Face"/>
                        </a:rPr>
                        <a:t> </a:t>
                      </a:r>
                      <a:r>
                        <a:rPr sz="2000" b="1" spc="-7" baseline="25462" dirty="0">
                          <a:latin typeface="Baskerville Old Face"/>
                          <a:cs typeface="Baskerville Old Face"/>
                        </a:rPr>
                        <a:t>0</a:t>
                      </a:r>
                      <a:endParaRPr sz="2000" baseline="25462">
                        <a:latin typeface="Baskerville Old Face"/>
                        <a:cs typeface="Baskerville Old Face"/>
                      </a:endParaRPr>
                    </a:p>
                  </a:txBody>
                  <a:tcPr marL="0" marR="0" marT="3382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35"/>
                        </a:spcBef>
                      </a:pPr>
                      <a:r>
                        <a:rPr sz="2000" b="1" dirty="0">
                          <a:latin typeface="Baskerville Old Face"/>
                          <a:cs typeface="Baskerville Old Face"/>
                        </a:rPr>
                        <a:t>RB=WCB</a:t>
                      </a:r>
                      <a:endParaRPr sz="2000">
                        <a:latin typeface="Baskerville Old Face"/>
                        <a:cs typeface="Baskerville Old Face"/>
                      </a:endParaRPr>
                    </a:p>
                  </a:txBody>
                  <a:tcPr marL="0" marR="0" marT="3382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35"/>
                        </a:spcBef>
                      </a:pPr>
                      <a:r>
                        <a:rPr sz="2000" b="1" dirty="0">
                          <a:latin typeface="Baskerville Old Face"/>
                          <a:cs typeface="Baskerville Old Face"/>
                        </a:rPr>
                        <a:t>NE</a:t>
                      </a:r>
                      <a:endParaRPr sz="2000">
                        <a:latin typeface="Baskerville Old Face"/>
                        <a:cs typeface="Baskerville Old Face"/>
                      </a:endParaRPr>
                    </a:p>
                  </a:txBody>
                  <a:tcPr marL="0" marR="0" marT="3382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420284">
                <a:tc>
                  <a:txBody>
                    <a:bodyPr/>
                    <a:lstStyle/>
                    <a:p>
                      <a:pPr marL="91440">
                        <a:lnSpc>
                          <a:spcPct val="100000"/>
                        </a:lnSpc>
                        <a:spcBef>
                          <a:spcPts val="235"/>
                        </a:spcBef>
                      </a:pPr>
                      <a:r>
                        <a:rPr sz="2000" b="1" spc="5" dirty="0">
                          <a:latin typeface="Baskerville Old Face"/>
                          <a:cs typeface="Baskerville Old Face"/>
                        </a:rPr>
                        <a:t>90 </a:t>
                      </a:r>
                      <a:r>
                        <a:rPr sz="2000" b="1" spc="-7" baseline="25462" dirty="0">
                          <a:latin typeface="Baskerville Old Face"/>
                          <a:cs typeface="Baskerville Old Face"/>
                        </a:rPr>
                        <a:t>0 </a:t>
                      </a:r>
                      <a:r>
                        <a:rPr sz="2000" b="1" dirty="0">
                          <a:latin typeface="Baskerville Old Face"/>
                          <a:cs typeface="Baskerville Old Face"/>
                        </a:rPr>
                        <a:t>and </a:t>
                      </a:r>
                      <a:r>
                        <a:rPr sz="2000" b="1" spc="5" dirty="0">
                          <a:latin typeface="Baskerville Old Face"/>
                          <a:cs typeface="Baskerville Old Face"/>
                        </a:rPr>
                        <a:t>180</a:t>
                      </a:r>
                      <a:r>
                        <a:rPr sz="2000" b="1" spc="-225" dirty="0">
                          <a:latin typeface="Baskerville Old Face"/>
                          <a:cs typeface="Baskerville Old Face"/>
                        </a:rPr>
                        <a:t> </a:t>
                      </a:r>
                      <a:r>
                        <a:rPr sz="2000" b="1" spc="-7" baseline="25462" dirty="0">
                          <a:latin typeface="Baskerville Old Face"/>
                          <a:cs typeface="Baskerville Old Face"/>
                        </a:rPr>
                        <a:t>0</a:t>
                      </a:r>
                      <a:endParaRPr sz="2000" baseline="25462">
                        <a:latin typeface="Baskerville Old Face"/>
                        <a:cs typeface="Baskerville Old Face"/>
                      </a:endParaRPr>
                    </a:p>
                  </a:txBody>
                  <a:tcPr marL="0" marR="0" marT="3382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35"/>
                        </a:spcBef>
                      </a:pPr>
                      <a:r>
                        <a:rPr sz="2000" b="1" dirty="0">
                          <a:latin typeface="Baskerville Old Face"/>
                          <a:cs typeface="Baskerville Old Face"/>
                        </a:rPr>
                        <a:t>RB= </a:t>
                      </a:r>
                      <a:r>
                        <a:rPr sz="2000" b="1" spc="5" dirty="0">
                          <a:latin typeface="Baskerville Old Face"/>
                          <a:cs typeface="Baskerville Old Face"/>
                        </a:rPr>
                        <a:t>180 </a:t>
                      </a:r>
                      <a:r>
                        <a:rPr sz="2000" b="1" spc="-5" dirty="0">
                          <a:latin typeface="Baskerville Old Face"/>
                          <a:cs typeface="Baskerville Old Face"/>
                        </a:rPr>
                        <a:t>–</a:t>
                      </a:r>
                      <a:r>
                        <a:rPr sz="2000" b="1" spc="-85" dirty="0">
                          <a:latin typeface="Baskerville Old Face"/>
                          <a:cs typeface="Baskerville Old Face"/>
                        </a:rPr>
                        <a:t> </a:t>
                      </a:r>
                      <a:r>
                        <a:rPr sz="2000" b="1" dirty="0">
                          <a:latin typeface="Baskerville Old Face"/>
                          <a:cs typeface="Baskerville Old Face"/>
                        </a:rPr>
                        <a:t>WCB</a:t>
                      </a:r>
                      <a:endParaRPr sz="2000">
                        <a:latin typeface="Baskerville Old Face"/>
                        <a:cs typeface="Baskerville Old Face"/>
                      </a:endParaRPr>
                    </a:p>
                  </a:txBody>
                  <a:tcPr marL="0" marR="0" marT="3382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35"/>
                        </a:spcBef>
                      </a:pPr>
                      <a:r>
                        <a:rPr sz="2000" b="1" spc="10" dirty="0">
                          <a:latin typeface="Baskerville Old Face"/>
                          <a:cs typeface="Baskerville Old Face"/>
                        </a:rPr>
                        <a:t>SE</a:t>
                      </a:r>
                      <a:endParaRPr sz="2000">
                        <a:latin typeface="Baskerville Old Face"/>
                        <a:cs typeface="Baskerville Old Face"/>
                      </a:endParaRPr>
                    </a:p>
                  </a:txBody>
                  <a:tcPr marL="0" marR="0" marT="3382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420285">
                <a:tc>
                  <a:txBody>
                    <a:bodyPr/>
                    <a:lstStyle/>
                    <a:p>
                      <a:pPr marL="91440">
                        <a:lnSpc>
                          <a:spcPct val="100000"/>
                        </a:lnSpc>
                        <a:spcBef>
                          <a:spcPts val="235"/>
                        </a:spcBef>
                      </a:pPr>
                      <a:r>
                        <a:rPr sz="2000" b="1" spc="5" dirty="0">
                          <a:latin typeface="Baskerville Old Face"/>
                          <a:cs typeface="Baskerville Old Face"/>
                        </a:rPr>
                        <a:t>180 </a:t>
                      </a:r>
                      <a:r>
                        <a:rPr sz="2000" b="1" spc="-7" baseline="25462" dirty="0">
                          <a:latin typeface="Baskerville Old Face"/>
                          <a:cs typeface="Baskerville Old Face"/>
                        </a:rPr>
                        <a:t>0 </a:t>
                      </a:r>
                      <a:r>
                        <a:rPr sz="2000" b="1" dirty="0">
                          <a:latin typeface="Baskerville Old Face"/>
                          <a:cs typeface="Baskerville Old Face"/>
                        </a:rPr>
                        <a:t>and </a:t>
                      </a:r>
                      <a:r>
                        <a:rPr sz="2000" b="1" spc="5" dirty="0">
                          <a:latin typeface="Baskerville Old Face"/>
                          <a:cs typeface="Baskerville Old Face"/>
                        </a:rPr>
                        <a:t>270</a:t>
                      </a:r>
                      <a:r>
                        <a:rPr sz="2000" b="1" spc="-240" dirty="0">
                          <a:latin typeface="Baskerville Old Face"/>
                          <a:cs typeface="Baskerville Old Face"/>
                        </a:rPr>
                        <a:t> </a:t>
                      </a:r>
                      <a:r>
                        <a:rPr sz="2000" b="1" spc="-7" baseline="25462" dirty="0">
                          <a:latin typeface="Baskerville Old Face"/>
                          <a:cs typeface="Baskerville Old Face"/>
                        </a:rPr>
                        <a:t>0</a:t>
                      </a:r>
                      <a:endParaRPr sz="2000" baseline="25462">
                        <a:latin typeface="Baskerville Old Face"/>
                        <a:cs typeface="Baskerville Old Face"/>
                      </a:endParaRPr>
                    </a:p>
                  </a:txBody>
                  <a:tcPr marL="0" marR="0" marT="3382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35"/>
                        </a:spcBef>
                      </a:pPr>
                      <a:r>
                        <a:rPr sz="2000" b="1" dirty="0">
                          <a:latin typeface="Baskerville Old Face"/>
                          <a:cs typeface="Baskerville Old Face"/>
                        </a:rPr>
                        <a:t>RB= </a:t>
                      </a:r>
                      <a:r>
                        <a:rPr sz="2000" b="1" spc="5" dirty="0">
                          <a:latin typeface="Baskerville Old Face"/>
                          <a:cs typeface="Baskerville Old Face"/>
                        </a:rPr>
                        <a:t>WCB- 180</a:t>
                      </a:r>
                      <a:r>
                        <a:rPr sz="2000" b="1" spc="-140" dirty="0">
                          <a:latin typeface="Baskerville Old Face"/>
                          <a:cs typeface="Baskerville Old Face"/>
                        </a:rPr>
                        <a:t> </a:t>
                      </a:r>
                      <a:r>
                        <a:rPr sz="2000" b="1" spc="-7" baseline="25462" dirty="0">
                          <a:latin typeface="Baskerville Old Face"/>
                          <a:cs typeface="Baskerville Old Face"/>
                        </a:rPr>
                        <a:t>0</a:t>
                      </a:r>
                      <a:endParaRPr sz="2000" baseline="25462">
                        <a:latin typeface="Baskerville Old Face"/>
                        <a:cs typeface="Baskerville Old Face"/>
                      </a:endParaRPr>
                    </a:p>
                  </a:txBody>
                  <a:tcPr marL="0" marR="0" marT="3382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35"/>
                        </a:spcBef>
                      </a:pPr>
                      <a:r>
                        <a:rPr sz="2000" b="1" spc="10" dirty="0">
                          <a:latin typeface="Baskerville Old Face"/>
                          <a:cs typeface="Baskerville Old Face"/>
                        </a:rPr>
                        <a:t>SW</a:t>
                      </a:r>
                      <a:endParaRPr sz="2000">
                        <a:latin typeface="Baskerville Old Face"/>
                        <a:cs typeface="Baskerville Old Face"/>
                      </a:endParaRPr>
                    </a:p>
                  </a:txBody>
                  <a:tcPr marL="0" marR="0" marT="3382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420285">
                <a:tc>
                  <a:txBody>
                    <a:bodyPr/>
                    <a:lstStyle/>
                    <a:p>
                      <a:pPr marL="91440">
                        <a:lnSpc>
                          <a:spcPct val="100000"/>
                        </a:lnSpc>
                        <a:spcBef>
                          <a:spcPts val="235"/>
                        </a:spcBef>
                      </a:pPr>
                      <a:r>
                        <a:rPr sz="2000" b="1" spc="5" dirty="0">
                          <a:latin typeface="Baskerville Old Face"/>
                          <a:cs typeface="Baskerville Old Face"/>
                        </a:rPr>
                        <a:t>270 </a:t>
                      </a:r>
                      <a:r>
                        <a:rPr sz="2000" b="1" spc="-7" baseline="25462" dirty="0">
                          <a:latin typeface="Baskerville Old Face"/>
                          <a:cs typeface="Baskerville Old Face"/>
                        </a:rPr>
                        <a:t>0 </a:t>
                      </a:r>
                      <a:r>
                        <a:rPr sz="2000" b="1" dirty="0">
                          <a:latin typeface="Baskerville Old Face"/>
                          <a:cs typeface="Baskerville Old Face"/>
                        </a:rPr>
                        <a:t>and </a:t>
                      </a:r>
                      <a:r>
                        <a:rPr sz="2000" b="1" spc="5" dirty="0">
                          <a:latin typeface="Baskerville Old Face"/>
                          <a:cs typeface="Baskerville Old Face"/>
                        </a:rPr>
                        <a:t>360</a:t>
                      </a:r>
                      <a:r>
                        <a:rPr sz="2000" b="1" spc="-95" dirty="0">
                          <a:latin typeface="Baskerville Old Face"/>
                          <a:cs typeface="Baskerville Old Face"/>
                        </a:rPr>
                        <a:t> </a:t>
                      </a:r>
                      <a:r>
                        <a:rPr sz="2000" b="1" spc="-7" baseline="25462" dirty="0">
                          <a:latin typeface="Baskerville Old Face"/>
                          <a:cs typeface="Baskerville Old Face"/>
                        </a:rPr>
                        <a:t>0</a:t>
                      </a:r>
                      <a:endParaRPr sz="2000" baseline="25462">
                        <a:latin typeface="Baskerville Old Face"/>
                        <a:cs typeface="Baskerville Old Face"/>
                      </a:endParaRPr>
                    </a:p>
                  </a:txBody>
                  <a:tcPr marL="0" marR="0" marT="3382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35"/>
                        </a:spcBef>
                      </a:pPr>
                      <a:r>
                        <a:rPr sz="2000" b="1" dirty="0">
                          <a:latin typeface="Baskerville Old Face"/>
                          <a:cs typeface="Baskerville Old Face"/>
                        </a:rPr>
                        <a:t>RB= </a:t>
                      </a:r>
                      <a:r>
                        <a:rPr sz="2000" b="1" spc="5" dirty="0">
                          <a:latin typeface="Baskerville Old Face"/>
                          <a:cs typeface="Baskerville Old Face"/>
                        </a:rPr>
                        <a:t>360 </a:t>
                      </a:r>
                      <a:r>
                        <a:rPr sz="2000" b="1" spc="-7" baseline="25462" dirty="0">
                          <a:latin typeface="Baskerville Old Face"/>
                          <a:cs typeface="Baskerville Old Face"/>
                        </a:rPr>
                        <a:t>0 </a:t>
                      </a:r>
                      <a:r>
                        <a:rPr sz="2000" b="1" spc="-5" dirty="0">
                          <a:latin typeface="Baskerville Old Face"/>
                          <a:cs typeface="Baskerville Old Face"/>
                        </a:rPr>
                        <a:t>–</a:t>
                      </a:r>
                      <a:r>
                        <a:rPr sz="2000" b="1" spc="-235" dirty="0">
                          <a:latin typeface="Baskerville Old Face"/>
                          <a:cs typeface="Baskerville Old Face"/>
                        </a:rPr>
                        <a:t> </a:t>
                      </a:r>
                      <a:r>
                        <a:rPr sz="2000" b="1" dirty="0">
                          <a:latin typeface="Baskerville Old Face"/>
                          <a:cs typeface="Baskerville Old Face"/>
                        </a:rPr>
                        <a:t>WCB</a:t>
                      </a:r>
                      <a:endParaRPr sz="2000">
                        <a:latin typeface="Baskerville Old Face"/>
                        <a:cs typeface="Baskerville Old Face"/>
                      </a:endParaRPr>
                    </a:p>
                  </a:txBody>
                  <a:tcPr marL="0" marR="0" marT="3382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35"/>
                        </a:spcBef>
                      </a:pPr>
                      <a:r>
                        <a:rPr sz="2000" b="1" dirty="0">
                          <a:latin typeface="Baskerville Old Face"/>
                          <a:cs typeface="Baskerville Old Face"/>
                        </a:rPr>
                        <a:t>NW</a:t>
                      </a:r>
                      <a:endParaRPr sz="2000" dirty="0">
                        <a:latin typeface="Baskerville Old Face"/>
                        <a:cs typeface="Baskerville Old Face"/>
                      </a:endParaRPr>
                    </a:p>
                  </a:txBody>
                  <a:tcPr marL="0" marR="0" marT="3382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bl>
          </a:graphicData>
        </a:graphic>
      </p:graphicFrame>
    </p:spTree>
    <p:extLst>
      <p:ext uri="{BB962C8B-B14F-4D97-AF65-F5344CB8AC3E}">
        <p14:creationId xmlns:p14="http://schemas.microsoft.com/office/powerpoint/2010/main" val="4168627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4070" y="281532"/>
            <a:ext cx="9169908" cy="141630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07364" y="1777289"/>
            <a:ext cx="9183319" cy="2540711"/>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495936" y="1806363"/>
          <a:ext cx="9052559" cy="2406560"/>
        </p:xfrm>
        <a:graphic>
          <a:graphicData uri="http://schemas.openxmlformats.org/drawingml/2006/table">
            <a:tbl>
              <a:tblPr firstRow="1" bandRow="1">
                <a:tableStyleId>{2D5ABB26-0587-4C30-8999-92F81FD0307C}</a:tableStyleId>
              </a:tblPr>
              <a:tblGrid>
                <a:gridCol w="1810512"/>
                <a:gridCol w="1810512"/>
                <a:gridCol w="1810511"/>
                <a:gridCol w="1810512"/>
                <a:gridCol w="1810512"/>
              </a:tblGrid>
              <a:tr h="725423">
                <a:tc>
                  <a:txBody>
                    <a:bodyPr/>
                    <a:lstStyle/>
                    <a:p>
                      <a:pPr marL="91440">
                        <a:lnSpc>
                          <a:spcPct val="100000"/>
                        </a:lnSpc>
                        <a:spcBef>
                          <a:spcPts val="229"/>
                        </a:spcBef>
                      </a:pPr>
                      <a:r>
                        <a:rPr sz="2000" b="1" dirty="0">
                          <a:solidFill>
                            <a:srgbClr val="FFFFFF"/>
                          </a:solidFill>
                          <a:latin typeface="Baskerville Old Face"/>
                          <a:cs typeface="Baskerville Old Face"/>
                        </a:rPr>
                        <a:t>Line</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nSpc>
                          <a:spcPct val="100000"/>
                        </a:lnSpc>
                        <a:spcBef>
                          <a:spcPts val="229"/>
                        </a:spcBef>
                      </a:pPr>
                      <a:r>
                        <a:rPr sz="2000" b="1" dirty="0">
                          <a:solidFill>
                            <a:srgbClr val="FFFFFF"/>
                          </a:solidFill>
                          <a:latin typeface="Baskerville Old Face"/>
                          <a:cs typeface="Baskerville Old Face"/>
                        </a:rPr>
                        <a:t>Length</a:t>
                      </a:r>
                      <a:r>
                        <a:rPr sz="2000" b="1" spc="-55" dirty="0">
                          <a:solidFill>
                            <a:srgbClr val="FFFFFF"/>
                          </a:solidFill>
                          <a:latin typeface="Baskerville Old Face"/>
                          <a:cs typeface="Baskerville Old Face"/>
                        </a:rPr>
                        <a:t> </a:t>
                      </a:r>
                      <a:r>
                        <a:rPr sz="2000" b="1" dirty="0">
                          <a:solidFill>
                            <a:srgbClr val="FFFFFF"/>
                          </a:solidFill>
                          <a:latin typeface="Baskerville Old Face"/>
                          <a:cs typeface="Baskerville Old Face"/>
                        </a:rPr>
                        <a:t>(L)</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473075">
                        <a:lnSpc>
                          <a:spcPct val="100600"/>
                        </a:lnSpc>
                        <a:spcBef>
                          <a:spcPts val="215"/>
                        </a:spcBef>
                      </a:pPr>
                      <a:r>
                        <a:rPr sz="2000" b="1" dirty="0">
                          <a:solidFill>
                            <a:srgbClr val="FFFFFF"/>
                          </a:solidFill>
                          <a:latin typeface="Baskerville Old Face"/>
                          <a:cs typeface="Baskerville Old Face"/>
                        </a:rPr>
                        <a:t>Reduced  Bearing</a:t>
                      </a:r>
                      <a:r>
                        <a:rPr sz="2000" b="1" spc="-114" dirty="0">
                          <a:solidFill>
                            <a:srgbClr val="FFFFFF"/>
                          </a:solidFill>
                          <a:latin typeface="Baskerville Old Face"/>
                          <a:cs typeface="Baskerville Old Face"/>
                        </a:rPr>
                        <a:t> </a:t>
                      </a:r>
                      <a:r>
                        <a:rPr sz="2000" b="1" dirty="0">
                          <a:solidFill>
                            <a:srgbClr val="FFFFFF"/>
                          </a:solidFill>
                          <a:latin typeface="Baskerville Old Face"/>
                          <a:cs typeface="Baskerville Old Face"/>
                        </a:rPr>
                        <a:t>(</a:t>
                      </a:r>
                      <a:r>
                        <a:rPr sz="2000" b="1" dirty="0">
                          <a:solidFill>
                            <a:srgbClr val="FFFFFF"/>
                          </a:solidFill>
                          <a:latin typeface="Times New Roman"/>
                          <a:cs typeface="Times New Roman"/>
                        </a:rPr>
                        <a:t>Ө</a:t>
                      </a:r>
                      <a:r>
                        <a:rPr sz="2000" b="1" dirty="0">
                          <a:solidFill>
                            <a:srgbClr val="FFFFFF"/>
                          </a:solidFill>
                          <a:latin typeface="Baskerville Old Face"/>
                          <a:cs typeface="Baskerville Old Face"/>
                        </a:rPr>
                        <a:t>)</a:t>
                      </a:r>
                      <a:endParaRPr sz="2000">
                        <a:latin typeface="Baskerville Old Face"/>
                        <a:cs typeface="Baskerville Old Face"/>
                      </a:endParaRPr>
                    </a:p>
                  </a:txBody>
                  <a:tcPr marL="0" marR="0" marT="30946"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581025">
                        <a:lnSpc>
                          <a:spcPct val="100600"/>
                        </a:lnSpc>
                        <a:spcBef>
                          <a:spcPts val="215"/>
                        </a:spcBef>
                      </a:pPr>
                      <a:r>
                        <a:rPr sz="2000" b="1" dirty="0">
                          <a:solidFill>
                            <a:srgbClr val="FFFFFF"/>
                          </a:solidFill>
                          <a:latin typeface="Baskerville Old Face"/>
                          <a:cs typeface="Baskerville Old Face"/>
                        </a:rPr>
                        <a:t>Latitude  (LCOS</a:t>
                      </a:r>
                      <a:r>
                        <a:rPr sz="2000" b="1" spc="-114" dirty="0">
                          <a:solidFill>
                            <a:srgbClr val="FFFFFF"/>
                          </a:solidFill>
                          <a:latin typeface="Baskerville Old Face"/>
                          <a:cs typeface="Baskerville Old Face"/>
                        </a:rPr>
                        <a:t> </a:t>
                      </a:r>
                      <a:r>
                        <a:rPr sz="2000" b="1" spc="-5" dirty="0">
                          <a:solidFill>
                            <a:srgbClr val="FFFFFF"/>
                          </a:solidFill>
                          <a:latin typeface="Times New Roman"/>
                          <a:cs typeface="Times New Roman"/>
                        </a:rPr>
                        <a:t>Ө</a:t>
                      </a:r>
                      <a:r>
                        <a:rPr sz="2000" b="1" spc="-5" dirty="0">
                          <a:solidFill>
                            <a:srgbClr val="FFFFFF"/>
                          </a:solidFill>
                          <a:latin typeface="Baskerville Old Face"/>
                          <a:cs typeface="Baskerville Old Face"/>
                        </a:rPr>
                        <a:t>)</a:t>
                      </a:r>
                      <a:endParaRPr sz="2000">
                        <a:latin typeface="Baskerville Old Face"/>
                        <a:cs typeface="Baskerville Old Face"/>
                      </a:endParaRPr>
                    </a:p>
                  </a:txBody>
                  <a:tcPr marL="0" marR="0" marT="30946"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710" marR="603885">
                        <a:lnSpc>
                          <a:spcPct val="100600"/>
                        </a:lnSpc>
                        <a:spcBef>
                          <a:spcPts val="215"/>
                        </a:spcBef>
                      </a:pPr>
                      <a:r>
                        <a:rPr sz="2000" b="1" spc="10" dirty="0">
                          <a:solidFill>
                            <a:srgbClr val="FFFFFF"/>
                          </a:solidFill>
                          <a:latin typeface="Baskerville Old Face"/>
                          <a:cs typeface="Baskerville Old Face"/>
                        </a:rPr>
                        <a:t>D</a:t>
                      </a:r>
                      <a:r>
                        <a:rPr sz="2000" b="1" spc="15" dirty="0">
                          <a:solidFill>
                            <a:srgbClr val="FFFFFF"/>
                          </a:solidFill>
                          <a:latin typeface="Baskerville Old Face"/>
                          <a:cs typeface="Baskerville Old Face"/>
                        </a:rPr>
                        <a:t>e</a:t>
                      </a:r>
                      <a:r>
                        <a:rPr sz="2000" b="1" dirty="0">
                          <a:solidFill>
                            <a:srgbClr val="FFFFFF"/>
                          </a:solidFill>
                          <a:latin typeface="Baskerville Old Face"/>
                          <a:cs typeface="Baskerville Old Face"/>
                        </a:rPr>
                        <a:t>p</a:t>
                      </a:r>
                      <a:r>
                        <a:rPr sz="2000" b="1" spc="10" dirty="0">
                          <a:solidFill>
                            <a:srgbClr val="FFFFFF"/>
                          </a:solidFill>
                          <a:latin typeface="Baskerville Old Face"/>
                          <a:cs typeface="Baskerville Old Face"/>
                        </a:rPr>
                        <a:t>a</a:t>
                      </a:r>
                      <a:r>
                        <a:rPr sz="2000" b="1" dirty="0">
                          <a:solidFill>
                            <a:srgbClr val="FFFFFF"/>
                          </a:solidFill>
                          <a:latin typeface="Baskerville Old Face"/>
                          <a:cs typeface="Baskerville Old Face"/>
                        </a:rPr>
                        <a:t>rture  (L </a:t>
                      </a:r>
                      <a:r>
                        <a:rPr sz="2000" b="1" spc="5" dirty="0">
                          <a:solidFill>
                            <a:srgbClr val="FFFFFF"/>
                          </a:solidFill>
                          <a:latin typeface="Baskerville Old Face"/>
                          <a:cs typeface="Baskerville Old Face"/>
                        </a:rPr>
                        <a:t>Sin</a:t>
                      </a:r>
                      <a:r>
                        <a:rPr sz="2000" b="1" spc="-90" dirty="0">
                          <a:solidFill>
                            <a:srgbClr val="FFFFFF"/>
                          </a:solidFill>
                          <a:latin typeface="Baskerville Old Face"/>
                          <a:cs typeface="Baskerville Old Face"/>
                        </a:rPr>
                        <a:t> </a:t>
                      </a:r>
                      <a:r>
                        <a:rPr sz="2000" b="1" spc="-5" dirty="0">
                          <a:solidFill>
                            <a:srgbClr val="FFFFFF"/>
                          </a:solidFill>
                          <a:latin typeface="Times New Roman"/>
                          <a:cs typeface="Times New Roman"/>
                        </a:rPr>
                        <a:t>Ө</a:t>
                      </a:r>
                      <a:r>
                        <a:rPr sz="2000" b="1" spc="-5" dirty="0">
                          <a:solidFill>
                            <a:srgbClr val="FFFFFF"/>
                          </a:solidFill>
                          <a:latin typeface="Baskerville Old Face"/>
                          <a:cs typeface="Baskerville Old Face"/>
                        </a:rPr>
                        <a:t>)</a:t>
                      </a:r>
                      <a:endParaRPr sz="2000">
                        <a:latin typeface="Baskerville Old Face"/>
                        <a:cs typeface="Baskerville Old Face"/>
                      </a:endParaRPr>
                    </a:p>
                  </a:txBody>
                  <a:tcPr marL="0" marR="0" marT="30946"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r>
              <a:tr h="420285">
                <a:tc>
                  <a:txBody>
                    <a:bodyPr/>
                    <a:lstStyle/>
                    <a:p>
                      <a:pPr marL="91440">
                        <a:lnSpc>
                          <a:spcPct val="100000"/>
                        </a:lnSpc>
                        <a:spcBef>
                          <a:spcPts val="229"/>
                        </a:spcBef>
                      </a:pPr>
                      <a:r>
                        <a:rPr sz="2000" b="1" spc="5" dirty="0">
                          <a:latin typeface="Baskerville Old Face"/>
                          <a:cs typeface="Baskerville Old Face"/>
                        </a:rPr>
                        <a:t>AB</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29"/>
                        </a:spcBef>
                      </a:pPr>
                      <a:r>
                        <a:rPr sz="2000" b="1" dirty="0">
                          <a:latin typeface="Baskerville Old Face"/>
                          <a:cs typeface="Baskerville Old Face"/>
                        </a:rPr>
                        <a:t>L</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5"/>
                        </a:spcBef>
                      </a:pPr>
                      <a:r>
                        <a:rPr sz="2000" b="1" dirty="0">
                          <a:latin typeface="Baskerville Old Face"/>
                          <a:cs typeface="Baskerville Old Face"/>
                        </a:rPr>
                        <a:t>N</a:t>
                      </a:r>
                      <a:r>
                        <a:rPr sz="2000" b="1" dirty="0">
                          <a:latin typeface="Times New Roman"/>
                          <a:cs typeface="Times New Roman"/>
                        </a:rPr>
                        <a:t>Ө</a:t>
                      </a:r>
                      <a:r>
                        <a:rPr sz="2000" b="1" dirty="0">
                          <a:latin typeface="Baskerville Old Face"/>
                          <a:cs typeface="Baskerville Old Face"/>
                        </a:rPr>
                        <a:t>E</a:t>
                      </a:r>
                      <a:endParaRPr sz="2000">
                        <a:latin typeface="Baskerville Old Face"/>
                        <a:cs typeface="Baskerville Old Face"/>
                      </a:endParaRPr>
                    </a:p>
                  </a:txBody>
                  <a:tcPr marL="0" marR="0" marT="3526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5"/>
                        </a:spcBef>
                      </a:pPr>
                      <a:r>
                        <a:rPr sz="2000" b="1" spc="-5" dirty="0">
                          <a:latin typeface="Baskerville Old Face"/>
                          <a:cs typeface="Baskerville Old Face"/>
                        </a:rPr>
                        <a:t>+ L </a:t>
                      </a:r>
                      <a:r>
                        <a:rPr sz="2000" b="1" spc="5" dirty="0">
                          <a:latin typeface="Baskerville Old Face"/>
                          <a:cs typeface="Baskerville Old Face"/>
                        </a:rPr>
                        <a:t>cos</a:t>
                      </a:r>
                      <a:r>
                        <a:rPr sz="2000" b="1" spc="-35" dirty="0">
                          <a:latin typeface="Baskerville Old Face"/>
                          <a:cs typeface="Baskerville Old Face"/>
                        </a:rPr>
                        <a:t> </a:t>
                      </a:r>
                      <a:r>
                        <a:rPr sz="2000" b="1" dirty="0">
                          <a:latin typeface="Times New Roman"/>
                          <a:cs typeface="Times New Roman"/>
                        </a:rPr>
                        <a:t>Ө</a:t>
                      </a:r>
                      <a:endParaRPr sz="2000">
                        <a:latin typeface="Times New Roman"/>
                        <a:cs typeface="Times New Roman"/>
                      </a:endParaRPr>
                    </a:p>
                  </a:txBody>
                  <a:tcPr marL="0" marR="0" marT="3526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710">
                        <a:lnSpc>
                          <a:spcPct val="100000"/>
                        </a:lnSpc>
                        <a:spcBef>
                          <a:spcPts val="245"/>
                        </a:spcBef>
                      </a:pPr>
                      <a:r>
                        <a:rPr sz="2000" b="1" spc="-5" dirty="0">
                          <a:latin typeface="Baskerville Old Face"/>
                          <a:cs typeface="Baskerville Old Face"/>
                        </a:rPr>
                        <a:t>+ L </a:t>
                      </a:r>
                      <a:r>
                        <a:rPr sz="2000" b="1" dirty="0">
                          <a:latin typeface="Baskerville Old Face"/>
                          <a:cs typeface="Baskerville Old Face"/>
                        </a:rPr>
                        <a:t>sin</a:t>
                      </a:r>
                      <a:r>
                        <a:rPr sz="2000" b="1" spc="-35" dirty="0">
                          <a:latin typeface="Baskerville Old Face"/>
                          <a:cs typeface="Baskerville Old Face"/>
                        </a:rPr>
                        <a:t> </a:t>
                      </a:r>
                      <a:r>
                        <a:rPr sz="2000" b="1" dirty="0">
                          <a:latin typeface="Times New Roman"/>
                          <a:cs typeface="Times New Roman"/>
                        </a:rPr>
                        <a:t>Ө</a:t>
                      </a:r>
                      <a:endParaRPr sz="2000">
                        <a:latin typeface="Times New Roman"/>
                        <a:cs typeface="Times New Roman"/>
                      </a:endParaRPr>
                    </a:p>
                  </a:txBody>
                  <a:tcPr marL="0" marR="0" marT="3526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420284">
                <a:tc>
                  <a:txBody>
                    <a:bodyPr/>
                    <a:lstStyle/>
                    <a:p>
                      <a:pPr marL="91440">
                        <a:lnSpc>
                          <a:spcPct val="100000"/>
                        </a:lnSpc>
                        <a:spcBef>
                          <a:spcPts val="234"/>
                        </a:spcBef>
                      </a:pPr>
                      <a:r>
                        <a:rPr sz="2000" b="1" spc="10" dirty="0">
                          <a:latin typeface="Baskerville Old Face"/>
                          <a:cs typeface="Baskerville Old Face"/>
                        </a:rPr>
                        <a:t>BC</a:t>
                      </a:r>
                      <a:endParaRPr sz="2000">
                        <a:latin typeface="Baskerville Old Face"/>
                        <a:cs typeface="Baskerville Old Face"/>
                      </a:endParaRPr>
                    </a:p>
                  </a:txBody>
                  <a:tcPr marL="0" marR="0" marT="3382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34"/>
                        </a:spcBef>
                      </a:pPr>
                      <a:r>
                        <a:rPr sz="2000" b="1" dirty="0">
                          <a:latin typeface="Baskerville Old Face"/>
                          <a:cs typeface="Baskerville Old Face"/>
                        </a:rPr>
                        <a:t>L</a:t>
                      </a:r>
                      <a:endParaRPr sz="2000">
                        <a:latin typeface="Baskerville Old Face"/>
                        <a:cs typeface="Baskerville Old Face"/>
                      </a:endParaRPr>
                    </a:p>
                  </a:txBody>
                  <a:tcPr marL="0" marR="0" marT="3382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45"/>
                        </a:spcBef>
                      </a:pPr>
                      <a:r>
                        <a:rPr sz="2000" b="1" spc="5" dirty="0">
                          <a:latin typeface="Baskerville Old Face"/>
                          <a:cs typeface="Baskerville Old Face"/>
                        </a:rPr>
                        <a:t>S</a:t>
                      </a:r>
                      <a:r>
                        <a:rPr sz="2000" b="1" spc="5" dirty="0">
                          <a:latin typeface="Times New Roman"/>
                          <a:cs typeface="Times New Roman"/>
                        </a:rPr>
                        <a:t>Ө</a:t>
                      </a:r>
                      <a:r>
                        <a:rPr sz="2000" b="1" spc="5" dirty="0">
                          <a:latin typeface="Baskerville Old Face"/>
                          <a:cs typeface="Baskerville Old Face"/>
                        </a:rPr>
                        <a:t>E</a:t>
                      </a:r>
                      <a:endParaRPr sz="2000">
                        <a:latin typeface="Baskerville Old Face"/>
                        <a:cs typeface="Baskerville Old Face"/>
                      </a:endParaRPr>
                    </a:p>
                  </a:txBody>
                  <a:tcPr marL="0" marR="0" marT="352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45"/>
                        </a:spcBef>
                      </a:pPr>
                      <a:r>
                        <a:rPr sz="2000" b="1" spc="5" dirty="0">
                          <a:latin typeface="Baskerville Old Face"/>
                          <a:cs typeface="Baskerville Old Face"/>
                        </a:rPr>
                        <a:t>-L </a:t>
                      </a:r>
                      <a:r>
                        <a:rPr sz="2000" b="1" dirty="0">
                          <a:latin typeface="Baskerville Old Face"/>
                          <a:cs typeface="Baskerville Old Face"/>
                        </a:rPr>
                        <a:t>cos</a:t>
                      </a:r>
                      <a:r>
                        <a:rPr sz="2000" b="1" spc="-65" dirty="0">
                          <a:latin typeface="Baskerville Old Face"/>
                          <a:cs typeface="Baskerville Old Face"/>
                        </a:rPr>
                        <a:t> </a:t>
                      </a:r>
                      <a:r>
                        <a:rPr sz="2000" b="1" dirty="0">
                          <a:latin typeface="Times New Roman"/>
                          <a:cs typeface="Times New Roman"/>
                        </a:rPr>
                        <a:t>Ө</a:t>
                      </a:r>
                      <a:endParaRPr sz="2000">
                        <a:latin typeface="Times New Roman"/>
                        <a:cs typeface="Times New Roman"/>
                      </a:endParaRPr>
                    </a:p>
                  </a:txBody>
                  <a:tcPr marL="0" marR="0" marT="352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710">
                        <a:lnSpc>
                          <a:spcPct val="100000"/>
                        </a:lnSpc>
                        <a:spcBef>
                          <a:spcPts val="245"/>
                        </a:spcBef>
                      </a:pPr>
                      <a:r>
                        <a:rPr sz="2000" b="1" dirty="0">
                          <a:latin typeface="Baskerville Old Face"/>
                          <a:cs typeface="Baskerville Old Face"/>
                        </a:rPr>
                        <a:t>+ Lsin</a:t>
                      </a:r>
                      <a:r>
                        <a:rPr sz="2000" b="1" spc="-50" dirty="0">
                          <a:latin typeface="Baskerville Old Face"/>
                          <a:cs typeface="Baskerville Old Face"/>
                        </a:rPr>
                        <a:t> </a:t>
                      </a:r>
                      <a:r>
                        <a:rPr sz="2000" b="1" dirty="0">
                          <a:latin typeface="Times New Roman"/>
                          <a:cs typeface="Times New Roman"/>
                        </a:rPr>
                        <a:t>Ө</a:t>
                      </a:r>
                      <a:endParaRPr sz="2000">
                        <a:latin typeface="Times New Roman"/>
                        <a:cs typeface="Times New Roman"/>
                      </a:endParaRPr>
                    </a:p>
                  </a:txBody>
                  <a:tcPr marL="0" marR="0" marT="352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420284">
                <a:tc>
                  <a:txBody>
                    <a:bodyPr/>
                    <a:lstStyle/>
                    <a:p>
                      <a:pPr marL="91440">
                        <a:lnSpc>
                          <a:spcPct val="100000"/>
                        </a:lnSpc>
                        <a:spcBef>
                          <a:spcPts val="229"/>
                        </a:spcBef>
                      </a:pPr>
                      <a:r>
                        <a:rPr sz="2000" b="1" dirty="0">
                          <a:latin typeface="Baskerville Old Face"/>
                          <a:cs typeface="Baskerville Old Face"/>
                        </a:rPr>
                        <a:t>CD</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29"/>
                        </a:spcBef>
                      </a:pPr>
                      <a:r>
                        <a:rPr sz="2000" b="1" dirty="0">
                          <a:latin typeface="Baskerville Old Face"/>
                          <a:cs typeface="Baskerville Old Face"/>
                        </a:rPr>
                        <a:t>L</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0"/>
                        </a:spcBef>
                      </a:pPr>
                      <a:r>
                        <a:rPr sz="2000" b="1" dirty="0">
                          <a:latin typeface="Baskerville Old Face"/>
                          <a:cs typeface="Baskerville Old Face"/>
                        </a:rPr>
                        <a:t>S</a:t>
                      </a:r>
                      <a:r>
                        <a:rPr sz="2000" b="1" dirty="0">
                          <a:latin typeface="Times New Roman"/>
                          <a:cs typeface="Times New Roman"/>
                        </a:rPr>
                        <a:t>Ө</a:t>
                      </a:r>
                      <a:r>
                        <a:rPr sz="2000" b="1" dirty="0">
                          <a:latin typeface="Baskerville Old Face"/>
                          <a:cs typeface="Baskerville Old Face"/>
                        </a:rPr>
                        <a:t>W</a:t>
                      </a:r>
                      <a:endParaRPr sz="2000">
                        <a:latin typeface="Baskerville Old Face"/>
                        <a:cs typeface="Baskerville Old Face"/>
                      </a:endParaRPr>
                    </a:p>
                  </a:txBody>
                  <a:tcPr marL="0" marR="0" marT="345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0"/>
                        </a:spcBef>
                      </a:pPr>
                      <a:r>
                        <a:rPr sz="2000" b="1" spc="5" dirty="0">
                          <a:latin typeface="Baskerville Old Face"/>
                          <a:cs typeface="Baskerville Old Face"/>
                        </a:rPr>
                        <a:t>-L cos</a:t>
                      </a:r>
                      <a:r>
                        <a:rPr sz="2000" b="1" spc="-65" dirty="0">
                          <a:latin typeface="Baskerville Old Face"/>
                          <a:cs typeface="Baskerville Old Face"/>
                        </a:rPr>
                        <a:t> </a:t>
                      </a:r>
                      <a:r>
                        <a:rPr sz="2000" b="1" dirty="0">
                          <a:latin typeface="Times New Roman"/>
                          <a:cs typeface="Times New Roman"/>
                        </a:rPr>
                        <a:t>Ө</a:t>
                      </a:r>
                      <a:endParaRPr sz="2000">
                        <a:latin typeface="Times New Roman"/>
                        <a:cs typeface="Times New Roman"/>
                      </a:endParaRPr>
                    </a:p>
                  </a:txBody>
                  <a:tcPr marL="0" marR="0" marT="345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710">
                        <a:lnSpc>
                          <a:spcPct val="100000"/>
                        </a:lnSpc>
                        <a:spcBef>
                          <a:spcPts val="240"/>
                        </a:spcBef>
                      </a:pPr>
                      <a:r>
                        <a:rPr sz="2000" b="1" spc="5" dirty="0">
                          <a:latin typeface="Baskerville Old Face"/>
                          <a:cs typeface="Baskerville Old Face"/>
                        </a:rPr>
                        <a:t>-L </a:t>
                      </a:r>
                      <a:r>
                        <a:rPr sz="2000" b="1" dirty="0">
                          <a:latin typeface="Baskerville Old Face"/>
                          <a:cs typeface="Baskerville Old Face"/>
                        </a:rPr>
                        <a:t>sin</a:t>
                      </a:r>
                      <a:r>
                        <a:rPr sz="2000" b="1" spc="-65" dirty="0">
                          <a:latin typeface="Baskerville Old Face"/>
                          <a:cs typeface="Baskerville Old Face"/>
                        </a:rPr>
                        <a:t> </a:t>
                      </a:r>
                      <a:r>
                        <a:rPr sz="2000" b="1" dirty="0">
                          <a:latin typeface="Times New Roman"/>
                          <a:cs typeface="Times New Roman"/>
                        </a:rPr>
                        <a:t>Ө</a:t>
                      </a:r>
                      <a:endParaRPr sz="2000">
                        <a:latin typeface="Times New Roman"/>
                        <a:cs typeface="Times New Roman"/>
                      </a:endParaRPr>
                    </a:p>
                  </a:txBody>
                  <a:tcPr marL="0" marR="0" marT="345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420284">
                <a:tc>
                  <a:txBody>
                    <a:bodyPr/>
                    <a:lstStyle/>
                    <a:p>
                      <a:pPr marL="91440">
                        <a:lnSpc>
                          <a:spcPct val="100000"/>
                        </a:lnSpc>
                        <a:spcBef>
                          <a:spcPts val="229"/>
                        </a:spcBef>
                      </a:pPr>
                      <a:r>
                        <a:rPr sz="2000" b="1" spc="5" dirty="0">
                          <a:latin typeface="Baskerville Old Face"/>
                          <a:cs typeface="Baskerville Old Face"/>
                        </a:rPr>
                        <a:t>DA</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29"/>
                        </a:spcBef>
                      </a:pPr>
                      <a:r>
                        <a:rPr sz="2000" b="1" dirty="0">
                          <a:latin typeface="Baskerville Old Face"/>
                          <a:cs typeface="Baskerville Old Face"/>
                        </a:rPr>
                        <a:t>L</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44"/>
                        </a:spcBef>
                      </a:pPr>
                      <a:r>
                        <a:rPr sz="2000" b="1" dirty="0">
                          <a:latin typeface="Baskerville Old Face"/>
                          <a:cs typeface="Baskerville Old Face"/>
                        </a:rPr>
                        <a:t>N</a:t>
                      </a:r>
                      <a:r>
                        <a:rPr sz="2000" b="1" dirty="0">
                          <a:latin typeface="Times New Roman"/>
                          <a:cs typeface="Times New Roman"/>
                        </a:rPr>
                        <a:t>Ө</a:t>
                      </a:r>
                      <a:r>
                        <a:rPr sz="2000" b="1" dirty="0">
                          <a:latin typeface="Baskerville Old Face"/>
                          <a:cs typeface="Baskerville Old Face"/>
                        </a:rPr>
                        <a:t>W</a:t>
                      </a:r>
                      <a:endParaRPr sz="2000">
                        <a:latin typeface="Baskerville Old Face"/>
                        <a:cs typeface="Baskerville Old Face"/>
                      </a:endParaRPr>
                    </a:p>
                  </a:txBody>
                  <a:tcPr marL="0" marR="0" marT="352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44"/>
                        </a:spcBef>
                      </a:pPr>
                      <a:r>
                        <a:rPr sz="2000" b="1" spc="-5" dirty="0">
                          <a:latin typeface="Baskerville Old Face"/>
                          <a:cs typeface="Baskerville Old Face"/>
                        </a:rPr>
                        <a:t>+ </a:t>
                      </a:r>
                      <a:r>
                        <a:rPr sz="2000" b="1" dirty="0">
                          <a:latin typeface="Baskerville Old Face"/>
                          <a:cs typeface="Baskerville Old Face"/>
                        </a:rPr>
                        <a:t>Lcos</a:t>
                      </a:r>
                      <a:r>
                        <a:rPr sz="2000" b="1" spc="-45" dirty="0">
                          <a:latin typeface="Baskerville Old Face"/>
                          <a:cs typeface="Baskerville Old Face"/>
                        </a:rPr>
                        <a:t> </a:t>
                      </a:r>
                      <a:r>
                        <a:rPr sz="2000" b="1" dirty="0">
                          <a:latin typeface="Times New Roman"/>
                          <a:cs typeface="Times New Roman"/>
                        </a:rPr>
                        <a:t>Ө</a:t>
                      </a:r>
                      <a:endParaRPr sz="2000">
                        <a:latin typeface="Times New Roman"/>
                        <a:cs typeface="Times New Roman"/>
                      </a:endParaRPr>
                    </a:p>
                  </a:txBody>
                  <a:tcPr marL="0" marR="0" marT="352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710">
                        <a:lnSpc>
                          <a:spcPct val="100000"/>
                        </a:lnSpc>
                        <a:spcBef>
                          <a:spcPts val="244"/>
                        </a:spcBef>
                      </a:pPr>
                      <a:r>
                        <a:rPr sz="2000" b="1" spc="5" dirty="0">
                          <a:latin typeface="Baskerville Old Face"/>
                          <a:cs typeface="Baskerville Old Face"/>
                        </a:rPr>
                        <a:t>-L </a:t>
                      </a:r>
                      <a:r>
                        <a:rPr sz="2000" b="1" dirty="0">
                          <a:latin typeface="Baskerville Old Face"/>
                          <a:cs typeface="Baskerville Old Face"/>
                        </a:rPr>
                        <a:t>sin</a:t>
                      </a:r>
                      <a:r>
                        <a:rPr sz="2000" b="1" spc="-65" dirty="0">
                          <a:latin typeface="Baskerville Old Face"/>
                          <a:cs typeface="Baskerville Old Face"/>
                        </a:rPr>
                        <a:t> </a:t>
                      </a:r>
                      <a:r>
                        <a:rPr sz="2000" b="1" dirty="0">
                          <a:latin typeface="Times New Roman"/>
                          <a:cs typeface="Times New Roman"/>
                        </a:rPr>
                        <a:t>Ө</a:t>
                      </a:r>
                      <a:endParaRPr sz="2000">
                        <a:latin typeface="Times New Roman"/>
                        <a:cs typeface="Times New Roman"/>
                      </a:endParaRPr>
                    </a:p>
                  </a:txBody>
                  <a:tcPr marL="0" marR="0" marT="352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bl>
          </a:graphicData>
        </a:graphic>
      </p:graphicFrame>
      <p:sp>
        <p:nvSpPr>
          <p:cNvPr id="7" name="object 7"/>
          <p:cNvSpPr/>
          <p:nvPr/>
        </p:nvSpPr>
        <p:spPr>
          <a:xfrm>
            <a:off x="4633849" y="4837023"/>
            <a:ext cx="122238" cy="2418800"/>
          </a:xfrm>
          <a:custGeom>
            <a:avLst/>
            <a:gdLst/>
            <a:ahLst/>
            <a:cxnLst/>
            <a:rect l="l" t="t" r="r" b="b"/>
            <a:pathLst>
              <a:path w="111125" h="2134235">
                <a:moveTo>
                  <a:pt x="55383" y="37816"/>
                </a:moveTo>
                <a:lnTo>
                  <a:pt x="45838" y="54106"/>
                </a:lnTo>
                <a:lnTo>
                  <a:pt x="45784" y="106045"/>
                </a:lnTo>
                <a:lnTo>
                  <a:pt x="44323" y="2133625"/>
                </a:lnTo>
                <a:lnTo>
                  <a:pt x="63373" y="2133638"/>
                </a:lnTo>
                <a:lnTo>
                  <a:pt x="64871" y="54106"/>
                </a:lnTo>
                <a:lnTo>
                  <a:pt x="55383" y="37816"/>
                </a:lnTo>
                <a:close/>
              </a:path>
              <a:path w="111125" h="2134235">
                <a:moveTo>
                  <a:pt x="66391" y="18923"/>
                </a:moveTo>
                <a:lnTo>
                  <a:pt x="64897" y="18923"/>
                </a:lnTo>
                <a:lnTo>
                  <a:pt x="64888" y="54134"/>
                </a:lnTo>
                <a:lnTo>
                  <a:pt x="94234" y="104520"/>
                </a:lnTo>
                <a:lnTo>
                  <a:pt x="100075" y="106044"/>
                </a:lnTo>
                <a:lnTo>
                  <a:pt x="104521" y="103377"/>
                </a:lnTo>
                <a:lnTo>
                  <a:pt x="109093" y="100711"/>
                </a:lnTo>
                <a:lnTo>
                  <a:pt x="110617" y="94868"/>
                </a:lnTo>
                <a:lnTo>
                  <a:pt x="66391" y="18923"/>
                </a:lnTo>
                <a:close/>
              </a:path>
              <a:path w="111125" h="2134235">
                <a:moveTo>
                  <a:pt x="55372" y="0"/>
                </a:moveTo>
                <a:lnTo>
                  <a:pt x="2667" y="90296"/>
                </a:lnTo>
                <a:lnTo>
                  <a:pt x="0" y="94742"/>
                </a:lnTo>
                <a:lnTo>
                  <a:pt x="1524" y="100583"/>
                </a:lnTo>
                <a:lnTo>
                  <a:pt x="10668" y="105918"/>
                </a:lnTo>
                <a:lnTo>
                  <a:pt x="16510" y="104393"/>
                </a:lnTo>
                <a:lnTo>
                  <a:pt x="19050" y="99821"/>
                </a:lnTo>
                <a:lnTo>
                  <a:pt x="45821" y="54134"/>
                </a:lnTo>
                <a:lnTo>
                  <a:pt x="45847" y="18923"/>
                </a:lnTo>
                <a:lnTo>
                  <a:pt x="66391" y="18923"/>
                </a:lnTo>
                <a:lnTo>
                  <a:pt x="55372" y="0"/>
                </a:lnTo>
                <a:close/>
              </a:path>
              <a:path w="111125" h="2134235">
                <a:moveTo>
                  <a:pt x="64897" y="18923"/>
                </a:moveTo>
                <a:lnTo>
                  <a:pt x="45847" y="18923"/>
                </a:lnTo>
                <a:lnTo>
                  <a:pt x="45821" y="54134"/>
                </a:lnTo>
                <a:lnTo>
                  <a:pt x="55383" y="37816"/>
                </a:lnTo>
                <a:lnTo>
                  <a:pt x="47117" y="23621"/>
                </a:lnTo>
                <a:lnTo>
                  <a:pt x="64893" y="23621"/>
                </a:lnTo>
                <a:lnTo>
                  <a:pt x="64897" y="18923"/>
                </a:lnTo>
                <a:close/>
              </a:path>
              <a:path w="111125" h="2134235">
                <a:moveTo>
                  <a:pt x="64893" y="23621"/>
                </a:moveTo>
                <a:lnTo>
                  <a:pt x="47117" y="23621"/>
                </a:lnTo>
                <a:lnTo>
                  <a:pt x="63626" y="23749"/>
                </a:lnTo>
                <a:lnTo>
                  <a:pt x="55383" y="37816"/>
                </a:lnTo>
                <a:lnTo>
                  <a:pt x="64871" y="54106"/>
                </a:lnTo>
                <a:lnTo>
                  <a:pt x="64893" y="23621"/>
                </a:lnTo>
                <a:close/>
              </a:path>
              <a:path w="111125" h="2134235">
                <a:moveTo>
                  <a:pt x="47117" y="23621"/>
                </a:moveTo>
                <a:lnTo>
                  <a:pt x="55383" y="37816"/>
                </a:lnTo>
                <a:lnTo>
                  <a:pt x="63626" y="23749"/>
                </a:lnTo>
                <a:lnTo>
                  <a:pt x="47117" y="23621"/>
                </a:lnTo>
                <a:close/>
              </a:path>
            </a:pathLst>
          </a:custGeom>
          <a:solidFill>
            <a:srgbClr val="000000"/>
          </a:solidFill>
        </p:spPr>
        <p:txBody>
          <a:bodyPr wrap="square" lIns="0" tIns="0" rIns="0" bIns="0" rtlCol="0"/>
          <a:lstStyle/>
          <a:p>
            <a:endParaRPr/>
          </a:p>
        </p:txBody>
      </p:sp>
      <p:sp>
        <p:nvSpPr>
          <p:cNvPr id="8" name="object 8"/>
          <p:cNvSpPr/>
          <p:nvPr/>
        </p:nvSpPr>
        <p:spPr>
          <a:xfrm>
            <a:off x="2933700" y="6129688"/>
            <a:ext cx="3436620" cy="2159"/>
          </a:xfrm>
          <a:custGeom>
            <a:avLst/>
            <a:gdLst/>
            <a:ahLst/>
            <a:cxnLst/>
            <a:rect l="l" t="t" r="r" b="b"/>
            <a:pathLst>
              <a:path w="3124200" h="1904">
                <a:moveTo>
                  <a:pt x="0" y="0"/>
                </a:moveTo>
                <a:lnTo>
                  <a:pt x="3124200" y="1650"/>
                </a:lnTo>
              </a:path>
            </a:pathLst>
          </a:custGeom>
          <a:ln w="22224">
            <a:solidFill>
              <a:srgbClr val="000000"/>
            </a:solidFill>
          </a:ln>
        </p:spPr>
        <p:txBody>
          <a:bodyPr wrap="square" lIns="0" tIns="0" rIns="0" bIns="0" rtlCol="0"/>
          <a:lstStyle/>
          <a:p>
            <a:endParaRPr/>
          </a:p>
        </p:txBody>
      </p:sp>
      <p:sp>
        <p:nvSpPr>
          <p:cNvPr id="9" name="object 9"/>
          <p:cNvSpPr/>
          <p:nvPr/>
        </p:nvSpPr>
        <p:spPr>
          <a:xfrm>
            <a:off x="4693920" y="5095240"/>
            <a:ext cx="1257300" cy="1036320"/>
          </a:xfrm>
          <a:custGeom>
            <a:avLst/>
            <a:gdLst/>
            <a:ahLst/>
            <a:cxnLst/>
            <a:rect l="l" t="t" r="r" b="b"/>
            <a:pathLst>
              <a:path w="1143000" h="914400">
                <a:moveTo>
                  <a:pt x="0" y="914400"/>
                </a:moveTo>
                <a:lnTo>
                  <a:pt x="1143000" y="0"/>
                </a:lnTo>
              </a:path>
            </a:pathLst>
          </a:custGeom>
          <a:ln w="15875">
            <a:solidFill>
              <a:srgbClr val="000000"/>
            </a:solidFill>
          </a:ln>
        </p:spPr>
        <p:txBody>
          <a:bodyPr wrap="square" lIns="0" tIns="0" rIns="0" bIns="0" rtlCol="0"/>
          <a:lstStyle/>
          <a:p>
            <a:endParaRPr/>
          </a:p>
        </p:txBody>
      </p:sp>
      <p:sp>
        <p:nvSpPr>
          <p:cNvPr id="10" name="object 10"/>
          <p:cNvSpPr/>
          <p:nvPr/>
        </p:nvSpPr>
        <p:spPr>
          <a:xfrm>
            <a:off x="5950382" y="5096102"/>
            <a:ext cx="2096" cy="1036320"/>
          </a:xfrm>
          <a:custGeom>
            <a:avLst/>
            <a:gdLst/>
            <a:ahLst/>
            <a:cxnLst/>
            <a:rect l="l" t="t" r="r" b="b"/>
            <a:pathLst>
              <a:path w="1904" h="914400">
                <a:moveTo>
                  <a:pt x="1524" y="0"/>
                </a:moveTo>
                <a:lnTo>
                  <a:pt x="0" y="914400"/>
                </a:lnTo>
              </a:path>
            </a:pathLst>
          </a:custGeom>
          <a:ln w="15875">
            <a:solidFill>
              <a:srgbClr val="000000"/>
            </a:solidFill>
          </a:ln>
        </p:spPr>
        <p:txBody>
          <a:bodyPr wrap="square" lIns="0" tIns="0" rIns="0" bIns="0" rtlCol="0"/>
          <a:lstStyle/>
          <a:p>
            <a:endParaRPr/>
          </a:p>
        </p:txBody>
      </p:sp>
      <p:sp>
        <p:nvSpPr>
          <p:cNvPr id="11" name="object 11"/>
          <p:cNvSpPr/>
          <p:nvPr/>
        </p:nvSpPr>
        <p:spPr>
          <a:xfrm>
            <a:off x="4675478" y="5861691"/>
            <a:ext cx="196557" cy="151123"/>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4613593" y="4436889"/>
            <a:ext cx="1538796" cy="598763"/>
          </a:xfrm>
          <a:prstGeom prst="rect">
            <a:avLst/>
          </a:prstGeom>
        </p:spPr>
        <p:txBody>
          <a:bodyPr vert="horz" wrap="square" lIns="0" tIns="14150" rIns="0" bIns="0" rtlCol="0">
            <a:spAutoFit/>
          </a:bodyPr>
          <a:lstStyle/>
          <a:p>
            <a:pPr marL="14150">
              <a:lnSpc>
                <a:spcPts val="2206"/>
              </a:lnSpc>
              <a:spcBef>
                <a:spcPts val="111"/>
              </a:spcBef>
            </a:pPr>
            <a:r>
              <a:rPr sz="2000" b="1" spc="-6" dirty="0">
                <a:latin typeface="Baskerville Old Face"/>
                <a:cs typeface="Baskerville Old Face"/>
              </a:rPr>
              <a:t>N</a:t>
            </a:r>
            <a:endParaRPr sz="2000">
              <a:latin typeface="Baskerville Old Face"/>
              <a:cs typeface="Baskerville Old Face"/>
            </a:endParaRPr>
          </a:p>
          <a:p>
            <a:pPr marL="1372583">
              <a:lnSpc>
                <a:spcPts val="2206"/>
              </a:lnSpc>
            </a:pPr>
            <a:r>
              <a:rPr sz="2000" b="1" spc="-6" dirty="0">
                <a:latin typeface="Baskerville Old Face"/>
                <a:cs typeface="Baskerville Old Face"/>
              </a:rPr>
              <a:t>B</a:t>
            </a:r>
            <a:endParaRPr sz="2000">
              <a:latin typeface="Baskerville Old Face"/>
              <a:cs typeface="Baskerville Old Face"/>
            </a:endParaRPr>
          </a:p>
        </p:txBody>
      </p:sp>
      <p:sp>
        <p:nvSpPr>
          <p:cNvPr id="13" name="object 13"/>
          <p:cNvSpPr txBox="1"/>
          <p:nvPr/>
        </p:nvSpPr>
        <p:spPr>
          <a:xfrm>
            <a:off x="6541731" y="5905441"/>
            <a:ext cx="185103" cy="322065"/>
          </a:xfrm>
          <a:prstGeom prst="rect">
            <a:avLst/>
          </a:prstGeom>
        </p:spPr>
        <p:txBody>
          <a:bodyPr vert="horz" wrap="square" lIns="0" tIns="14150" rIns="0" bIns="0" rtlCol="0">
            <a:spAutoFit/>
          </a:bodyPr>
          <a:lstStyle/>
          <a:p>
            <a:pPr marL="14150">
              <a:spcBef>
                <a:spcPts val="111"/>
              </a:spcBef>
            </a:pPr>
            <a:r>
              <a:rPr sz="2000" b="1" spc="-6" dirty="0">
                <a:latin typeface="Baskerville Old Face"/>
                <a:cs typeface="Baskerville Old Face"/>
              </a:rPr>
              <a:t>E</a:t>
            </a:r>
            <a:endParaRPr sz="2000">
              <a:latin typeface="Baskerville Old Face"/>
              <a:cs typeface="Baskerville Old Face"/>
            </a:endParaRPr>
          </a:p>
        </p:txBody>
      </p:sp>
      <p:sp>
        <p:nvSpPr>
          <p:cNvPr id="14" name="object 14"/>
          <p:cNvSpPr txBox="1"/>
          <p:nvPr/>
        </p:nvSpPr>
        <p:spPr>
          <a:xfrm>
            <a:off x="4362133" y="6164491"/>
            <a:ext cx="202565" cy="322065"/>
          </a:xfrm>
          <a:prstGeom prst="rect">
            <a:avLst/>
          </a:prstGeom>
        </p:spPr>
        <p:txBody>
          <a:bodyPr vert="horz" wrap="square" lIns="0" tIns="14150" rIns="0" bIns="0" rtlCol="0">
            <a:spAutoFit/>
          </a:bodyPr>
          <a:lstStyle/>
          <a:p>
            <a:pPr marL="14150">
              <a:spcBef>
                <a:spcPts val="111"/>
              </a:spcBef>
            </a:pPr>
            <a:r>
              <a:rPr sz="2000" b="1" spc="-6" dirty="0">
                <a:latin typeface="Baskerville Old Face"/>
                <a:cs typeface="Baskerville Old Face"/>
              </a:rPr>
              <a:t>A</a:t>
            </a:r>
            <a:endParaRPr sz="2000">
              <a:latin typeface="Baskerville Old Face"/>
              <a:cs typeface="Baskerville Old Face"/>
            </a:endParaRPr>
          </a:p>
        </p:txBody>
      </p:sp>
      <p:sp>
        <p:nvSpPr>
          <p:cNvPr id="15" name="object 15"/>
          <p:cNvSpPr txBox="1"/>
          <p:nvPr/>
        </p:nvSpPr>
        <p:spPr>
          <a:xfrm>
            <a:off x="2601494" y="5978358"/>
            <a:ext cx="292672" cy="322065"/>
          </a:xfrm>
          <a:prstGeom prst="rect">
            <a:avLst/>
          </a:prstGeom>
        </p:spPr>
        <p:txBody>
          <a:bodyPr vert="horz" wrap="square" lIns="0" tIns="14150" rIns="0" bIns="0" rtlCol="0">
            <a:spAutoFit/>
          </a:bodyPr>
          <a:lstStyle/>
          <a:p>
            <a:pPr marL="14150">
              <a:spcBef>
                <a:spcPts val="111"/>
              </a:spcBef>
            </a:pPr>
            <a:r>
              <a:rPr sz="2000" b="1" dirty="0">
                <a:latin typeface="Baskerville Old Face"/>
                <a:cs typeface="Baskerville Old Face"/>
              </a:rPr>
              <a:t>W</a:t>
            </a:r>
            <a:endParaRPr sz="2000">
              <a:latin typeface="Baskerville Old Face"/>
              <a:cs typeface="Baskerville Old Face"/>
            </a:endParaRPr>
          </a:p>
        </p:txBody>
      </p:sp>
      <p:sp>
        <p:nvSpPr>
          <p:cNvPr id="16" name="object 16"/>
          <p:cNvSpPr txBox="1"/>
          <p:nvPr/>
        </p:nvSpPr>
        <p:spPr>
          <a:xfrm>
            <a:off x="3780655" y="6143795"/>
            <a:ext cx="4378007" cy="1122284"/>
          </a:xfrm>
          <a:prstGeom prst="rect">
            <a:avLst/>
          </a:prstGeom>
        </p:spPr>
        <p:txBody>
          <a:bodyPr vert="horz" wrap="square" lIns="0" tIns="14150" rIns="0" bIns="0" rtlCol="0">
            <a:spAutoFit/>
          </a:bodyPr>
          <a:lstStyle/>
          <a:p>
            <a:pPr marL="1117877">
              <a:spcBef>
                <a:spcPts val="111"/>
              </a:spcBef>
            </a:pPr>
            <a:r>
              <a:rPr sz="2000" b="1" dirty="0">
                <a:latin typeface="Baskerville Old Face"/>
                <a:cs typeface="Baskerville Old Face"/>
              </a:rPr>
              <a:t>Departure= (L </a:t>
            </a:r>
            <a:r>
              <a:rPr sz="2000" b="1" spc="6" dirty="0">
                <a:latin typeface="Baskerville Old Face"/>
                <a:cs typeface="Baskerville Old Face"/>
              </a:rPr>
              <a:t>Sin</a:t>
            </a:r>
            <a:r>
              <a:rPr sz="2000" b="1" spc="-156" dirty="0">
                <a:latin typeface="Baskerville Old Face"/>
                <a:cs typeface="Baskerville Old Face"/>
              </a:rPr>
              <a:t> </a:t>
            </a:r>
            <a:r>
              <a:rPr sz="2000" b="1" dirty="0">
                <a:latin typeface="Times New Roman"/>
                <a:cs typeface="Times New Roman"/>
              </a:rPr>
              <a:t>Ө)</a:t>
            </a:r>
            <a:endParaRPr sz="2000" dirty="0">
              <a:latin typeface="Times New Roman"/>
              <a:cs typeface="Times New Roman"/>
            </a:endParaRPr>
          </a:p>
          <a:p>
            <a:pPr>
              <a:spcBef>
                <a:spcPts val="45"/>
              </a:spcBef>
            </a:pPr>
            <a:endParaRPr sz="3200" dirty="0">
              <a:latin typeface="Times New Roman"/>
              <a:cs typeface="Times New Roman"/>
            </a:endParaRPr>
          </a:p>
          <a:p>
            <a:pPr marL="14150">
              <a:spcBef>
                <a:spcPts val="6"/>
              </a:spcBef>
            </a:pPr>
            <a:r>
              <a:rPr sz="2000" b="1" dirty="0">
                <a:latin typeface="Baskerville Old Face"/>
                <a:cs typeface="Baskerville Old Face"/>
              </a:rPr>
              <a:t>S</a:t>
            </a:r>
            <a:endParaRPr sz="2000" dirty="0">
              <a:latin typeface="Baskerville Old Face"/>
              <a:cs typeface="Baskerville Old Face"/>
            </a:endParaRPr>
          </a:p>
        </p:txBody>
      </p:sp>
      <p:sp>
        <p:nvSpPr>
          <p:cNvPr id="17" name="object 17"/>
          <p:cNvSpPr txBox="1"/>
          <p:nvPr/>
        </p:nvSpPr>
        <p:spPr>
          <a:xfrm>
            <a:off x="5996148" y="5452367"/>
            <a:ext cx="2061972" cy="322065"/>
          </a:xfrm>
          <a:prstGeom prst="rect">
            <a:avLst/>
          </a:prstGeom>
        </p:spPr>
        <p:txBody>
          <a:bodyPr vert="horz" wrap="square" lIns="0" tIns="14150" rIns="0" bIns="0" rtlCol="0">
            <a:spAutoFit/>
          </a:bodyPr>
          <a:lstStyle/>
          <a:p>
            <a:pPr marL="14150">
              <a:spcBef>
                <a:spcPts val="111"/>
              </a:spcBef>
            </a:pPr>
            <a:r>
              <a:rPr sz="2000" b="1" dirty="0">
                <a:latin typeface="Baskerville Old Face"/>
                <a:cs typeface="Baskerville Old Face"/>
              </a:rPr>
              <a:t>Latitude= (L Cos</a:t>
            </a:r>
            <a:r>
              <a:rPr sz="2000" b="1" spc="-145" dirty="0">
                <a:latin typeface="Baskerville Old Face"/>
                <a:cs typeface="Baskerville Old Face"/>
              </a:rPr>
              <a:t> </a:t>
            </a:r>
            <a:r>
              <a:rPr sz="2000" b="1" dirty="0">
                <a:latin typeface="Times New Roman"/>
                <a:cs typeface="Times New Roman"/>
              </a:rPr>
              <a:t>Ө)</a:t>
            </a:r>
            <a:endParaRPr sz="2000" dirty="0">
              <a:latin typeface="Times New Roman"/>
              <a:cs typeface="Times New Roman"/>
            </a:endParaRPr>
          </a:p>
        </p:txBody>
      </p:sp>
      <p:sp>
        <p:nvSpPr>
          <p:cNvPr id="18" name="object 18"/>
          <p:cNvSpPr/>
          <p:nvPr/>
        </p:nvSpPr>
        <p:spPr>
          <a:xfrm>
            <a:off x="5773102" y="5213985"/>
            <a:ext cx="196557" cy="151123"/>
          </a:xfrm>
          <a:prstGeom prst="rect">
            <a:avLst/>
          </a:prstGeom>
          <a:blipFill>
            <a:blip r:embed="rId5" cstate="print"/>
            <a:stretch>
              <a:fillRect/>
            </a:stretch>
          </a:blipFill>
        </p:spPr>
        <p:txBody>
          <a:bodyPr wrap="square" lIns="0" tIns="0" rIns="0" bIns="0" rtlCol="0"/>
          <a:lstStyle/>
          <a:p>
            <a:endParaRPr/>
          </a:p>
        </p:txBody>
      </p:sp>
      <p:sp>
        <p:nvSpPr>
          <p:cNvPr id="19" name="object 19"/>
          <p:cNvSpPr txBox="1"/>
          <p:nvPr/>
        </p:nvSpPr>
        <p:spPr>
          <a:xfrm>
            <a:off x="5703531" y="5375478"/>
            <a:ext cx="224219" cy="322065"/>
          </a:xfrm>
          <a:prstGeom prst="rect">
            <a:avLst/>
          </a:prstGeom>
        </p:spPr>
        <p:txBody>
          <a:bodyPr vert="horz" wrap="square" lIns="0" tIns="14150" rIns="0" bIns="0" rtlCol="0">
            <a:spAutoFit/>
          </a:bodyPr>
          <a:lstStyle/>
          <a:p>
            <a:pPr marL="14150">
              <a:spcBef>
                <a:spcPts val="111"/>
              </a:spcBef>
            </a:pPr>
            <a:r>
              <a:rPr sz="2000" b="1" dirty="0">
                <a:latin typeface="Times New Roman"/>
                <a:cs typeface="Times New Roman"/>
              </a:rPr>
              <a:t>Ө</a:t>
            </a:r>
            <a:endParaRPr sz="2000">
              <a:latin typeface="Times New Roman"/>
              <a:cs typeface="Times New Roman"/>
            </a:endParaRPr>
          </a:p>
        </p:txBody>
      </p:sp>
      <p:sp>
        <p:nvSpPr>
          <p:cNvPr id="22" name="object 4"/>
          <p:cNvSpPr txBox="1">
            <a:spLocks/>
          </p:cNvSpPr>
          <p:nvPr/>
        </p:nvSpPr>
        <p:spPr>
          <a:xfrm>
            <a:off x="1782432" y="211812"/>
            <a:ext cx="7590168" cy="1412706"/>
          </a:xfrm>
          <a:prstGeom prst="rect">
            <a:avLst/>
          </a:prstGeom>
        </p:spPr>
        <p:txBody>
          <a:bodyPr vert="horz" wrap="square" lIns="0" tIns="12028" rIns="0" bIns="0" rtlCol="0">
            <a:spAutoFit/>
          </a:bodyPr>
          <a:lstStyle>
            <a:lvl1pPr>
              <a:defRPr sz="3600" b="0" i="0">
                <a:solidFill>
                  <a:schemeClr val="tx1"/>
                </a:solidFill>
                <a:latin typeface="Calibri"/>
                <a:ea typeface="+mj-ea"/>
                <a:cs typeface="Calibri"/>
              </a:defRPr>
            </a:lvl1pPr>
          </a:lstStyle>
          <a:p>
            <a:pPr marL="2128211" marR="5660" indent="-2114767">
              <a:lnSpc>
                <a:spcPct val="100299"/>
              </a:lnSpc>
              <a:spcBef>
                <a:spcPts val="95"/>
              </a:spcBef>
            </a:pPr>
            <a:r>
              <a:rPr lang="en-US" sz="4500" dirty="0" smtClean="0"/>
              <a:t>Computation </a:t>
            </a:r>
            <a:r>
              <a:rPr lang="en-US" sz="4500" spc="-6" dirty="0" smtClean="0"/>
              <a:t>of </a:t>
            </a:r>
            <a:r>
              <a:rPr lang="en-US" sz="4500" dirty="0" smtClean="0"/>
              <a:t>Latitude</a:t>
            </a:r>
            <a:r>
              <a:rPr lang="en-US" sz="4500" spc="-162" dirty="0" smtClean="0"/>
              <a:t> </a:t>
            </a:r>
            <a:r>
              <a:rPr lang="en-US" sz="4500" dirty="0" smtClean="0"/>
              <a:t>and  </a:t>
            </a:r>
            <a:r>
              <a:rPr lang="en-US" sz="4500" spc="-6" dirty="0" smtClean="0"/>
              <a:t>Departure</a:t>
            </a:r>
            <a:endParaRPr lang="en-US" sz="4500" dirty="0"/>
          </a:p>
        </p:txBody>
      </p:sp>
    </p:spTree>
    <p:extLst>
      <p:ext uri="{BB962C8B-B14F-4D97-AF65-F5344CB8AC3E}">
        <p14:creationId xmlns:p14="http://schemas.microsoft.com/office/powerpoint/2010/main" val="1257763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782432" y="211812"/>
            <a:ext cx="6488367" cy="1412706"/>
          </a:xfrm>
          <a:prstGeom prst="rect">
            <a:avLst/>
          </a:prstGeom>
        </p:spPr>
        <p:txBody>
          <a:bodyPr vert="horz" wrap="square" lIns="0" tIns="12028" rIns="0" bIns="0" rtlCol="0">
            <a:spAutoFit/>
          </a:bodyPr>
          <a:lstStyle/>
          <a:p>
            <a:pPr marL="2128211" marR="5660" indent="-2114767">
              <a:lnSpc>
                <a:spcPct val="100299"/>
              </a:lnSpc>
              <a:spcBef>
                <a:spcPts val="95"/>
              </a:spcBef>
            </a:pPr>
            <a:r>
              <a:rPr sz="4500" dirty="0"/>
              <a:t>Computation </a:t>
            </a:r>
            <a:r>
              <a:rPr sz="4500" spc="-6" dirty="0"/>
              <a:t>of </a:t>
            </a:r>
            <a:r>
              <a:rPr sz="4500" dirty="0"/>
              <a:t>Latitude</a:t>
            </a:r>
            <a:r>
              <a:rPr sz="4500" spc="-162" dirty="0"/>
              <a:t> </a:t>
            </a:r>
            <a:r>
              <a:rPr sz="4500" dirty="0"/>
              <a:t>and  </a:t>
            </a:r>
            <a:r>
              <a:rPr sz="4500" spc="-6" dirty="0"/>
              <a:t>Departure</a:t>
            </a:r>
            <a:endParaRPr sz="4500"/>
          </a:p>
        </p:txBody>
      </p:sp>
      <p:graphicFrame>
        <p:nvGraphicFramePr>
          <p:cNvPr id="5" name="object 5"/>
          <p:cNvGraphicFramePr>
            <a:graphicFrameLocks noGrp="1"/>
          </p:cNvGraphicFramePr>
          <p:nvPr/>
        </p:nvGraphicFramePr>
        <p:xfrm>
          <a:off x="495935" y="1806363"/>
          <a:ext cx="9050462" cy="3131984"/>
        </p:xfrm>
        <a:graphic>
          <a:graphicData uri="http://schemas.openxmlformats.org/drawingml/2006/table">
            <a:tbl>
              <a:tblPr firstRow="1" bandRow="1">
                <a:tableStyleId>{2D5ABB26-0587-4C30-8999-92F81FD0307C}</a:tableStyleId>
              </a:tblPr>
              <a:tblGrid>
                <a:gridCol w="1292924"/>
                <a:gridCol w="1292924"/>
                <a:gridCol w="1292922"/>
                <a:gridCol w="1292924"/>
                <a:gridCol w="1292924"/>
                <a:gridCol w="1292922"/>
                <a:gridCol w="1292922"/>
              </a:tblGrid>
              <a:tr h="725423">
                <a:tc>
                  <a:txBody>
                    <a:bodyPr/>
                    <a:lstStyle/>
                    <a:p>
                      <a:pPr marL="91440">
                        <a:lnSpc>
                          <a:spcPct val="100000"/>
                        </a:lnSpc>
                        <a:spcBef>
                          <a:spcPts val="229"/>
                        </a:spcBef>
                      </a:pPr>
                      <a:r>
                        <a:rPr sz="2000" b="1" dirty="0">
                          <a:solidFill>
                            <a:srgbClr val="FFFFFF"/>
                          </a:solidFill>
                          <a:latin typeface="Baskerville Old Face"/>
                          <a:cs typeface="Baskerville Old Face"/>
                        </a:rPr>
                        <a:t>Line</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nSpc>
                          <a:spcPct val="100000"/>
                        </a:lnSpc>
                        <a:spcBef>
                          <a:spcPts val="229"/>
                        </a:spcBef>
                      </a:pPr>
                      <a:r>
                        <a:rPr sz="2000" b="1" dirty="0">
                          <a:solidFill>
                            <a:srgbClr val="FFFFFF"/>
                          </a:solidFill>
                          <a:latin typeface="Baskerville Old Face"/>
                          <a:cs typeface="Baskerville Old Face"/>
                        </a:rPr>
                        <a:t>Length</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marR="264795">
                        <a:lnSpc>
                          <a:spcPct val="100000"/>
                        </a:lnSpc>
                        <a:spcBef>
                          <a:spcPts val="229"/>
                        </a:spcBef>
                      </a:pPr>
                      <a:r>
                        <a:rPr sz="2000" b="1" spc="5" dirty="0">
                          <a:solidFill>
                            <a:srgbClr val="FFFFFF"/>
                          </a:solidFill>
                          <a:latin typeface="Baskerville Old Face"/>
                          <a:cs typeface="Baskerville Old Face"/>
                        </a:rPr>
                        <a:t>R</a:t>
                      </a:r>
                      <a:r>
                        <a:rPr sz="2000" b="1" spc="15" dirty="0">
                          <a:solidFill>
                            <a:srgbClr val="FFFFFF"/>
                          </a:solidFill>
                          <a:latin typeface="Baskerville Old Face"/>
                          <a:cs typeface="Baskerville Old Face"/>
                        </a:rPr>
                        <a:t>e</a:t>
                      </a:r>
                      <a:r>
                        <a:rPr sz="2000" b="1" spc="10" dirty="0">
                          <a:solidFill>
                            <a:srgbClr val="FFFFFF"/>
                          </a:solidFill>
                          <a:latin typeface="Baskerville Old Face"/>
                          <a:cs typeface="Baskerville Old Face"/>
                        </a:rPr>
                        <a:t>d</a:t>
                      </a:r>
                      <a:r>
                        <a:rPr sz="2000" b="1" dirty="0">
                          <a:solidFill>
                            <a:srgbClr val="FFFFFF"/>
                          </a:solidFill>
                          <a:latin typeface="Baskerville Old Face"/>
                          <a:cs typeface="Baskerville Old Face"/>
                        </a:rPr>
                        <a:t>uced  Bearing</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gridSpan="4">
                  <a:txBody>
                    <a:bodyPr/>
                    <a:lstStyle/>
                    <a:p>
                      <a:pPr marL="1518285">
                        <a:lnSpc>
                          <a:spcPct val="100000"/>
                        </a:lnSpc>
                        <a:spcBef>
                          <a:spcPts val="229"/>
                        </a:spcBef>
                      </a:pPr>
                      <a:r>
                        <a:rPr sz="2000" b="1" dirty="0">
                          <a:solidFill>
                            <a:srgbClr val="FFFFFF"/>
                          </a:solidFill>
                          <a:latin typeface="Baskerville Old Face"/>
                          <a:cs typeface="Baskerville Old Face"/>
                        </a:rPr>
                        <a:t>Consecutive</a:t>
                      </a:r>
                      <a:r>
                        <a:rPr sz="2000" b="1" spc="-45" dirty="0">
                          <a:solidFill>
                            <a:srgbClr val="FFFFFF"/>
                          </a:solidFill>
                          <a:latin typeface="Baskerville Old Face"/>
                          <a:cs typeface="Baskerville Old Face"/>
                        </a:rPr>
                        <a:t> </a:t>
                      </a:r>
                      <a:r>
                        <a:rPr sz="2000" b="1" dirty="0">
                          <a:solidFill>
                            <a:srgbClr val="FFFFFF"/>
                          </a:solidFill>
                          <a:latin typeface="Baskerville Old Face"/>
                          <a:cs typeface="Baskerville Old Face"/>
                        </a:rPr>
                        <a:t>Coordinates</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725424">
                <a:tc>
                  <a:txBody>
                    <a:bodyPr/>
                    <a:lstStyle/>
                    <a:p>
                      <a:pPr>
                        <a:lnSpc>
                          <a:spcPct val="100000"/>
                        </a:lnSpc>
                      </a:pPr>
                      <a:endParaRPr sz="2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46050">
                        <a:lnSpc>
                          <a:spcPct val="100000"/>
                        </a:lnSpc>
                        <a:spcBef>
                          <a:spcPts val="229"/>
                        </a:spcBef>
                      </a:pPr>
                      <a:r>
                        <a:rPr sz="2000" b="1" dirty="0">
                          <a:latin typeface="Baskerville Old Face"/>
                          <a:cs typeface="Baskerville Old Face"/>
                        </a:rPr>
                        <a:t>(L)</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45"/>
                        </a:spcBef>
                      </a:pPr>
                      <a:r>
                        <a:rPr sz="2000" b="1" dirty="0">
                          <a:latin typeface="Baskerville Old Face"/>
                          <a:cs typeface="Baskerville Old Face"/>
                        </a:rPr>
                        <a:t>(</a:t>
                      </a:r>
                      <a:r>
                        <a:rPr sz="2000" b="1" dirty="0">
                          <a:latin typeface="Times New Roman"/>
                          <a:cs typeface="Times New Roman"/>
                        </a:rPr>
                        <a:t>Ө</a:t>
                      </a:r>
                      <a:r>
                        <a:rPr sz="2000" b="1" dirty="0">
                          <a:latin typeface="Baskerville Old Face"/>
                          <a:cs typeface="Baskerville Old Face"/>
                        </a:rPr>
                        <a:t>)</a:t>
                      </a:r>
                      <a:endParaRPr sz="2000">
                        <a:latin typeface="Baskerville Old Face"/>
                        <a:cs typeface="Baskerville Old Face"/>
                      </a:endParaRPr>
                    </a:p>
                  </a:txBody>
                  <a:tcPr marL="0" marR="0" marT="3526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marR="252095">
                        <a:lnSpc>
                          <a:spcPct val="100000"/>
                        </a:lnSpc>
                        <a:spcBef>
                          <a:spcPts val="229"/>
                        </a:spcBef>
                      </a:pPr>
                      <a:r>
                        <a:rPr sz="2000" b="1" spc="5" dirty="0">
                          <a:latin typeface="Baskerville Old Face"/>
                          <a:cs typeface="Baskerville Old Face"/>
                        </a:rPr>
                        <a:t>N</a:t>
                      </a:r>
                      <a:r>
                        <a:rPr sz="2000" b="1" spc="15" dirty="0">
                          <a:latin typeface="Baskerville Old Face"/>
                          <a:cs typeface="Baskerville Old Face"/>
                        </a:rPr>
                        <a:t>o</a:t>
                      </a:r>
                      <a:r>
                        <a:rPr sz="2000" b="1" spc="5" dirty="0">
                          <a:latin typeface="Baskerville Old Face"/>
                          <a:cs typeface="Baskerville Old Face"/>
                        </a:rPr>
                        <a:t>r</a:t>
                      </a:r>
                      <a:r>
                        <a:rPr sz="2000" b="1" spc="-5" dirty="0">
                          <a:latin typeface="Baskerville Old Face"/>
                          <a:cs typeface="Baskerville Old Face"/>
                        </a:rPr>
                        <a:t>t</a:t>
                      </a:r>
                      <a:r>
                        <a:rPr sz="2000" b="1" dirty="0">
                          <a:latin typeface="Baskerville Old Face"/>
                          <a:cs typeface="Baskerville Old Face"/>
                        </a:rPr>
                        <a:t>h</a:t>
                      </a:r>
                      <a:r>
                        <a:rPr sz="2000" b="1" spc="5" dirty="0">
                          <a:latin typeface="Baskerville Old Face"/>
                          <a:cs typeface="Baskerville Old Face"/>
                        </a:rPr>
                        <a:t>i</a:t>
                      </a:r>
                      <a:r>
                        <a:rPr sz="2000" b="1" dirty="0">
                          <a:latin typeface="Baskerville Old Face"/>
                          <a:cs typeface="Baskerville Old Face"/>
                        </a:rPr>
                        <a:t>ng  </a:t>
                      </a:r>
                      <a:r>
                        <a:rPr sz="2000" b="1" spc="5" dirty="0">
                          <a:latin typeface="Baskerville Old Face"/>
                          <a:cs typeface="Baskerville Old Face"/>
                        </a:rPr>
                        <a:t>(+)</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434975" marR="269240" indent="-342900">
                        <a:lnSpc>
                          <a:spcPct val="100000"/>
                        </a:lnSpc>
                        <a:spcBef>
                          <a:spcPts val="229"/>
                        </a:spcBef>
                      </a:pPr>
                      <a:r>
                        <a:rPr sz="2000" b="1" spc="15" dirty="0">
                          <a:latin typeface="Baskerville Old Face"/>
                          <a:cs typeface="Baskerville Old Face"/>
                        </a:rPr>
                        <a:t>So</a:t>
                      </a:r>
                      <a:r>
                        <a:rPr sz="2000" b="1" spc="10" dirty="0">
                          <a:latin typeface="Baskerville Old Face"/>
                          <a:cs typeface="Baskerville Old Face"/>
                        </a:rPr>
                        <a:t>u</a:t>
                      </a:r>
                      <a:r>
                        <a:rPr sz="2000" b="1" spc="-5" dirty="0">
                          <a:latin typeface="Baskerville Old Face"/>
                          <a:cs typeface="Baskerville Old Face"/>
                        </a:rPr>
                        <a:t>t</a:t>
                      </a:r>
                      <a:r>
                        <a:rPr sz="2000" b="1" dirty="0">
                          <a:latin typeface="Baskerville Old Face"/>
                          <a:cs typeface="Baskerville Old Face"/>
                        </a:rPr>
                        <a:t>h</a:t>
                      </a:r>
                      <a:r>
                        <a:rPr sz="2000" b="1" spc="-5" dirty="0">
                          <a:latin typeface="Baskerville Old Face"/>
                          <a:cs typeface="Baskerville Old Face"/>
                        </a:rPr>
                        <a:t>i</a:t>
                      </a:r>
                      <a:r>
                        <a:rPr sz="2000" b="1" spc="-10" dirty="0">
                          <a:latin typeface="Baskerville Old Face"/>
                          <a:cs typeface="Baskerville Old Face"/>
                        </a:rPr>
                        <a:t>n</a:t>
                      </a:r>
                      <a:r>
                        <a:rPr sz="2000" b="1" dirty="0">
                          <a:latin typeface="Baskerville Old Face"/>
                          <a:cs typeface="Baskerville Old Face"/>
                        </a:rPr>
                        <a:t>g  </a:t>
                      </a:r>
                      <a:r>
                        <a:rPr sz="2000" b="1" spc="5" dirty="0">
                          <a:latin typeface="Baskerville Old Face"/>
                          <a:cs typeface="Baskerville Old Face"/>
                        </a:rPr>
                        <a:t>(-)</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320675" marR="422909" indent="-228600">
                        <a:lnSpc>
                          <a:spcPct val="100000"/>
                        </a:lnSpc>
                        <a:spcBef>
                          <a:spcPts val="229"/>
                        </a:spcBef>
                      </a:pPr>
                      <a:r>
                        <a:rPr sz="2000" b="1" spc="5" dirty="0">
                          <a:latin typeface="Baskerville Old Face"/>
                          <a:cs typeface="Baskerville Old Face"/>
                        </a:rPr>
                        <a:t>Eas</a:t>
                      </a:r>
                      <a:r>
                        <a:rPr sz="2000" b="1" spc="10" dirty="0">
                          <a:latin typeface="Baskerville Old Face"/>
                          <a:cs typeface="Baskerville Old Face"/>
                        </a:rPr>
                        <a:t>t</a:t>
                      </a:r>
                      <a:r>
                        <a:rPr sz="2000" b="1" spc="-5" dirty="0">
                          <a:latin typeface="Baskerville Old Face"/>
                          <a:cs typeface="Baskerville Old Face"/>
                        </a:rPr>
                        <a:t>i</a:t>
                      </a:r>
                      <a:r>
                        <a:rPr sz="2000" b="1" spc="-10" dirty="0">
                          <a:latin typeface="Baskerville Old Face"/>
                          <a:cs typeface="Baskerville Old Face"/>
                        </a:rPr>
                        <a:t>n</a:t>
                      </a:r>
                      <a:r>
                        <a:rPr sz="2000" b="1" dirty="0">
                          <a:latin typeface="Baskerville Old Face"/>
                          <a:cs typeface="Baskerville Old Face"/>
                        </a:rPr>
                        <a:t>g  </a:t>
                      </a:r>
                      <a:r>
                        <a:rPr sz="2000" b="1" spc="5" dirty="0">
                          <a:latin typeface="Baskerville Old Face"/>
                          <a:cs typeface="Baskerville Old Face"/>
                        </a:rPr>
                        <a:t>(+)</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435609" marR="318135" indent="-342900">
                        <a:lnSpc>
                          <a:spcPct val="100000"/>
                        </a:lnSpc>
                        <a:spcBef>
                          <a:spcPts val="229"/>
                        </a:spcBef>
                      </a:pPr>
                      <a:r>
                        <a:rPr sz="2000" b="1" spc="10" dirty="0">
                          <a:latin typeface="Baskerville Old Face"/>
                          <a:cs typeface="Baskerville Old Face"/>
                        </a:rPr>
                        <a:t>W</a:t>
                      </a:r>
                      <a:r>
                        <a:rPr sz="2000" b="1" spc="15" dirty="0">
                          <a:latin typeface="Baskerville Old Face"/>
                          <a:cs typeface="Baskerville Old Face"/>
                        </a:rPr>
                        <a:t>e</a:t>
                      </a:r>
                      <a:r>
                        <a:rPr sz="2000" b="1" dirty="0">
                          <a:latin typeface="Baskerville Old Face"/>
                          <a:cs typeface="Baskerville Old Face"/>
                        </a:rPr>
                        <a:t>sting  </a:t>
                      </a:r>
                      <a:r>
                        <a:rPr sz="2000" b="1" spc="5" dirty="0">
                          <a:latin typeface="Baskerville Old Face"/>
                          <a:cs typeface="Baskerville Old Face"/>
                        </a:rPr>
                        <a:t>(-)</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420284">
                <a:tc>
                  <a:txBody>
                    <a:bodyPr/>
                    <a:lstStyle/>
                    <a:p>
                      <a:pPr marL="91440">
                        <a:lnSpc>
                          <a:spcPct val="100000"/>
                        </a:lnSpc>
                        <a:spcBef>
                          <a:spcPts val="229"/>
                        </a:spcBef>
                      </a:pPr>
                      <a:r>
                        <a:rPr sz="2000" b="1" spc="5" dirty="0">
                          <a:latin typeface="Baskerville Old Face"/>
                          <a:cs typeface="Baskerville Old Face"/>
                        </a:rPr>
                        <a:t>AB</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29"/>
                        </a:spcBef>
                      </a:pPr>
                      <a:r>
                        <a:rPr sz="2000" b="1" dirty="0">
                          <a:latin typeface="Baskerville Old Face"/>
                          <a:cs typeface="Baskerville Old Face"/>
                        </a:rPr>
                        <a:t>L</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44"/>
                        </a:spcBef>
                      </a:pPr>
                      <a:r>
                        <a:rPr sz="2000" b="1" dirty="0">
                          <a:latin typeface="Baskerville Old Face"/>
                          <a:cs typeface="Baskerville Old Face"/>
                        </a:rPr>
                        <a:t>N</a:t>
                      </a:r>
                      <a:r>
                        <a:rPr sz="2000" b="1" dirty="0">
                          <a:latin typeface="Times New Roman"/>
                          <a:cs typeface="Times New Roman"/>
                        </a:rPr>
                        <a:t>Ө</a:t>
                      </a:r>
                      <a:r>
                        <a:rPr sz="2000" b="1" dirty="0">
                          <a:latin typeface="Baskerville Old Face"/>
                          <a:cs typeface="Baskerville Old Face"/>
                        </a:rPr>
                        <a:t>E</a:t>
                      </a:r>
                      <a:endParaRPr sz="2000">
                        <a:latin typeface="Baskerville Old Face"/>
                        <a:cs typeface="Baskerville Old Face"/>
                      </a:endParaRPr>
                    </a:p>
                  </a:txBody>
                  <a:tcPr marL="0" marR="0" marT="352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44"/>
                        </a:spcBef>
                      </a:pPr>
                      <a:r>
                        <a:rPr sz="2000" b="1" spc="-5" dirty="0">
                          <a:latin typeface="Baskerville Old Face"/>
                          <a:cs typeface="Baskerville Old Face"/>
                        </a:rPr>
                        <a:t>L</a:t>
                      </a:r>
                      <a:r>
                        <a:rPr sz="2000" b="1" spc="-25" dirty="0">
                          <a:latin typeface="Baskerville Old Face"/>
                          <a:cs typeface="Baskerville Old Face"/>
                        </a:rPr>
                        <a:t> </a:t>
                      </a:r>
                      <a:r>
                        <a:rPr sz="2000" b="1" spc="5" dirty="0">
                          <a:latin typeface="Baskerville Old Face"/>
                          <a:cs typeface="Baskerville Old Face"/>
                        </a:rPr>
                        <a:t>cos</a:t>
                      </a:r>
                      <a:r>
                        <a:rPr sz="2000" b="1" spc="5" dirty="0">
                          <a:latin typeface="Times New Roman"/>
                          <a:cs typeface="Times New Roman"/>
                        </a:rPr>
                        <a:t>Ө</a:t>
                      </a:r>
                      <a:endParaRPr sz="2000">
                        <a:latin typeface="Times New Roman"/>
                        <a:cs typeface="Times New Roman"/>
                      </a:endParaRPr>
                    </a:p>
                  </a:txBody>
                  <a:tcPr marL="0" marR="0" marT="352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2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44"/>
                        </a:spcBef>
                      </a:pPr>
                      <a:r>
                        <a:rPr sz="2000" b="1" spc="-5" dirty="0">
                          <a:latin typeface="Baskerville Old Face"/>
                          <a:cs typeface="Baskerville Old Face"/>
                        </a:rPr>
                        <a:t>L </a:t>
                      </a:r>
                      <a:r>
                        <a:rPr sz="2000" b="1" dirty="0">
                          <a:latin typeface="Baskerville Old Face"/>
                          <a:cs typeface="Baskerville Old Face"/>
                        </a:rPr>
                        <a:t>sin</a:t>
                      </a:r>
                      <a:r>
                        <a:rPr sz="2000" b="1" spc="-45" dirty="0">
                          <a:latin typeface="Baskerville Old Face"/>
                          <a:cs typeface="Baskerville Old Face"/>
                        </a:rPr>
                        <a:t> </a:t>
                      </a:r>
                      <a:r>
                        <a:rPr sz="2000" b="1" dirty="0">
                          <a:latin typeface="Times New Roman"/>
                          <a:cs typeface="Times New Roman"/>
                        </a:rPr>
                        <a:t>Ө</a:t>
                      </a:r>
                      <a:endParaRPr sz="2000">
                        <a:latin typeface="Times New Roman"/>
                        <a:cs typeface="Times New Roman"/>
                      </a:endParaRPr>
                    </a:p>
                  </a:txBody>
                  <a:tcPr marL="0" marR="0" marT="352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2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420284">
                <a:tc>
                  <a:txBody>
                    <a:bodyPr/>
                    <a:lstStyle/>
                    <a:p>
                      <a:pPr marL="91440">
                        <a:lnSpc>
                          <a:spcPct val="100000"/>
                        </a:lnSpc>
                        <a:spcBef>
                          <a:spcPts val="229"/>
                        </a:spcBef>
                      </a:pPr>
                      <a:r>
                        <a:rPr sz="2000" b="1" spc="5" dirty="0">
                          <a:latin typeface="Baskerville Old Face"/>
                          <a:cs typeface="Baskerville Old Face"/>
                        </a:rPr>
                        <a:t>BC</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29"/>
                        </a:spcBef>
                      </a:pPr>
                      <a:r>
                        <a:rPr sz="2000" b="1" dirty="0">
                          <a:latin typeface="Baskerville Old Face"/>
                          <a:cs typeface="Baskerville Old Face"/>
                        </a:rPr>
                        <a:t>L</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45"/>
                        </a:spcBef>
                      </a:pPr>
                      <a:r>
                        <a:rPr sz="2000" b="1" dirty="0">
                          <a:latin typeface="Baskerville Old Face"/>
                          <a:cs typeface="Baskerville Old Face"/>
                        </a:rPr>
                        <a:t>S</a:t>
                      </a:r>
                      <a:r>
                        <a:rPr sz="2000" b="1" dirty="0">
                          <a:latin typeface="Times New Roman"/>
                          <a:cs typeface="Times New Roman"/>
                        </a:rPr>
                        <a:t>Ө</a:t>
                      </a:r>
                      <a:r>
                        <a:rPr sz="2000" b="1" dirty="0">
                          <a:latin typeface="Baskerville Old Face"/>
                          <a:cs typeface="Baskerville Old Face"/>
                        </a:rPr>
                        <a:t>E</a:t>
                      </a:r>
                      <a:endParaRPr sz="2000">
                        <a:latin typeface="Baskerville Old Face"/>
                        <a:cs typeface="Baskerville Old Face"/>
                      </a:endParaRPr>
                    </a:p>
                  </a:txBody>
                  <a:tcPr marL="0" marR="0" marT="352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2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5"/>
                        </a:spcBef>
                      </a:pPr>
                      <a:r>
                        <a:rPr sz="2000" b="1" dirty="0">
                          <a:latin typeface="Baskerville Old Face"/>
                          <a:cs typeface="Baskerville Old Face"/>
                        </a:rPr>
                        <a:t>Lcos</a:t>
                      </a:r>
                      <a:r>
                        <a:rPr sz="2000" b="1" spc="-40" dirty="0">
                          <a:latin typeface="Baskerville Old Face"/>
                          <a:cs typeface="Baskerville Old Face"/>
                        </a:rPr>
                        <a:t> </a:t>
                      </a:r>
                      <a:r>
                        <a:rPr sz="2000" b="1" dirty="0">
                          <a:latin typeface="Times New Roman"/>
                          <a:cs typeface="Times New Roman"/>
                        </a:rPr>
                        <a:t>Ө</a:t>
                      </a:r>
                      <a:endParaRPr sz="2000">
                        <a:latin typeface="Times New Roman"/>
                        <a:cs typeface="Times New Roman"/>
                      </a:endParaRPr>
                    </a:p>
                  </a:txBody>
                  <a:tcPr marL="0" marR="0" marT="352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5"/>
                        </a:spcBef>
                      </a:pPr>
                      <a:r>
                        <a:rPr sz="2000" b="1" dirty="0">
                          <a:latin typeface="Baskerville Old Face"/>
                          <a:cs typeface="Baskerville Old Face"/>
                        </a:rPr>
                        <a:t>Lsin</a:t>
                      </a:r>
                      <a:r>
                        <a:rPr sz="2000" b="1" spc="-40" dirty="0">
                          <a:latin typeface="Baskerville Old Face"/>
                          <a:cs typeface="Baskerville Old Face"/>
                        </a:rPr>
                        <a:t> </a:t>
                      </a:r>
                      <a:r>
                        <a:rPr sz="2000" b="1" dirty="0">
                          <a:latin typeface="Times New Roman"/>
                          <a:cs typeface="Times New Roman"/>
                        </a:rPr>
                        <a:t>Ө</a:t>
                      </a:r>
                      <a:endParaRPr sz="2000">
                        <a:latin typeface="Times New Roman"/>
                        <a:cs typeface="Times New Roman"/>
                      </a:endParaRPr>
                    </a:p>
                  </a:txBody>
                  <a:tcPr marL="0" marR="0" marT="352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2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420285">
                <a:tc>
                  <a:txBody>
                    <a:bodyPr/>
                    <a:lstStyle/>
                    <a:p>
                      <a:pPr marL="91440">
                        <a:lnSpc>
                          <a:spcPct val="100000"/>
                        </a:lnSpc>
                        <a:spcBef>
                          <a:spcPts val="229"/>
                        </a:spcBef>
                      </a:pPr>
                      <a:r>
                        <a:rPr sz="2000" b="1" dirty="0">
                          <a:latin typeface="Baskerville Old Face"/>
                          <a:cs typeface="Baskerville Old Face"/>
                        </a:rPr>
                        <a:t>CD</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29"/>
                        </a:spcBef>
                      </a:pPr>
                      <a:r>
                        <a:rPr sz="2000" b="1" dirty="0">
                          <a:latin typeface="Baskerville Old Face"/>
                          <a:cs typeface="Baskerville Old Face"/>
                        </a:rPr>
                        <a:t>L</a:t>
                      </a:r>
                      <a:endParaRPr sz="2000">
                        <a:latin typeface="Baskerville Old Face"/>
                        <a:cs typeface="Baskerville Old Face"/>
                      </a:endParaRPr>
                    </a:p>
                  </a:txBody>
                  <a:tcPr marL="0" marR="0" marT="331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45"/>
                        </a:spcBef>
                      </a:pPr>
                      <a:r>
                        <a:rPr sz="2000" b="1" dirty="0">
                          <a:latin typeface="Baskerville Old Face"/>
                          <a:cs typeface="Baskerville Old Face"/>
                        </a:rPr>
                        <a:t>S</a:t>
                      </a:r>
                      <a:r>
                        <a:rPr sz="2000" b="1" dirty="0">
                          <a:latin typeface="Times New Roman"/>
                          <a:cs typeface="Times New Roman"/>
                        </a:rPr>
                        <a:t>Ө</a:t>
                      </a:r>
                      <a:r>
                        <a:rPr sz="2000" b="1" dirty="0">
                          <a:latin typeface="Baskerville Old Face"/>
                          <a:cs typeface="Baskerville Old Face"/>
                        </a:rPr>
                        <a:t>W</a:t>
                      </a:r>
                      <a:endParaRPr sz="2000">
                        <a:latin typeface="Baskerville Old Face"/>
                        <a:cs typeface="Baskerville Old Face"/>
                      </a:endParaRPr>
                    </a:p>
                  </a:txBody>
                  <a:tcPr marL="0" marR="0" marT="352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2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45"/>
                        </a:spcBef>
                      </a:pPr>
                      <a:r>
                        <a:rPr sz="2000" b="1" dirty="0">
                          <a:latin typeface="Baskerville Old Face"/>
                          <a:cs typeface="Baskerville Old Face"/>
                        </a:rPr>
                        <a:t>Lcos</a:t>
                      </a:r>
                      <a:r>
                        <a:rPr sz="2000" b="1" spc="-40" dirty="0">
                          <a:latin typeface="Baskerville Old Face"/>
                          <a:cs typeface="Baskerville Old Face"/>
                        </a:rPr>
                        <a:t> </a:t>
                      </a:r>
                      <a:r>
                        <a:rPr sz="2000" b="1" dirty="0">
                          <a:latin typeface="Times New Roman"/>
                          <a:cs typeface="Times New Roman"/>
                        </a:rPr>
                        <a:t>Ө</a:t>
                      </a:r>
                      <a:endParaRPr sz="2000">
                        <a:latin typeface="Times New Roman"/>
                        <a:cs typeface="Times New Roman"/>
                      </a:endParaRPr>
                    </a:p>
                  </a:txBody>
                  <a:tcPr marL="0" marR="0" marT="352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2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710">
                        <a:lnSpc>
                          <a:spcPct val="100000"/>
                        </a:lnSpc>
                        <a:spcBef>
                          <a:spcPts val="245"/>
                        </a:spcBef>
                      </a:pPr>
                      <a:r>
                        <a:rPr sz="2000" b="1" dirty="0">
                          <a:latin typeface="Baskerville Old Face"/>
                          <a:cs typeface="Baskerville Old Face"/>
                        </a:rPr>
                        <a:t>Lsin</a:t>
                      </a:r>
                      <a:r>
                        <a:rPr sz="2000" b="1" spc="-40" dirty="0">
                          <a:latin typeface="Baskerville Old Face"/>
                          <a:cs typeface="Baskerville Old Face"/>
                        </a:rPr>
                        <a:t> </a:t>
                      </a:r>
                      <a:r>
                        <a:rPr sz="2000" b="1" dirty="0">
                          <a:latin typeface="Times New Roman"/>
                          <a:cs typeface="Times New Roman"/>
                        </a:rPr>
                        <a:t>Ө</a:t>
                      </a:r>
                      <a:endParaRPr sz="2000">
                        <a:latin typeface="Times New Roman"/>
                        <a:cs typeface="Times New Roman"/>
                      </a:endParaRPr>
                    </a:p>
                  </a:txBody>
                  <a:tcPr marL="0" marR="0" marT="352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420284">
                <a:tc>
                  <a:txBody>
                    <a:bodyPr/>
                    <a:lstStyle/>
                    <a:p>
                      <a:pPr marL="91440">
                        <a:lnSpc>
                          <a:spcPct val="100000"/>
                        </a:lnSpc>
                        <a:spcBef>
                          <a:spcPts val="234"/>
                        </a:spcBef>
                      </a:pPr>
                      <a:r>
                        <a:rPr sz="2000" b="1" spc="5" dirty="0">
                          <a:latin typeface="Baskerville Old Face"/>
                          <a:cs typeface="Baskerville Old Face"/>
                        </a:rPr>
                        <a:t>DA</a:t>
                      </a:r>
                      <a:endParaRPr sz="2000">
                        <a:latin typeface="Baskerville Old Face"/>
                        <a:cs typeface="Baskerville Old Face"/>
                      </a:endParaRPr>
                    </a:p>
                  </a:txBody>
                  <a:tcPr marL="0" marR="0" marT="3382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34"/>
                        </a:spcBef>
                      </a:pPr>
                      <a:r>
                        <a:rPr sz="2000" b="1" dirty="0">
                          <a:latin typeface="Baskerville Old Face"/>
                          <a:cs typeface="Baskerville Old Face"/>
                        </a:rPr>
                        <a:t>L</a:t>
                      </a:r>
                      <a:endParaRPr sz="2000">
                        <a:latin typeface="Baskerville Old Face"/>
                        <a:cs typeface="Baskerville Old Face"/>
                      </a:endParaRPr>
                    </a:p>
                  </a:txBody>
                  <a:tcPr marL="0" marR="0" marT="3382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45"/>
                        </a:spcBef>
                      </a:pPr>
                      <a:r>
                        <a:rPr sz="2000" b="1" dirty="0">
                          <a:latin typeface="Baskerville Old Face"/>
                          <a:cs typeface="Baskerville Old Face"/>
                        </a:rPr>
                        <a:t>N</a:t>
                      </a:r>
                      <a:r>
                        <a:rPr sz="2000" b="1" dirty="0">
                          <a:latin typeface="Times New Roman"/>
                          <a:cs typeface="Times New Roman"/>
                        </a:rPr>
                        <a:t>Ө</a:t>
                      </a:r>
                      <a:r>
                        <a:rPr sz="2000" b="1" dirty="0">
                          <a:latin typeface="Baskerville Old Face"/>
                          <a:cs typeface="Baskerville Old Face"/>
                        </a:rPr>
                        <a:t>W</a:t>
                      </a:r>
                      <a:endParaRPr sz="2000">
                        <a:latin typeface="Baskerville Old Face"/>
                        <a:cs typeface="Baskerville Old Face"/>
                      </a:endParaRPr>
                    </a:p>
                  </a:txBody>
                  <a:tcPr marL="0" marR="0" marT="352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45"/>
                        </a:spcBef>
                      </a:pPr>
                      <a:r>
                        <a:rPr sz="2000" b="1" spc="-5" dirty="0">
                          <a:latin typeface="Baskerville Old Face"/>
                          <a:cs typeface="Baskerville Old Face"/>
                        </a:rPr>
                        <a:t>L</a:t>
                      </a:r>
                      <a:r>
                        <a:rPr sz="2000" b="1" spc="-25" dirty="0">
                          <a:latin typeface="Baskerville Old Face"/>
                          <a:cs typeface="Baskerville Old Face"/>
                        </a:rPr>
                        <a:t> </a:t>
                      </a:r>
                      <a:r>
                        <a:rPr sz="2000" b="1" spc="5" dirty="0">
                          <a:latin typeface="Baskerville Old Face"/>
                          <a:cs typeface="Baskerville Old Face"/>
                        </a:rPr>
                        <a:t>cos</a:t>
                      </a:r>
                      <a:r>
                        <a:rPr sz="2000" b="1" spc="5" dirty="0">
                          <a:latin typeface="Times New Roman"/>
                          <a:cs typeface="Times New Roman"/>
                        </a:rPr>
                        <a:t>Ө</a:t>
                      </a:r>
                      <a:endParaRPr sz="2000">
                        <a:latin typeface="Times New Roman"/>
                        <a:cs typeface="Times New Roman"/>
                      </a:endParaRPr>
                    </a:p>
                  </a:txBody>
                  <a:tcPr marL="0" marR="0" marT="352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2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2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710">
                        <a:lnSpc>
                          <a:spcPct val="100000"/>
                        </a:lnSpc>
                        <a:spcBef>
                          <a:spcPts val="245"/>
                        </a:spcBef>
                      </a:pPr>
                      <a:r>
                        <a:rPr sz="2000" b="1" dirty="0">
                          <a:latin typeface="Baskerville Old Face"/>
                          <a:cs typeface="Baskerville Old Face"/>
                        </a:rPr>
                        <a:t>Lsin</a:t>
                      </a:r>
                      <a:r>
                        <a:rPr sz="2000" b="1" spc="-40" dirty="0">
                          <a:latin typeface="Baskerville Old Face"/>
                          <a:cs typeface="Baskerville Old Face"/>
                        </a:rPr>
                        <a:t> </a:t>
                      </a:r>
                      <a:r>
                        <a:rPr sz="2000" b="1" dirty="0">
                          <a:latin typeface="Times New Roman"/>
                          <a:cs typeface="Times New Roman"/>
                        </a:rPr>
                        <a:t>Ө</a:t>
                      </a:r>
                      <a:endParaRPr sz="2000">
                        <a:latin typeface="Times New Roman"/>
                        <a:cs typeface="Times New Roman"/>
                      </a:endParaRPr>
                    </a:p>
                  </a:txBody>
                  <a:tcPr marL="0" marR="0" marT="352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r>
            </a:tbl>
          </a:graphicData>
        </a:graphic>
      </p:graphicFrame>
      <p:sp>
        <p:nvSpPr>
          <p:cNvPr id="8" name="object 8"/>
          <p:cNvSpPr txBox="1"/>
          <p:nvPr/>
        </p:nvSpPr>
        <p:spPr>
          <a:xfrm>
            <a:off x="1008633" y="5194122"/>
            <a:ext cx="7678167" cy="1260783"/>
          </a:xfrm>
          <a:prstGeom prst="rect">
            <a:avLst/>
          </a:prstGeom>
        </p:spPr>
        <p:txBody>
          <a:bodyPr vert="horz" wrap="square" lIns="0" tIns="14150" rIns="0" bIns="0" rtlCol="0">
            <a:spAutoFit/>
          </a:bodyPr>
          <a:lstStyle/>
          <a:p>
            <a:pPr marL="14150">
              <a:spcBef>
                <a:spcPts val="111"/>
              </a:spcBef>
            </a:pPr>
            <a:r>
              <a:rPr sz="2700" b="1" spc="6" dirty="0">
                <a:latin typeface="Baskerville Old Face"/>
                <a:cs typeface="Baskerville Old Face"/>
              </a:rPr>
              <a:t>Check for Closed</a:t>
            </a:r>
            <a:r>
              <a:rPr sz="2700" b="1" spc="-162" dirty="0">
                <a:latin typeface="Baskerville Old Face"/>
                <a:cs typeface="Baskerville Old Face"/>
              </a:rPr>
              <a:t> </a:t>
            </a:r>
            <a:r>
              <a:rPr sz="2700" b="1" spc="6" dirty="0">
                <a:latin typeface="Baskerville Old Face"/>
                <a:cs typeface="Baskerville Old Face"/>
              </a:rPr>
              <a:t>Traverse</a:t>
            </a:r>
            <a:endParaRPr sz="2700" dirty="0">
              <a:latin typeface="Baskerville Old Face"/>
              <a:cs typeface="Baskerville Old Face"/>
            </a:endParaRPr>
          </a:p>
          <a:p>
            <a:pPr marL="14150" marR="5660"/>
            <a:r>
              <a:rPr sz="2700" b="1" dirty="0">
                <a:latin typeface="Baskerville Old Face"/>
                <a:cs typeface="Baskerville Old Face"/>
              </a:rPr>
              <a:t>Sum </a:t>
            </a:r>
            <a:r>
              <a:rPr sz="2700" b="1" spc="6" dirty="0">
                <a:latin typeface="Baskerville Old Face"/>
                <a:cs typeface="Baskerville Old Face"/>
              </a:rPr>
              <a:t>of </a:t>
            </a:r>
            <a:r>
              <a:rPr sz="2700" b="1" dirty="0">
                <a:latin typeface="Baskerville Old Face"/>
                <a:cs typeface="Baskerville Old Face"/>
              </a:rPr>
              <a:t>Northing= Sum </a:t>
            </a:r>
            <a:r>
              <a:rPr sz="2700" b="1" spc="6" dirty="0">
                <a:latin typeface="Baskerville Old Face"/>
                <a:cs typeface="Baskerville Old Face"/>
              </a:rPr>
              <a:t>of</a:t>
            </a:r>
            <a:r>
              <a:rPr sz="2700" b="1" spc="-201" dirty="0">
                <a:latin typeface="Baskerville Old Face"/>
                <a:cs typeface="Baskerville Old Face"/>
              </a:rPr>
              <a:t> </a:t>
            </a:r>
            <a:r>
              <a:rPr sz="2700" b="1" dirty="0">
                <a:latin typeface="Baskerville Old Face"/>
                <a:cs typeface="Baskerville Old Face"/>
              </a:rPr>
              <a:t>South</a:t>
            </a:r>
            <a:r>
              <a:rPr sz="2700" dirty="0">
                <a:latin typeface="Baskerville Old Face"/>
                <a:cs typeface="Baskerville Old Face"/>
              </a:rPr>
              <a:t>ing  </a:t>
            </a:r>
            <a:endParaRPr lang="en-US" sz="2700" dirty="0" smtClean="0">
              <a:latin typeface="Baskerville Old Face"/>
              <a:cs typeface="Baskerville Old Face"/>
            </a:endParaRPr>
          </a:p>
          <a:p>
            <a:pPr marL="14150" marR="5660"/>
            <a:r>
              <a:rPr sz="2700" b="1" dirty="0" smtClean="0">
                <a:latin typeface="Baskerville Old Face"/>
                <a:cs typeface="Baskerville Old Face"/>
              </a:rPr>
              <a:t>Sum </a:t>
            </a:r>
            <a:r>
              <a:rPr sz="2700" b="1" spc="6" dirty="0">
                <a:latin typeface="Baskerville Old Face"/>
                <a:cs typeface="Baskerville Old Face"/>
              </a:rPr>
              <a:t>of </a:t>
            </a:r>
            <a:r>
              <a:rPr sz="2700" b="1" dirty="0">
                <a:latin typeface="Baskerville Old Face"/>
                <a:cs typeface="Baskerville Old Face"/>
              </a:rPr>
              <a:t>Easting= Sum </a:t>
            </a:r>
            <a:r>
              <a:rPr sz="2700" b="1" spc="6" dirty="0">
                <a:latin typeface="Baskerville Old Face"/>
                <a:cs typeface="Baskerville Old Face"/>
              </a:rPr>
              <a:t>of</a:t>
            </a:r>
            <a:r>
              <a:rPr sz="2700" b="1" spc="-206" dirty="0">
                <a:latin typeface="Baskerville Old Face"/>
                <a:cs typeface="Baskerville Old Face"/>
              </a:rPr>
              <a:t> </a:t>
            </a:r>
            <a:r>
              <a:rPr sz="2700" b="1" spc="6" dirty="0">
                <a:latin typeface="Baskerville Old Face"/>
                <a:cs typeface="Baskerville Old Face"/>
              </a:rPr>
              <a:t>Westing</a:t>
            </a:r>
            <a:endParaRPr sz="2700" dirty="0">
              <a:latin typeface="Baskerville Old Face"/>
              <a:cs typeface="Baskerville Old Face"/>
            </a:endParaRPr>
          </a:p>
        </p:txBody>
      </p:sp>
    </p:spTree>
    <p:extLst>
      <p:ext uri="{BB962C8B-B14F-4D97-AF65-F5344CB8AC3E}">
        <p14:creationId xmlns:p14="http://schemas.microsoft.com/office/powerpoint/2010/main" val="2134997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4070" y="281532"/>
            <a:ext cx="9169908" cy="141630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782432" y="211812"/>
            <a:ext cx="6488367" cy="1412706"/>
          </a:xfrm>
          <a:prstGeom prst="rect">
            <a:avLst/>
          </a:prstGeom>
        </p:spPr>
        <p:txBody>
          <a:bodyPr vert="horz" wrap="square" lIns="0" tIns="12028" rIns="0" bIns="0" rtlCol="0">
            <a:spAutoFit/>
          </a:bodyPr>
          <a:lstStyle/>
          <a:p>
            <a:pPr marL="2128211" marR="5660" indent="-2114767">
              <a:lnSpc>
                <a:spcPct val="100299"/>
              </a:lnSpc>
              <a:spcBef>
                <a:spcPts val="95"/>
              </a:spcBef>
            </a:pPr>
            <a:r>
              <a:rPr sz="4500" dirty="0"/>
              <a:t>Computation </a:t>
            </a:r>
            <a:r>
              <a:rPr sz="4500" spc="-6" dirty="0"/>
              <a:t>of </a:t>
            </a:r>
            <a:r>
              <a:rPr sz="4500" dirty="0"/>
              <a:t>Latitude</a:t>
            </a:r>
            <a:r>
              <a:rPr sz="4500" spc="-162" dirty="0"/>
              <a:t> </a:t>
            </a:r>
            <a:r>
              <a:rPr sz="4500" dirty="0"/>
              <a:t>and  </a:t>
            </a:r>
            <a:r>
              <a:rPr sz="4500" spc="-6" dirty="0"/>
              <a:t>Departure</a:t>
            </a:r>
            <a:endParaRPr sz="4500"/>
          </a:p>
        </p:txBody>
      </p:sp>
      <p:sp>
        <p:nvSpPr>
          <p:cNvPr id="5" name="object 5"/>
          <p:cNvSpPr/>
          <p:nvPr/>
        </p:nvSpPr>
        <p:spPr>
          <a:xfrm>
            <a:off x="414070" y="1784196"/>
            <a:ext cx="9169908" cy="5248961"/>
          </a:xfrm>
          <a:prstGeom prst="rect">
            <a:avLst/>
          </a:prstGeom>
          <a:blipFill>
            <a:blip r:embed="rId3" cstate="print"/>
            <a:stretch>
              <a:fillRect/>
            </a:stretch>
          </a:blipFill>
        </p:spPr>
        <p:txBody>
          <a:bodyPr wrap="square" lIns="0" tIns="0" rIns="0" bIns="0" rtlCol="0"/>
          <a:lstStyle/>
          <a:p>
            <a:endParaRPr/>
          </a:p>
        </p:txBody>
      </p:sp>
      <p:sp>
        <p:nvSpPr>
          <p:cNvPr id="8" name="object 7"/>
          <p:cNvSpPr txBox="1"/>
          <p:nvPr/>
        </p:nvSpPr>
        <p:spPr>
          <a:xfrm>
            <a:off x="589534" y="1718231"/>
            <a:ext cx="8880729" cy="5108194"/>
          </a:xfrm>
          <a:prstGeom prst="rect">
            <a:avLst/>
          </a:prstGeom>
        </p:spPr>
        <p:txBody>
          <a:bodyPr vert="horz" wrap="square" lIns="0" tIns="65090" rIns="0" bIns="0" rtlCol="0">
            <a:spAutoFit/>
          </a:bodyPr>
          <a:lstStyle/>
          <a:p>
            <a:pPr marL="14150" algn="just">
              <a:spcBef>
                <a:spcPts val="511"/>
              </a:spcBef>
            </a:pPr>
            <a:r>
              <a:rPr sz="3300" b="1" spc="-6" dirty="0">
                <a:latin typeface="Baskerville Old Face"/>
                <a:cs typeface="Baskerville Old Face"/>
              </a:rPr>
              <a:t>Consecutive</a:t>
            </a:r>
            <a:r>
              <a:rPr sz="3300" b="1" spc="-56" dirty="0">
                <a:latin typeface="Baskerville Old Face"/>
                <a:cs typeface="Baskerville Old Face"/>
              </a:rPr>
              <a:t> </a:t>
            </a:r>
            <a:r>
              <a:rPr sz="3300" b="1" spc="-6" dirty="0">
                <a:latin typeface="Baskerville Old Face"/>
                <a:cs typeface="Baskerville Old Face"/>
              </a:rPr>
              <a:t>Coordinates</a:t>
            </a:r>
            <a:endParaRPr sz="3300" dirty="0">
              <a:latin typeface="Baskerville Old Face"/>
              <a:cs typeface="Baskerville Old Face"/>
            </a:endParaRPr>
          </a:p>
          <a:p>
            <a:pPr marL="396210" marR="5660" indent="-382059" algn="just">
              <a:lnSpc>
                <a:spcPts val="3610"/>
              </a:lnSpc>
              <a:spcBef>
                <a:spcPts val="858"/>
              </a:spcBef>
              <a:buFont typeface="Arial"/>
              <a:buChar char="•"/>
              <a:tabLst>
                <a:tab pos="396210" algn="l"/>
              </a:tabLst>
            </a:pPr>
            <a:r>
              <a:rPr sz="3300" dirty="0">
                <a:latin typeface="Baskerville Old Face"/>
                <a:cs typeface="Baskerville Old Face"/>
              </a:rPr>
              <a:t>The </a:t>
            </a:r>
            <a:r>
              <a:rPr sz="3300" spc="-11" dirty="0">
                <a:latin typeface="Baskerville Old Face"/>
                <a:cs typeface="Baskerville Old Face"/>
              </a:rPr>
              <a:t>latitude </a:t>
            </a:r>
            <a:r>
              <a:rPr sz="3300" dirty="0">
                <a:latin typeface="Baskerville Old Face"/>
                <a:cs typeface="Baskerville Old Face"/>
              </a:rPr>
              <a:t>and </a:t>
            </a:r>
            <a:r>
              <a:rPr sz="3300" spc="-6" dirty="0">
                <a:latin typeface="Baskerville Old Face"/>
                <a:cs typeface="Baskerville Old Face"/>
              </a:rPr>
              <a:t>departure of </a:t>
            </a:r>
            <a:r>
              <a:rPr sz="3300" dirty="0">
                <a:latin typeface="Baskerville Old Face"/>
                <a:cs typeface="Baskerville Old Face"/>
              </a:rPr>
              <a:t>a </a:t>
            </a:r>
            <a:r>
              <a:rPr sz="3300" spc="-6" dirty="0">
                <a:latin typeface="Baskerville Old Face"/>
                <a:cs typeface="Baskerville Old Face"/>
              </a:rPr>
              <a:t>point </a:t>
            </a:r>
            <a:r>
              <a:rPr sz="3300" spc="-11" dirty="0">
                <a:latin typeface="Baskerville Old Face"/>
                <a:cs typeface="Baskerville Old Face"/>
              </a:rPr>
              <a:t>calculated  </a:t>
            </a:r>
            <a:r>
              <a:rPr sz="3300" dirty="0">
                <a:latin typeface="Baskerville Old Face"/>
                <a:cs typeface="Baskerville Old Face"/>
              </a:rPr>
              <a:t>with </a:t>
            </a:r>
            <a:r>
              <a:rPr sz="3300" spc="-6" dirty="0">
                <a:latin typeface="Baskerville Old Face"/>
                <a:cs typeface="Baskerville Old Face"/>
              </a:rPr>
              <a:t>reference </a:t>
            </a:r>
            <a:r>
              <a:rPr sz="3300" dirty="0">
                <a:latin typeface="Baskerville Old Face"/>
                <a:cs typeface="Baskerville Old Face"/>
              </a:rPr>
              <a:t>to </a:t>
            </a:r>
            <a:r>
              <a:rPr sz="3300" spc="-6" dirty="0">
                <a:latin typeface="Baskerville Old Face"/>
                <a:cs typeface="Baskerville Old Face"/>
              </a:rPr>
              <a:t>the preceding </a:t>
            </a:r>
            <a:r>
              <a:rPr sz="3300">
                <a:latin typeface="Baskerville Old Face"/>
                <a:cs typeface="Baskerville Old Face"/>
              </a:rPr>
              <a:t>point </a:t>
            </a:r>
            <a:r>
              <a:rPr sz="3300" spc="-6" smtClean="0">
                <a:latin typeface="Baskerville Old Face"/>
                <a:cs typeface="Baskerville Old Face"/>
              </a:rPr>
              <a:t>are  </a:t>
            </a:r>
            <a:r>
              <a:rPr sz="3300" dirty="0">
                <a:latin typeface="Baskerville Old Face"/>
                <a:cs typeface="Baskerville Old Face"/>
              </a:rPr>
              <a:t>called </a:t>
            </a:r>
            <a:r>
              <a:rPr sz="3300" b="1" dirty="0">
                <a:latin typeface="Baskerville Old Face"/>
                <a:cs typeface="Baskerville Old Face"/>
              </a:rPr>
              <a:t>consecutive</a:t>
            </a:r>
            <a:r>
              <a:rPr sz="3300" b="1" spc="-89" dirty="0">
                <a:latin typeface="Baskerville Old Face"/>
                <a:cs typeface="Baskerville Old Face"/>
              </a:rPr>
              <a:t> </a:t>
            </a:r>
            <a:r>
              <a:rPr sz="3300" b="1" dirty="0">
                <a:latin typeface="Baskerville Old Face"/>
                <a:cs typeface="Baskerville Old Face"/>
              </a:rPr>
              <a:t>coordinates.</a:t>
            </a:r>
            <a:endParaRPr sz="3300" dirty="0">
              <a:latin typeface="Baskerville Old Face"/>
              <a:cs typeface="Baskerville Old Face"/>
            </a:endParaRPr>
          </a:p>
          <a:p>
            <a:pPr marL="14150" algn="just">
              <a:spcBef>
                <a:spcPts val="345"/>
              </a:spcBef>
            </a:pPr>
            <a:r>
              <a:rPr sz="3300" b="1" spc="-6" dirty="0">
                <a:latin typeface="Baskerville Old Face"/>
                <a:cs typeface="Baskerville Old Face"/>
              </a:rPr>
              <a:t>Independent</a:t>
            </a:r>
            <a:r>
              <a:rPr sz="3300" b="1" spc="-45" dirty="0">
                <a:latin typeface="Baskerville Old Face"/>
                <a:cs typeface="Baskerville Old Face"/>
              </a:rPr>
              <a:t> </a:t>
            </a:r>
            <a:r>
              <a:rPr sz="3300" b="1" spc="-6" dirty="0">
                <a:latin typeface="Baskerville Old Face"/>
                <a:cs typeface="Baskerville Old Face"/>
              </a:rPr>
              <a:t>Coordinates</a:t>
            </a:r>
            <a:endParaRPr sz="3300" dirty="0">
              <a:latin typeface="Baskerville Old Face"/>
              <a:cs typeface="Baskerville Old Face"/>
            </a:endParaRPr>
          </a:p>
          <a:p>
            <a:pPr marL="396210" marR="5660" indent="-382059" algn="just">
              <a:lnSpc>
                <a:spcPct val="90000"/>
              </a:lnSpc>
              <a:spcBef>
                <a:spcPts val="808"/>
              </a:spcBef>
              <a:buFont typeface="Arial"/>
              <a:buChar char="•"/>
              <a:tabLst>
                <a:tab pos="396210" algn="l"/>
              </a:tabLst>
            </a:pPr>
            <a:r>
              <a:rPr sz="3300" dirty="0">
                <a:latin typeface="Baskerville Old Face"/>
                <a:cs typeface="Baskerville Old Face"/>
              </a:rPr>
              <a:t>The </a:t>
            </a:r>
            <a:r>
              <a:rPr sz="3300" b="1" spc="-6" dirty="0">
                <a:latin typeface="Baskerville Old Face"/>
                <a:cs typeface="Baskerville Old Face"/>
              </a:rPr>
              <a:t>coordinates of any point </a:t>
            </a:r>
            <a:r>
              <a:rPr sz="3300" b="1" spc="-11" dirty="0">
                <a:latin typeface="Baskerville Old Face"/>
                <a:cs typeface="Baskerville Old Face"/>
              </a:rPr>
              <a:t>with </a:t>
            </a:r>
            <a:r>
              <a:rPr sz="3300" b="1" spc="-6" dirty="0">
                <a:latin typeface="Baskerville Old Face"/>
                <a:cs typeface="Baskerville Old Face"/>
              </a:rPr>
              <a:t>respect to a  common origin are said to be the independent  coordinates of </a:t>
            </a:r>
            <a:r>
              <a:rPr sz="3300" b="1" spc="-11" dirty="0">
                <a:latin typeface="Baskerville Old Face"/>
                <a:cs typeface="Baskerville Old Face"/>
              </a:rPr>
              <a:t>that </a:t>
            </a:r>
            <a:r>
              <a:rPr sz="3300" b="1" dirty="0">
                <a:latin typeface="Baskerville Old Face"/>
                <a:cs typeface="Baskerville Old Face"/>
              </a:rPr>
              <a:t>point</a:t>
            </a:r>
            <a:r>
              <a:rPr sz="3300" dirty="0">
                <a:latin typeface="Baskerville Old Face"/>
                <a:cs typeface="Baskerville Old Face"/>
              </a:rPr>
              <a:t>. The </a:t>
            </a:r>
            <a:r>
              <a:rPr sz="3300" spc="-6" dirty="0">
                <a:latin typeface="Baskerville Old Face"/>
                <a:cs typeface="Baskerville Old Face"/>
              </a:rPr>
              <a:t>origin </a:t>
            </a:r>
            <a:r>
              <a:rPr sz="3300" dirty="0">
                <a:latin typeface="Baskerville Old Face"/>
                <a:cs typeface="Baskerville Old Face"/>
              </a:rPr>
              <a:t>may </a:t>
            </a:r>
            <a:r>
              <a:rPr sz="3300" spc="-6" dirty="0">
                <a:latin typeface="Baskerville Old Face"/>
                <a:cs typeface="Baskerville Old Face"/>
              </a:rPr>
              <a:t>be </a:t>
            </a:r>
            <a:r>
              <a:rPr sz="3300" dirty="0">
                <a:latin typeface="Baskerville Old Face"/>
                <a:cs typeface="Baskerville Old Face"/>
              </a:rPr>
              <a:t>a  </a:t>
            </a:r>
            <a:r>
              <a:rPr sz="3300" spc="-6" dirty="0">
                <a:latin typeface="Baskerville Old Face"/>
                <a:cs typeface="Baskerville Old Face"/>
              </a:rPr>
              <a:t>station of the survey or </a:t>
            </a:r>
            <a:r>
              <a:rPr sz="3300" dirty="0">
                <a:latin typeface="Baskerville Old Face"/>
                <a:cs typeface="Baskerville Old Face"/>
              </a:rPr>
              <a:t>a </a:t>
            </a:r>
            <a:r>
              <a:rPr sz="3300" spc="-6" dirty="0">
                <a:latin typeface="Baskerville Old Face"/>
                <a:cs typeface="Baskerville Old Face"/>
              </a:rPr>
              <a:t>point entirely outside the  traverse.</a:t>
            </a:r>
            <a:endParaRPr sz="3300" dirty="0">
              <a:latin typeface="Baskerville Old Face"/>
              <a:cs typeface="Baskerville Old Face"/>
            </a:endParaRPr>
          </a:p>
        </p:txBody>
      </p:sp>
    </p:spTree>
    <p:extLst>
      <p:ext uri="{BB962C8B-B14F-4D97-AF65-F5344CB8AC3E}">
        <p14:creationId xmlns:p14="http://schemas.microsoft.com/office/powerpoint/2010/main" val="1307554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4070" y="281532"/>
            <a:ext cx="9169908" cy="141630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782432" y="211812"/>
            <a:ext cx="6488367" cy="704643"/>
          </a:xfrm>
          <a:prstGeom prst="rect">
            <a:avLst/>
          </a:prstGeom>
        </p:spPr>
        <p:txBody>
          <a:bodyPr vert="horz" wrap="square" lIns="0" tIns="12028" rIns="0" bIns="0" rtlCol="0">
            <a:spAutoFit/>
          </a:bodyPr>
          <a:lstStyle/>
          <a:p>
            <a:pPr marL="2128211" marR="5660" indent="-2114767">
              <a:lnSpc>
                <a:spcPct val="100299"/>
              </a:lnSpc>
              <a:spcBef>
                <a:spcPts val="95"/>
              </a:spcBef>
            </a:pPr>
            <a:r>
              <a:rPr lang="en-US" sz="4500" dirty="0" smtClean="0"/>
              <a:t>Independent Coordinates</a:t>
            </a:r>
            <a:endParaRPr sz="4500" dirty="0"/>
          </a:p>
        </p:txBody>
      </p:sp>
      <p:sp>
        <p:nvSpPr>
          <p:cNvPr id="5" name="object 5"/>
          <p:cNvSpPr/>
          <p:nvPr/>
        </p:nvSpPr>
        <p:spPr>
          <a:xfrm>
            <a:off x="414070" y="1784196"/>
            <a:ext cx="9169908" cy="5248961"/>
          </a:xfrm>
          <a:prstGeom prst="rect">
            <a:avLst/>
          </a:prstGeom>
          <a:blipFill>
            <a:blip r:embed="rId3" cstate="print"/>
            <a:stretch>
              <a:fillRect/>
            </a:stretch>
          </a:blipFill>
        </p:spPr>
        <p:txBody>
          <a:bodyPr wrap="square" lIns="0" tIns="0" rIns="0" bIns="0" rtlCol="0"/>
          <a:lstStyle/>
          <a:p>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03" y="1143000"/>
            <a:ext cx="9707842" cy="472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769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4070" y="281532"/>
            <a:ext cx="9169908" cy="141630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782432" y="211812"/>
            <a:ext cx="6488367" cy="704643"/>
          </a:xfrm>
          <a:prstGeom prst="rect">
            <a:avLst/>
          </a:prstGeom>
        </p:spPr>
        <p:txBody>
          <a:bodyPr vert="horz" wrap="square" lIns="0" tIns="12028" rIns="0" bIns="0" rtlCol="0">
            <a:spAutoFit/>
          </a:bodyPr>
          <a:lstStyle/>
          <a:p>
            <a:pPr marL="2128211" marR="5660" indent="-2114767">
              <a:lnSpc>
                <a:spcPct val="100299"/>
              </a:lnSpc>
              <a:spcBef>
                <a:spcPts val="95"/>
              </a:spcBef>
            </a:pPr>
            <a:r>
              <a:rPr lang="en-US" sz="4500" dirty="0" smtClean="0"/>
              <a:t>Independent Coordinates</a:t>
            </a:r>
            <a:endParaRPr sz="4500" dirty="0"/>
          </a:p>
        </p:txBody>
      </p:sp>
      <p:sp>
        <p:nvSpPr>
          <p:cNvPr id="5" name="object 5"/>
          <p:cNvSpPr/>
          <p:nvPr/>
        </p:nvSpPr>
        <p:spPr>
          <a:xfrm>
            <a:off x="414070" y="1784196"/>
            <a:ext cx="9169908" cy="5248961"/>
          </a:xfrm>
          <a:prstGeom prst="rect">
            <a:avLst/>
          </a:prstGeom>
          <a:blipFill>
            <a:blip r:embed="rId3" cstate="print"/>
            <a:stretch>
              <a:fillRect/>
            </a:stretch>
          </a:blipFill>
        </p:spPr>
        <p:txBody>
          <a:bodyPr wrap="square" lIns="0" tIns="0" rIns="0" bIns="0" rtlCol="0"/>
          <a:lstStyle/>
          <a:p>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800"/>
            <a:ext cx="7611303" cy="510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411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4070" y="281532"/>
            <a:ext cx="9169908" cy="141630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477692" y="517958"/>
            <a:ext cx="3109722" cy="569001"/>
          </a:xfrm>
          <a:prstGeom prst="rect">
            <a:avLst/>
          </a:prstGeom>
        </p:spPr>
        <p:txBody>
          <a:bodyPr vert="horz" wrap="square" lIns="0" tIns="14858" rIns="0" bIns="0" rtlCol="0">
            <a:spAutoFit/>
          </a:bodyPr>
          <a:lstStyle/>
          <a:p>
            <a:pPr marL="14150">
              <a:spcBef>
                <a:spcPts val="117"/>
              </a:spcBef>
            </a:pPr>
            <a:r>
              <a:rPr dirty="0"/>
              <a:t>Introduction</a:t>
            </a:r>
          </a:p>
        </p:txBody>
      </p:sp>
      <p:sp>
        <p:nvSpPr>
          <p:cNvPr id="5" name="object 5"/>
          <p:cNvSpPr/>
          <p:nvPr/>
        </p:nvSpPr>
        <p:spPr>
          <a:xfrm>
            <a:off x="414070" y="1784196"/>
            <a:ext cx="9169908" cy="5820664"/>
          </a:xfrm>
          <a:prstGeom prst="rect">
            <a:avLst/>
          </a:prstGeom>
          <a:blipFill>
            <a:blip r:embed="rId3" cstate="print"/>
            <a:stretch>
              <a:fillRect/>
            </a:stretch>
          </a:blipFill>
        </p:spPr>
        <p:txBody>
          <a:bodyPr wrap="square" lIns="0" tIns="0" rIns="0" bIns="0" rtlCol="0"/>
          <a:lstStyle/>
          <a:p>
            <a:endParaRPr/>
          </a:p>
        </p:txBody>
      </p:sp>
      <p:sp>
        <p:nvSpPr>
          <p:cNvPr id="8" name="object 7"/>
          <p:cNvSpPr txBox="1"/>
          <p:nvPr/>
        </p:nvSpPr>
        <p:spPr>
          <a:xfrm>
            <a:off x="589534" y="1816727"/>
            <a:ext cx="8880729" cy="3338990"/>
          </a:xfrm>
          <a:prstGeom prst="rect">
            <a:avLst/>
          </a:prstGeom>
        </p:spPr>
        <p:txBody>
          <a:bodyPr vert="horz" wrap="square" lIns="0" tIns="14858" rIns="0" bIns="0" rtlCol="0">
            <a:spAutoFit/>
          </a:bodyPr>
          <a:lstStyle/>
          <a:p>
            <a:pPr marL="396210" marR="5660" indent="-382059" algn="just">
              <a:spcBef>
                <a:spcPts val="117"/>
              </a:spcBef>
              <a:buFont typeface="Arial"/>
              <a:buChar char="•"/>
              <a:tabLst>
                <a:tab pos="396210" algn="l"/>
              </a:tabLst>
            </a:pPr>
            <a:r>
              <a:rPr sz="3600" dirty="0">
                <a:latin typeface="Baskerville Old Face"/>
                <a:cs typeface="Baskerville Old Face"/>
              </a:rPr>
              <a:t>The </a:t>
            </a:r>
            <a:r>
              <a:rPr sz="3600" b="1" spc="-6" dirty="0">
                <a:latin typeface="Baskerville Old Face"/>
                <a:cs typeface="Baskerville Old Face"/>
              </a:rPr>
              <a:t>theodolite is </a:t>
            </a:r>
            <a:r>
              <a:rPr sz="3600" b="1" dirty="0">
                <a:latin typeface="Baskerville Old Face"/>
                <a:cs typeface="Baskerville Old Face"/>
              </a:rPr>
              <a:t>an </a:t>
            </a:r>
            <a:r>
              <a:rPr sz="3600" b="1" spc="-6" dirty="0">
                <a:latin typeface="Baskerville Old Face"/>
                <a:cs typeface="Baskerville Old Face"/>
              </a:rPr>
              <a:t>intricate instrument </a:t>
            </a:r>
            <a:r>
              <a:rPr sz="3600" b="1" dirty="0">
                <a:latin typeface="Baskerville Old Face"/>
                <a:cs typeface="Baskerville Old Face"/>
              </a:rPr>
              <a:t>used  </a:t>
            </a:r>
            <a:r>
              <a:rPr sz="3600" b="1" spc="-6" dirty="0">
                <a:latin typeface="Baskerville Old Face"/>
                <a:cs typeface="Baskerville Old Face"/>
              </a:rPr>
              <a:t>mainly </a:t>
            </a:r>
            <a:r>
              <a:rPr sz="3600" b="1" dirty="0">
                <a:latin typeface="Baskerville Old Face"/>
                <a:cs typeface="Baskerville Old Face"/>
              </a:rPr>
              <a:t>for accurate measurement </a:t>
            </a:r>
            <a:r>
              <a:rPr sz="3600" b="1" spc="-6" dirty="0">
                <a:latin typeface="Baskerville Old Face"/>
                <a:cs typeface="Baskerville Old Face"/>
              </a:rPr>
              <a:t>of horizontal  </a:t>
            </a:r>
            <a:r>
              <a:rPr sz="3600" b="1" dirty="0">
                <a:latin typeface="Baskerville Old Face"/>
                <a:cs typeface="Baskerville Old Face"/>
              </a:rPr>
              <a:t>and </a:t>
            </a:r>
            <a:r>
              <a:rPr sz="3600" b="1" spc="-6" dirty="0">
                <a:latin typeface="Baskerville Old Face"/>
                <a:cs typeface="Baskerville Old Face"/>
              </a:rPr>
              <a:t>vertical </a:t>
            </a:r>
            <a:r>
              <a:rPr sz="3600" b="1" dirty="0">
                <a:latin typeface="Baskerville Old Face"/>
                <a:cs typeface="Baskerville Old Face"/>
              </a:rPr>
              <a:t>angle up </a:t>
            </a:r>
            <a:r>
              <a:rPr sz="3600" b="1" spc="-6" dirty="0">
                <a:latin typeface="Baskerville Old Face"/>
                <a:cs typeface="Baskerville Old Face"/>
              </a:rPr>
              <a:t>to 10” or 20”, </a:t>
            </a:r>
            <a:r>
              <a:rPr sz="3600" spc="-6" dirty="0">
                <a:latin typeface="Baskerville Old Face"/>
                <a:cs typeface="Baskerville Old Face"/>
              </a:rPr>
              <a:t>depending  </a:t>
            </a:r>
            <a:r>
              <a:rPr sz="3600" dirty="0">
                <a:latin typeface="Baskerville Old Face"/>
                <a:cs typeface="Baskerville Old Face"/>
              </a:rPr>
              <a:t>upon </a:t>
            </a:r>
            <a:r>
              <a:rPr sz="3600" spc="-6" dirty="0">
                <a:latin typeface="Baskerville Old Face"/>
                <a:cs typeface="Baskerville Old Face"/>
              </a:rPr>
              <a:t>the least count of the instrument. </a:t>
            </a:r>
            <a:r>
              <a:rPr sz="3600" b="1" spc="-6" dirty="0">
                <a:latin typeface="Baskerville Old Face"/>
                <a:cs typeface="Baskerville Old Face"/>
              </a:rPr>
              <a:t>Because  </a:t>
            </a:r>
            <a:r>
              <a:rPr sz="3600" b="1" dirty="0">
                <a:latin typeface="Baskerville Old Face"/>
                <a:cs typeface="Baskerville Old Face"/>
              </a:rPr>
              <a:t>of </a:t>
            </a:r>
            <a:r>
              <a:rPr sz="3600" b="1" spc="-6" dirty="0">
                <a:latin typeface="Baskerville Old Face"/>
                <a:cs typeface="Baskerville Old Face"/>
              </a:rPr>
              <a:t>its various </a:t>
            </a:r>
            <a:r>
              <a:rPr sz="3600" b="1" dirty="0">
                <a:latin typeface="Baskerville Old Face"/>
                <a:cs typeface="Baskerville Old Face"/>
              </a:rPr>
              <a:t>uses, </a:t>
            </a:r>
            <a:r>
              <a:rPr sz="3600" b="1" spc="-6" dirty="0">
                <a:latin typeface="Baskerville Old Face"/>
                <a:cs typeface="Baskerville Old Face"/>
              </a:rPr>
              <a:t>the theodolite </a:t>
            </a:r>
            <a:r>
              <a:rPr sz="3600" b="1" dirty="0">
                <a:latin typeface="Baskerville Old Face"/>
                <a:cs typeface="Baskerville Old Face"/>
              </a:rPr>
              <a:t>is sometimes  known </a:t>
            </a:r>
            <a:r>
              <a:rPr sz="3600" b="1" spc="6" dirty="0">
                <a:latin typeface="Baskerville Old Face"/>
                <a:cs typeface="Baskerville Old Face"/>
              </a:rPr>
              <a:t>as </a:t>
            </a:r>
            <a:r>
              <a:rPr sz="3600" b="1" dirty="0">
                <a:latin typeface="Baskerville Old Face"/>
                <a:cs typeface="Baskerville Old Face"/>
              </a:rPr>
              <a:t>“Universal</a:t>
            </a:r>
            <a:r>
              <a:rPr sz="3600" b="1" spc="-117" dirty="0">
                <a:latin typeface="Baskerville Old Face"/>
                <a:cs typeface="Baskerville Old Face"/>
              </a:rPr>
              <a:t> </a:t>
            </a:r>
            <a:r>
              <a:rPr sz="3600" b="1" dirty="0">
                <a:latin typeface="Baskerville Old Face"/>
                <a:cs typeface="Baskerville Old Face"/>
              </a:rPr>
              <a:t>Instrument</a:t>
            </a:r>
            <a:r>
              <a:rPr sz="3600" b="1" dirty="0" smtClean="0">
                <a:latin typeface="Baskerville Old Face"/>
                <a:cs typeface="Baskerville Old Face"/>
              </a:rPr>
              <a:t>”.</a:t>
            </a:r>
            <a:r>
              <a:rPr lang="en-US" sz="3600" b="1" dirty="0" smtClean="0">
                <a:latin typeface="Baskerville Old Face"/>
                <a:cs typeface="Baskerville Old Face"/>
              </a:rPr>
              <a:t> </a:t>
            </a:r>
            <a:endParaRPr sz="3600" dirty="0">
              <a:latin typeface="Baskerville Old Face"/>
              <a:cs typeface="Baskerville Old Face"/>
            </a:endParaRPr>
          </a:p>
        </p:txBody>
      </p:sp>
    </p:spTree>
    <p:extLst>
      <p:ext uri="{BB962C8B-B14F-4D97-AF65-F5344CB8AC3E}">
        <p14:creationId xmlns:p14="http://schemas.microsoft.com/office/powerpoint/2010/main" val="254173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4070" y="281532"/>
            <a:ext cx="9169908" cy="141630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782432" y="211812"/>
            <a:ext cx="6488367" cy="704643"/>
          </a:xfrm>
          <a:prstGeom prst="rect">
            <a:avLst/>
          </a:prstGeom>
        </p:spPr>
        <p:txBody>
          <a:bodyPr vert="horz" wrap="square" lIns="0" tIns="12028" rIns="0" bIns="0" rtlCol="0">
            <a:spAutoFit/>
          </a:bodyPr>
          <a:lstStyle/>
          <a:p>
            <a:pPr marL="2128211" marR="5660" indent="-2114767">
              <a:lnSpc>
                <a:spcPct val="100299"/>
              </a:lnSpc>
              <a:spcBef>
                <a:spcPts val="95"/>
              </a:spcBef>
            </a:pPr>
            <a:r>
              <a:rPr lang="en-US" sz="4500" dirty="0" smtClean="0"/>
              <a:t>Independent Coordinates</a:t>
            </a:r>
            <a:endParaRPr sz="4500" dirty="0"/>
          </a:p>
        </p:txBody>
      </p:sp>
      <p:sp>
        <p:nvSpPr>
          <p:cNvPr id="5" name="object 5"/>
          <p:cNvSpPr/>
          <p:nvPr/>
        </p:nvSpPr>
        <p:spPr>
          <a:xfrm>
            <a:off x="414070" y="1784196"/>
            <a:ext cx="9169908" cy="5248961"/>
          </a:xfrm>
          <a:prstGeom prst="rect">
            <a:avLst/>
          </a:prstGeom>
          <a:blipFill>
            <a:blip r:embed="rId3" cstate="print"/>
            <a:stretch>
              <a:fillRect/>
            </a:stretch>
          </a:blipFill>
        </p:spPr>
        <p:txBody>
          <a:bodyPr wrap="square" lIns="0" tIns="0" rIns="0" bIns="0" rtlCol="0"/>
          <a:lstStyle/>
          <a:p>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675" y="1371600"/>
            <a:ext cx="8876217"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615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4070" y="281532"/>
            <a:ext cx="9169908" cy="141630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754839" y="285041"/>
            <a:ext cx="6488367" cy="704643"/>
          </a:xfrm>
          <a:prstGeom prst="rect">
            <a:avLst/>
          </a:prstGeom>
        </p:spPr>
        <p:txBody>
          <a:bodyPr vert="horz" wrap="square" lIns="0" tIns="12028" rIns="0" bIns="0" rtlCol="0">
            <a:spAutoFit/>
          </a:bodyPr>
          <a:lstStyle/>
          <a:p>
            <a:pPr marL="2128211" marR="5660" indent="-2114767">
              <a:lnSpc>
                <a:spcPct val="100299"/>
              </a:lnSpc>
              <a:spcBef>
                <a:spcPts val="95"/>
              </a:spcBef>
            </a:pPr>
            <a:r>
              <a:rPr lang="en-US" sz="4500" dirty="0" smtClean="0"/>
              <a:t>Closing Error</a:t>
            </a:r>
            <a:endParaRPr sz="4500" dirty="0"/>
          </a:p>
        </p:txBody>
      </p:sp>
      <p:sp>
        <p:nvSpPr>
          <p:cNvPr id="5" name="object 5"/>
          <p:cNvSpPr/>
          <p:nvPr/>
        </p:nvSpPr>
        <p:spPr>
          <a:xfrm>
            <a:off x="414069" y="1295400"/>
            <a:ext cx="9169908" cy="5248961"/>
          </a:xfrm>
          <a:prstGeom prst="rect">
            <a:avLst/>
          </a:prstGeom>
          <a:blipFill>
            <a:blip r:embed="rId3" cstate="print"/>
            <a:stretch>
              <a:fillRect/>
            </a:stretch>
          </a:blipFill>
        </p:spPr>
        <p:txBody>
          <a:bodyPr wrap="square" lIns="0" tIns="0" rIns="0" bIns="0" rtlCol="0"/>
          <a:lstStyle/>
          <a:p>
            <a:r>
              <a:rPr lang="en-US" sz="2100" dirty="0"/>
              <a:t>In any closed traverse the </a:t>
            </a:r>
            <a:r>
              <a:rPr lang="en-US" sz="2100" dirty="0" smtClean="0"/>
              <a:t>algebraic sum </a:t>
            </a:r>
            <a:r>
              <a:rPr lang="en-US" sz="2100" dirty="0"/>
              <a:t>of the latitudes </a:t>
            </a:r>
            <a:r>
              <a:rPr lang="en-US" sz="2100" dirty="0" smtClean="0"/>
              <a:t>should </a:t>
            </a:r>
            <a:r>
              <a:rPr lang="en-US" sz="2100" dirty="0"/>
              <a:t>equal zero, and the </a:t>
            </a:r>
            <a:r>
              <a:rPr lang="en-US" sz="2100" dirty="0" smtClean="0"/>
              <a:t>algebraic sum </a:t>
            </a:r>
            <a:r>
              <a:rPr lang="en-US" sz="2100" dirty="0"/>
              <a:t>of the departures </a:t>
            </a:r>
            <a:r>
              <a:rPr lang="en-US" sz="2100" dirty="0" smtClean="0"/>
              <a:t>should </a:t>
            </a:r>
            <a:r>
              <a:rPr lang="en-US" sz="2100" dirty="0"/>
              <a:t>equal zero, provided </a:t>
            </a:r>
            <a:r>
              <a:rPr lang="en-US" sz="2100" dirty="0" smtClean="0"/>
              <a:t>the work </a:t>
            </a:r>
            <a:r>
              <a:rPr lang="en-US" sz="2100" dirty="0"/>
              <a:t>is correct. In other words, the sum of the north </a:t>
            </a:r>
            <a:r>
              <a:rPr lang="en-US" sz="2100" dirty="0" smtClean="0"/>
              <a:t>latitudes (Northings</a:t>
            </a:r>
            <a:r>
              <a:rPr lang="en-US" sz="2100" dirty="0"/>
              <a:t>) should be equal to the sum of south </a:t>
            </a:r>
            <a:r>
              <a:rPr lang="en-US" sz="2100" dirty="0" smtClean="0"/>
              <a:t>latitudes (Southings</a:t>
            </a:r>
            <a:r>
              <a:rPr lang="en-US" sz="2100" dirty="0"/>
              <a:t>), and the sum of the east departures (</a:t>
            </a:r>
            <a:r>
              <a:rPr lang="en-US" sz="2100" dirty="0" err="1" smtClean="0"/>
              <a:t>Eastings</a:t>
            </a:r>
            <a:r>
              <a:rPr lang="en-US" sz="2100" dirty="0" smtClean="0"/>
              <a:t>) should </a:t>
            </a:r>
            <a:r>
              <a:rPr lang="en-US" sz="2100" dirty="0"/>
              <a:t>be equal to the sum of the west departures (</a:t>
            </a:r>
            <a:r>
              <a:rPr lang="en-US" sz="2100" dirty="0" err="1"/>
              <a:t>Westings</a:t>
            </a:r>
            <a:r>
              <a:rPr lang="en-US" sz="2100" dirty="0"/>
              <a:t>). But owing to errors in the field measurements of </a:t>
            </a:r>
            <a:r>
              <a:rPr lang="en-US" sz="2100" dirty="0" smtClean="0"/>
              <a:t>angles and </a:t>
            </a:r>
            <a:r>
              <a:rPr lang="en-US" sz="2100" dirty="0"/>
              <a:t>distances, the traverse, if plotted according to the </a:t>
            </a:r>
            <a:r>
              <a:rPr lang="en-US" sz="2100" dirty="0" smtClean="0"/>
              <a:t>field measurements</a:t>
            </a:r>
            <a:r>
              <a:rPr lang="en-US" sz="2100" dirty="0"/>
              <a:t>, will not close on paper, i. e. the end point of </a:t>
            </a:r>
            <a:r>
              <a:rPr lang="en-US" sz="2100" dirty="0" smtClean="0"/>
              <a:t>the traverse </a:t>
            </a:r>
            <a:r>
              <a:rPr lang="en-US" sz="2100" dirty="0"/>
              <a:t>will not coincide exactly with the starting point. The distance by which the end point of a survey falls </a:t>
            </a:r>
            <a:r>
              <a:rPr lang="en-US" sz="2100" dirty="0" smtClean="0"/>
              <a:t>short </a:t>
            </a:r>
            <a:r>
              <a:rPr lang="en-US" sz="2100" dirty="0"/>
              <a:t>to coincide with the starting point, i. e. the </a:t>
            </a:r>
            <a:r>
              <a:rPr lang="en-US" sz="2100" dirty="0" smtClean="0"/>
              <a:t>length of the line joining the beginning of the first line to the ending of the last line is called closing error or error of closure.</a:t>
            </a:r>
            <a:r>
              <a:rPr lang="en-US" sz="2400" dirty="0"/>
              <a:t/>
            </a:r>
            <a:br>
              <a:rPr lang="en-US" sz="2400" dirty="0"/>
            </a:br>
            <a:r>
              <a:rPr lang="en-US" sz="2400" dirty="0"/>
              <a:t/>
            </a:r>
            <a:br>
              <a:rPr lang="en-US" sz="2400" dirty="0"/>
            </a:br>
            <a:r>
              <a:rPr lang="en-US" sz="2400" dirty="0"/>
              <a:t/>
            </a:r>
            <a:br>
              <a:rPr lang="en-US" sz="2400" dirty="0"/>
            </a:br>
            <a:r>
              <a:rPr lang="en-US" dirty="0"/>
              <a:t/>
            </a:r>
            <a:br>
              <a:rPr lang="en-US" dirty="0"/>
            </a:br>
            <a:endParaRPr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69" y="4867275"/>
            <a:ext cx="5072331"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793" y="4867275"/>
            <a:ext cx="4319732" cy="259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669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4070" y="281532"/>
            <a:ext cx="9169908" cy="141630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782432" y="211812"/>
            <a:ext cx="6488367" cy="704643"/>
          </a:xfrm>
          <a:prstGeom prst="rect">
            <a:avLst/>
          </a:prstGeom>
        </p:spPr>
        <p:txBody>
          <a:bodyPr vert="horz" wrap="square" lIns="0" tIns="12028" rIns="0" bIns="0" rtlCol="0">
            <a:spAutoFit/>
          </a:bodyPr>
          <a:lstStyle/>
          <a:p>
            <a:pPr marL="2128211" marR="5660" indent="-2114767">
              <a:lnSpc>
                <a:spcPct val="100299"/>
              </a:lnSpc>
              <a:spcBef>
                <a:spcPts val="95"/>
              </a:spcBef>
            </a:pPr>
            <a:r>
              <a:rPr lang="en-US" sz="4500" dirty="0" smtClean="0"/>
              <a:t>Balancing the Traverse</a:t>
            </a:r>
            <a:endParaRPr sz="4500" dirty="0"/>
          </a:p>
        </p:txBody>
      </p:sp>
      <p:sp>
        <p:nvSpPr>
          <p:cNvPr id="5" name="object 5"/>
          <p:cNvSpPr/>
          <p:nvPr/>
        </p:nvSpPr>
        <p:spPr>
          <a:xfrm>
            <a:off x="414070" y="1784196"/>
            <a:ext cx="9169908" cy="5248961"/>
          </a:xfrm>
          <a:prstGeom prst="rect">
            <a:avLst/>
          </a:prstGeom>
          <a:blipFill>
            <a:blip r:embed="rId3" cstate="print"/>
            <a:stretch>
              <a:fillRect/>
            </a:stretch>
          </a:blipFill>
        </p:spPr>
        <p:txBody>
          <a:bodyPr wrap="square" lIns="0" tIns="0" rIns="0" bIns="0" rtlCol="0"/>
          <a:lstStyle/>
          <a:p>
            <a:endParaRPr/>
          </a:p>
        </p:txBody>
      </p:sp>
      <p:sp>
        <p:nvSpPr>
          <p:cNvPr id="8" name="object 7"/>
          <p:cNvSpPr txBox="1"/>
          <p:nvPr/>
        </p:nvSpPr>
        <p:spPr>
          <a:xfrm>
            <a:off x="589534" y="1718231"/>
            <a:ext cx="8880729" cy="4892688"/>
          </a:xfrm>
          <a:prstGeom prst="rect">
            <a:avLst/>
          </a:prstGeom>
        </p:spPr>
        <p:txBody>
          <a:bodyPr vert="horz" wrap="square" lIns="0" tIns="65090" rIns="0" bIns="0" rtlCol="0">
            <a:spAutoFit/>
          </a:bodyPr>
          <a:lstStyle/>
          <a:p>
            <a:pPr marL="14150" algn="just">
              <a:spcBef>
                <a:spcPts val="511"/>
              </a:spcBef>
            </a:pPr>
            <a:r>
              <a:rPr lang="en-US" sz="3200" b="1" spc="-6" dirty="0" smtClean="0">
                <a:latin typeface="Baskerville Old Face"/>
                <a:cs typeface="Baskerville Old Face"/>
              </a:rPr>
              <a:t>The term Balancing  is generally used to refer to the operation of applying corrections to the traverse such that the algebraic sum of latitudes and that of departures become equal to zero. The following methods are used for</a:t>
            </a:r>
          </a:p>
          <a:p>
            <a:pPr marL="14150" algn="just">
              <a:spcBef>
                <a:spcPts val="511"/>
              </a:spcBef>
            </a:pPr>
            <a:r>
              <a:rPr lang="en-US" sz="3200" b="1" spc="-6" dirty="0" smtClean="0">
                <a:latin typeface="Baskerville Old Face"/>
                <a:cs typeface="Baskerville Old Face"/>
              </a:rPr>
              <a:t>1: Bowditch Method</a:t>
            </a:r>
          </a:p>
          <a:p>
            <a:pPr marL="14150" algn="just">
              <a:spcBef>
                <a:spcPts val="511"/>
              </a:spcBef>
            </a:pPr>
            <a:r>
              <a:rPr lang="en-US" sz="3200" b="1" spc="-6" dirty="0" smtClean="0">
                <a:latin typeface="Baskerville Old Face"/>
                <a:cs typeface="Baskerville Old Face"/>
              </a:rPr>
              <a:t>2: Transit Method</a:t>
            </a:r>
          </a:p>
          <a:p>
            <a:pPr marL="14150" algn="just">
              <a:spcBef>
                <a:spcPts val="511"/>
              </a:spcBef>
            </a:pPr>
            <a:r>
              <a:rPr lang="en-US" sz="3200" b="1" spc="-6" dirty="0" smtClean="0">
                <a:latin typeface="Baskerville Old Face"/>
                <a:cs typeface="Baskerville Old Face"/>
              </a:rPr>
              <a:t>3: Graphical Method</a:t>
            </a:r>
          </a:p>
          <a:p>
            <a:pPr marL="14150" algn="just">
              <a:spcBef>
                <a:spcPts val="511"/>
              </a:spcBef>
            </a:pPr>
            <a:r>
              <a:rPr lang="en-US" sz="3200" dirty="0" smtClean="0">
                <a:latin typeface="Baskerville Old Face"/>
                <a:cs typeface="Baskerville Old Face"/>
              </a:rPr>
              <a:t>4:Axis Method</a:t>
            </a:r>
            <a:endParaRPr sz="3200" dirty="0">
              <a:latin typeface="Baskerville Old Face"/>
              <a:cs typeface="Baskerville Old Face"/>
            </a:endParaRPr>
          </a:p>
        </p:txBody>
      </p:sp>
    </p:spTree>
    <p:extLst>
      <p:ext uri="{BB962C8B-B14F-4D97-AF65-F5344CB8AC3E}">
        <p14:creationId xmlns:p14="http://schemas.microsoft.com/office/powerpoint/2010/main" val="2061672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4070" y="281532"/>
            <a:ext cx="9169908" cy="141630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025063" y="517958"/>
            <a:ext cx="4010787" cy="569001"/>
          </a:xfrm>
          <a:prstGeom prst="rect">
            <a:avLst/>
          </a:prstGeom>
        </p:spPr>
        <p:txBody>
          <a:bodyPr vert="horz" wrap="square" lIns="0" tIns="14858" rIns="0" bIns="0" rtlCol="0">
            <a:spAutoFit/>
          </a:bodyPr>
          <a:lstStyle/>
          <a:p>
            <a:pPr marL="14150">
              <a:spcBef>
                <a:spcPts val="117"/>
              </a:spcBef>
            </a:pPr>
            <a:r>
              <a:rPr spc="-72" dirty="0" smtClean="0"/>
              <a:t>Bowditch</a:t>
            </a:r>
            <a:r>
              <a:rPr lang="en-US" spc="-72" dirty="0" smtClean="0"/>
              <a:t> Method</a:t>
            </a:r>
            <a:endParaRPr spc="-735" dirty="0"/>
          </a:p>
        </p:txBody>
      </p:sp>
      <p:sp>
        <p:nvSpPr>
          <p:cNvPr id="5" name="object 5"/>
          <p:cNvSpPr/>
          <p:nvPr/>
        </p:nvSpPr>
        <p:spPr>
          <a:xfrm>
            <a:off x="414070" y="1784196"/>
            <a:ext cx="9169908" cy="5248961"/>
          </a:xfrm>
          <a:prstGeom prst="rect">
            <a:avLst/>
          </a:prstGeom>
          <a:blipFill>
            <a:blip r:embed="rId3" cstate="print"/>
            <a:stretch>
              <a:fillRect/>
            </a:stretch>
          </a:blipFill>
        </p:spPr>
        <p:txBody>
          <a:bodyPr wrap="square" lIns="0" tIns="0" rIns="0" bIns="0" rtlCol="0"/>
          <a:lstStyle/>
          <a:p>
            <a:endParaRPr/>
          </a:p>
        </p:txBody>
      </p:sp>
      <p:sp>
        <p:nvSpPr>
          <p:cNvPr id="8" name="object 7"/>
          <p:cNvSpPr txBox="1"/>
          <p:nvPr/>
        </p:nvSpPr>
        <p:spPr>
          <a:xfrm>
            <a:off x="589534" y="1578626"/>
            <a:ext cx="8881428" cy="5729971"/>
          </a:xfrm>
          <a:prstGeom prst="rect">
            <a:avLst/>
          </a:prstGeom>
        </p:spPr>
        <p:txBody>
          <a:bodyPr vert="horz" wrap="square" lIns="0" tIns="60139" rIns="0" bIns="0" rtlCol="0">
            <a:spAutoFit/>
          </a:bodyPr>
          <a:lstStyle/>
          <a:p>
            <a:pPr marL="396210" marR="5660" indent="-382059">
              <a:lnSpc>
                <a:spcPct val="90000"/>
              </a:lnSpc>
              <a:spcBef>
                <a:spcPts val="474"/>
              </a:spcBef>
              <a:buFont typeface="Arial"/>
              <a:buChar char="•"/>
              <a:tabLst>
                <a:tab pos="396210" algn="l"/>
              </a:tabLst>
            </a:pPr>
            <a:r>
              <a:rPr sz="3000" spc="-6" dirty="0">
                <a:latin typeface="Baskerville Old Face"/>
                <a:cs typeface="Baskerville Old Face"/>
              </a:rPr>
              <a:t>By this </a:t>
            </a:r>
            <a:r>
              <a:rPr sz="3000" dirty="0">
                <a:latin typeface="Baskerville Old Face"/>
                <a:cs typeface="Baskerville Old Face"/>
              </a:rPr>
              <a:t>rule, </a:t>
            </a:r>
            <a:r>
              <a:rPr sz="3000" spc="-6" dirty="0">
                <a:latin typeface="Baskerville Old Face"/>
                <a:cs typeface="Baskerville Old Face"/>
              </a:rPr>
              <a:t>the total error (in latitude or departure) </a:t>
            </a:r>
            <a:r>
              <a:rPr sz="3000" spc="-11" dirty="0">
                <a:latin typeface="Baskerville Old Face"/>
                <a:cs typeface="Baskerville Old Face"/>
              </a:rPr>
              <a:t>is  </a:t>
            </a:r>
            <a:r>
              <a:rPr sz="3000" spc="-6" dirty="0">
                <a:latin typeface="Baskerville Old Face"/>
                <a:cs typeface="Baskerville Old Face"/>
              </a:rPr>
              <a:t>distributed in proportion to the length of the traverse  legs. </a:t>
            </a:r>
            <a:r>
              <a:rPr sz="3000" spc="-11" dirty="0">
                <a:latin typeface="Baskerville Old Face"/>
                <a:cs typeface="Baskerville Old Face"/>
              </a:rPr>
              <a:t>This </a:t>
            </a:r>
            <a:r>
              <a:rPr sz="3000" spc="-6" dirty="0">
                <a:latin typeface="Baskerville Old Face"/>
                <a:cs typeface="Baskerville Old Face"/>
              </a:rPr>
              <a:t>is the most </a:t>
            </a:r>
            <a:r>
              <a:rPr sz="3000" dirty="0">
                <a:latin typeface="Baskerville Old Face"/>
                <a:cs typeface="Baskerville Old Face"/>
              </a:rPr>
              <a:t>common </a:t>
            </a:r>
            <a:r>
              <a:rPr sz="3000" spc="-6" dirty="0">
                <a:latin typeface="Baskerville Old Face"/>
                <a:cs typeface="Baskerville Old Face"/>
              </a:rPr>
              <a:t>method of </a:t>
            </a:r>
            <a:r>
              <a:rPr sz="3000" spc="-11" dirty="0">
                <a:latin typeface="Baskerville Old Face"/>
                <a:cs typeface="Baskerville Old Face"/>
              </a:rPr>
              <a:t>traverse  </a:t>
            </a:r>
            <a:r>
              <a:rPr sz="3000" spc="-6" dirty="0">
                <a:latin typeface="Baskerville Old Face"/>
                <a:cs typeface="Baskerville Old Face"/>
              </a:rPr>
              <a:t>adjustment</a:t>
            </a:r>
            <a:r>
              <a:rPr sz="3000" spc="-6" dirty="0" smtClean="0">
                <a:latin typeface="Baskerville Old Face"/>
                <a:cs typeface="Baskerville Old Face"/>
              </a:rPr>
              <a:t>.</a:t>
            </a:r>
            <a:r>
              <a:rPr lang="en-US" sz="3200" dirty="0"/>
              <a:t> This </a:t>
            </a:r>
            <a:r>
              <a:rPr lang="en-US" sz="3200" dirty="0" smtClean="0"/>
              <a:t>rule </a:t>
            </a:r>
            <a:r>
              <a:rPr lang="en-US" sz="3200" dirty="0"/>
              <a:t>is used to balance the traverse when the </a:t>
            </a:r>
            <a:r>
              <a:rPr lang="en-US" sz="3200" dirty="0" smtClean="0"/>
              <a:t>angular and </a:t>
            </a:r>
            <a:r>
              <a:rPr lang="en-US" sz="3200" dirty="0"/>
              <a:t>linear measurements are </a:t>
            </a:r>
            <a:r>
              <a:rPr lang="en-US" sz="3200" dirty="0" smtClean="0"/>
              <a:t>equally precise</a:t>
            </a:r>
            <a:r>
              <a:rPr lang="en-US" sz="3200" dirty="0"/>
              <a:t>. </a:t>
            </a:r>
            <a:endParaRPr sz="3000" dirty="0">
              <a:latin typeface="Baskerville Old Face"/>
              <a:cs typeface="Baskerville Old Face"/>
            </a:endParaRPr>
          </a:p>
          <a:p>
            <a:pPr marL="492431" indent="-478989" algn="just">
              <a:spcBef>
                <a:spcPts val="357"/>
              </a:spcBef>
              <a:buAutoNum type="alphaLcParenBoth"/>
              <a:tabLst>
                <a:tab pos="493139" algn="l"/>
              </a:tabLst>
            </a:pPr>
            <a:r>
              <a:rPr sz="3000" b="1" dirty="0">
                <a:latin typeface="Baskerville Old Face"/>
                <a:cs typeface="Baskerville Old Face"/>
              </a:rPr>
              <a:t>Correction to latitude of any</a:t>
            </a:r>
            <a:r>
              <a:rPr sz="3000" b="1" spc="-127" dirty="0">
                <a:latin typeface="Baskerville Old Face"/>
                <a:cs typeface="Baskerville Old Face"/>
              </a:rPr>
              <a:t> </a:t>
            </a:r>
            <a:r>
              <a:rPr sz="3000" b="1" dirty="0">
                <a:latin typeface="Baskerville Old Face"/>
                <a:cs typeface="Baskerville Old Face"/>
              </a:rPr>
              <a:t>side</a:t>
            </a:r>
            <a:endParaRPr sz="3000" dirty="0">
              <a:latin typeface="Baskerville Old Face"/>
              <a:cs typeface="Baskerville Old Face"/>
            </a:endParaRPr>
          </a:p>
          <a:p>
            <a:pPr marL="681339" marR="1538849" indent="-667896" algn="just">
              <a:lnSpc>
                <a:spcPct val="110000"/>
              </a:lnSpc>
              <a:spcBef>
                <a:spcPts val="6"/>
              </a:spcBef>
            </a:pPr>
            <a:r>
              <a:rPr sz="3000" dirty="0">
                <a:latin typeface="Arial"/>
                <a:cs typeface="Arial"/>
              </a:rPr>
              <a:t>• </a:t>
            </a:r>
            <a:r>
              <a:rPr sz="3000" dirty="0">
                <a:latin typeface="Baskerville Old Face"/>
                <a:cs typeface="Baskerville Old Face"/>
              </a:rPr>
              <a:t>=</a:t>
            </a:r>
            <a:r>
              <a:rPr sz="3000" u="heavy" dirty="0">
                <a:uFill>
                  <a:solidFill>
                    <a:srgbClr val="000000"/>
                  </a:solidFill>
                </a:uFill>
                <a:latin typeface="Baskerville Old Face"/>
                <a:cs typeface="Baskerville Old Face"/>
              </a:rPr>
              <a:t> </a:t>
            </a:r>
            <a:r>
              <a:rPr sz="3000" u="heavy" spc="-6" dirty="0">
                <a:uFill>
                  <a:solidFill>
                    <a:srgbClr val="000000"/>
                  </a:solidFill>
                </a:uFill>
                <a:latin typeface="Baskerville Old Face"/>
                <a:cs typeface="Baskerville Old Face"/>
              </a:rPr>
              <a:t>Length of that Side </a:t>
            </a:r>
            <a:r>
              <a:rPr sz="3000" u="heavy" dirty="0">
                <a:uFill>
                  <a:solidFill>
                    <a:srgbClr val="000000"/>
                  </a:solidFill>
                </a:uFill>
                <a:latin typeface="Baskerville Old Face"/>
                <a:cs typeface="Baskerville Old Face"/>
              </a:rPr>
              <a:t>x</a:t>
            </a:r>
            <a:r>
              <a:rPr sz="3000" dirty="0">
                <a:latin typeface="Baskerville Old Face"/>
                <a:cs typeface="Baskerville Old Face"/>
              </a:rPr>
              <a:t> </a:t>
            </a:r>
            <a:r>
              <a:rPr sz="3000" spc="-6" dirty="0">
                <a:latin typeface="Baskerville Old Face"/>
                <a:cs typeface="Baskerville Old Face"/>
              </a:rPr>
              <a:t>Total </a:t>
            </a:r>
            <a:r>
              <a:rPr sz="3000" b="1" dirty="0">
                <a:latin typeface="Baskerville Old Face"/>
                <a:cs typeface="Baskerville Old Face"/>
              </a:rPr>
              <a:t>Error in </a:t>
            </a:r>
            <a:r>
              <a:rPr sz="3000" b="1" spc="-6" dirty="0">
                <a:latin typeface="Baskerville Old Face"/>
                <a:cs typeface="Baskerville Old Face"/>
              </a:rPr>
              <a:t>latitude  </a:t>
            </a:r>
            <a:r>
              <a:rPr sz="3000" spc="-11" dirty="0">
                <a:latin typeface="Baskerville Old Face"/>
                <a:cs typeface="Baskerville Old Face"/>
              </a:rPr>
              <a:t>Perimeter </a:t>
            </a:r>
            <a:r>
              <a:rPr sz="3000" spc="-6" dirty="0">
                <a:latin typeface="Baskerville Old Face"/>
                <a:cs typeface="Baskerville Old Face"/>
              </a:rPr>
              <a:t>of</a:t>
            </a:r>
            <a:r>
              <a:rPr sz="3000" spc="22" dirty="0">
                <a:latin typeface="Baskerville Old Face"/>
                <a:cs typeface="Baskerville Old Face"/>
              </a:rPr>
              <a:t> </a:t>
            </a:r>
            <a:r>
              <a:rPr sz="3000" spc="-6" dirty="0">
                <a:latin typeface="Baskerville Old Face"/>
                <a:cs typeface="Baskerville Old Face"/>
              </a:rPr>
              <a:t>Traverse</a:t>
            </a:r>
            <a:endParaRPr sz="3000" dirty="0">
              <a:latin typeface="Baskerville Old Face"/>
              <a:cs typeface="Baskerville Old Face"/>
            </a:endParaRPr>
          </a:p>
          <a:p>
            <a:pPr marL="526393" indent="-512950" algn="just">
              <a:spcBef>
                <a:spcPts val="362"/>
              </a:spcBef>
              <a:buAutoNum type="alphaLcParenBoth" startAt="2"/>
              <a:tabLst>
                <a:tab pos="527100" algn="l"/>
              </a:tabLst>
            </a:pPr>
            <a:r>
              <a:rPr sz="3000" b="1" dirty="0">
                <a:latin typeface="Baskerville Old Face"/>
                <a:cs typeface="Baskerville Old Face"/>
              </a:rPr>
              <a:t>Correction to departure of any</a:t>
            </a:r>
            <a:r>
              <a:rPr sz="3000" b="1" spc="-127" dirty="0">
                <a:latin typeface="Baskerville Old Face"/>
                <a:cs typeface="Baskerville Old Face"/>
              </a:rPr>
              <a:t> </a:t>
            </a:r>
            <a:r>
              <a:rPr sz="3000" b="1" dirty="0">
                <a:latin typeface="Baskerville Old Face"/>
                <a:cs typeface="Baskerville Old Face"/>
              </a:rPr>
              <a:t>side</a:t>
            </a:r>
            <a:endParaRPr sz="3000" dirty="0">
              <a:latin typeface="Baskerville Old Face"/>
              <a:cs typeface="Baskerville Old Face"/>
            </a:endParaRPr>
          </a:p>
          <a:p>
            <a:pPr marL="681339" marR="701857" indent="-667896" algn="just">
              <a:lnSpc>
                <a:spcPts val="3978"/>
              </a:lnSpc>
              <a:spcBef>
                <a:spcPts val="184"/>
              </a:spcBef>
              <a:buFont typeface="Arial"/>
              <a:buChar char="•"/>
              <a:tabLst>
                <a:tab pos="743600" algn="l"/>
              </a:tabLst>
            </a:pPr>
            <a:r>
              <a:rPr dirty="0"/>
              <a:t>	</a:t>
            </a:r>
            <a:r>
              <a:rPr sz="3000" u="heavy" spc="255" dirty="0">
                <a:uFill>
                  <a:solidFill>
                    <a:srgbClr val="000000"/>
                  </a:solidFill>
                </a:uFill>
                <a:latin typeface="Baskerville Old Face"/>
                <a:cs typeface="Baskerville Old Face"/>
              </a:rPr>
              <a:t> </a:t>
            </a:r>
            <a:r>
              <a:rPr sz="3000" u="heavy" spc="-6" dirty="0">
                <a:uFill>
                  <a:solidFill>
                    <a:srgbClr val="000000"/>
                  </a:solidFill>
                </a:uFill>
                <a:latin typeface="Baskerville Old Face"/>
                <a:cs typeface="Baskerville Old Face"/>
              </a:rPr>
              <a:t>Length of that Side</a:t>
            </a:r>
            <a:r>
              <a:rPr sz="3000" spc="-6" dirty="0">
                <a:latin typeface="Baskerville Old Face"/>
                <a:cs typeface="Baskerville Old Face"/>
              </a:rPr>
              <a:t> </a:t>
            </a:r>
            <a:r>
              <a:rPr sz="3000" dirty="0">
                <a:latin typeface="Baskerville Old Face"/>
                <a:cs typeface="Baskerville Old Face"/>
              </a:rPr>
              <a:t>x </a:t>
            </a:r>
            <a:r>
              <a:rPr sz="3000" spc="-6" dirty="0">
                <a:latin typeface="Baskerville Old Face"/>
                <a:cs typeface="Baskerville Old Face"/>
              </a:rPr>
              <a:t>Total </a:t>
            </a:r>
            <a:r>
              <a:rPr sz="3000" b="1" dirty="0">
                <a:latin typeface="Baskerville Old Face"/>
                <a:cs typeface="Baskerville Old Face"/>
              </a:rPr>
              <a:t>Error in departure  </a:t>
            </a:r>
            <a:r>
              <a:rPr sz="3000" spc="-11" dirty="0">
                <a:latin typeface="Baskerville Old Face"/>
                <a:cs typeface="Baskerville Old Face"/>
              </a:rPr>
              <a:t>Perimeter </a:t>
            </a:r>
            <a:r>
              <a:rPr sz="3000" spc="-6" dirty="0">
                <a:latin typeface="Baskerville Old Face"/>
                <a:cs typeface="Baskerville Old Face"/>
              </a:rPr>
              <a:t>of</a:t>
            </a:r>
            <a:r>
              <a:rPr sz="3000" spc="17" dirty="0">
                <a:latin typeface="Baskerville Old Face"/>
                <a:cs typeface="Baskerville Old Face"/>
              </a:rPr>
              <a:t> </a:t>
            </a:r>
            <a:r>
              <a:rPr sz="3000" spc="-6" dirty="0">
                <a:latin typeface="Baskerville Old Face"/>
                <a:cs typeface="Baskerville Old Face"/>
              </a:rPr>
              <a:t>Traverse</a:t>
            </a:r>
            <a:endParaRPr sz="3000" dirty="0">
              <a:latin typeface="Baskerville Old Face"/>
              <a:cs typeface="Baskerville Old Face"/>
            </a:endParaRPr>
          </a:p>
        </p:txBody>
      </p:sp>
    </p:spTree>
    <p:extLst>
      <p:ext uri="{BB962C8B-B14F-4D97-AF65-F5344CB8AC3E}">
        <p14:creationId xmlns:p14="http://schemas.microsoft.com/office/powerpoint/2010/main" val="694339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4070" y="281532"/>
            <a:ext cx="9169908" cy="141630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494455" y="517958"/>
            <a:ext cx="3072003" cy="569001"/>
          </a:xfrm>
          <a:prstGeom prst="rect">
            <a:avLst/>
          </a:prstGeom>
        </p:spPr>
        <p:txBody>
          <a:bodyPr vert="horz" wrap="square" lIns="0" tIns="14858" rIns="0" bIns="0" rtlCol="0">
            <a:spAutoFit/>
          </a:bodyPr>
          <a:lstStyle/>
          <a:p>
            <a:pPr marL="14150">
              <a:spcBef>
                <a:spcPts val="117"/>
              </a:spcBef>
            </a:pPr>
            <a:r>
              <a:rPr dirty="0"/>
              <a:t>Transit</a:t>
            </a:r>
            <a:r>
              <a:rPr spc="-117" dirty="0"/>
              <a:t> </a:t>
            </a:r>
            <a:r>
              <a:rPr spc="6" dirty="0"/>
              <a:t>Rule</a:t>
            </a:r>
          </a:p>
        </p:txBody>
      </p:sp>
      <p:sp>
        <p:nvSpPr>
          <p:cNvPr id="5" name="object 5"/>
          <p:cNvSpPr/>
          <p:nvPr/>
        </p:nvSpPr>
        <p:spPr>
          <a:xfrm>
            <a:off x="-228600" y="1697836"/>
            <a:ext cx="9505188" cy="5248961"/>
          </a:xfrm>
          <a:prstGeom prst="rect">
            <a:avLst/>
          </a:prstGeom>
          <a:blipFill>
            <a:blip r:embed="rId3" cstate="print"/>
            <a:stretch>
              <a:fillRect/>
            </a:stretch>
          </a:blipFill>
        </p:spPr>
        <p:txBody>
          <a:bodyPr wrap="square" lIns="0" tIns="0" rIns="0" bIns="0" rtlCol="0"/>
          <a:lstStyle/>
          <a:p>
            <a:endParaRPr dirty="0"/>
          </a:p>
        </p:txBody>
      </p:sp>
      <p:sp>
        <p:nvSpPr>
          <p:cNvPr id="18" name="Rectangle 17"/>
          <p:cNvSpPr/>
          <p:nvPr/>
        </p:nvSpPr>
        <p:spPr>
          <a:xfrm>
            <a:off x="822434" y="1447800"/>
            <a:ext cx="8915400" cy="1200329"/>
          </a:xfrm>
          <a:prstGeom prst="rect">
            <a:avLst/>
          </a:prstGeom>
        </p:spPr>
        <p:txBody>
          <a:bodyPr wrap="square">
            <a:spAutoFit/>
          </a:bodyPr>
          <a:lstStyle/>
          <a:p>
            <a:r>
              <a:rPr lang="en-US" sz="3600" spc="-6" dirty="0" smtClean="0">
                <a:latin typeface="Baskerville Old Face"/>
                <a:cs typeface="Baskerville Old Face"/>
              </a:rPr>
              <a:t>This rule is used when angular measurements are more precise than linear measurements</a:t>
            </a:r>
            <a:endParaRPr lang="en-US" sz="36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260" y="2687543"/>
            <a:ext cx="762952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626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8797" y="457200"/>
            <a:ext cx="9169908" cy="141630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895600" y="799971"/>
            <a:ext cx="5192345" cy="569001"/>
          </a:xfrm>
          <a:prstGeom prst="rect">
            <a:avLst/>
          </a:prstGeom>
        </p:spPr>
        <p:txBody>
          <a:bodyPr vert="horz" wrap="square" lIns="0" tIns="14858" rIns="0" bIns="0" rtlCol="0">
            <a:spAutoFit/>
          </a:bodyPr>
          <a:lstStyle/>
          <a:p>
            <a:pPr marL="14150">
              <a:spcBef>
                <a:spcPts val="117"/>
              </a:spcBef>
            </a:pPr>
            <a:r>
              <a:rPr lang="en-US" dirty="0" smtClean="0"/>
              <a:t>Gale’s Traverse Table</a:t>
            </a:r>
            <a:endParaRPr spc="6" dirty="0"/>
          </a:p>
        </p:txBody>
      </p:sp>
      <p:sp>
        <p:nvSpPr>
          <p:cNvPr id="5" name="object 5"/>
          <p:cNvSpPr/>
          <p:nvPr/>
        </p:nvSpPr>
        <p:spPr>
          <a:xfrm>
            <a:off x="-228600" y="1697836"/>
            <a:ext cx="9505188" cy="5248961"/>
          </a:xfrm>
          <a:prstGeom prst="rect">
            <a:avLst/>
          </a:prstGeom>
          <a:blipFill>
            <a:blip r:embed="rId3" cstate="print"/>
            <a:stretch>
              <a:fillRect/>
            </a:stretch>
          </a:blipFill>
        </p:spPr>
        <p:txBody>
          <a:bodyPr wrap="square" lIns="0" tIns="0" rIns="0" bIns="0" rtlCol="0"/>
          <a:lstStyle/>
          <a:p>
            <a:endParaRPr dirty="0"/>
          </a:p>
        </p:txBody>
      </p:sp>
      <p:sp>
        <p:nvSpPr>
          <p:cNvPr id="18" name="Rectangle 17"/>
          <p:cNvSpPr/>
          <p:nvPr/>
        </p:nvSpPr>
        <p:spPr>
          <a:xfrm>
            <a:off x="822434" y="1447800"/>
            <a:ext cx="8915400" cy="1200329"/>
          </a:xfrm>
          <a:prstGeom prst="rect">
            <a:avLst/>
          </a:prstGeom>
        </p:spPr>
        <p:txBody>
          <a:bodyPr wrap="square">
            <a:spAutoFit/>
          </a:bodyPr>
          <a:lstStyle/>
          <a:p>
            <a:r>
              <a:rPr lang="en-US" sz="3600" spc="-6" dirty="0" smtClean="0">
                <a:latin typeface="Baskerville Old Face"/>
                <a:cs typeface="Baskerville Old Face"/>
              </a:rPr>
              <a:t>Traverse Computations are done in a tabular form called Gale’s Traverse Table</a:t>
            </a:r>
            <a:endParaRPr lang="en-US" sz="3600" dirty="0"/>
          </a:p>
        </p:txBody>
      </p:sp>
      <p:pic>
        <p:nvPicPr>
          <p:cNvPr id="8194" name="Picture 2" descr="http://www.engineeringenotes.com/wp-content/uploads/2017/03/clip_image0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887176"/>
            <a:ext cx="9509234" cy="472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23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595" y="7223304"/>
            <a:ext cx="1948815" cy="529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4"/>
          <p:cNvSpPr txBox="1">
            <a:spLocks/>
          </p:cNvSpPr>
          <p:nvPr/>
        </p:nvSpPr>
        <p:spPr>
          <a:xfrm>
            <a:off x="685800" y="735091"/>
            <a:ext cx="9372600" cy="1246109"/>
          </a:xfrm>
          <a:prstGeom prst="rect">
            <a:avLst/>
          </a:prstGeom>
        </p:spPr>
        <p:txBody>
          <a:bodyPr vert="horz" wrap="square" lIns="0" tIns="14858" rIns="0" bIns="0" rtlCol="0">
            <a:spAutoFit/>
          </a:bodyPr>
          <a:lstStyle>
            <a:lvl1pPr>
              <a:defRPr>
                <a:latin typeface="+mj-lt"/>
                <a:ea typeface="+mj-ea"/>
                <a:cs typeface="+mj-cs"/>
              </a:defRPr>
            </a:lvl1pPr>
          </a:lstStyle>
          <a:p>
            <a:pPr marL="14150">
              <a:spcBef>
                <a:spcPts val="117"/>
              </a:spcBef>
            </a:pPr>
            <a:r>
              <a:rPr lang="en-US" sz="4000" b="1" dirty="0" smtClean="0"/>
              <a:t>Area Calculation of Traverse from Independent Coordinates</a:t>
            </a:r>
            <a:endParaRPr lang="en-US" sz="4000" b="1" spc="6"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62200"/>
            <a:ext cx="5991225"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3303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7746490"/>
          </a:xfrm>
          <a:prstGeom prst="rect">
            <a:avLst/>
          </a:prstGeom>
          <a:blipFill>
            <a:blip r:embed="rId2" cstate="print"/>
            <a:stretch>
              <a:fillRect/>
            </a:stretch>
          </a:blipFill>
        </p:spPr>
        <p:txBody>
          <a:bodyPr wrap="square" lIns="0" tIns="0" rIns="0" bIns="0" rtlCol="0"/>
          <a:lstStyle/>
          <a:p>
            <a:endParaRPr/>
          </a:p>
        </p:txBody>
      </p:sp>
      <p:sp>
        <p:nvSpPr>
          <p:cNvPr id="3" name="Rectangle 2"/>
          <p:cNvSpPr/>
          <p:nvPr/>
        </p:nvSpPr>
        <p:spPr>
          <a:xfrm>
            <a:off x="7669530" y="7254240"/>
            <a:ext cx="2011680" cy="529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458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664" y="736039"/>
            <a:ext cx="8059070" cy="2769989"/>
          </a:xfrm>
        </p:spPr>
        <p:txBody>
          <a:bodyPr/>
          <a:lstStyle/>
          <a:p>
            <a:r>
              <a:rPr lang="en-US" dirty="0" smtClean="0"/>
              <a:t>Assignment </a:t>
            </a:r>
            <a:br>
              <a:rPr lang="en-US" dirty="0" smtClean="0"/>
            </a:br>
            <a:r>
              <a:rPr lang="en-US" dirty="0"/>
              <a:t/>
            </a:r>
            <a:br>
              <a:rPr lang="en-US" dirty="0"/>
            </a:br>
            <a:r>
              <a:rPr lang="en-US" dirty="0" smtClean="0"/>
              <a:t>1: Checks on open traverse</a:t>
            </a:r>
            <a:br>
              <a:rPr lang="en-US" dirty="0" smtClean="0"/>
            </a:br>
            <a:r>
              <a:rPr lang="en-US" dirty="0" smtClean="0"/>
              <a:t>2: Graphical and Axis Rule of Balancing of Traverse</a:t>
            </a:r>
            <a:endParaRPr lang="en-US" dirty="0"/>
          </a:p>
        </p:txBody>
      </p:sp>
    </p:spTree>
    <p:extLst>
      <p:ext uri="{BB962C8B-B14F-4D97-AF65-F5344CB8AC3E}">
        <p14:creationId xmlns:p14="http://schemas.microsoft.com/office/powerpoint/2010/main" val="2548187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4070" y="281532"/>
            <a:ext cx="9169908" cy="141630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285351" y="517958"/>
            <a:ext cx="5490210" cy="569001"/>
          </a:xfrm>
          <a:prstGeom prst="rect">
            <a:avLst/>
          </a:prstGeom>
        </p:spPr>
        <p:txBody>
          <a:bodyPr vert="horz" wrap="square" lIns="0" tIns="14858" rIns="0" bIns="0" rtlCol="0">
            <a:spAutoFit/>
          </a:bodyPr>
          <a:lstStyle/>
          <a:p>
            <a:pPr marL="14150">
              <a:spcBef>
                <a:spcPts val="117"/>
              </a:spcBef>
            </a:pPr>
            <a:r>
              <a:rPr dirty="0"/>
              <a:t>Theodolite</a:t>
            </a:r>
            <a:r>
              <a:rPr spc="-111" dirty="0"/>
              <a:t> </a:t>
            </a:r>
            <a:r>
              <a:rPr lang="en-US" dirty="0" smtClean="0"/>
              <a:t>Types</a:t>
            </a:r>
            <a:endParaRPr dirty="0"/>
          </a:p>
        </p:txBody>
      </p:sp>
      <p:sp>
        <p:nvSpPr>
          <p:cNvPr id="5" name="object 5"/>
          <p:cNvSpPr/>
          <p:nvPr/>
        </p:nvSpPr>
        <p:spPr>
          <a:xfrm>
            <a:off x="414070" y="1784196"/>
            <a:ext cx="9169908" cy="5248961"/>
          </a:xfrm>
          <a:prstGeom prst="rect">
            <a:avLst/>
          </a:prstGeom>
          <a:blipFill>
            <a:blip r:embed="rId3" cstate="print"/>
            <a:stretch>
              <a:fillRect/>
            </a:stretch>
          </a:blipFill>
        </p:spPr>
        <p:txBody>
          <a:bodyPr wrap="square" lIns="0" tIns="0" rIns="0" bIns="0" rtlCol="0"/>
          <a:lstStyle/>
          <a:p>
            <a:endParaRPr/>
          </a:p>
        </p:txBody>
      </p:sp>
      <p:sp>
        <p:nvSpPr>
          <p:cNvPr id="8" name="object 7"/>
          <p:cNvSpPr txBox="1"/>
          <p:nvPr/>
        </p:nvSpPr>
        <p:spPr>
          <a:xfrm>
            <a:off x="605300" y="1697836"/>
            <a:ext cx="8880729" cy="4693666"/>
          </a:xfrm>
          <a:prstGeom prst="rect">
            <a:avLst/>
          </a:prstGeom>
        </p:spPr>
        <p:txBody>
          <a:bodyPr vert="horz" wrap="square" lIns="0" tIns="14150" rIns="0" bIns="0" rtlCol="0">
            <a:spAutoFit/>
          </a:bodyPr>
          <a:lstStyle/>
          <a:p>
            <a:pPr marL="14150">
              <a:spcBef>
                <a:spcPts val="111"/>
              </a:spcBef>
            </a:pPr>
            <a:r>
              <a:rPr sz="3300" dirty="0" smtClean="0">
                <a:latin typeface="Baskerville Old Face"/>
                <a:cs typeface="Baskerville Old Face"/>
              </a:rPr>
              <a:t>Theodolites </a:t>
            </a:r>
            <a:r>
              <a:rPr sz="3300" dirty="0">
                <a:latin typeface="Baskerville Old Face"/>
                <a:cs typeface="Baskerville Old Face"/>
              </a:rPr>
              <a:t>may </a:t>
            </a:r>
            <a:r>
              <a:rPr sz="3300" spc="-6" dirty="0">
                <a:latin typeface="Baskerville Old Face"/>
                <a:cs typeface="Baskerville Old Face"/>
              </a:rPr>
              <a:t>be of </a:t>
            </a:r>
            <a:r>
              <a:rPr sz="3300" b="1" dirty="0">
                <a:latin typeface="Baskerville Old Face"/>
                <a:cs typeface="Baskerville Old Face"/>
              </a:rPr>
              <a:t>two</a:t>
            </a:r>
            <a:r>
              <a:rPr sz="3300" b="1" spc="-89" dirty="0">
                <a:latin typeface="Baskerville Old Face"/>
                <a:cs typeface="Baskerville Old Face"/>
              </a:rPr>
              <a:t> </a:t>
            </a:r>
            <a:r>
              <a:rPr sz="3300" b="1" spc="6" dirty="0">
                <a:latin typeface="Baskerville Old Face"/>
                <a:cs typeface="Baskerville Old Face"/>
              </a:rPr>
              <a:t>types</a:t>
            </a:r>
            <a:endParaRPr sz="3300" dirty="0">
              <a:latin typeface="Baskerville Old Face"/>
              <a:cs typeface="Baskerville Old Face"/>
            </a:endParaRPr>
          </a:p>
          <a:p>
            <a:pPr marL="396210" indent="-382059">
              <a:buFont typeface="Arial"/>
              <a:buChar char="•"/>
              <a:tabLst>
                <a:tab pos="395502" algn="l"/>
                <a:tab pos="396210" algn="l"/>
              </a:tabLst>
            </a:pPr>
            <a:r>
              <a:rPr sz="3300" b="1" dirty="0">
                <a:latin typeface="Baskerville Old Face"/>
                <a:cs typeface="Baskerville Old Face"/>
              </a:rPr>
              <a:t>(i) Transit</a:t>
            </a:r>
            <a:r>
              <a:rPr sz="3300" b="1" spc="-72" dirty="0">
                <a:latin typeface="Baskerville Old Face"/>
                <a:cs typeface="Baskerville Old Face"/>
              </a:rPr>
              <a:t> </a:t>
            </a:r>
            <a:r>
              <a:rPr sz="3300" b="1" spc="-6" dirty="0">
                <a:latin typeface="Baskerville Old Face"/>
                <a:cs typeface="Baskerville Old Face"/>
              </a:rPr>
              <a:t>Theodolite</a:t>
            </a:r>
            <a:endParaRPr sz="3300" dirty="0">
              <a:latin typeface="Baskerville Old Face"/>
              <a:cs typeface="Baskerville Old Face"/>
            </a:endParaRPr>
          </a:p>
          <a:p>
            <a:pPr marL="396210" indent="-382059">
              <a:buFont typeface="Arial"/>
              <a:buChar char="•"/>
              <a:tabLst>
                <a:tab pos="395502" algn="l"/>
                <a:tab pos="396210" algn="l"/>
              </a:tabLst>
            </a:pPr>
            <a:r>
              <a:rPr sz="3300" b="1" dirty="0">
                <a:latin typeface="Baskerville Old Face"/>
                <a:cs typeface="Baskerville Old Face"/>
              </a:rPr>
              <a:t>(ii)</a:t>
            </a:r>
            <a:r>
              <a:rPr sz="3300" b="1" spc="-50" dirty="0">
                <a:latin typeface="Baskerville Old Face"/>
                <a:cs typeface="Baskerville Old Face"/>
              </a:rPr>
              <a:t> </a:t>
            </a:r>
            <a:r>
              <a:rPr sz="3300" b="1" dirty="0">
                <a:latin typeface="Baskerville Old Face"/>
                <a:cs typeface="Baskerville Old Face"/>
              </a:rPr>
              <a:t>Non-Transit</a:t>
            </a:r>
            <a:endParaRPr sz="3300" dirty="0">
              <a:latin typeface="Baskerville Old Face"/>
              <a:cs typeface="Baskerville Old Face"/>
            </a:endParaRPr>
          </a:p>
          <a:p>
            <a:pPr marL="396210" marR="6368" indent="-382059" algn="just">
              <a:lnSpc>
                <a:spcPct val="80000"/>
              </a:lnSpc>
              <a:spcBef>
                <a:spcPts val="802"/>
              </a:spcBef>
              <a:buFont typeface="Arial"/>
              <a:buChar char="•"/>
              <a:tabLst>
                <a:tab pos="396210" algn="l"/>
              </a:tabLst>
            </a:pPr>
            <a:r>
              <a:rPr sz="3300" dirty="0">
                <a:latin typeface="Baskerville Old Face"/>
                <a:cs typeface="Baskerville Old Face"/>
              </a:rPr>
              <a:t>In </a:t>
            </a:r>
            <a:r>
              <a:rPr sz="3300" spc="-6" dirty="0">
                <a:latin typeface="Baskerville Old Face"/>
                <a:cs typeface="Baskerville Old Face"/>
              </a:rPr>
              <a:t>the </a:t>
            </a:r>
            <a:r>
              <a:rPr sz="3300" b="1" dirty="0">
                <a:latin typeface="Baskerville Old Face"/>
                <a:cs typeface="Baskerville Old Face"/>
              </a:rPr>
              <a:t>transit </a:t>
            </a:r>
            <a:r>
              <a:rPr sz="3300" b="1" spc="-6" dirty="0">
                <a:latin typeface="Baskerville Old Face"/>
                <a:cs typeface="Baskerville Old Face"/>
              </a:rPr>
              <a:t>theodolite</a:t>
            </a:r>
            <a:r>
              <a:rPr sz="3300" spc="-6" dirty="0">
                <a:latin typeface="Baskerville Old Face"/>
                <a:cs typeface="Baskerville Old Face"/>
              </a:rPr>
              <a:t>, the telescope, the  telescope </a:t>
            </a:r>
            <a:r>
              <a:rPr sz="3300" dirty="0">
                <a:latin typeface="Baskerville Old Face"/>
                <a:cs typeface="Baskerville Old Face"/>
              </a:rPr>
              <a:t>can </a:t>
            </a:r>
            <a:r>
              <a:rPr sz="3300" spc="-6" dirty="0">
                <a:latin typeface="Baskerville Old Face"/>
                <a:cs typeface="Baskerville Old Face"/>
              </a:rPr>
              <a:t>be </a:t>
            </a:r>
            <a:r>
              <a:rPr sz="3300" spc="-11" dirty="0">
                <a:latin typeface="Baskerville Old Face"/>
                <a:cs typeface="Baskerville Old Face"/>
              </a:rPr>
              <a:t>revolved </a:t>
            </a:r>
            <a:r>
              <a:rPr sz="3300" b="1" spc="-6" dirty="0">
                <a:latin typeface="Baskerville Old Face"/>
                <a:cs typeface="Baskerville Old Face"/>
              </a:rPr>
              <a:t>through a complete  revolution about its horizontal axis </a:t>
            </a:r>
            <a:r>
              <a:rPr sz="3300" b="1" spc="-11" dirty="0">
                <a:latin typeface="Baskerville Old Face"/>
                <a:cs typeface="Baskerville Old Face"/>
              </a:rPr>
              <a:t>in </a:t>
            </a:r>
            <a:r>
              <a:rPr sz="3300" b="1" spc="-6" dirty="0">
                <a:latin typeface="Baskerville Old Face"/>
                <a:cs typeface="Baskerville Old Face"/>
              </a:rPr>
              <a:t>a vertical  </a:t>
            </a:r>
            <a:r>
              <a:rPr sz="3300" b="1" dirty="0">
                <a:latin typeface="Baskerville Old Face"/>
                <a:cs typeface="Baskerville Old Face"/>
              </a:rPr>
              <a:t>plane.</a:t>
            </a:r>
            <a:endParaRPr sz="3300" dirty="0">
              <a:latin typeface="Baskerville Old Face"/>
              <a:cs typeface="Baskerville Old Face"/>
            </a:endParaRPr>
          </a:p>
          <a:p>
            <a:pPr marL="396210" marR="5660" indent="-382059" algn="just">
              <a:lnSpc>
                <a:spcPct val="80000"/>
              </a:lnSpc>
              <a:spcBef>
                <a:spcPts val="802"/>
              </a:spcBef>
              <a:buFont typeface="Arial"/>
              <a:buChar char="•"/>
              <a:tabLst>
                <a:tab pos="396210" algn="l"/>
              </a:tabLst>
            </a:pPr>
            <a:r>
              <a:rPr sz="3300" dirty="0">
                <a:latin typeface="Baskerville Old Face"/>
                <a:cs typeface="Baskerville Old Face"/>
              </a:rPr>
              <a:t>In </a:t>
            </a:r>
            <a:r>
              <a:rPr sz="3300" spc="-6" dirty="0">
                <a:latin typeface="Baskerville Old Face"/>
                <a:cs typeface="Baskerville Old Face"/>
              </a:rPr>
              <a:t>the </a:t>
            </a:r>
            <a:r>
              <a:rPr sz="3300" b="1" spc="-6" dirty="0">
                <a:latin typeface="Baskerville Old Face"/>
                <a:cs typeface="Baskerville Old Face"/>
              </a:rPr>
              <a:t>non transit theodolite</a:t>
            </a:r>
            <a:r>
              <a:rPr sz="3300" spc="-6" dirty="0">
                <a:latin typeface="Baskerville Old Face"/>
                <a:cs typeface="Baskerville Old Face"/>
              </a:rPr>
              <a:t>, the telescope, cannot  be </a:t>
            </a:r>
            <a:r>
              <a:rPr sz="3300" spc="-11" dirty="0">
                <a:latin typeface="Baskerville Old Face"/>
                <a:cs typeface="Baskerville Old Face"/>
              </a:rPr>
              <a:t>revolved through </a:t>
            </a:r>
            <a:r>
              <a:rPr sz="3300" dirty="0">
                <a:latin typeface="Baskerville Old Face"/>
                <a:cs typeface="Baskerville Old Face"/>
              </a:rPr>
              <a:t>a </a:t>
            </a:r>
            <a:r>
              <a:rPr sz="3300" b="1" spc="-6" dirty="0">
                <a:latin typeface="Baskerville Old Face"/>
                <a:cs typeface="Baskerville Old Face"/>
              </a:rPr>
              <a:t>complete </a:t>
            </a:r>
            <a:r>
              <a:rPr sz="3300" b="1" spc="-11" dirty="0">
                <a:latin typeface="Baskerville Old Face"/>
                <a:cs typeface="Baskerville Old Face"/>
              </a:rPr>
              <a:t>revolution </a:t>
            </a:r>
            <a:r>
              <a:rPr sz="3300" b="1" dirty="0">
                <a:latin typeface="Baskerville Old Face"/>
                <a:cs typeface="Baskerville Old Face"/>
              </a:rPr>
              <a:t>in </a:t>
            </a:r>
            <a:r>
              <a:rPr sz="3300" b="1" spc="-6" dirty="0">
                <a:latin typeface="Baskerville Old Face"/>
                <a:cs typeface="Baskerville Old Face"/>
              </a:rPr>
              <a:t>the  </a:t>
            </a:r>
            <a:r>
              <a:rPr sz="3300" b="1" dirty="0">
                <a:latin typeface="Baskerville Old Face"/>
                <a:cs typeface="Baskerville Old Face"/>
              </a:rPr>
              <a:t>vertical</a:t>
            </a:r>
            <a:r>
              <a:rPr sz="3300" b="1" spc="-67" dirty="0">
                <a:latin typeface="Baskerville Old Face"/>
                <a:cs typeface="Baskerville Old Face"/>
              </a:rPr>
              <a:t> </a:t>
            </a:r>
            <a:r>
              <a:rPr sz="3300" b="1" spc="6" dirty="0">
                <a:latin typeface="Baskerville Old Face"/>
                <a:cs typeface="Baskerville Old Face"/>
              </a:rPr>
              <a:t>plane.</a:t>
            </a:r>
            <a:endParaRPr sz="3300" dirty="0">
              <a:latin typeface="Baskerville Old Face"/>
              <a:cs typeface="Baskerville Old Face"/>
            </a:endParaRPr>
          </a:p>
        </p:txBody>
      </p:sp>
    </p:spTree>
    <p:extLst>
      <p:ext uri="{BB962C8B-B14F-4D97-AF65-F5344CB8AC3E}">
        <p14:creationId xmlns:p14="http://schemas.microsoft.com/office/powerpoint/2010/main" val="892767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4070" y="281532"/>
            <a:ext cx="9169908" cy="141630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09600" y="611845"/>
            <a:ext cx="8390898" cy="706072"/>
          </a:xfrm>
          <a:prstGeom prst="rect">
            <a:avLst/>
          </a:prstGeom>
        </p:spPr>
        <p:txBody>
          <a:bodyPr vert="horz" wrap="square" lIns="0" tIns="13443" rIns="0" bIns="0" rtlCol="0">
            <a:spAutoFit/>
          </a:bodyPr>
          <a:lstStyle/>
          <a:p>
            <a:pPr marL="14150">
              <a:spcBef>
                <a:spcPts val="106"/>
              </a:spcBef>
            </a:pPr>
            <a:r>
              <a:rPr sz="4500" dirty="0"/>
              <a:t>Transit Theodolite </a:t>
            </a:r>
            <a:r>
              <a:rPr sz="4500" spc="-6" dirty="0"/>
              <a:t>&amp;</a:t>
            </a:r>
            <a:r>
              <a:rPr sz="4500" spc="-173" dirty="0"/>
              <a:t> </a:t>
            </a:r>
            <a:r>
              <a:rPr sz="4500" spc="6" dirty="0"/>
              <a:t>Non-Transit</a:t>
            </a:r>
            <a:endParaRPr sz="4500" dirty="0"/>
          </a:p>
        </p:txBody>
      </p:sp>
      <p:sp>
        <p:nvSpPr>
          <p:cNvPr id="5" name="object 5"/>
          <p:cNvSpPr/>
          <p:nvPr/>
        </p:nvSpPr>
        <p:spPr>
          <a:xfrm>
            <a:off x="246430" y="1784196"/>
            <a:ext cx="4811268" cy="52506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48229" y="2083461"/>
            <a:ext cx="4693920" cy="512949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322570" y="1784196"/>
            <a:ext cx="3842308" cy="504342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579058" y="2083461"/>
            <a:ext cx="3724961" cy="4922520"/>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92823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8767733"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136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9664" y="736039"/>
            <a:ext cx="8059070" cy="677108"/>
          </a:xfrm>
        </p:spPr>
        <p:txBody>
          <a:bodyPr/>
          <a:lstStyle/>
          <a:p>
            <a:r>
              <a:rPr lang="en-US" sz="4400" dirty="0" smtClean="0"/>
              <a:t>Theodolite Traversing</a:t>
            </a:r>
            <a:endParaRPr lang="en-US" sz="4400" dirty="0"/>
          </a:p>
        </p:txBody>
      </p:sp>
      <p:sp>
        <p:nvSpPr>
          <p:cNvPr id="4" name="Text Placeholder 3"/>
          <p:cNvSpPr>
            <a:spLocks noGrp="1"/>
          </p:cNvSpPr>
          <p:nvPr>
            <p:ph type="body" idx="1"/>
          </p:nvPr>
        </p:nvSpPr>
        <p:spPr>
          <a:xfrm>
            <a:off x="533400" y="1676400"/>
            <a:ext cx="8906336" cy="3877985"/>
          </a:xfrm>
        </p:spPr>
        <p:txBody>
          <a:bodyPr/>
          <a:lstStyle/>
          <a:p>
            <a:r>
              <a:rPr lang="en-US" sz="2800" dirty="0"/>
              <a:t>In theodolite traversing, the field work consisting </a:t>
            </a:r>
            <a:r>
              <a:rPr lang="en-US" sz="2800" dirty="0" smtClean="0"/>
              <a:t>of</a:t>
            </a:r>
          </a:p>
          <a:p>
            <a:r>
              <a:rPr lang="en-US" sz="2800" dirty="0" smtClean="0"/>
              <a:t> </a:t>
            </a:r>
            <a:r>
              <a:rPr lang="en-US" sz="2800" dirty="0"/>
              <a:t>(</a:t>
            </a:r>
            <a:r>
              <a:rPr lang="en-US" sz="2800" dirty="0" smtClean="0"/>
              <a:t>1)reconnaissance,</a:t>
            </a:r>
          </a:p>
          <a:p>
            <a:r>
              <a:rPr lang="en-US" sz="2800" dirty="0" smtClean="0"/>
              <a:t> </a:t>
            </a:r>
            <a:r>
              <a:rPr lang="en-US" sz="2800" dirty="0"/>
              <a:t>(ii) selection, marking, and referencing of stations,</a:t>
            </a:r>
            <a:br>
              <a:rPr lang="en-US" sz="2800" dirty="0"/>
            </a:br>
            <a:r>
              <a:rPr lang="en-US" sz="2800" dirty="0"/>
              <a:t>(iii) running of survey lines, </a:t>
            </a:r>
            <a:endParaRPr lang="en-US" sz="2800" dirty="0" smtClean="0"/>
          </a:p>
          <a:p>
            <a:r>
              <a:rPr lang="en-US" sz="2800" dirty="0" smtClean="0"/>
              <a:t>(</a:t>
            </a:r>
            <a:r>
              <a:rPr lang="en-US" sz="2800" dirty="0"/>
              <a:t>iv) picking up of the detail, and</a:t>
            </a:r>
            <a:br>
              <a:rPr lang="en-US" sz="2800" dirty="0"/>
            </a:br>
            <a:r>
              <a:rPr lang="en-US" sz="2800" dirty="0"/>
              <a:t>(v) booking of field </a:t>
            </a:r>
            <a:r>
              <a:rPr lang="en-US" sz="2800" dirty="0" smtClean="0"/>
              <a:t>notes</a:t>
            </a:r>
          </a:p>
          <a:p>
            <a:r>
              <a:rPr lang="en-US" sz="2800" dirty="0" smtClean="0"/>
              <a:t> </a:t>
            </a:r>
            <a:r>
              <a:rPr lang="en-US" sz="2800" dirty="0"/>
              <a:t>is much the same as for </a:t>
            </a:r>
            <a:r>
              <a:rPr lang="en-US" sz="2800" dirty="0" smtClean="0"/>
              <a:t>compass traversing</a:t>
            </a:r>
            <a:r>
              <a:rPr lang="en-US" sz="2800" dirty="0"/>
              <a:t>. For linear measurements, the steel tape </a:t>
            </a:r>
            <a:r>
              <a:rPr lang="en-US" sz="2800" dirty="0" smtClean="0"/>
              <a:t>is generally</a:t>
            </a:r>
            <a:r>
              <a:rPr lang="en-US" sz="2800" dirty="0"/>
              <a:t> </a:t>
            </a:r>
            <a:r>
              <a:rPr lang="en-US" sz="2800" dirty="0" smtClean="0"/>
              <a:t>used</a:t>
            </a:r>
            <a:r>
              <a:rPr lang="en-US" sz="2800" dirty="0"/>
              <a:t>. </a:t>
            </a:r>
            <a:br>
              <a:rPr lang="en-US" sz="2800" dirty="0"/>
            </a:br>
            <a:endParaRPr lang="en-US" sz="2800" dirty="0"/>
          </a:p>
        </p:txBody>
      </p:sp>
    </p:spTree>
    <p:extLst>
      <p:ext uri="{BB962C8B-B14F-4D97-AF65-F5344CB8AC3E}">
        <p14:creationId xmlns:p14="http://schemas.microsoft.com/office/powerpoint/2010/main" val="1687495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9664" y="736039"/>
            <a:ext cx="8059070" cy="677108"/>
          </a:xfrm>
        </p:spPr>
        <p:txBody>
          <a:bodyPr/>
          <a:lstStyle/>
          <a:p>
            <a:r>
              <a:rPr lang="en-US" sz="4400" dirty="0" smtClean="0"/>
              <a:t>Theodolite Traversing</a:t>
            </a:r>
            <a:endParaRPr lang="en-US" sz="4400" dirty="0"/>
          </a:p>
        </p:txBody>
      </p:sp>
      <p:sp>
        <p:nvSpPr>
          <p:cNvPr id="4" name="Text Placeholder 3"/>
          <p:cNvSpPr>
            <a:spLocks noGrp="1"/>
          </p:cNvSpPr>
          <p:nvPr>
            <p:ph type="body" idx="1"/>
          </p:nvPr>
        </p:nvSpPr>
        <p:spPr>
          <a:xfrm>
            <a:off x="533400" y="1676400"/>
            <a:ext cx="8906336" cy="4308872"/>
          </a:xfrm>
        </p:spPr>
        <p:txBody>
          <a:bodyPr/>
          <a:lstStyle/>
          <a:p>
            <a:r>
              <a:rPr lang="en-US" sz="2800" dirty="0" smtClean="0"/>
              <a:t>The </a:t>
            </a:r>
            <a:r>
              <a:rPr lang="en-US" sz="2800" dirty="0"/>
              <a:t>methods by which the relative directions of the lines</a:t>
            </a:r>
            <a:br>
              <a:rPr lang="en-US" sz="2800" dirty="0"/>
            </a:br>
            <a:r>
              <a:rPr lang="en-US" sz="2800" dirty="0"/>
              <a:t>of a traverse may be determined are :</a:t>
            </a:r>
            <a:br>
              <a:rPr lang="en-US" sz="2800" dirty="0"/>
            </a:br>
            <a:r>
              <a:rPr lang="en-US" sz="2800" dirty="0"/>
              <a:t>(I) By the measurement of angles between successive lines,</a:t>
            </a:r>
            <a:br>
              <a:rPr lang="en-US" sz="2800" dirty="0"/>
            </a:br>
            <a:r>
              <a:rPr lang="en-US" sz="2800" dirty="0"/>
              <a:t>(II) By the direct observation of bearings of the lines.</a:t>
            </a:r>
            <a:br>
              <a:rPr lang="en-US" sz="2800" dirty="0"/>
            </a:br>
            <a:r>
              <a:rPr lang="en-US" sz="2800" dirty="0"/>
              <a:t>The former is generally used for long traverses, or where</a:t>
            </a:r>
            <a:br>
              <a:rPr lang="en-US" sz="2800" dirty="0"/>
            </a:br>
            <a:r>
              <a:rPr lang="en-US" sz="2800" dirty="0"/>
              <a:t>high precision is required, while the latter is used for short </a:t>
            </a:r>
            <a:r>
              <a:rPr lang="en-US" sz="2800" dirty="0" smtClean="0"/>
              <a:t>traverses where </a:t>
            </a:r>
            <a:r>
              <a:rPr lang="en-US" sz="2800" dirty="0"/>
              <a:t>great precision is not required, and for </a:t>
            </a:r>
            <a:r>
              <a:rPr lang="en-US" sz="2800" dirty="0" smtClean="0"/>
              <a:t>topographical survey </a:t>
            </a:r>
          </a:p>
          <a:p>
            <a:r>
              <a:rPr lang="en-US" sz="2800" dirty="0"/>
              <a:t/>
            </a:r>
            <a:br>
              <a:rPr lang="en-US" sz="2800" dirty="0"/>
            </a:br>
            <a:endParaRPr lang="en-US" sz="2800" dirty="0"/>
          </a:p>
        </p:txBody>
      </p:sp>
    </p:spTree>
    <p:extLst>
      <p:ext uri="{BB962C8B-B14F-4D97-AF65-F5344CB8AC3E}">
        <p14:creationId xmlns:p14="http://schemas.microsoft.com/office/powerpoint/2010/main" val="1022848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9664" y="736039"/>
            <a:ext cx="8059070" cy="677108"/>
          </a:xfrm>
        </p:spPr>
        <p:txBody>
          <a:bodyPr/>
          <a:lstStyle/>
          <a:p>
            <a:r>
              <a:rPr lang="en-US" sz="4400" dirty="0" smtClean="0"/>
              <a:t>Theodolite Traversing</a:t>
            </a:r>
            <a:endParaRPr lang="en-US" sz="4400" dirty="0"/>
          </a:p>
        </p:txBody>
      </p:sp>
      <p:sp>
        <p:nvSpPr>
          <p:cNvPr id="4" name="Text Placeholder 3"/>
          <p:cNvSpPr>
            <a:spLocks noGrp="1"/>
          </p:cNvSpPr>
          <p:nvPr>
            <p:ph type="body" idx="1"/>
          </p:nvPr>
        </p:nvSpPr>
        <p:spPr>
          <a:xfrm>
            <a:off x="533400" y="1676400"/>
            <a:ext cx="8906336" cy="4308872"/>
          </a:xfrm>
        </p:spPr>
        <p:txBody>
          <a:bodyPr/>
          <a:lstStyle/>
          <a:p>
            <a:r>
              <a:rPr lang="en-US" sz="2800" dirty="0"/>
              <a:t>In the first method the angles between successive lines</a:t>
            </a:r>
            <a:br>
              <a:rPr lang="en-US" sz="2800" dirty="0"/>
            </a:br>
            <a:r>
              <a:rPr lang="en-US" sz="2800" dirty="0"/>
              <a:t>are measured, and the bearing of the initial line observed. </a:t>
            </a:r>
            <a:r>
              <a:rPr lang="en-US" sz="2800" dirty="0" smtClean="0"/>
              <a:t>The bearings </a:t>
            </a:r>
            <a:r>
              <a:rPr lang="en-US" sz="2800" dirty="0"/>
              <a:t>of the remaining lines are then calculated from the</a:t>
            </a:r>
            <a:br>
              <a:rPr lang="en-US" sz="2800" dirty="0"/>
            </a:br>
            <a:r>
              <a:rPr lang="en-US" sz="2800" dirty="0"/>
              <a:t>observed bearing and the measured angles.</a:t>
            </a:r>
            <a:br>
              <a:rPr lang="en-US" sz="2800" dirty="0"/>
            </a:br>
            <a:r>
              <a:rPr lang="en-US" sz="2800" dirty="0"/>
              <a:t>The angles measured at the different stations may be</a:t>
            </a:r>
            <a:br>
              <a:rPr lang="en-US" sz="2800" dirty="0"/>
            </a:br>
            <a:r>
              <a:rPr lang="en-US" sz="2800" dirty="0"/>
              <a:t>(1) included angles, (2) direct angles or angles to the right, </a:t>
            </a:r>
            <a:r>
              <a:rPr lang="en-US" sz="2800" dirty="0" smtClean="0"/>
              <a:t>and (3</a:t>
            </a:r>
            <a:r>
              <a:rPr lang="en-US" sz="2800" dirty="0"/>
              <a:t>) deflection angles. </a:t>
            </a:r>
            <a:br>
              <a:rPr lang="en-US" sz="2800" dirty="0"/>
            </a:br>
            <a:r>
              <a:rPr lang="en-US" sz="2800" dirty="0"/>
              <a:t/>
            </a:r>
            <a:br>
              <a:rPr lang="en-US" sz="2800" dirty="0"/>
            </a:br>
            <a:endParaRPr lang="en-US" sz="2800" dirty="0"/>
          </a:p>
        </p:txBody>
      </p:sp>
    </p:spTree>
    <p:extLst>
      <p:ext uri="{BB962C8B-B14F-4D97-AF65-F5344CB8AC3E}">
        <p14:creationId xmlns:p14="http://schemas.microsoft.com/office/powerpoint/2010/main" val="2229609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9664" y="736039"/>
            <a:ext cx="8059070" cy="1354217"/>
          </a:xfrm>
        </p:spPr>
        <p:txBody>
          <a:bodyPr/>
          <a:lstStyle/>
          <a:p>
            <a:r>
              <a:rPr lang="en-US" sz="4400" dirty="0"/>
              <a:t>Traversing by the Method of Included Angles</a:t>
            </a:r>
          </a:p>
        </p:txBody>
      </p:sp>
      <p:sp>
        <p:nvSpPr>
          <p:cNvPr id="5" name="Text Placeholder 3"/>
          <p:cNvSpPr>
            <a:spLocks noGrp="1"/>
          </p:cNvSpPr>
          <p:nvPr>
            <p:ph type="body" idx="1"/>
          </p:nvPr>
        </p:nvSpPr>
        <p:spPr>
          <a:xfrm>
            <a:off x="999664" y="2080086"/>
            <a:ext cx="7962900" cy="4308872"/>
          </a:xfrm>
        </p:spPr>
        <p:txBody>
          <a:bodyPr/>
          <a:lstStyle/>
          <a:p>
            <a:r>
              <a:rPr lang="en-US" sz="2800" dirty="0" smtClean="0"/>
              <a:t>This</a:t>
            </a:r>
            <a:r>
              <a:rPr lang="en-US" sz="2800" dirty="0"/>
              <a:t> </a:t>
            </a:r>
            <a:r>
              <a:rPr lang="en-US" sz="2800" dirty="0" smtClean="0"/>
              <a:t>method </a:t>
            </a:r>
            <a:r>
              <a:rPr lang="en-US" sz="2800" dirty="0"/>
              <a:t>is chiefly used in land surveying. Where great </a:t>
            </a:r>
            <a:r>
              <a:rPr lang="en-US" sz="2800" dirty="0" smtClean="0"/>
              <a:t>accuracy is </a:t>
            </a:r>
            <a:r>
              <a:rPr lang="en-US" sz="2800" dirty="0"/>
              <a:t>required, it is invariably used as the angles can be </a:t>
            </a:r>
            <a:r>
              <a:rPr lang="en-US" sz="2800" dirty="0" smtClean="0"/>
              <a:t>measured by </a:t>
            </a:r>
            <a:r>
              <a:rPr lang="en-US" sz="2800" dirty="0"/>
              <a:t>the method of repetition to any desired degree of </a:t>
            </a:r>
            <a:r>
              <a:rPr lang="en-US" sz="2800" dirty="0" smtClean="0"/>
              <a:t>precision. In </a:t>
            </a:r>
            <a:r>
              <a:rPr lang="en-US" sz="2800" dirty="0"/>
              <a:t>this method the bearing of the initial line, angles of a traverse are measured. </a:t>
            </a:r>
            <a:br>
              <a:rPr lang="en-US" sz="2800" dirty="0"/>
            </a:br>
            <a:r>
              <a:rPr lang="en-US" sz="2800" dirty="0"/>
              <a:t/>
            </a:r>
            <a:br>
              <a:rPr lang="en-US" sz="2800" dirty="0"/>
            </a:br>
            <a:r>
              <a:rPr lang="en-US" sz="2800" dirty="0"/>
              <a:t>. </a:t>
            </a:r>
            <a:br>
              <a:rPr lang="en-US" sz="2800" dirty="0"/>
            </a:br>
            <a:r>
              <a:rPr lang="en-US" sz="2800" dirty="0"/>
              <a:t/>
            </a:r>
            <a:br>
              <a:rPr lang="en-US" sz="2800" dirty="0"/>
            </a:br>
            <a:endParaRPr lang="en-US" sz="2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876800"/>
            <a:ext cx="67341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415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595</TotalTime>
  <Words>1062</Words>
  <Application>Microsoft Office PowerPoint</Application>
  <PresentationFormat>Custom</PresentationFormat>
  <Paragraphs>152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ENGINEERING SURVEYING LECTURE 6 Theodolite Traversing</vt:lpstr>
      <vt:lpstr>Introduction</vt:lpstr>
      <vt:lpstr>Theodolite Types</vt:lpstr>
      <vt:lpstr>Transit Theodolite &amp; Non-Transit</vt:lpstr>
      <vt:lpstr>PowerPoint Presentation</vt:lpstr>
      <vt:lpstr>Theodolite Traversing</vt:lpstr>
      <vt:lpstr>Theodolite Traversing</vt:lpstr>
      <vt:lpstr>Theodolite Traversing</vt:lpstr>
      <vt:lpstr>Traversing by the Method of Included Angles</vt:lpstr>
      <vt:lpstr>By Direct angles or angles to the right</vt:lpstr>
      <vt:lpstr>By Deflection angles</vt:lpstr>
      <vt:lpstr>Checks in Closed Traverse</vt:lpstr>
      <vt:lpstr>Traverse Computations</vt:lpstr>
      <vt:lpstr>Computation of Latitude and  Departure</vt:lpstr>
      <vt:lpstr>PowerPoint Presentation</vt:lpstr>
      <vt:lpstr>Computation of Latitude and  Departure</vt:lpstr>
      <vt:lpstr>Computation of Latitude and  Departure</vt:lpstr>
      <vt:lpstr>Independent Coordinates</vt:lpstr>
      <vt:lpstr>Independent Coordinates</vt:lpstr>
      <vt:lpstr>Independent Coordinates</vt:lpstr>
      <vt:lpstr>Closing Error</vt:lpstr>
      <vt:lpstr>Balancing the Traverse</vt:lpstr>
      <vt:lpstr>Bowditch Method</vt:lpstr>
      <vt:lpstr>Transit Rule</vt:lpstr>
      <vt:lpstr>Gale’s Traverse Table</vt:lpstr>
      <vt:lpstr>PowerPoint Presentation</vt:lpstr>
      <vt:lpstr>PowerPoint Presentation</vt:lpstr>
      <vt:lpstr>Assignment   1: Checks on open traverse 2: Graphical and Axis Rule of Balancing of Traverse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Masonry structures</dc:title>
  <dc:creator>Rizwan</dc:creator>
  <cp:lastModifiedBy>perfect</cp:lastModifiedBy>
  <cp:revision>36</cp:revision>
  <dcterms:created xsi:type="dcterms:W3CDTF">2019-11-05T05:42:43Z</dcterms:created>
  <dcterms:modified xsi:type="dcterms:W3CDTF">2019-12-16T07:16:52Z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2011-10-22T00:00:00Z</vt:filetime>
  </property>
  <property fmtid="{D5CDD505-2E9C-101B-9397-08002B2CF9AE}" pid="3" name="Creator">
    <vt:lpwstr>www.freepdfconvert.com         </vt:lpwstr>
  </property>
  <property fmtid="{D5CDD505-2E9C-101B-9397-08002B2CF9AE}" pid="4" name="LastSaved">
    <vt:filetime>2019-11-05T00:00:00Z</vt:filetime>
  </property>
</Properties>
</file>