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60B81A-4F93-4EDE-A8C4-72B095A5B16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7478E7E-4336-46A5-8F82-FB0E2C6654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Newspaper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7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>
                <a:effectLst/>
              </a:rPr>
              <a:t>Letters to the </a:t>
            </a:r>
            <a:r>
              <a:rPr lang="en-US" dirty="0" smtClean="0">
                <a:effectLst/>
              </a:rPr>
              <a:t>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These are letters sent from readers to a newspaper, usually in response to an </a:t>
            </a:r>
            <a:r>
              <a:rPr lang="en-US" dirty="0" smtClean="0"/>
              <a:t>article.</a:t>
            </a:r>
          </a:p>
          <a:p>
            <a:pPr fontAlgn="base"/>
            <a:r>
              <a:rPr lang="en-US" dirty="0" smtClean="0"/>
              <a:t>They </a:t>
            </a:r>
            <a:r>
              <a:rPr lang="en-US" dirty="0"/>
              <a:t>often include strong opinions about something the newspaper has </a:t>
            </a:r>
            <a:r>
              <a:rPr lang="en-US" dirty="0" smtClean="0"/>
              <a:t>published.</a:t>
            </a:r>
          </a:p>
          <a:p>
            <a:pPr fontAlgn="base"/>
            <a:r>
              <a:rPr lang="en-US" dirty="0" smtClean="0"/>
              <a:t>Letters </a:t>
            </a:r>
            <a:r>
              <a:rPr lang="en-US" dirty="0"/>
              <a:t>to the editor should not be used as objective sources for a research paper, but they could prove valuable as quotes to demonstrate a point of view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18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>
                <a:effectLst/>
              </a:rPr>
              <a:t>International </a:t>
            </a:r>
            <a:r>
              <a:rPr lang="en-US" dirty="0" smtClean="0">
                <a:effectLst/>
              </a:rPr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This section contains news about other </a:t>
            </a:r>
            <a:r>
              <a:rPr lang="en-US" dirty="0" smtClean="0"/>
              <a:t>countries.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It </a:t>
            </a:r>
            <a:r>
              <a:rPr lang="en-US" dirty="0"/>
              <a:t>may address relationships between two or more countries, political news, information about wars, droughts, disasters, or other events that impact the world in some way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79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 smtClean="0">
                <a:effectLst/>
              </a:rPr>
              <a:t>Advertisements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Obviously, an advertisement is a section that is purchased and designed for selling a product or idea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Some </a:t>
            </a:r>
            <a:r>
              <a:rPr lang="en-US" dirty="0"/>
              <a:t>advertisements are obvious, but some can be mistaken for </a:t>
            </a:r>
            <a:r>
              <a:rPr lang="en-US" dirty="0" smtClean="0"/>
              <a:t>articles.</a:t>
            </a:r>
          </a:p>
          <a:p>
            <a:pPr fontAlgn="base"/>
            <a:r>
              <a:rPr lang="en-US" dirty="0" smtClean="0"/>
              <a:t>All </a:t>
            </a:r>
            <a:r>
              <a:rPr lang="en-US" dirty="0"/>
              <a:t>advertisements should be labeled, although that label might appear in small print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07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>
                <a:effectLst/>
              </a:rPr>
              <a:t>Business </a:t>
            </a:r>
            <a:r>
              <a:rPr lang="en-US" dirty="0" smtClean="0">
                <a:effectLst/>
              </a:rPr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This section contains business profiles and news reports about the state of </a:t>
            </a:r>
            <a:r>
              <a:rPr lang="en-US" dirty="0" smtClean="0"/>
              <a:t>commerce.</a:t>
            </a:r>
          </a:p>
          <a:p>
            <a:pPr fontAlgn="base"/>
            <a:r>
              <a:rPr lang="en-US" dirty="0" smtClean="0"/>
              <a:t>You </a:t>
            </a:r>
            <a:r>
              <a:rPr lang="en-US" dirty="0"/>
              <a:t>can often find reports about new inventions, innovation, and advances in </a:t>
            </a:r>
            <a:r>
              <a:rPr lang="en-US" dirty="0" smtClean="0"/>
              <a:t>technology.</a:t>
            </a:r>
          </a:p>
          <a:p>
            <a:pPr fontAlgn="base"/>
            <a:r>
              <a:rPr lang="en-US" dirty="0" smtClean="0"/>
              <a:t>Stock </a:t>
            </a:r>
            <a:r>
              <a:rPr lang="en-US" dirty="0"/>
              <a:t>reports appear in the business </a:t>
            </a:r>
            <a:r>
              <a:rPr lang="en-US" dirty="0" smtClean="0"/>
              <a:t>section.</a:t>
            </a:r>
          </a:p>
          <a:p>
            <a:pPr fontAlgn="base"/>
            <a:r>
              <a:rPr lang="en-US" dirty="0" smtClean="0"/>
              <a:t>This </a:t>
            </a:r>
            <a:r>
              <a:rPr lang="en-US" dirty="0"/>
              <a:t>section could be a good resource for a research </a:t>
            </a:r>
            <a:r>
              <a:rPr lang="en-US" dirty="0" smtClean="0"/>
              <a:t>assignment.</a:t>
            </a:r>
          </a:p>
          <a:p>
            <a:pPr fontAlgn="base"/>
            <a:r>
              <a:rPr lang="en-US" dirty="0" smtClean="0"/>
              <a:t>It </a:t>
            </a:r>
            <a:r>
              <a:rPr lang="en-US" dirty="0"/>
              <a:t>will include statistics and profiles of people who have made an impact on the economy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05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>
                <a:effectLst/>
              </a:rPr>
              <a:t>Entertainment or </a:t>
            </a:r>
            <a:r>
              <a:rPr lang="en-US" dirty="0" smtClean="0">
                <a:effectLst/>
              </a:rPr>
              <a:t>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The section names and traits will differ from paper to paper, but lifestyle sections typically offer interviews of popular people, interesting people, and people who make a difference in their </a:t>
            </a:r>
            <a:r>
              <a:rPr lang="en-US" dirty="0" smtClean="0"/>
              <a:t>communities.</a:t>
            </a:r>
          </a:p>
          <a:p>
            <a:pPr fontAlgn="base"/>
            <a:r>
              <a:rPr lang="en-US" dirty="0" smtClean="0"/>
              <a:t>Other </a:t>
            </a:r>
            <a:r>
              <a:rPr lang="en-US" dirty="0"/>
              <a:t>information concerns health, beauty, religion, hobbies, books, and authors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4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Front </a:t>
            </a:r>
            <a:r>
              <a:rPr lang="en-US" dirty="0" smtClean="0">
                <a:effectLst/>
              </a:rPr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page of a newspaper includes the </a:t>
            </a:r>
            <a:r>
              <a:rPr lang="en-US" dirty="0" smtClean="0"/>
              <a:t>title</a:t>
            </a:r>
          </a:p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the publication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The index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main stories that will capture the most attention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major story of the day will be placed in the most prominent position and contain a large, bold-faced </a:t>
            </a:r>
            <a:r>
              <a:rPr lang="en-US" dirty="0" smtClean="0"/>
              <a:t>headline.</a:t>
            </a:r>
          </a:p>
          <a:p>
            <a:r>
              <a:rPr lang="en-US" dirty="0" smtClean="0"/>
              <a:t>The </a:t>
            </a:r>
            <a:r>
              <a:rPr lang="en-US" dirty="0"/>
              <a:t>topic could be of a national scope or it could be a local 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folio includes the publication information and is often located under the name of the paper. This information includes the date, volume number, and price.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3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News </a:t>
            </a:r>
            <a:r>
              <a:rPr lang="en-US" dirty="0" smtClean="0">
                <a:effectLst/>
              </a:rPr>
              <a:t>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 news article is a report on an event that has taken place. Articles may include a byline, body text, photo, and caption.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Typically</a:t>
            </a:r>
            <a:r>
              <a:rPr lang="en-US" dirty="0"/>
              <a:t>, newspaper articles that appear closest to the front page or within the first section are those that editors consider to be the most important and relevant to their readers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7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Feature </a:t>
            </a:r>
            <a:r>
              <a:rPr lang="en-US" dirty="0" smtClean="0">
                <a:effectLst/>
              </a:rPr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 articles report about an issue, person, or event with added depth and more background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6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 smtClean="0">
                <a:effectLst/>
              </a:rPr>
              <a:t>Byline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 byline appears at the beginning of an article and gives the writer's name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It is the most exclusive story of the journalist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8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 smtClean="0">
                <a:effectLst/>
              </a:rPr>
              <a:t>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editor decides what news will be included in each paper and determines where it will appear according to relevance or </a:t>
            </a:r>
            <a:r>
              <a:rPr lang="en-US" dirty="0" smtClean="0"/>
              <a:t>popularity.</a:t>
            </a:r>
          </a:p>
          <a:p>
            <a:r>
              <a:rPr lang="en-US" dirty="0" smtClean="0"/>
              <a:t>The </a:t>
            </a:r>
            <a:r>
              <a:rPr lang="en-US" dirty="0"/>
              <a:t>editorial staff determines content policy and creates a collective voice or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78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Editorials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An editorial is an article written by the editorial staff from a specific </a:t>
            </a:r>
            <a:r>
              <a:rPr lang="en-US" dirty="0" smtClean="0"/>
              <a:t>perspective.</a:t>
            </a:r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editorial will offer the newspaper's view of an </a:t>
            </a:r>
            <a:r>
              <a:rPr lang="en-US" dirty="0" smtClean="0"/>
              <a:t>issue.</a:t>
            </a:r>
          </a:p>
          <a:p>
            <a:pPr fontAlgn="base"/>
            <a:r>
              <a:rPr lang="en-US" dirty="0" smtClean="0"/>
              <a:t>Editorials </a:t>
            </a:r>
            <a:r>
              <a:rPr lang="en-US" dirty="0"/>
              <a:t>should not be used as a main source of a research paper, because they are not objective reports.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5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>
                <a:effectLst/>
              </a:rPr>
              <a:t>Editorial </a:t>
            </a:r>
            <a:r>
              <a:rPr lang="en-US" dirty="0" smtClean="0">
                <a:effectLst/>
              </a:rPr>
              <a:t>Cartoon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Editorial cartoons have a long and fascinating </a:t>
            </a:r>
            <a:r>
              <a:rPr lang="en-US" dirty="0" smtClean="0"/>
              <a:t>history.</a:t>
            </a:r>
          </a:p>
          <a:p>
            <a:pPr fontAlgn="base"/>
            <a:r>
              <a:rPr lang="en-US" dirty="0" smtClean="0"/>
              <a:t>They </a:t>
            </a:r>
            <a:r>
              <a:rPr lang="en-US" dirty="0"/>
              <a:t>offer an opinion and convey a message about an important issue in an amusing, entertaining, or poignant visual depiction.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7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</TotalTime>
  <Words>585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Newspaper Sections</vt:lpstr>
      <vt:lpstr>Front Page</vt:lpstr>
      <vt:lpstr>Folio</vt:lpstr>
      <vt:lpstr>News Article</vt:lpstr>
      <vt:lpstr>Feature Articles</vt:lpstr>
      <vt:lpstr>Byline</vt:lpstr>
      <vt:lpstr>Editor</vt:lpstr>
      <vt:lpstr>Editorials</vt:lpstr>
      <vt:lpstr>Editorial Cartoon</vt:lpstr>
      <vt:lpstr>Letters to the Editor</vt:lpstr>
      <vt:lpstr>International News</vt:lpstr>
      <vt:lpstr>Advertisements</vt:lpstr>
      <vt:lpstr>Business Section</vt:lpstr>
      <vt:lpstr>Entertainment or Lifestyle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Faheem</dc:creator>
  <cp:lastModifiedBy>Faheem</cp:lastModifiedBy>
  <cp:revision>32</cp:revision>
  <dcterms:created xsi:type="dcterms:W3CDTF">2020-03-27T10:50:27Z</dcterms:created>
  <dcterms:modified xsi:type="dcterms:W3CDTF">2020-03-27T11:13:23Z</dcterms:modified>
</cp:coreProperties>
</file>