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Instructor: Engr. Syed Ashraf Ali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ltimate\Downloads\matlab-programming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ltimate\Downloads\matlab-programming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MATLAB (R2012a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 Environment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3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4114800"/>
            <a:ext cx="16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Current Folder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Contents of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working directory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3105835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Command Window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Where the magic happens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5791200" y="6858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Working Path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Where you 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6200" y="2209800"/>
            <a:ext cx="121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Working Path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Where you 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1400" y="4818965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Command History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Past Commands</a:t>
            </a:r>
          </a:p>
        </p:txBody>
      </p:sp>
    </p:spTree>
    <p:extLst>
      <p:ext uri="{BB962C8B-B14F-4D97-AF65-F5344CB8AC3E}">
        <p14:creationId xmlns:p14="http://schemas.microsoft.com/office/powerpoint/2010/main" val="15183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MATLAB(R2013a) Environment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91439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76722"/>
            <a:ext cx="9067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 defTabSz="914400">
              <a:defRPr/>
            </a:pPr>
            <a:r>
              <a:rPr lang="en-US" sz="4400" b="1" kern="0" dirty="0">
                <a:latin typeface="Times New Roman" pitchFamily="18" charset="0"/>
                <a:ea typeface="+mj-ea"/>
                <a:cs typeface="Times New Roman" pitchFamily="18" charset="0"/>
              </a:rPr>
              <a:t>Why </a:t>
            </a:r>
            <a:r>
              <a:rPr lang="en-US" sz="44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MATLAB</a:t>
            </a:r>
            <a:endParaRPr lang="en-US" sz="44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514350" y="1592263"/>
            <a:ext cx="81105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2" charset="-128"/>
              </a:defRPr>
            </a:lvl9pPr>
          </a:lstStyle>
          <a:p>
            <a:pPr algn="just" defTabSz="914400"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Because it simplifies the analysis of mathematical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frees you from coding in high-level languages (saves a lot of time - with some computational speed penalties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Provides an extensible programming/visualization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environment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Provides professional looking graphs</a:t>
            </a:r>
          </a:p>
          <a:p>
            <a:pPr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endParaRPr lang="en-US" sz="3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Starting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Once MATLAB is running the GUI (Graphical User Interface) will appear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Default Window appearance (you can change this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1" indent="0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676400"/>
            <a:ext cx="31242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 smtClean="0"/>
              <a:t>Command Window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Main window in MATLAB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Commands entered here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11278" r="20451" b="3333"/>
          <a:stretch>
            <a:fillRect/>
          </a:stretch>
        </p:blipFill>
        <p:spPr bwMode="auto">
          <a:xfrm>
            <a:off x="3538538" y="1646238"/>
            <a:ext cx="5605462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038600" y="12954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562600" y="609600"/>
            <a:ext cx="3416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This is the command prompt</a:t>
            </a:r>
          </a:p>
          <a:p>
            <a:pPr eaLnBrk="1" hangingPunct="1"/>
            <a:r>
              <a:rPr lang="en-US" sz="3600" b="1"/>
              <a:t>&gt;&gt;</a:t>
            </a:r>
          </a:p>
        </p:txBody>
      </p:sp>
    </p:spTree>
    <p:extLst>
      <p:ext uri="{BB962C8B-B14F-4D97-AF65-F5344CB8AC3E}">
        <p14:creationId xmlns:p14="http://schemas.microsoft.com/office/powerpoint/2010/main" val="33760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MATLAB 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50292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Current Folder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Window: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Displays contents of the current working directory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MATLAB Search Path</a:t>
            </a:r>
          </a:p>
          <a:p>
            <a:pPr lvl="2" algn="just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Path that MATLAB uses to search for script and function files</a:t>
            </a:r>
          </a:p>
          <a:p>
            <a:pPr lvl="2" algn="just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Default path contains all built in MATLAB functions</a:t>
            </a:r>
          </a:p>
          <a:p>
            <a:pPr lvl="2" algn="just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Can modify path through MATLAB function or going under File&gt;Set Path</a:t>
            </a:r>
          </a:p>
          <a:p>
            <a:pPr lvl="2" algn="just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MATLAB will ask to modify path if running a program from a folder not in path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75" b="3999"/>
          <a:stretch>
            <a:fillRect/>
          </a:stretch>
        </p:blipFill>
        <p:spPr bwMode="auto">
          <a:xfrm>
            <a:off x="6629400" y="1143000"/>
            <a:ext cx="2514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1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MATLAB 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61318"/>
            <a:ext cx="5943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Workspace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Window: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Shows all currently defined variables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Array dimensions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Min, max values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Good debugging tool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History: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Shows all past commands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copy and past commands into command window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Double click will execute command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2" t="10358" b="3333"/>
          <a:stretch>
            <a:fillRect/>
          </a:stretch>
        </p:blipFill>
        <p:spPr bwMode="auto">
          <a:xfrm>
            <a:off x="6400800" y="1600200"/>
            <a:ext cx="2743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MATLAB 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Other windows include editor window, figure window, variable editor, help,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Will discuss editor and figure window in upcoming weeks, get to help window in a little bit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 to Computing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computers to solve (engineering) problems of our interest is called Computing. In this process, we develop computational tools that help us do our jobs better and faster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Computing is different from Computer Science. Computer Scientists try to design the Computer itself and develop programming languages that we, as programmers, can use for our own engineering applications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MATLAB 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Desktop Menus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File Menu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New</a:t>
            </a:r>
          </a:p>
          <a:p>
            <a:pPr lvl="2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Create new MATLAB program file (m-file)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Open existing m-file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Import data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Set Path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Print files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Open recent m-files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0" b="42000"/>
          <a:stretch>
            <a:fillRect/>
          </a:stretch>
        </p:blipFill>
        <p:spPr bwMode="auto">
          <a:xfrm>
            <a:off x="5715000" y="1620982"/>
            <a:ext cx="3429000" cy="459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4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MATLAB 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Edit Menu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Copy, cut, paste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Find and replace phrases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Clear command history, workspace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Desktop Menu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Change appearance of desktop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Select windows to display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49001"/>
          <a:stretch>
            <a:fillRect/>
          </a:stretch>
        </p:blipFill>
        <p:spPr bwMode="auto">
          <a:xfrm>
            <a:off x="4682114" y="1162050"/>
            <a:ext cx="24876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r="62312" b="25999"/>
          <a:stretch>
            <a:fillRect/>
          </a:stretch>
        </p:blipFill>
        <p:spPr bwMode="auto">
          <a:xfrm>
            <a:off x="7008678" y="2419350"/>
            <a:ext cx="211454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70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MATLAB is Case Sensitive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cares about how you use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case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Mistakes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be a huge source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frustration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    </a:t>
            </a:r>
            <a:r>
              <a:rPr lang="en-US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Fish     </a:t>
            </a:r>
            <a:r>
              <a:rPr lang="en-US" sz="24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FISH</a:t>
            </a:r>
            <a:r>
              <a:rPr lang="en-US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fish</a:t>
            </a:r>
            <a:r>
              <a:rPr lang="en-US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three completely different things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3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tarting MATLAB…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447800" y="4572000"/>
            <a:ext cx="228600" cy="762000"/>
          </a:xfrm>
          <a:prstGeom prst="straightConnector1">
            <a:avLst/>
          </a:prstGeom>
          <a:ln w="508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781800" y="2590800"/>
            <a:ext cx="685800" cy="228600"/>
          </a:xfrm>
          <a:prstGeom prst="straightConnector1">
            <a:avLst/>
          </a:prstGeom>
          <a:ln w="508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700087" y="21994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4194"/>
            <a:ext cx="7024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634287" y="2885281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Nothing in my workspace yet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690687" y="5933281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Command prompt is ready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690687" y="5171281"/>
            <a:ext cx="228600" cy="762000"/>
          </a:xfrm>
          <a:prstGeom prst="straightConnector1">
            <a:avLst/>
          </a:prstGeom>
          <a:ln w="508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024687" y="3190081"/>
            <a:ext cx="685800" cy="228600"/>
          </a:xfrm>
          <a:prstGeom prst="straightConnector1">
            <a:avLst/>
          </a:prstGeom>
          <a:ln w="508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240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Matlab as a simple calculator, let us add 5 and 6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4105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7239000" y="838200"/>
            <a:ext cx="609600" cy="1752600"/>
          </a:xfrm>
          <a:prstGeom prst="straightConnector1">
            <a:avLst/>
          </a:prstGeom>
          <a:ln w="508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248400" y="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Something is in my workspace now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324600" y="61722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Here is my history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53200" y="5029200"/>
            <a:ext cx="381000" cy="990600"/>
          </a:xfrm>
          <a:prstGeom prst="straightConnector1">
            <a:avLst/>
          </a:prstGeom>
          <a:ln w="508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00200" y="4343400"/>
            <a:ext cx="609600" cy="1447800"/>
          </a:xfrm>
          <a:prstGeom prst="straightConnector1">
            <a:avLst/>
          </a:prstGeom>
          <a:ln w="508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295400" y="6019800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computed the answer to 5 + 6, and called it ‘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9000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76200"/>
            <a:ext cx="8568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Using The Semicolon To Suppress Echoing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781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514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dirty="0">
                <a:latin typeface="+mj-lt"/>
                <a:cs typeface="Arial" pitchFamily="34" charset="0"/>
              </a:rPr>
              <a:t>;</a:t>
            </a:r>
            <a:endParaRPr lang="en-US" sz="7200" dirty="0">
              <a:latin typeface="+mj-lt"/>
              <a:cs typeface="Arial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33400" y="3733800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we use the semicolon is this way,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still adds the numbers, and still puts the answer into ‘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’, but it does not show the answer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show the answer</a:t>
            </a:r>
          </a:p>
          <a:p>
            <a:pPr eaLnBrk="1" hangingPunct="1"/>
            <a:r>
              <a:rPr lang="en-US" dirty="0"/>
              <a:t>echo the answer </a:t>
            </a:r>
          </a:p>
          <a:p>
            <a:pPr eaLnBrk="1" hangingPunct="1"/>
            <a:r>
              <a:rPr lang="en-US" dirty="0"/>
              <a:t>display the answer</a:t>
            </a:r>
          </a:p>
        </p:txBody>
      </p:sp>
      <p:sp>
        <p:nvSpPr>
          <p:cNvPr id="6" name="Left Brace 5"/>
          <p:cNvSpPr/>
          <p:nvPr/>
        </p:nvSpPr>
        <p:spPr>
          <a:xfrm flipH="1">
            <a:off x="2667000" y="5648325"/>
            <a:ext cx="381000" cy="914400"/>
          </a:xfrm>
          <a:prstGeom prst="leftBrace">
            <a:avLst>
              <a:gd name="adj1" fmla="val 8333"/>
              <a:gd name="adj2" fmla="val 48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76200"/>
            <a:ext cx="8715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Using The Semicolon To Suppress Echoing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599" y="3048000"/>
            <a:ext cx="8791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can examine the contents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at any time, simply by typing its name.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6781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191000"/>
            <a:ext cx="7115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514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dirty="0">
                <a:latin typeface="+mj-lt"/>
                <a:cs typeface="Arial" pitchFamily="34" charset="0"/>
              </a:rPr>
              <a:t>;</a:t>
            </a:r>
            <a:endParaRPr lang="en-US" sz="72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9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 numCol="2"/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is sum of the first 5 natural numbers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is the student to faculty ratio 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INU if We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20,74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students,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42 faculty.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is the area of the blue square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Eamonn’s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BMI? He is 1.87m tall and 99.79 kg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6076952" y="3756891"/>
            <a:ext cx="3810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00789" y="4175991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11</a:t>
            </a:r>
            <a:endParaRPr lang="en-US"/>
          </a:p>
        </p:txBody>
      </p:sp>
      <p:pic>
        <p:nvPicPr>
          <p:cNvPr id="15" name="Picture 2" descr="http://hotmath.com/images/gt/lessons/genericalg1/pythagorean_theor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7" r="20000" b="9332"/>
          <a:stretch>
            <a:fillRect/>
          </a:stretch>
        </p:blipFill>
        <p:spPr bwMode="auto">
          <a:xfrm>
            <a:off x="4929189" y="3032991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\mathrm{BMI} = \frac{\mbox{mass} \ \mbox{(kg)}}{\left( \mbox{height}(\mathrm{m})\right)^2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32" y="5029200"/>
            <a:ext cx="3922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2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Eamonn’s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BMI, using imperial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units?He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74 inches tall and 220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lbs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total area of the two squares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4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order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matters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\mathrm{BMI} = \frac{\mbox{mass} \ \mathrm{(lb)} \times 703}{\left(\mbox{height} (\mathrm{in})\right)^2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9" y="1828800"/>
            <a:ext cx="33131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ight Brace 36"/>
          <p:cNvSpPr/>
          <p:nvPr/>
        </p:nvSpPr>
        <p:spPr>
          <a:xfrm rot="5400000">
            <a:off x="752618" y="4717906"/>
            <a:ext cx="381000" cy="9715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ight Brace 37"/>
          <p:cNvSpPr/>
          <p:nvPr/>
        </p:nvSpPr>
        <p:spPr>
          <a:xfrm rot="10800000" flipH="1">
            <a:off x="1942595" y="3505202"/>
            <a:ext cx="3048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685800" y="5461000"/>
            <a:ext cx="484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11</a:t>
            </a:r>
          </a:p>
        </p:txBody>
      </p: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2228597" y="3505202"/>
            <a:ext cx="286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5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" y="3429001"/>
            <a:ext cx="15208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99"/>
          <p:cNvSpPr/>
          <p:nvPr/>
        </p:nvSpPr>
        <p:spPr>
          <a:xfrm>
            <a:off x="2735263" y="3429000"/>
            <a:ext cx="1619250" cy="203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*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+ </a:t>
            </a:r>
            <a:r>
              <a:rPr lang="en-US" dirty="0">
                <a:solidFill>
                  <a:srgbClr val="0000FF"/>
                </a:solidFill>
              </a:rPr>
              <a:t>11</a:t>
            </a:r>
            <a:r>
              <a:rPr lang="en-US" dirty="0"/>
              <a:t> * </a:t>
            </a:r>
            <a:r>
              <a:rPr lang="en-US" dirty="0">
                <a:solidFill>
                  <a:srgbClr val="0000FF"/>
                </a:solidFill>
              </a:rPr>
              <a:t>11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/>
              <a:t>  25 + </a:t>
            </a:r>
            <a:r>
              <a:rPr lang="en-US" dirty="0">
                <a:solidFill>
                  <a:srgbClr val="0000FF"/>
                </a:solidFill>
              </a:rPr>
              <a:t>11</a:t>
            </a:r>
            <a:r>
              <a:rPr lang="en-US" dirty="0"/>
              <a:t> * </a:t>
            </a:r>
            <a:r>
              <a:rPr lang="en-US" dirty="0">
                <a:solidFill>
                  <a:srgbClr val="0000FF"/>
                </a:solidFill>
              </a:rPr>
              <a:t>11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/>
              <a:t>      36 * </a:t>
            </a:r>
            <a:r>
              <a:rPr lang="en-US" dirty="0">
                <a:solidFill>
                  <a:srgbClr val="0000FF"/>
                </a:solidFill>
              </a:rPr>
              <a:t>11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        </a:t>
            </a:r>
            <a:r>
              <a:rPr lang="en-US" dirty="0"/>
              <a:t>396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2963863" y="37338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3170238" y="4275138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413125" y="4868863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3154363" y="37338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3429000" y="4275138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3649663" y="4868863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868863" y="3429000"/>
            <a:ext cx="1619250" cy="203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*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+ </a:t>
            </a:r>
            <a:r>
              <a:rPr lang="en-US" dirty="0">
                <a:solidFill>
                  <a:srgbClr val="0000FF"/>
                </a:solidFill>
              </a:rPr>
              <a:t>11</a:t>
            </a:r>
            <a:r>
              <a:rPr lang="en-US" dirty="0"/>
              <a:t> * </a:t>
            </a:r>
            <a:r>
              <a:rPr lang="en-US" dirty="0">
                <a:solidFill>
                  <a:srgbClr val="0000FF"/>
                </a:solidFill>
              </a:rPr>
              <a:t>11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5</a:t>
            </a:r>
            <a:r>
              <a:rPr lang="en-US" dirty="0"/>
              <a:t> *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+ 121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* 126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        </a:t>
            </a:r>
            <a:r>
              <a:rPr lang="en-US" dirty="0"/>
              <a:t>630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5859463" y="37338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478463" y="42672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546725" y="4868863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6088063" y="37338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5859463" y="42672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5783263" y="4868863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002463" y="3429000"/>
            <a:ext cx="1619250" cy="203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*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+ </a:t>
            </a:r>
            <a:r>
              <a:rPr lang="en-US" dirty="0">
                <a:solidFill>
                  <a:srgbClr val="0000FF"/>
                </a:solidFill>
              </a:rPr>
              <a:t>11</a:t>
            </a:r>
            <a:r>
              <a:rPr lang="en-US" dirty="0"/>
              <a:t> * </a:t>
            </a:r>
            <a:r>
              <a:rPr lang="en-US" dirty="0">
                <a:solidFill>
                  <a:srgbClr val="0000FF"/>
                </a:solidFill>
              </a:rPr>
              <a:t>11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5</a:t>
            </a:r>
            <a:r>
              <a:rPr lang="en-US" dirty="0"/>
              <a:t> *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+ 121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/>
              <a:t>    25 + 126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        </a:t>
            </a:r>
            <a:r>
              <a:rPr lang="en-US" dirty="0"/>
              <a:t>151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7993063" y="37338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231063" y="42672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80325" y="4868863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8221663" y="37338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7459663" y="42672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7916863" y="4868863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4"/>
          <p:cNvSpPr txBox="1">
            <a:spLocks noChangeArrowheads="1"/>
          </p:cNvSpPr>
          <p:nvPr/>
        </p:nvSpPr>
        <p:spPr bwMode="auto">
          <a:xfrm>
            <a:off x="4953000" y="3124200"/>
            <a:ext cx="1328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i="1"/>
              <a:t>Right to left …</a:t>
            </a:r>
          </a:p>
        </p:txBody>
      </p:sp>
      <p:sp>
        <p:nvSpPr>
          <p:cNvPr id="122" name="TextBox 35"/>
          <p:cNvSpPr txBox="1">
            <a:spLocks noChangeArrowheads="1"/>
          </p:cNvSpPr>
          <p:nvPr/>
        </p:nvSpPr>
        <p:spPr bwMode="auto">
          <a:xfrm>
            <a:off x="2971800" y="3124200"/>
            <a:ext cx="1258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i="1" dirty="0"/>
              <a:t>Left to right…</a:t>
            </a:r>
          </a:p>
        </p:txBody>
      </p:sp>
      <p:sp>
        <p:nvSpPr>
          <p:cNvPr id="123" name="TextBox 36"/>
          <p:cNvSpPr txBox="1">
            <a:spLocks noChangeArrowheads="1"/>
          </p:cNvSpPr>
          <p:nvPr/>
        </p:nvSpPr>
        <p:spPr bwMode="auto">
          <a:xfrm>
            <a:off x="7040563" y="3124200"/>
            <a:ext cx="173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i="1"/>
              <a:t>Multiplication first…</a:t>
            </a:r>
          </a:p>
        </p:txBody>
      </p:sp>
      <p:sp>
        <p:nvSpPr>
          <p:cNvPr id="124" name="TextBox 37"/>
          <p:cNvSpPr txBox="1">
            <a:spLocks noChangeArrowheads="1"/>
          </p:cNvSpPr>
          <p:nvPr/>
        </p:nvSpPr>
        <p:spPr bwMode="auto">
          <a:xfrm>
            <a:off x="3048000" y="5562600"/>
            <a:ext cx="989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FF"/>
                </a:solidFill>
              </a:rPr>
              <a:t>Wrong! </a:t>
            </a:r>
          </a:p>
        </p:txBody>
      </p:sp>
      <p:sp>
        <p:nvSpPr>
          <p:cNvPr id="125" name="TextBox 38"/>
          <p:cNvSpPr txBox="1">
            <a:spLocks noChangeArrowheads="1"/>
          </p:cNvSpPr>
          <p:nvPr/>
        </p:nvSpPr>
        <p:spPr bwMode="auto">
          <a:xfrm>
            <a:off x="5181600" y="5562600"/>
            <a:ext cx="989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FF"/>
                </a:solidFill>
              </a:rPr>
              <a:t>Wrong! </a:t>
            </a:r>
          </a:p>
        </p:txBody>
      </p:sp>
      <p:sp>
        <p:nvSpPr>
          <p:cNvPr id="126" name="TextBox 39"/>
          <p:cNvSpPr txBox="1">
            <a:spLocks noChangeArrowheads="1"/>
          </p:cNvSpPr>
          <p:nvPr/>
        </p:nvSpPr>
        <p:spPr bwMode="auto">
          <a:xfrm>
            <a:off x="7315200" y="55626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FF"/>
                </a:solidFill>
              </a:rPr>
              <a:t>Right! </a:t>
            </a:r>
          </a:p>
        </p:txBody>
      </p:sp>
    </p:spTree>
    <p:extLst>
      <p:ext uri="{BB962C8B-B14F-4D97-AF65-F5344CB8AC3E}">
        <p14:creationId xmlns:p14="http://schemas.microsoft.com/office/powerpoint/2010/main" val="35681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Precedence: Order of Operations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600200"/>
            <a:ext cx="8534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Parentheses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Exponentiation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Multiplication and division have equal precedence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Addition and subtraction have equal precedence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Evaluation occurs from left to right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in doubt, use parentheses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MATLAB will help match parentheses for you</a:t>
            </a:r>
          </a:p>
          <a:p>
            <a:pPr marL="457200" lvl="1" indent="0" algn="ctr">
              <a:buNone/>
              <a:defRPr/>
            </a:pP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acronym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PEMDAS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is common. It stands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 Parentheses,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Exponents, Multiplication, Division, Addition, Subtraction.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14478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expression inside parentheses is evaluated on  its own before being used by operands outside the parentheses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62200" y="16002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9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Types of Computing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On-site Data Analysis and response systems in real-life applications: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Structural Health Monitoring and Control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Water quality management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Earthquake Engineering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Direct simulation of physical phenomena (Scientific Computing)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Analysis &amp; design of systems such as buildings, bridges, machines etc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Verify &amp;Validate current and future theories of physics-Simulate stuff we cannot measure or observe-subatomic particles, core of stars, even origin of the universe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0"/>
            <a:ext cx="8093075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Area of a Trapezoid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05400"/>
            <a:ext cx="32766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latin typeface="+mn-lt"/>
                <a:ea typeface="+mj-ea"/>
                <a:cs typeface="+mj-cs"/>
              </a:rPr>
              <a:t>= ½(</a:t>
            </a:r>
            <a:r>
              <a:rPr lang="en-US" sz="4400" dirty="0" err="1">
                <a:latin typeface="+mn-lt"/>
                <a:ea typeface="+mj-ea"/>
                <a:cs typeface="+mj-cs"/>
              </a:rPr>
              <a:t>a+b</a:t>
            </a:r>
            <a:r>
              <a:rPr lang="en-US" sz="4400" dirty="0">
                <a:latin typeface="+mn-lt"/>
                <a:ea typeface="+mj-ea"/>
                <a:cs typeface="+mj-cs"/>
              </a:rPr>
              <a:t>) × h</a:t>
            </a:r>
          </a:p>
        </p:txBody>
      </p:sp>
      <p:pic>
        <p:nvPicPr>
          <p:cNvPr id="4" name="Picture 2" descr="http://www.mathsisfun.com/images/area/tr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1947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pezoid 4"/>
          <p:cNvSpPr/>
          <p:nvPr/>
        </p:nvSpPr>
        <p:spPr>
          <a:xfrm>
            <a:off x="152400" y="1219200"/>
            <a:ext cx="2362200" cy="914400"/>
          </a:xfrm>
          <a:prstGeom prst="trapezoid">
            <a:avLst>
              <a:gd name="adj" fmla="val 70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What is my area?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43000" y="838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10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43000" y="22098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19</a:t>
            </a:r>
          </a:p>
        </p:txBody>
      </p:sp>
      <p:sp>
        <p:nvSpPr>
          <p:cNvPr id="8" name="Right Bracket 7"/>
          <p:cNvSpPr/>
          <p:nvPr/>
        </p:nvSpPr>
        <p:spPr>
          <a:xfrm>
            <a:off x="2590800" y="1219200"/>
            <a:ext cx="228600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438400" y="1447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8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8"/>
          <a:stretch>
            <a:fillRect/>
          </a:stretch>
        </p:blipFill>
        <p:spPr bwMode="auto">
          <a:xfrm>
            <a:off x="5105400" y="1066800"/>
            <a:ext cx="40386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 rot="20531172">
            <a:off x="6781800" y="3886200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FF"/>
                </a:solidFill>
              </a:rPr>
              <a:t>Wrong!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48200" y="5257800"/>
            <a:ext cx="37496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In the wrong example </a:t>
            </a:r>
            <a:r>
              <a:rPr lang="en-US" dirty="0" err="1"/>
              <a:t>Matlab</a:t>
            </a:r>
            <a:r>
              <a:rPr lang="en-US" dirty="0"/>
              <a:t> did…</a:t>
            </a:r>
          </a:p>
          <a:p>
            <a:r>
              <a:rPr lang="en-US" dirty="0">
                <a:solidFill>
                  <a:srgbClr val="0070C0"/>
                </a:solidFill>
              </a:rPr>
              <a:t>1/2</a:t>
            </a:r>
            <a:r>
              <a:rPr lang="en-US" dirty="0"/>
              <a:t> * </a:t>
            </a:r>
            <a:r>
              <a:rPr lang="en-US" dirty="0">
                <a:solidFill>
                  <a:srgbClr val="0070C0"/>
                </a:solidFill>
              </a:rPr>
              <a:t>10</a:t>
            </a:r>
            <a:r>
              <a:rPr lang="en-US" dirty="0"/>
              <a:t> + 19 * 8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70C0"/>
                </a:solidFill>
              </a:rPr>
              <a:t>5</a:t>
            </a:r>
            <a:r>
              <a:rPr lang="en-US" dirty="0"/>
              <a:t>  + </a:t>
            </a:r>
            <a:r>
              <a:rPr lang="en-US" dirty="0">
                <a:solidFill>
                  <a:srgbClr val="FF0000"/>
                </a:solidFill>
              </a:rPr>
              <a:t>19</a:t>
            </a:r>
            <a:r>
              <a:rPr lang="en-US" dirty="0"/>
              <a:t> * </a:t>
            </a:r>
            <a:r>
              <a:rPr lang="en-US" dirty="0">
                <a:solidFill>
                  <a:srgbClr val="FF0000"/>
                </a:solidFill>
              </a:rPr>
              <a:t>8</a:t>
            </a:r>
          </a:p>
          <a:p>
            <a:r>
              <a:rPr lang="en-US" dirty="0">
                <a:solidFill>
                  <a:srgbClr val="0070C0"/>
                </a:solidFill>
              </a:rPr>
              <a:t>          5</a:t>
            </a:r>
            <a:r>
              <a:rPr lang="en-US" dirty="0"/>
              <a:t>  + </a:t>
            </a:r>
            <a:r>
              <a:rPr lang="en-US" dirty="0">
                <a:solidFill>
                  <a:srgbClr val="FF0000"/>
                </a:solidFill>
              </a:rPr>
              <a:t>152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/>
              <a:t>157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6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ltimate\Downloads\matlab-ppt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 lab is a program for doing numerical computations, originally designed for solving linear algebra type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MATLAB =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oratory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an interpreter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Code does not need to be compiled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make a little slower than compiled code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be linked to C / C++, JAVA, SQL, etc.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much more than just math!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Wide variety of toolboxes and functions available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MATLAB is a high-level programming language.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means (informally) it is closer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English.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0999" y="3657600"/>
            <a:ext cx="2217475" cy="147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01010010101010</a:t>
            </a:r>
          </a:p>
          <a:p>
            <a:pPr eaLnBrk="1" hangingPunct="1"/>
            <a:r>
              <a:rPr lang="en-US" dirty="0"/>
              <a:t>01010101010101</a:t>
            </a:r>
          </a:p>
          <a:p>
            <a:pPr eaLnBrk="1" hangingPunct="1"/>
            <a:r>
              <a:rPr lang="en-US" dirty="0"/>
              <a:t>10101001010100</a:t>
            </a:r>
          </a:p>
          <a:p>
            <a:pPr eaLnBrk="1" hangingPunct="1"/>
            <a:r>
              <a:rPr lang="en-US" dirty="0"/>
              <a:t>101010011111001</a:t>
            </a:r>
          </a:p>
          <a:p>
            <a:pPr eaLnBrk="1" hangingPunct="1"/>
            <a:r>
              <a:rPr lang="en-US" dirty="0"/>
              <a:t>….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3657600"/>
            <a:ext cx="2514600" cy="1754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BCC    A7</a:t>
            </a:r>
          </a:p>
          <a:p>
            <a:pPr eaLnBrk="1" hangingPunct="1"/>
            <a:r>
              <a:rPr lang="en-US"/>
              <a:t>LDA     B2</a:t>
            </a:r>
          </a:p>
          <a:p>
            <a:pPr eaLnBrk="1" hangingPunct="1"/>
            <a:r>
              <a:rPr lang="en-US"/>
              <a:t>AND     A1</a:t>
            </a:r>
          </a:p>
          <a:p>
            <a:pPr eaLnBrk="1" hangingPunct="1"/>
            <a:r>
              <a:rPr lang="en-US"/>
              <a:t>CMP    A # HEXERR</a:t>
            </a:r>
          </a:p>
          <a:p>
            <a:pPr eaLnBrk="1" hangingPunct="1"/>
            <a:r>
              <a:rPr lang="en-US"/>
              <a:t>JMP     CTRL</a:t>
            </a:r>
          </a:p>
          <a:p>
            <a:pPr eaLnBrk="1" hangingPunct="1"/>
            <a:r>
              <a:rPr lang="en-US"/>
              <a:t>….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19800" y="3657600"/>
            <a:ext cx="3124200" cy="2862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</a:t>
            </a:r>
            <a:r>
              <a:rPr lang="en-US" dirty="0" err="1" smtClean="0"/>
              <a:t>student_marks</a:t>
            </a:r>
            <a:r>
              <a:rPr lang="en-US" dirty="0" smtClean="0"/>
              <a:t> </a:t>
            </a:r>
            <a:r>
              <a:rPr lang="en-US" dirty="0"/>
              <a:t>&lt; =</a:t>
            </a:r>
            <a:r>
              <a:rPr lang="en-US" dirty="0" smtClean="0"/>
              <a:t>88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 </a:t>
            </a:r>
            <a:r>
              <a:rPr lang="en-US" dirty="0" err="1"/>
              <a:t>disp</a:t>
            </a:r>
            <a:r>
              <a:rPr lang="en-US" dirty="0" smtClean="0"/>
              <a:t>(‘</a:t>
            </a:r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dirty="0" err="1" smtClean="0"/>
              <a:t>’grade</a:t>
            </a:r>
            <a:r>
              <a:rPr lang="en-US" dirty="0" smtClean="0"/>
              <a:t>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  </a:t>
            </a:r>
            <a:r>
              <a:rPr lang="en-US" dirty="0" err="1"/>
              <a:t>disp</a:t>
            </a:r>
            <a:r>
              <a:rPr lang="en-US" dirty="0" smtClean="0"/>
              <a:t>(‘</a:t>
            </a:r>
            <a:r>
              <a:rPr lang="en-US" dirty="0" err="1" smtClean="0">
                <a:solidFill>
                  <a:srgbClr val="C00000"/>
                </a:solidFill>
              </a:rPr>
              <a:t>B</a:t>
            </a:r>
            <a:r>
              <a:rPr lang="en-US" dirty="0" err="1" smtClean="0"/>
              <a:t>’grade</a:t>
            </a:r>
            <a:r>
              <a:rPr lang="en-US" dirty="0" smtClean="0"/>
              <a:t>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…</a:t>
            </a:r>
          </a:p>
          <a:p>
            <a:pPr eaLnBrk="1" hangingPunct="1"/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7612" y="2971800"/>
            <a:ext cx="2210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Very low level </a:t>
            </a:r>
          </a:p>
          <a:p>
            <a:pPr algn="ctr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(machine language)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98291" y="2971800"/>
            <a:ext cx="23679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 level </a:t>
            </a:r>
          </a:p>
          <a:p>
            <a:pPr algn="ctr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(Assembly language)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8730" y="2971800"/>
            <a:ext cx="22605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High level </a:t>
            </a:r>
          </a:p>
          <a:p>
            <a:pPr algn="ctr"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language)</a:t>
            </a:r>
          </a:p>
        </p:txBody>
      </p:sp>
    </p:spTree>
    <p:extLst>
      <p:ext uri="{BB962C8B-B14F-4D97-AF65-F5344CB8AC3E}">
        <p14:creationId xmlns:p14="http://schemas.microsoft.com/office/powerpoint/2010/main" val="24008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MATLAB can process and visualize data, why ever use FORTRAN, C, or some other language?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MATLAB is an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interpreted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language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not a compiled language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Therefore identical code executes more slowly, sometimes MUCH more slowly in MATLAB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MATLAB has more memory overhead than equivalent FORTRAN or C programs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MATLAB may be unsafe for some critical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Features: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Simple programming rules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Extended accuracy 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Continuity among integer, real and complex values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Comprehensive mathematical library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Extensive graphics tools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Linkages with other languages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Transportability across environment</a:t>
            </a:r>
          </a:p>
          <a:p>
            <a:pPr lvl="2" algn="just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MATLAB scripts will work on PC, UNIX, Mac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ltimate\Downloads\matlab-programming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Microsoft Office PowerPoint</Application>
  <PresentationFormat>On-screen Show (4:3)</PresentationFormat>
  <Paragraphs>222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Lecture 6</vt:lpstr>
      <vt:lpstr>Introduction to Computing </vt:lpstr>
      <vt:lpstr>Types of Computing </vt:lpstr>
      <vt:lpstr>PowerPoint Presentation</vt:lpstr>
      <vt:lpstr> MATLAB </vt:lpstr>
      <vt:lpstr>MATLAB</vt:lpstr>
      <vt:lpstr>MATLAB</vt:lpstr>
      <vt:lpstr>MATLAB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Starting MATLAB</vt:lpstr>
      <vt:lpstr>PowerPoint Presentation</vt:lpstr>
      <vt:lpstr>MATLAB GUI</vt:lpstr>
      <vt:lpstr>MATLAB GUI</vt:lpstr>
      <vt:lpstr>MATLAB GUI</vt:lpstr>
      <vt:lpstr>MATLAB GUI</vt:lpstr>
      <vt:lpstr>MATLAB GUI</vt:lpstr>
      <vt:lpstr>MATLAB is Case Sensitive</vt:lpstr>
      <vt:lpstr> Starting MATLAB… </vt:lpstr>
      <vt:lpstr>PowerPoint Presentation</vt:lpstr>
      <vt:lpstr>PowerPoint Presentation</vt:lpstr>
      <vt:lpstr>PowerPoint Presentation</vt:lpstr>
      <vt:lpstr>Examples</vt:lpstr>
      <vt:lpstr>Examples</vt:lpstr>
      <vt:lpstr>Precedence: Order of Operations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Ultimate</dc:creator>
  <cp:lastModifiedBy>Ultimate</cp:lastModifiedBy>
  <cp:revision>1</cp:revision>
  <dcterms:created xsi:type="dcterms:W3CDTF">2006-08-16T00:00:00Z</dcterms:created>
  <dcterms:modified xsi:type="dcterms:W3CDTF">2020-03-19T06:36:59Z</dcterms:modified>
</cp:coreProperties>
</file>