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9" r:id="rId3"/>
    <p:sldId id="270" r:id="rId4"/>
    <p:sldId id="257" r:id="rId5"/>
    <p:sldId id="258" r:id="rId6"/>
    <p:sldId id="259" r:id="rId7"/>
    <p:sldId id="260" r:id="rId8"/>
    <p:sldId id="263" r:id="rId9"/>
    <p:sldId id="265"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4624" autoAdjust="0"/>
  </p:normalViewPr>
  <p:slideViewPr>
    <p:cSldViewPr>
      <p:cViewPr varScale="1">
        <p:scale>
          <a:sx n="69" d="100"/>
          <a:sy n="69" d="100"/>
        </p:scale>
        <p:origin x="-1404"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FFDCFC-9D33-4328-94E3-97313732700A}" type="datetimeFigureOut">
              <a:rPr lang="en-US" smtClean="0"/>
              <a:pPr/>
              <a:t>12/16/2019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055FA3-FBED-4081-A461-C0722571316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055FA3-FBED-4081-A461-C07225713169}"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Lecture 7</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Levels of Product and Services</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0000" lnSpcReduction="20000"/>
          </a:bodyPr>
          <a:lstStyle/>
          <a:p>
            <a:pPr marL="514350" indent="-514350">
              <a:buAutoNum type="arabicParenR" startAt="5"/>
            </a:pPr>
            <a:r>
              <a:rPr lang="en-US" b="1" dirty="0" smtClean="0">
                <a:latin typeface="Times New Roman" pitchFamily="18" charset="0"/>
                <a:cs typeface="Times New Roman" pitchFamily="18" charset="0"/>
              </a:rPr>
              <a:t>Product Support Services</a:t>
            </a:r>
          </a:p>
          <a:p>
            <a:pPr marL="514350" indent="-514350">
              <a:buNone/>
            </a:pPr>
            <a:endParaRPr lang="en-US"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Customer service is another element of product strategy. </a:t>
            </a:r>
          </a:p>
          <a:p>
            <a:r>
              <a:rPr lang="en-US" dirty="0" smtClean="0">
                <a:latin typeface="Times New Roman" pitchFamily="18" charset="0"/>
                <a:cs typeface="Times New Roman" pitchFamily="18" charset="0"/>
              </a:rPr>
              <a:t>A company’s offer usually includes some support services, which can be a minor part or a major part of the total offering. Here, we discuss services that augment actual products. </a:t>
            </a:r>
          </a:p>
          <a:p>
            <a:r>
              <a:rPr lang="en-US" dirty="0" smtClean="0">
                <a:latin typeface="Times New Roman" pitchFamily="18" charset="0"/>
                <a:cs typeface="Times New Roman" pitchFamily="18" charset="0"/>
              </a:rPr>
              <a:t>Support services are an important part of the customer’s overall brand experience. </a:t>
            </a:r>
          </a:p>
          <a:p>
            <a:r>
              <a:rPr lang="en-US" dirty="0" smtClean="0">
                <a:latin typeface="Times New Roman" pitchFamily="18" charset="0"/>
                <a:cs typeface="Times New Roman" pitchFamily="18" charset="0"/>
              </a:rPr>
              <a:t>For example, upscale department store retailer Nordstrom knows that good marketing doesn’t stop with making the sale. Keeping customers happy </a:t>
            </a:r>
            <a:r>
              <a:rPr lang="en-US" i="1" dirty="0" smtClean="0">
                <a:latin typeface="Times New Roman" pitchFamily="18" charset="0"/>
                <a:cs typeface="Times New Roman" pitchFamily="18" charset="0"/>
              </a:rPr>
              <a:t>after the sale is the key to building lasting </a:t>
            </a:r>
            <a:r>
              <a:rPr lang="en-US" dirty="0" smtClean="0">
                <a:latin typeface="Times New Roman" pitchFamily="18" charset="0"/>
                <a:cs typeface="Times New Roman" pitchFamily="18" charset="0"/>
              </a:rPr>
              <a:t>relationships. </a:t>
            </a:r>
          </a:p>
          <a:p>
            <a:r>
              <a:rPr lang="en-US" dirty="0" smtClean="0">
                <a:latin typeface="Times New Roman" pitchFamily="18" charset="0"/>
                <a:cs typeface="Times New Roman" pitchFamily="18" charset="0"/>
              </a:rPr>
              <a:t>Nordstrom’s motto: “Take care of customers, no matter what it takes,” before, during, and after the sale.  </a:t>
            </a:r>
          </a:p>
          <a:p>
            <a:r>
              <a:rPr lang="en-US" dirty="0" smtClean="0">
                <a:latin typeface="Times New Roman" pitchFamily="18" charset="0"/>
                <a:cs typeface="Times New Roman" pitchFamily="18" charset="0"/>
              </a:rPr>
              <a:t>Many companies are now using a sophisticated mix of phone, e-mail, fax, Internet, and interactive voice and data technologies to provide support services that were not possible before. </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Levels of Product and Services</a:t>
            </a:r>
            <a:endParaRPr lang="en-US" sz="3600" b="1" dirty="0">
              <a:latin typeface="Times New Roman" pitchFamily="18" charset="0"/>
              <a:cs typeface="Times New Roman" pitchFamily="18" charset="0"/>
            </a:endParaRPr>
          </a:p>
        </p:txBody>
      </p:sp>
      <p:pic>
        <p:nvPicPr>
          <p:cNvPr id="2050" name="Picture 2"/>
          <p:cNvPicPr>
            <a:picLocks noGrp="1" noChangeAspect="1" noChangeArrowheads="1"/>
          </p:cNvPicPr>
          <p:nvPr>
            <p:ph idx="1"/>
          </p:nvPr>
        </p:nvPicPr>
        <p:blipFill>
          <a:blip r:embed="rId2"/>
          <a:srcRect/>
          <a:stretch>
            <a:fillRect/>
          </a:stretch>
        </p:blipFill>
        <p:spPr bwMode="auto">
          <a:xfrm>
            <a:off x="0" y="1752600"/>
            <a:ext cx="6858000" cy="4191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Individual Product and Service Decisions</a:t>
            </a:r>
            <a:endParaRPr lang="en-US" sz="3200" b="1" dirty="0">
              <a:latin typeface="Times New Roman" pitchFamily="18" charset="0"/>
              <a:cs typeface="Times New Roman" pitchFamily="18" charset="0"/>
            </a:endParaRPr>
          </a:p>
        </p:txBody>
      </p:sp>
      <p:pic>
        <p:nvPicPr>
          <p:cNvPr id="1026" name="Picture 2"/>
          <p:cNvPicPr>
            <a:picLocks noGrp="1" noChangeAspect="1" noChangeArrowheads="1"/>
          </p:cNvPicPr>
          <p:nvPr>
            <p:ph idx="1"/>
          </p:nvPr>
        </p:nvPicPr>
        <p:blipFill>
          <a:blip r:embed="rId2"/>
          <a:srcRect/>
          <a:stretch>
            <a:fillRect/>
          </a:stretch>
        </p:blipFill>
        <p:spPr bwMode="auto">
          <a:xfrm>
            <a:off x="1109662" y="2362200"/>
            <a:ext cx="6924675" cy="2286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2800" b="1" dirty="0" smtClean="0">
                <a:latin typeface="Times New Roman" pitchFamily="18" charset="0"/>
                <a:cs typeface="Times New Roman" pitchFamily="18" charset="0"/>
              </a:rPr>
              <a:t>Individual Product and Service Decisions</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211763"/>
          </a:xfrm>
        </p:spPr>
        <p:txBody>
          <a:bodyPr>
            <a:noAutofit/>
          </a:bodyPr>
          <a:lstStyle/>
          <a:p>
            <a:pPr>
              <a:buAutoNum type="arabicParenR"/>
            </a:pPr>
            <a:r>
              <a:rPr lang="en-US" sz="2000" b="1" dirty="0" smtClean="0">
                <a:latin typeface="Times New Roman" pitchFamily="18" charset="0"/>
                <a:cs typeface="Times New Roman" pitchFamily="18" charset="0"/>
              </a:rPr>
              <a:t>Product Attributes:</a:t>
            </a:r>
          </a:p>
          <a:p>
            <a:pPr>
              <a:buNone/>
            </a:pPr>
            <a:endParaRPr lang="en-US" sz="1600" b="1" dirty="0" smtClean="0">
              <a:latin typeface="Times New Roman" pitchFamily="18" charset="0"/>
              <a:cs typeface="Times New Roman" pitchFamily="18" charset="0"/>
            </a:endParaRPr>
          </a:p>
          <a:p>
            <a:pPr>
              <a:buNone/>
            </a:pPr>
            <a:r>
              <a:rPr lang="en-US" sz="1800" b="1" dirty="0" smtClean="0">
                <a:latin typeface="Times New Roman" pitchFamily="18" charset="0"/>
                <a:cs typeface="Times New Roman" pitchFamily="18" charset="0"/>
              </a:rPr>
              <a:t>       a) Product Quality. </a:t>
            </a:r>
          </a:p>
          <a:p>
            <a:pPr>
              <a:buNone/>
            </a:pPr>
            <a:r>
              <a:rPr lang="en-US" sz="1800" b="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The characteristics of a product or service that bear on its ability to satisfy stated or implied customer needs.</a:t>
            </a:r>
            <a:endParaRPr lang="en-US" sz="1800" b="1"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Product quality is one of the marketer’s major positioning tools. Quality has a direct impact on product or service performance; thus, it is closely linked to customer value and satisfaction. </a:t>
            </a:r>
          </a:p>
          <a:p>
            <a:r>
              <a:rPr lang="en-US" sz="1800" dirty="0" smtClean="0">
                <a:latin typeface="Times New Roman" pitchFamily="18" charset="0"/>
                <a:cs typeface="Times New Roman" pitchFamily="18" charset="0"/>
              </a:rPr>
              <a:t>In the narrowest sense, quality can be defined as “freedom from defects.” But most customer-centered companies go beyond this narrow definition. </a:t>
            </a:r>
          </a:p>
          <a:p>
            <a:r>
              <a:rPr lang="en-US" sz="1800" dirty="0" smtClean="0">
                <a:latin typeface="Times New Roman" pitchFamily="18" charset="0"/>
                <a:cs typeface="Times New Roman" pitchFamily="18" charset="0"/>
              </a:rPr>
              <a:t>Instead, they define quality in terms of creating customer value and satisfaction. </a:t>
            </a:r>
          </a:p>
          <a:p>
            <a:r>
              <a:rPr lang="en-US" sz="1800" dirty="0" smtClean="0">
                <a:latin typeface="Times New Roman" pitchFamily="18" charset="0"/>
                <a:cs typeface="Times New Roman" pitchFamily="18" charset="0"/>
              </a:rPr>
              <a:t>The American Society for Quality defines quality as the characteristics of a product or service that bear on its ability to satisfy stated or implied customer needs. </a:t>
            </a:r>
          </a:p>
          <a:p>
            <a:r>
              <a:rPr lang="en-US" sz="1800" dirty="0" smtClean="0">
                <a:latin typeface="Times New Roman" pitchFamily="18" charset="0"/>
                <a:cs typeface="Times New Roman" pitchFamily="18" charset="0"/>
              </a:rPr>
              <a:t>Similarly, Siemens defines quality this way: “Quality is when our customers come back and our products don’t.”</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Autofit/>
          </a:bodyPr>
          <a:lstStyle/>
          <a:p>
            <a:pPr>
              <a:buNone/>
            </a:pPr>
            <a:r>
              <a:rPr lang="en-US" sz="1800" b="1" dirty="0" smtClean="0">
                <a:latin typeface="Times New Roman" pitchFamily="18" charset="0"/>
                <a:cs typeface="Times New Roman" pitchFamily="18" charset="0"/>
              </a:rPr>
              <a:t>      b) Product Features. </a:t>
            </a:r>
          </a:p>
          <a:p>
            <a:pPr>
              <a:buNone/>
            </a:pPr>
            <a:r>
              <a:rPr lang="en-US" sz="1800" b="1" dirty="0" smtClean="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Features are a competitive tool for differentiating the company’s product from competitors’ products. </a:t>
            </a:r>
          </a:p>
          <a:p>
            <a:r>
              <a:rPr lang="en-US" sz="1800" dirty="0" smtClean="0">
                <a:latin typeface="Times New Roman" pitchFamily="18" charset="0"/>
                <a:cs typeface="Times New Roman" pitchFamily="18" charset="0"/>
              </a:rPr>
              <a:t>Being the first producer to introduce a valued new feature is one of the most effective ways to compete.</a:t>
            </a:r>
          </a:p>
          <a:p>
            <a:r>
              <a:rPr lang="en-US" sz="1800" dirty="0" smtClean="0">
                <a:latin typeface="Times New Roman" pitchFamily="18" charset="0"/>
                <a:cs typeface="Times New Roman" pitchFamily="18" charset="0"/>
              </a:rPr>
              <a:t>How can a company identify new features and decide which ones to add to its product? It should periodically survey buyers who have used the product and ask these questions:</a:t>
            </a:r>
          </a:p>
          <a:p>
            <a:r>
              <a:rPr lang="en-US" sz="1800" dirty="0" smtClean="0">
                <a:latin typeface="Times New Roman" pitchFamily="18" charset="0"/>
                <a:cs typeface="Times New Roman" pitchFamily="18" charset="0"/>
              </a:rPr>
              <a:t>How do you like the product? </a:t>
            </a:r>
          </a:p>
          <a:p>
            <a:r>
              <a:rPr lang="en-US" sz="1800" dirty="0" smtClean="0">
                <a:latin typeface="Times New Roman" pitchFamily="18" charset="0"/>
                <a:cs typeface="Times New Roman" pitchFamily="18" charset="0"/>
              </a:rPr>
              <a:t>Which specific features of the product do you like most?</a:t>
            </a:r>
          </a:p>
          <a:p>
            <a:r>
              <a:rPr lang="en-US" sz="1800" dirty="0" smtClean="0">
                <a:latin typeface="Times New Roman" pitchFamily="18" charset="0"/>
                <a:cs typeface="Times New Roman" pitchFamily="18" charset="0"/>
              </a:rPr>
              <a:t>Which features could we add to improve the product? </a:t>
            </a:r>
          </a:p>
          <a:p>
            <a:r>
              <a:rPr lang="en-US" sz="1800" dirty="0" smtClean="0">
                <a:latin typeface="Times New Roman" pitchFamily="18" charset="0"/>
                <a:cs typeface="Times New Roman" pitchFamily="18" charset="0"/>
              </a:rPr>
              <a:t>The answers to these questions provide the company with a rich list of feature ideas. </a:t>
            </a:r>
          </a:p>
          <a:p>
            <a:r>
              <a:rPr lang="en-US" sz="1800" dirty="0" smtClean="0">
                <a:latin typeface="Times New Roman" pitchFamily="18" charset="0"/>
                <a:cs typeface="Times New Roman" pitchFamily="18" charset="0"/>
              </a:rPr>
              <a:t>The company can then assess each feature’s value to customers versus its cost to the company. Features that customers value highly in relation to costs should be added.</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Autofit/>
          </a:bodyPr>
          <a:lstStyle/>
          <a:p>
            <a:pPr>
              <a:buNone/>
            </a:pPr>
            <a:r>
              <a:rPr lang="en-US" sz="2000" b="1" dirty="0" smtClean="0">
                <a:latin typeface="Times New Roman" pitchFamily="18" charset="0"/>
                <a:cs typeface="Times New Roman" pitchFamily="18" charset="0"/>
              </a:rPr>
              <a:t>   c) Product Style and Design. </a:t>
            </a:r>
          </a:p>
          <a:p>
            <a:pPr>
              <a:buNone/>
            </a:pPr>
            <a:endParaRPr lang="en-US" sz="2000" b="1"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Another way to add customer value is through distinctive product style and design. </a:t>
            </a:r>
          </a:p>
          <a:p>
            <a:r>
              <a:rPr lang="en-US" sz="2000" dirty="0" smtClean="0">
                <a:latin typeface="Times New Roman" pitchFamily="18" charset="0"/>
                <a:cs typeface="Times New Roman" pitchFamily="18" charset="0"/>
              </a:rPr>
              <a:t>Style </a:t>
            </a:r>
            <a:r>
              <a:rPr lang="en-US" sz="2000" dirty="0" smtClean="0">
                <a:latin typeface="Times New Roman" pitchFamily="18" charset="0"/>
                <a:cs typeface="Times New Roman" pitchFamily="18" charset="0"/>
              </a:rPr>
              <a:t>simply describes the appearance of a product. Styles can be eye catching or yawn producing. </a:t>
            </a:r>
          </a:p>
          <a:p>
            <a:r>
              <a:rPr lang="en-US" sz="2000" dirty="0" smtClean="0">
                <a:latin typeface="Times New Roman" pitchFamily="18" charset="0"/>
                <a:cs typeface="Times New Roman" pitchFamily="18" charset="0"/>
              </a:rPr>
              <a:t>Good </a:t>
            </a:r>
            <a:r>
              <a:rPr lang="en-US" sz="2000" dirty="0" smtClean="0">
                <a:latin typeface="Times New Roman" pitchFamily="18" charset="0"/>
                <a:cs typeface="Times New Roman" pitchFamily="18" charset="0"/>
              </a:rPr>
              <a:t>design contributes to a product’s usefulness as well as to its looks. </a:t>
            </a:r>
          </a:p>
          <a:p>
            <a:r>
              <a:rPr lang="en-US" sz="2000" dirty="0" smtClean="0">
                <a:latin typeface="Times New Roman" pitchFamily="18" charset="0"/>
                <a:cs typeface="Times New Roman" pitchFamily="18" charset="0"/>
              </a:rPr>
              <a:t>Good design doesn’t start with brainstorming new ideas and making prototypes. Design begins with observing customers and developing a deep understanding of their needs.</a:t>
            </a:r>
          </a:p>
          <a:p>
            <a:r>
              <a:rPr lang="en-US" sz="2000" dirty="0" smtClean="0">
                <a:latin typeface="Times New Roman" pitchFamily="18" charset="0"/>
                <a:cs typeface="Times New Roman" pitchFamily="18" charset="0"/>
              </a:rPr>
              <a:t>More than simply creating product or service attributes, it involves shaping the customer’s product-use experience.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Autofit/>
          </a:bodyPr>
          <a:lstStyle/>
          <a:p>
            <a:pPr>
              <a:buNone/>
            </a:pPr>
            <a:r>
              <a:rPr lang="en-US" sz="1900" b="1" dirty="0" smtClean="0">
                <a:latin typeface="Times New Roman" pitchFamily="18" charset="0"/>
                <a:cs typeface="Times New Roman" pitchFamily="18" charset="0"/>
              </a:rPr>
              <a:t>2)   Branding</a:t>
            </a:r>
          </a:p>
          <a:p>
            <a:r>
              <a:rPr lang="en-US" sz="1900" dirty="0" smtClean="0">
                <a:latin typeface="Times New Roman" pitchFamily="18" charset="0"/>
                <a:cs typeface="Times New Roman" pitchFamily="18" charset="0"/>
              </a:rPr>
              <a:t>Perhaps the most distinctive skill of professional marketers is their ability to build and manage brands. </a:t>
            </a:r>
          </a:p>
          <a:p>
            <a:r>
              <a:rPr lang="en-US" sz="1900" b="1" dirty="0" smtClean="0">
                <a:latin typeface="Times New Roman" pitchFamily="18" charset="0"/>
                <a:cs typeface="Times New Roman" pitchFamily="18" charset="0"/>
              </a:rPr>
              <a:t>A brand is a name, term, sign, symbol, or design, or a combination of these, that identifies the maker or seller of a product or service. </a:t>
            </a:r>
          </a:p>
          <a:p>
            <a:r>
              <a:rPr lang="en-US" sz="1900" dirty="0" smtClean="0">
                <a:latin typeface="Times New Roman" pitchFamily="18" charset="0"/>
                <a:cs typeface="Times New Roman" pitchFamily="18" charset="0"/>
              </a:rPr>
              <a:t>Consumers view a brand as an important part of a product, and branding can add value to a product. Customers attach meanings to brands and develop brand relationships. Brands have meaning well beyond a product’s physical attributes. </a:t>
            </a:r>
          </a:p>
          <a:p>
            <a:r>
              <a:rPr lang="en-US" sz="1900" dirty="0" smtClean="0">
                <a:latin typeface="Times New Roman" pitchFamily="18" charset="0"/>
                <a:cs typeface="Times New Roman" pitchFamily="18" charset="0"/>
              </a:rPr>
              <a:t>Branding has become so strong that today hardly anything goes unbranded. </a:t>
            </a:r>
          </a:p>
          <a:p>
            <a:r>
              <a:rPr lang="en-US" sz="1900" dirty="0" smtClean="0">
                <a:latin typeface="Times New Roman" pitchFamily="18" charset="0"/>
                <a:cs typeface="Times New Roman" pitchFamily="18" charset="0"/>
              </a:rPr>
              <a:t>Even fruits, vegetables, dairy products, and poultry are branded. </a:t>
            </a:r>
          </a:p>
          <a:p>
            <a:r>
              <a:rPr lang="en-US" sz="1900" dirty="0" smtClean="0">
                <a:latin typeface="Times New Roman" pitchFamily="18" charset="0"/>
                <a:cs typeface="Times New Roman" pitchFamily="18" charset="0"/>
              </a:rPr>
              <a:t>Branding helps buyers in many ways. Brand names help consumers identify products that might benefit them. Brands also say something about product quality and consistency—buyers who always buy the same brand know that they will get the same features, benefits, and quality each time they buy. </a:t>
            </a:r>
          </a:p>
          <a:p>
            <a:r>
              <a:rPr lang="en-US" sz="1900" dirty="0" smtClean="0">
                <a:latin typeface="Times New Roman" pitchFamily="18" charset="0"/>
                <a:cs typeface="Times New Roman" pitchFamily="18" charset="0"/>
              </a:rPr>
              <a:t>Branding also gives the seller several advantages. The brand name becomes the basis on which a whole story can be built about a product’s special qualities. The seller’s brand name and trademark provide legal protection for unique product features that otherwise might be copied by competitors. </a:t>
            </a:r>
          </a:p>
          <a:p>
            <a:endParaRPr lang="en-US" sz="1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7162800"/>
          </a:xfrm>
        </p:spPr>
        <p:txBody>
          <a:bodyPr>
            <a:noAutofit/>
          </a:bodyPr>
          <a:lstStyle/>
          <a:p>
            <a:pPr>
              <a:buAutoNum type="arabicParenR" startAt="3"/>
            </a:pPr>
            <a:r>
              <a:rPr lang="en-US" sz="1600" b="1" dirty="0" smtClean="0">
                <a:latin typeface="Times New Roman" pitchFamily="18" charset="0"/>
                <a:cs typeface="Times New Roman" pitchFamily="18" charset="0"/>
              </a:rPr>
              <a:t>Packaging</a:t>
            </a:r>
          </a:p>
          <a:p>
            <a:r>
              <a:rPr lang="en-US" sz="1600" dirty="0" smtClean="0">
                <a:latin typeface="Times New Roman" pitchFamily="18" charset="0"/>
                <a:cs typeface="Times New Roman" pitchFamily="18" charset="0"/>
              </a:rPr>
              <a:t>Packaging involves designing and producing the container or wrapper for a product.</a:t>
            </a:r>
          </a:p>
          <a:p>
            <a:r>
              <a:rPr lang="en-US" sz="1600" dirty="0" smtClean="0">
                <a:latin typeface="Times New Roman" pitchFamily="18" charset="0"/>
                <a:cs typeface="Times New Roman" pitchFamily="18" charset="0"/>
              </a:rPr>
              <a:t>Traditionally, the primary function of the package was to hold and protect the product. In recent times, however, numerous factors have made packaging an important marketing tool as well. </a:t>
            </a:r>
            <a:endParaRPr lang="en-US" sz="1600" dirty="0" smtClean="0">
              <a:latin typeface="Times New Roman" pitchFamily="18" charset="0"/>
              <a:cs typeface="Times New Roman" pitchFamily="18" charset="0"/>
            </a:endParaRPr>
          </a:p>
          <a:p>
            <a:r>
              <a:rPr lang="en-US" sz="1600" dirty="0" smtClean="0"/>
              <a:t>Packaging protects a product from external contamination, while often also constituting a form of advertising to build brand awareness and identity.</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Increased competition and clutter on retail store shelves means that packages must now perform many sales tasks—from attracting attention, to describing the product, to making the sale.</a:t>
            </a:r>
          </a:p>
          <a:p>
            <a:r>
              <a:rPr lang="en-US" sz="1600" dirty="0" smtClean="0">
                <a:latin typeface="Times New Roman" pitchFamily="18" charset="0"/>
                <a:cs typeface="Times New Roman" pitchFamily="18" charset="0"/>
              </a:rPr>
              <a:t>Companies are realizing the power of good packaging to create immediate consumer recognition of a brand. </a:t>
            </a:r>
          </a:p>
          <a:p>
            <a:r>
              <a:rPr lang="en-US" sz="1600" dirty="0" smtClean="0">
                <a:latin typeface="Times New Roman" pitchFamily="18" charset="0"/>
                <a:cs typeface="Times New Roman" pitchFamily="18" charset="0"/>
              </a:rPr>
              <a:t>For example, an average supermarket stocks 47,000 items; the average </a:t>
            </a:r>
            <a:r>
              <a:rPr lang="en-US" sz="1600" dirty="0" err="1" smtClean="0">
                <a:latin typeface="Times New Roman" pitchFamily="18" charset="0"/>
                <a:cs typeface="Times New Roman" pitchFamily="18" charset="0"/>
              </a:rPr>
              <a:t>Walmart</a:t>
            </a:r>
            <a:r>
              <a:rPr lang="en-US" sz="1600" dirty="0" smtClean="0">
                <a:latin typeface="Times New Roman" pitchFamily="18" charset="0"/>
                <a:cs typeface="Times New Roman" pitchFamily="18" charset="0"/>
              </a:rPr>
              <a:t> supercenter carries 142,000 items. </a:t>
            </a:r>
          </a:p>
          <a:p>
            <a:r>
              <a:rPr lang="en-US" sz="1600" dirty="0" smtClean="0">
                <a:latin typeface="Times New Roman" pitchFamily="18" charset="0"/>
                <a:cs typeface="Times New Roman" pitchFamily="18" charset="0"/>
              </a:rPr>
              <a:t>The typical shopper passes by some 300 items per minute, and from 40 percent to 70 percent of all purchase decisions are made in stores. </a:t>
            </a:r>
          </a:p>
          <a:p>
            <a:r>
              <a:rPr lang="en-US" sz="1600" dirty="0" smtClean="0">
                <a:latin typeface="Times New Roman" pitchFamily="18" charset="0"/>
                <a:cs typeface="Times New Roman" pitchFamily="18" charset="0"/>
              </a:rPr>
              <a:t>In this highly competitive environment, the package may be the seller’s last and best chance to influence buyers. </a:t>
            </a:r>
          </a:p>
          <a:p>
            <a:r>
              <a:rPr lang="en-US" sz="1600" dirty="0" smtClean="0">
                <a:latin typeface="Times New Roman" pitchFamily="18" charset="0"/>
                <a:cs typeface="Times New Roman" pitchFamily="18" charset="0"/>
              </a:rPr>
              <a:t>Thus, for many companies, the package itself has become an important promotional medium. </a:t>
            </a:r>
          </a:p>
          <a:p>
            <a:r>
              <a:rPr lang="en-US" sz="1600" dirty="0" smtClean="0">
                <a:latin typeface="Times New Roman" pitchFamily="18" charset="0"/>
                <a:cs typeface="Times New Roman" pitchFamily="18" charset="0"/>
              </a:rPr>
              <a:t>Poorly designed packages can cause headaches for consumers and lost sales for the company. </a:t>
            </a:r>
          </a:p>
          <a:p>
            <a:r>
              <a:rPr lang="en-US" sz="1600" dirty="0" smtClean="0">
                <a:latin typeface="Times New Roman" pitchFamily="18" charset="0"/>
                <a:cs typeface="Times New Roman" pitchFamily="18" charset="0"/>
              </a:rPr>
              <a:t>In recent years, product safety has also become a major packaging concern. </a:t>
            </a:r>
          </a:p>
          <a:p>
            <a:r>
              <a:rPr lang="en-US" sz="1600" dirty="0" smtClean="0">
                <a:latin typeface="Times New Roman" pitchFamily="18" charset="0"/>
                <a:cs typeface="Times New Roman" pitchFamily="18" charset="0"/>
              </a:rPr>
              <a:t>We have all learned to deal with hard-to-open “childproof” packaging. in tamper-resistant packages. </a:t>
            </a:r>
          </a:p>
          <a:p>
            <a:r>
              <a:rPr lang="en-US" sz="1600" dirty="0" smtClean="0">
                <a:latin typeface="Times New Roman" pitchFamily="18" charset="0"/>
                <a:cs typeface="Times New Roman" pitchFamily="18" charset="0"/>
              </a:rPr>
              <a:t>Fortunately, many companies have gone “green” by reducing their packaging and using environmentally responsible packaging materials.</a:t>
            </a:r>
          </a:p>
          <a:p>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buNone/>
            </a:pPr>
            <a:r>
              <a:rPr lang="en-US" sz="1800" b="1" dirty="0" smtClean="0">
                <a:latin typeface="Times New Roman" pitchFamily="18" charset="0"/>
                <a:cs typeface="Times New Roman" pitchFamily="18" charset="0"/>
              </a:rPr>
              <a:t>4)    Labeling</a:t>
            </a:r>
          </a:p>
          <a:p>
            <a:r>
              <a:rPr lang="en-US" sz="1800" dirty="0" smtClean="0">
                <a:latin typeface="Times New Roman" pitchFamily="18" charset="0"/>
                <a:cs typeface="Times New Roman" pitchFamily="18" charset="0"/>
              </a:rPr>
              <a:t>Labels range from simple tags attached to products to complex graphics that are part of the packaging. </a:t>
            </a:r>
          </a:p>
          <a:p>
            <a:r>
              <a:rPr lang="en-US" sz="1800" dirty="0" smtClean="0">
                <a:latin typeface="Times New Roman" pitchFamily="18" charset="0"/>
                <a:cs typeface="Times New Roman" pitchFamily="18" charset="0"/>
              </a:rPr>
              <a:t>They perform several functions. At the very least, the label </a:t>
            </a:r>
            <a:r>
              <a:rPr lang="en-US" sz="1800" i="1" dirty="0" smtClean="0">
                <a:latin typeface="Times New Roman" pitchFamily="18" charset="0"/>
                <a:cs typeface="Times New Roman" pitchFamily="18" charset="0"/>
              </a:rPr>
              <a:t>identifies the product </a:t>
            </a:r>
            <a:r>
              <a:rPr lang="en-US" sz="1800" dirty="0" smtClean="0">
                <a:latin typeface="Times New Roman" pitchFamily="18" charset="0"/>
                <a:cs typeface="Times New Roman" pitchFamily="18" charset="0"/>
              </a:rPr>
              <a:t>or brand. </a:t>
            </a:r>
          </a:p>
          <a:p>
            <a:r>
              <a:rPr lang="en-US" sz="1800" dirty="0" smtClean="0">
                <a:latin typeface="Times New Roman" pitchFamily="18" charset="0"/>
                <a:cs typeface="Times New Roman" pitchFamily="18" charset="0"/>
              </a:rPr>
              <a:t>The label might also </a:t>
            </a:r>
            <a:r>
              <a:rPr lang="en-US" sz="1800" i="1" dirty="0" smtClean="0">
                <a:latin typeface="Times New Roman" pitchFamily="18" charset="0"/>
                <a:cs typeface="Times New Roman" pitchFamily="18" charset="0"/>
              </a:rPr>
              <a:t>describe </a:t>
            </a:r>
            <a:r>
              <a:rPr lang="en-US" sz="1800" dirty="0" smtClean="0">
                <a:latin typeface="Times New Roman" pitchFamily="18" charset="0"/>
                <a:cs typeface="Times New Roman" pitchFamily="18" charset="0"/>
              </a:rPr>
              <a:t>several things about the product—who made it, where it was made, when it was made, its contents, how it is to be used, and how to use it safely. </a:t>
            </a:r>
            <a:endParaRPr lang="en-US" sz="1800" dirty="0" smtClean="0">
              <a:latin typeface="Times New Roman" pitchFamily="18" charset="0"/>
              <a:cs typeface="Times New Roman" pitchFamily="18" charset="0"/>
            </a:endParaRPr>
          </a:p>
          <a:p>
            <a:r>
              <a:rPr lang="en-US" sz="1800" dirty="0" smtClean="0"/>
              <a:t>Labeling of a product fulfills legal requirements regarding ingredients, nutritional or safety information.</a:t>
            </a:r>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Finally, the label might help to </a:t>
            </a:r>
            <a:r>
              <a:rPr lang="en-US" sz="1800" i="1" dirty="0" smtClean="0">
                <a:latin typeface="Times New Roman" pitchFamily="18" charset="0"/>
                <a:cs typeface="Times New Roman" pitchFamily="18" charset="0"/>
              </a:rPr>
              <a:t>promote the brand, support its positioning, and connect with customers. </a:t>
            </a:r>
          </a:p>
          <a:p>
            <a:r>
              <a:rPr lang="en-US" sz="1800" i="1" dirty="0" smtClean="0">
                <a:latin typeface="Times New Roman" pitchFamily="18" charset="0"/>
                <a:cs typeface="Times New Roman" pitchFamily="18" charset="0"/>
              </a:rPr>
              <a:t>For many companies, </a:t>
            </a:r>
            <a:r>
              <a:rPr lang="en-US" sz="1800" dirty="0" smtClean="0">
                <a:latin typeface="Times New Roman" pitchFamily="18" charset="0"/>
                <a:cs typeface="Times New Roman" pitchFamily="18" charset="0"/>
              </a:rPr>
              <a:t>labels have become an important element in broader marketing campaigns.</a:t>
            </a:r>
          </a:p>
          <a:p>
            <a:r>
              <a:rPr lang="en-US" sz="1800" dirty="0" smtClean="0">
                <a:latin typeface="Times New Roman" pitchFamily="18" charset="0"/>
                <a:cs typeface="Times New Roman" pitchFamily="18" charset="0"/>
              </a:rPr>
              <a:t>Labels and brand logos can support the brand’s positioning and add personality to the brand. </a:t>
            </a:r>
          </a:p>
          <a:p>
            <a:r>
              <a:rPr lang="en-US" sz="1800" dirty="0" smtClean="0">
                <a:latin typeface="Times New Roman" pitchFamily="18" charset="0"/>
                <a:cs typeface="Times New Roman" pitchFamily="18" charset="0"/>
              </a:rPr>
              <a:t>For example, many companies are now redesigning their brand and company logos to make them more approachable, upbeat, and engaging. </a:t>
            </a:r>
          </a:p>
          <a:p>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TotalTime>
  <Words>1217</Words>
  <Application>Microsoft Office PowerPoint</Application>
  <PresentationFormat>On-screen Show (4:3)</PresentationFormat>
  <Paragraphs>70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Lecture 7    Levels of Product and Services</vt:lpstr>
      <vt:lpstr>Levels of Product and Services</vt:lpstr>
      <vt:lpstr>Individual Product and Service Decisions</vt:lpstr>
      <vt:lpstr>Individual Product and Service Decisions</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7</dc:title>
  <dc:creator>SHAHZEB ANWAR</dc:creator>
  <cp:lastModifiedBy>Shahzeb Anwar</cp:lastModifiedBy>
  <cp:revision>32</cp:revision>
  <dcterms:created xsi:type="dcterms:W3CDTF">2006-08-16T00:00:00Z</dcterms:created>
  <dcterms:modified xsi:type="dcterms:W3CDTF">2019-12-16T05:36:22Z</dcterms:modified>
</cp:coreProperties>
</file>