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5" r:id="rId1"/>
  </p:sldMasterIdLst>
  <p:notesMasterIdLst>
    <p:notesMasterId r:id="rId22"/>
  </p:notesMasterIdLst>
  <p:sldIdLst>
    <p:sldId id="302" r:id="rId2"/>
    <p:sldId id="333" r:id="rId3"/>
    <p:sldId id="332" r:id="rId4"/>
    <p:sldId id="331" r:id="rId5"/>
    <p:sldId id="314" r:id="rId6"/>
    <p:sldId id="328" r:id="rId7"/>
    <p:sldId id="329" r:id="rId8"/>
    <p:sldId id="330" r:id="rId9"/>
    <p:sldId id="370" r:id="rId10"/>
    <p:sldId id="371" r:id="rId11"/>
    <p:sldId id="372" r:id="rId12"/>
    <p:sldId id="374" r:id="rId13"/>
    <p:sldId id="375" r:id="rId14"/>
    <p:sldId id="376" r:id="rId15"/>
    <p:sldId id="377" r:id="rId16"/>
    <p:sldId id="378" r:id="rId17"/>
    <p:sldId id="379" r:id="rId18"/>
    <p:sldId id="380" r:id="rId19"/>
    <p:sldId id="381" r:id="rId20"/>
    <p:sldId id="382" r:id="rId2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1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
    </p:cViewPr>
  </p:sorterViewPr>
  <p:notesViewPr>
    <p:cSldViewPr snapToGrid="0">
      <p:cViewPr varScale="1">
        <p:scale>
          <a:sx n="40" d="100"/>
          <a:sy n="40" d="100"/>
        </p:scale>
        <p:origin x="-14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eaLnBrk="1" hangingPunct="1">
              <a:defRPr sz="1200"/>
            </a:lvl1pPr>
          </a:lstStyle>
          <a:p>
            <a:pPr>
              <a:defRPr/>
            </a:pPr>
            <a:endParaRPr lang="en-GB"/>
          </a:p>
        </p:txBody>
      </p:sp>
      <p:sp>
        <p:nvSpPr>
          <p:cNvPr id="1259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1" hangingPunct="1">
              <a:defRPr sz="1200"/>
            </a:lvl1pPr>
          </a:lstStyle>
          <a:p>
            <a:pPr>
              <a:defRPr/>
            </a:pPr>
            <a:endParaRPr lang="en-GB"/>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59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eaLnBrk="1" hangingPunct="1">
              <a:defRPr sz="1200"/>
            </a:lvl1pPr>
          </a:lstStyle>
          <a:p>
            <a:pPr>
              <a:defRPr/>
            </a:pPr>
            <a:endParaRPr lang="en-GB"/>
          </a:p>
        </p:txBody>
      </p:sp>
      <p:sp>
        <p:nvSpPr>
          <p:cNvPr id="1259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defRPr sz="1200"/>
            </a:lvl1pPr>
          </a:lstStyle>
          <a:p>
            <a:pPr>
              <a:defRPr/>
            </a:pPr>
            <a:fld id="{57ECC537-9578-4A86-A452-A56FE539F1EE}" type="slidenum">
              <a:rPr lang="en-GB"/>
              <a:pPr>
                <a:defRPr/>
              </a:pPr>
              <a:t>‹#›</a:t>
            </a:fld>
            <a:endParaRPr lang="en-GB"/>
          </a:p>
        </p:txBody>
      </p:sp>
    </p:spTree>
    <p:extLst>
      <p:ext uri="{BB962C8B-B14F-4D97-AF65-F5344CB8AC3E}">
        <p14:creationId xmlns:p14="http://schemas.microsoft.com/office/powerpoint/2010/main" val="1471604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8BB3244-B148-4F13-8DAA-43202C865B85}" type="slidenum">
              <a:rPr lang="en-US" smtClean="0"/>
              <a:pPr/>
              <a:t>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71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A0B3713-AD57-4600-9FEA-37DB84D3DAE5}" type="slidenum">
              <a:rPr lang="en-US" smtClean="0"/>
              <a:pPr/>
              <a:t>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2712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45D53CD-61F2-4AD2-9931-32CEF9BB8649}" type="slidenum">
              <a:rPr lang="en-US" smtClean="0"/>
              <a:pPr/>
              <a:t>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1265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FD66AC-19BB-4996-ACE7-9D97B55322A2}" type="slidenum">
              <a:rPr lang="en-US" smtClean="0"/>
              <a:pPr/>
              <a:t>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4711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B1C80B2-3DB6-42B2-8D29-A55461BBFCC4}" type="slidenum">
              <a:rPr lang="en-US" smtClean="0"/>
              <a:pPr/>
              <a:t>15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2200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007B19D-EF34-4951-8763-F2FC4D720186}" type="slidenum">
              <a:rPr lang="en-US" smtClean="0"/>
              <a:pPr/>
              <a:t>17</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193912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0EA4317-A73A-4095-BF12-0F8159A6FC86}" type="slidenum">
              <a:rPr lang="en-US" smtClean="0"/>
              <a:pPr/>
              <a:t>19</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8090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grpSp>
        <p:nvGrpSpPr>
          <p:cNvPr id="5" name="Group 4"/>
          <p:cNvGrpSpPr/>
          <p:nvPr/>
        </p:nvGrpSpPr>
        <p:grpSpPr>
          <a:xfrm>
            <a:off x="7467600"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a:defRPr/>
              </a:pPr>
              <a:endParaRPr lang="en-US"/>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GB"/>
          </a:p>
        </p:txBody>
      </p:sp>
      <p:sp>
        <p:nvSpPr>
          <p:cNvPr id="10" name="Footer Placeholder 4"/>
          <p:cNvSpPr>
            <a:spLocks noGrp="1"/>
          </p:cNvSpPr>
          <p:nvPr>
            <p:ph type="ftr" sz="quarter" idx="11"/>
          </p:nvPr>
        </p:nvSpPr>
        <p:spPr/>
        <p:txBody>
          <a:bodyPr/>
          <a:lstStyle>
            <a:lvl1pPr>
              <a:defRPr/>
            </a:lvl1pPr>
          </a:lstStyle>
          <a:p>
            <a:pPr>
              <a:defRPr/>
            </a:pPr>
            <a:endParaRPr lang="en-GB"/>
          </a:p>
        </p:txBody>
      </p:sp>
      <p:sp>
        <p:nvSpPr>
          <p:cNvPr id="11"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2A775B32-6A04-4AEC-BE3D-DC2F171F1F10}" type="slidenum">
              <a:rPr lang="en-GB"/>
              <a:pPr>
                <a:defRPr/>
              </a:pPr>
              <a:t>‹#›</a:t>
            </a:fld>
            <a:endParaRPr lang="en-GB"/>
          </a:p>
        </p:txBody>
      </p:sp>
    </p:spTree>
    <p:extLst>
      <p:ext uri="{BB962C8B-B14F-4D97-AF65-F5344CB8AC3E}">
        <p14:creationId xmlns:p14="http://schemas.microsoft.com/office/powerpoint/2010/main" val="12262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GB"/>
          </a:p>
        </p:txBody>
      </p:sp>
      <p:sp>
        <p:nvSpPr>
          <p:cNvPr id="5" name="Slide Number Placeholder 5"/>
          <p:cNvSpPr>
            <a:spLocks noGrp="1"/>
          </p:cNvSpPr>
          <p:nvPr>
            <p:ph type="sldNum" sz="quarter" idx="11"/>
          </p:nvPr>
        </p:nvSpPr>
        <p:spPr/>
        <p:txBody>
          <a:bodyPr/>
          <a:lstStyle>
            <a:lvl1pPr>
              <a:defRPr/>
            </a:lvl1pPr>
          </a:lstStyle>
          <a:p>
            <a:pPr>
              <a:defRPr/>
            </a:pPr>
            <a:fld id="{513208DE-CB57-4C5A-9F22-8040D4FA966C}" type="slidenum">
              <a:rPr lang="en-GB"/>
              <a:pPr>
                <a:defRPr/>
              </a:pPr>
              <a:t>‹#›</a:t>
            </a:fld>
            <a:endParaRPr lang="en-GB"/>
          </a:p>
        </p:txBody>
      </p:sp>
      <p:sp>
        <p:nvSpPr>
          <p:cNvPr id="6"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22705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GB"/>
          </a:p>
        </p:txBody>
      </p:sp>
      <p:sp>
        <p:nvSpPr>
          <p:cNvPr id="5" name="Slide Number Placeholder 5"/>
          <p:cNvSpPr>
            <a:spLocks noGrp="1"/>
          </p:cNvSpPr>
          <p:nvPr>
            <p:ph type="sldNum" sz="quarter" idx="11"/>
          </p:nvPr>
        </p:nvSpPr>
        <p:spPr/>
        <p:txBody>
          <a:bodyPr/>
          <a:lstStyle>
            <a:lvl1pPr>
              <a:defRPr/>
            </a:lvl1pPr>
          </a:lstStyle>
          <a:p>
            <a:pPr>
              <a:defRPr/>
            </a:pPr>
            <a:fld id="{2E3C23FD-4326-4705-A7D6-6933971FD859}" type="slidenum">
              <a:rPr lang="en-GB"/>
              <a:pPr>
                <a:defRPr/>
              </a:pPr>
              <a:t>‹#›</a:t>
            </a:fld>
            <a:endParaRPr lang="en-GB"/>
          </a:p>
        </p:txBody>
      </p:sp>
      <p:sp>
        <p:nvSpPr>
          <p:cNvPr id="6"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2525255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997CE409-09B6-4DE5-B147-3030C15C45B8}" type="slidenum">
              <a:rPr lang="en-GB"/>
              <a:pPr>
                <a:defRPr/>
              </a:pPr>
              <a:t>‹#›</a:t>
            </a:fld>
            <a:endParaRPr lang="en-GB"/>
          </a:p>
        </p:txBody>
      </p:sp>
    </p:spTree>
    <p:extLst>
      <p:ext uri="{BB962C8B-B14F-4D97-AF65-F5344CB8AC3E}">
        <p14:creationId xmlns:p14="http://schemas.microsoft.com/office/powerpoint/2010/main" val="417429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26F0FF7F-465B-473D-BE1C-E33C2A626E97}" type="slidenum">
              <a:rPr lang="en-GB"/>
              <a:pPr>
                <a:defRPr/>
              </a:pPr>
              <a:t>‹#›</a:t>
            </a:fld>
            <a:endParaRPr lang="en-GB"/>
          </a:p>
        </p:txBody>
      </p:sp>
    </p:spTree>
    <p:extLst>
      <p:ext uri="{BB962C8B-B14F-4D97-AF65-F5344CB8AC3E}">
        <p14:creationId xmlns:p14="http://schemas.microsoft.com/office/powerpoint/2010/main" val="189634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GB"/>
          </a:p>
        </p:txBody>
      </p:sp>
      <p:sp>
        <p:nvSpPr>
          <p:cNvPr id="5" name="Slide Number Placeholder 5"/>
          <p:cNvSpPr>
            <a:spLocks noGrp="1"/>
          </p:cNvSpPr>
          <p:nvPr>
            <p:ph type="sldNum" sz="quarter" idx="11"/>
          </p:nvPr>
        </p:nvSpPr>
        <p:spPr/>
        <p:txBody>
          <a:bodyPr/>
          <a:lstStyle>
            <a:lvl1pPr>
              <a:defRPr/>
            </a:lvl1pPr>
          </a:lstStyle>
          <a:p>
            <a:pPr>
              <a:defRPr/>
            </a:pPr>
            <a:fld id="{774BED9F-16D5-48A8-B932-6A7BBAF29CFC}" type="slidenum">
              <a:rPr lang="en-GB"/>
              <a:pPr>
                <a:defRPr/>
              </a:pPr>
              <a:t>‹#›</a:t>
            </a:fld>
            <a:endParaRPr lang="en-GB"/>
          </a:p>
        </p:txBody>
      </p:sp>
      <p:sp>
        <p:nvSpPr>
          <p:cNvPr id="6"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152761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GB"/>
          </a:p>
        </p:txBody>
      </p:sp>
      <p:sp>
        <p:nvSpPr>
          <p:cNvPr id="5" name="Slide Number Placeholder 5"/>
          <p:cNvSpPr>
            <a:spLocks noGrp="1"/>
          </p:cNvSpPr>
          <p:nvPr>
            <p:ph type="sldNum" sz="quarter" idx="11"/>
          </p:nvPr>
        </p:nvSpPr>
        <p:spPr/>
        <p:txBody>
          <a:bodyPr/>
          <a:lstStyle>
            <a:lvl1pPr>
              <a:defRPr/>
            </a:lvl1pPr>
          </a:lstStyle>
          <a:p>
            <a:pPr>
              <a:defRPr/>
            </a:pPr>
            <a:fld id="{8F0BD9C6-F7C8-43BE-9058-38BC5E9E60C7}" type="slidenum">
              <a:rPr lang="en-GB"/>
              <a:pPr>
                <a:defRPr/>
              </a:pPr>
              <a:t>‹#›</a:t>
            </a:fld>
            <a:endParaRPr lang="en-GB"/>
          </a:p>
        </p:txBody>
      </p:sp>
      <p:sp>
        <p:nvSpPr>
          <p:cNvPr id="6"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6264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pPr>
              <a:defRPr/>
            </a:pPr>
            <a:fld id="{54DA1C4B-97B1-4D37-9DBA-BEC0A65685D6}" type="slidenum">
              <a:rPr lang="en-GB"/>
              <a:pPr>
                <a:defRPr/>
              </a:pPr>
              <a:t>‹#›</a:t>
            </a:fld>
            <a:endParaRPr lang="en-GB"/>
          </a:p>
        </p:txBody>
      </p:sp>
      <p:sp>
        <p:nvSpPr>
          <p:cNvPr id="7" name="Date Placeholder 3"/>
          <p:cNvSpPr>
            <a:spLocks noGrp="1"/>
          </p:cNvSpPr>
          <p:nvPr>
            <p:ph type="dt" sz="half" idx="17"/>
          </p:nvPr>
        </p:nvSpPr>
        <p:spPr/>
        <p:txBody>
          <a:bodyPr/>
          <a:lstStyle>
            <a:lvl1pPr>
              <a:defRPr/>
            </a:lvl1pPr>
          </a:lstStyle>
          <a:p>
            <a:pPr>
              <a:defRPr/>
            </a:pPr>
            <a:endParaRPr lang="en-GB"/>
          </a:p>
        </p:txBody>
      </p:sp>
    </p:spTree>
    <p:extLst>
      <p:ext uri="{BB962C8B-B14F-4D97-AF65-F5344CB8AC3E}">
        <p14:creationId xmlns:p14="http://schemas.microsoft.com/office/powerpoint/2010/main" val="409113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GB"/>
          </a:p>
        </p:txBody>
      </p:sp>
      <p:sp>
        <p:nvSpPr>
          <p:cNvPr id="8" name="Slide Number Placeholder 5"/>
          <p:cNvSpPr>
            <a:spLocks noGrp="1"/>
          </p:cNvSpPr>
          <p:nvPr>
            <p:ph type="sldNum" sz="quarter" idx="16"/>
          </p:nvPr>
        </p:nvSpPr>
        <p:spPr/>
        <p:txBody>
          <a:bodyPr/>
          <a:lstStyle>
            <a:lvl1pPr>
              <a:defRPr/>
            </a:lvl1pPr>
          </a:lstStyle>
          <a:p>
            <a:pPr>
              <a:defRPr/>
            </a:pPr>
            <a:fld id="{FD33EF0D-52E8-42EE-A4AD-C98DCD5DA1F1}" type="slidenum">
              <a:rPr lang="en-GB"/>
              <a:pPr>
                <a:defRPr/>
              </a:pPr>
              <a:t>‹#›</a:t>
            </a:fld>
            <a:endParaRPr lang="en-GB"/>
          </a:p>
        </p:txBody>
      </p:sp>
      <p:sp>
        <p:nvSpPr>
          <p:cNvPr id="9" name="Date Placeholder 3"/>
          <p:cNvSpPr>
            <a:spLocks noGrp="1"/>
          </p:cNvSpPr>
          <p:nvPr>
            <p:ph type="dt" sz="half" idx="17"/>
          </p:nvPr>
        </p:nvSpPr>
        <p:spPr/>
        <p:txBody>
          <a:bodyPr/>
          <a:lstStyle>
            <a:lvl1pPr>
              <a:defRPr/>
            </a:lvl1pPr>
          </a:lstStyle>
          <a:p>
            <a:pPr>
              <a:defRPr/>
            </a:pPr>
            <a:endParaRPr lang="en-GB"/>
          </a:p>
        </p:txBody>
      </p:sp>
    </p:spTree>
    <p:extLst>
      <p:ext uri="{BB962C8B-B14F-4D97-AF65-F5344CB8AC3E}">
        <p14:creationId xmlns:p14="http://schemas.microsoft.com/office/powerpoint/2010/main" val="399091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GB"/>
          </a:p>
        </p:txBody>
      </p:sp>
      <p:sp>
        <p:nvSpPr>
          <p:cNvPr id="4" name="Slide Number Placeholder 5"/>
          <p:cNvSpPr>
            <a:spLocks noGrp="1"/>
          </p:cNvSpPr>
          <p:nvPr>
            <p:ph type="sldNum" sz="quarter" idx="11"/>
          </p:nvPr>
        </p:nvSpPr>
        <p:spPr/>
        <p:txBody>
          <a:bodyPr/>
          <a:lstStyle>
            <a:lvl1pPr>
              <a:defRPr/>
            </a:lvl1pPr>
          </a:lstStyle>
          <a:p>
            <a:pPr>
              <a:defRPr/>
            </a:pPr>
            <a:fld id="{963D0ABC-E9F9-4F3C-AE40-44DBA38438F6}" type="slidenum">
              <a:rPr lang="en-GB"/>
              <a:pPr>
                <a:defRPr/>
              </a:pPr>
              <a:t>‹#›</a:t>
            </a:fld>
            <a:endParaRPr lang="en-GB"/>
          </a:p>
        </p:txBody>
      </p:sp>
      <p:sp>
        <p:nvSpPr>
          <p:cNvPr id="5"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71325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GB"/>
          </a:p>
        </p:txBody>
      </p:sp>
      <p:sp>
        <p:nvSpPr>
          <p:cNvPr id="3" name="Slide Number Placeholder 5"/>
          <p:cNvSpPr>
            <a:spLocks noGrp="1"/>
          </p:cNvSpPr>
          <p:nvPr>
            <p:ph type="sldNum" sz="quarter" idx="11"/>
          </p:nvPr>
        </p:nvSpPr>
        <p:spPr/>
        <p:txBody>
          <a:bodyPr/>
          <a:lstStyle>
            <a:lvl1pPr>
              <a:defRPr/>
            </a:lvl1pPr>
          </a:lstStyle>
          <a:p>
            <a:pPr>
              <a:defRPr/>
            </a:pPr>
            <a:fld id="{D18E9E29-2167-47A1-8010-4CC0A8C70506}" type="slidenum">
              <a:rPr lang="en-GB"/>
              <a:pPr>
                <a:defRPr/>
              </a:pPr>
              <a:t>‹#›</a:t>
            </a:fld>
            <a:endParaRPr lang="en-GB"/>
          </a:p>
        </p:txBody>
      </p:sp>
      <p:sp>
        <p:nvSpPr>
          <p:cNvPr id="4"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171116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p:txBody>
          <a:bodyPr/>
          <a:lstStyle>
            <a:lvl1pPr>
              <a:defRPr/>
            </a:lvl1pPr>
          </a:lstStyle>
          <a:p>
            <a:pPr>
              <a:defRPr/>
            </a:pPr>
            <a:endParaRPr lang="en-GB"/>
          </a:p>
        </p:txBody>
      </p:sp>
      <p:sp>
        <p:nvSpPr>
          <p:cNvPr id="6" name="Slide Number Placeholder 5"/>
          <p:cNvSpPr>
            <a:spLocks noGrp="1"/>
          </p:cNvSpPr>
          <p:nvPr>
            <p:ph type="sldNum" sz="quarter" idx="15"/>
          </p:nvPr>
        </p:nvSpPr>
        <p:spPr/>
        <p:txBody>
          <a:bodyPr/>
          <a:lstStyle>
            <a:lvl1pPr>
              <a:defRPr/>
            </a:lvl1pPr>
          </a:lstStyle>
          <a:p>
            <a:pPr>
              <a:defRPr/>
            </a:pPr>
            <a:fld id="{775BFCA6-E664-4AF5-92AE-AA3965495D40}" type="slidenum">
              <a:rPr lang="en-GB"/>
              <a:pPr>
                <a:defRPr/>
              </a:pPr>
              <a:t>‹#›</a:t>
            </a:fld>
            <a:endParaRPr lang="en-GB"/>
          </a:p>
        </p:txBody>
      </p:sp>
      <p:sp>
        <p:nvSpPr>
          <p:cNvPr id="7" name="Date Placeholder 3"/>
          <p:cNvSpPr>
            <a:spLocks noGrp="1"/>
          </p:cNvSpPr>
          <p:nvPr>
            <p:ph type="dt" sz="half" idx="16"/>
          </p:nvPr>
        </p:nvSpPr>
        <p:spPr/>
        <p:txBody>
          <a:bodyPr/>
          <a:lstStyle>
            <a:lvl1pPr>
              <a:defRPr/>
            </a:lvl1pPr>
          </a:lstStyle>
          <a:p>
            <a:pPr>
              <a:defRPr/>
            </a:pPr>
            <a:endParaRPr lang="en-GB"/>
          </a:p>
        </p:txBody>
      </p:sp>
    </p:spTree>
    <p:extLst>
      <p:ext uri="{BB962C8B-B14F-4D97-AF65-F5344CB8AC3E}">
        <p14:creationId xmlns:p14="http://schemas.microsoft.com/office/powerpoint/2010/main" val="193256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pPr>
              <a:defRPr/>
            </a:pPr>
            <a:fld id="{D6036431-954D-4868-887A-06943479ED78}" type="slidenum">
              <a:rPr lang="en-GB"/>
              <a:pPr>
                <a:defRPr/>
              </a:pPr>
              <a:t>‹#›</a:t>
            </a:fld>
            <a:endParaRPr lang="en-GB"/>
          </a:p>
        </p:txBody>
      </p:sp>
      <p:sp>
        <p:nvSpPr>
          <p:cNvPr id="7" name="Date Placeholder 3"/>
          <p:cNvSpPr>
            <a:spLocks noGrp="1"/>
          </p:cNvSpPr>
          <p:nvPr>
            <p:ph type="dt" sz="half" idx="12"/>
          </p:nvPr>
        </p:nvSpPr>
        <p:spPr/>
        <p:txBody>
          <a:bodyPr/>
          <a:lstStyle>
            <a:lvl1pPr>
              <a:defRPr/>
            </a:lvl1pPr>
          </a:lstStyle>
          <a:p>
            <a:pPr>
              <a:defRPr/>
            </a:pPr>
            <a:endParaRPr lang="en-GB"/>
          </a:p>
        </p:txBody>
      </p:sp>
    </p:spTree>
    <p:extLst>
      <p:ext uri="{BB962C8B-B14F-4D97-AF65-F5344CB8AC3E}">
        <p14:creationId xmlns:p14="http://schemas.microsoft.com/office/powerpoint/2010/main" val="165762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a:defRPr/>
            </a:pPr>
            <a:endParaRPr lang="en-GB"/>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pPr>
              <a:defRPr/>
            </a:pPr>
            <a:fld id="{853766E8-403D-4BD3-BB46-B3787EABA6FA}" type="slidenum">
              <a:rPr lang="en-GB"/>
              <a:pPr>
                <a:defRPr/>
              </a:pPr>
              <a:t>‹#›</a:t>
            </a:fld>
            <a:endParaRPr lang="en-GB"/>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a:defRPr/>
            </a:pPr>
            <a:endParaRPr lang="en-US"/>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a:defRPr sz="1200">
                <a:solidFill>
                  <a:srgbClr val="FFFFFF"/>
                </a:solidFil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5060" r:id="rId1"/>
    <p:sldLayoutId id="2147485050" r:id="rId2"/>
    <p:sldLayoutId id="2147485051" r:id="rId3"/>
    <p:sldLayoutId id="2147485052" r:id="rId4"/>
    <p:sldLayoutId id="2147485053" r:id="rId5"/>
    <p:sldLayoutId id="2147485054" r:id="rId6"/>
    <p:sldLayoutId id="2147485055" r:id="rId7"/>
    <p:sldLayoutId id="2147485056" r:id="rId8"/>
    <p:sldLayoutId id="2147485057" r:id="rId9"/>
    <p:sldLayoutId id="2147485058" r:id="rId10"/>
    <p:sldLayoutId id="2147485059" r:id="rId11"/>
    <p:sldLayoutId id="2147485061" r:id="rId12"/>
    <p:sldLayoutId id="2147485062"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ina@inu.edu.p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39091" y="1267486"/>
            <a:ext cx="7777363" cy="1816908"/>
          </a:xfrm>
        </p:spPr>
        <p:txBody>
          <a:bodyPr/>
          <a:lstStyle/>
          <a:p>
            <a:pPr eaLnBrk="1" hangingPunct="1">
              <a:defRPr/>
            </a:pPr>
            <a:r>
              <a:rPr lang="en-GB" sz="8000" dirty="0" smtClean="0"/>
              <a:t>Building Drawings</a:t>
            </a:r>
            <a:endParaRPr lang="en-US" sz="8000" dirty="0"/>
          </a:p>
        </p:txBody>
      </p:sp>
      <p:sp>
        <p:nvSpPr>
          <p:cNvPr id="5123" name="Subtitle 6"/>
          <p:cNvSpPr>
            <a:spLocks noGrp="1"/>
          </p:cNvSpPr>
          <p:nvPr>
            <p:ph type="subTitle" idx="1"/>
          </p:nvPr>
        </p:nvSpPr>
        <p:spPr>
          <a:xfrm>
            <a:off x="1216025" y="201613"/>
            <a:ext cx="6189663" cy="949325"/>
          </a:xfrm>
        </p:spPr>
        <p:txBody>
          <a:bodyPr/>
          <a:lstStyle/>
          <a:p>
            <a:pPr eaLnBrk="1" hangingPunct="1"/>
            <a:r>
              <a:rPr lang="en-US" smtClean="0">
                <a:solidFill>
                  <a:schemeClr val="tx2"/>
                </a:solidFill>
              </a:rPr>
              <a:t>Civil Engineering Drawings &amp; Graphics</a:t>
            </a:r>
          </a:p>
        </p:txBody>
      </p:sp>
      <p:sp>
        <p:nvSpPr>
          <p:cNvPr id="4" name="Subtitle 6"/>
          <p:cNvSpPr txBox="1">
            <a:spLocks/>
          </p:cNvSpPr>
          <p:nvPr/>
        </p:nvSpPr>
        <p:spPr bwMode="auto">
          <a:xfrm>
            <a:off x="1216025" y="5227093"/>
            <a:ext cx="6043613" cy="150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0" indent="0" algn="r" rtl="0" eaLnBrk="0" fontAlgn="base" hangingPunct="0">
              <a:spcBef>
                <a:spcPct val="20000"/>
              </a:spcBef>
              <a:spcAft>
                <a:spcPct val="0"/>
              </a:spcAft>
              <a:buFont typeface="Arial" charset="0"/>
              <a:buNone/>
              <a:defRPr sz="2400" kern="1200">
                <a:solidFill>
                  <a:schemeClr val="tx2">
                    <a:lumMod val="60000"/>
                    <a:lumOff val="40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Calibri" pitchFamily="34" charset="0"/>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algn="l" eaLnBrk="1" hangingPunct="1">
              <a:defRPr/>
            </a:pPr>
            <a:r>
              <a:rPr lang="en-US" dirty="0" smtClean="0">
                <a:solidFill>
                  <a:schemeClr val="tx2"/>
                </a:solidFill>
              </a:rPr>
              <a:t>Ar. Alina </a:t>
            </a:r>
            <a:r>
              <a:rPr lang="en-US" dirty="0" smtClean="0">
                <a:solidFill>
                  <a:schemeClr val="tx2"/>
                </a:solidFill>
              </a:rPr>
              <a:t>Babar</a:t>
            </a:r>
          </a:p>
          <a:p>
            <a:pPr algn="l" eaLnBrk="1" hangingPunct="1">
              <a:defRPr/>
            </a:pPr>
            <a:r>
              <a:rPr lang="en-US" dirty="0" smtClean="0">
                <a:solidFill>
                  <a:schemeClr val="tx2"/>
                </a:solidFill>
                <a:hlinkClick r:id="rId2"/>
              </a:rPr>
              <a:t>alina@inu.edu.pk</a:t>
            </a:r>
            <a:endParaRPr lang="en-US" dirty="0" smtClean="0">
              <a:solidFill>
                <a:schemeClr val="tx2"/>
              </a:solidFill>
            </a:endParaRPr>
          </a:p>
          <a:p>
            <a:pPr algn="l" eaLnBrk="1" hangingPunct="1">
              <a:defRPr/>
            </a:pPr>
            <a:endParaRPr lang="en-US" dirty="0" smtClean="0">
              <a:solidFill>
                <a:schemeClr val="tx2"/>
              </a:solidFill>
            </a:endParaRPr>
          </a:p>
          <a:p>
            <a:pPr algn="l" eaLnBrk="1" hangingPunct="1">
              <a:defRPr/>
            </a:pPr>
            <a:r>
              <a:rPr lang="en-US" dirty="0" smtClean="0">
                <a:solidFill>
                  <a:schemeClr val="tx2"/>
                </a:solidFill>
              </a:rPr>
              <a:t>Civil Engineering Department</a:t>
            </a:r>
          </a:p>
          <a:p>
            <a:pPr algn="l" eaLnBrk="1" hangingPunct="1">
              <a:defRPr/>
            </a:pPr>
            <a:r>
              <a:rPr lang="en-US" dirty="0" smtClean="0">
                <a:solidFill>
                  <a:schemeClr val="tx2"/>
                </a:solidFill>
              </a:rPr>
              <a:t>Iqra National University</a:t>
            </a:r>
          </a:p>
        </p:txBody>
      </p:sp>
      <p:sp>
        <p:nvSpPr>
          <p:cNvPr id="5" name="Title 2"/>
          <p:cNvSpPr txBox="1">
            <a:spLocks/>
          </p:cNvSpPr>
          <p:nvPr/>
        </p:nvSpPr>
        <p:spPr>
          <a:xfrm>
            <a:off x="1039091" y="3084394"/>
            <a:ext cx="7777363" cy="593963"/>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GB" sz="4400" dirty="0" smtClean="0">
                <a:ln w="12700">
                  <a:noFill/>
                </a:ln>
                <a:solidFill>
                  <a:schemeClr val="tx2"/>
                </a:solidFill>
                <a:effectLst/>
              </a:rPr>
              <a:t>Set of </a:t>
            </a:r>
            <a:r>
              <a:rPr lang="en-GB" sz="4400" dirty="0">
                <a:ln w="12700">
                  <a:noFill/>
                </a:ln>
                <a:solidFill>
                  <a:schemeClr val="tx2"/>
                </a:solidFill>
                <a:effectLst/>
              </a:rPr>
              <a:t>Working Drawings</a:t>
            </a:r>
            <a:endParaRPr lang="en-US" sz="4400" dirty="0">
              <a:ln w="12700">
                <a:noFill/>
              </a:ln>
              <a:solidFill>
                <a:schemeClr val="tx2"/>
              </a:solidFill>
              <a:effectLst/>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a:defRPr/>
            </a:pPr>
            <a:r>
              <a:rPr lang="en-GB" dirty="0" smtClean="0"/>
              <a:t>Location Plan</a:t>
            </a:r>
          </a:p>
        </p:txBody>
      </p:sp>
      <p:sp>
        <p:nvSpPr>
          <p:cNvPr id="23555" name="Rectangle 3"/>
          <p:cNvSpPr>
            <a:spLocks noGrp="1" noChangeArrowheads="1"/>
          </p:cNvSpPr>
          <p:nvPr>
            <p:ph type="body" sz="half" idx="1"/>
          </p:nvPr>
        </p:nvSpPr>
        <p:spPr>
          <a:xfrm>
            <a:off x="457200" y="1600200"/>
            <a:ext cx="4364038" cy="5105400"/>
          </a:xfrm>
        </p:spPr>
        <p:txBody>
          <a:bodyPr/>
          <a:lstStyle/>
          <a:p>
            <a:pPr algn="just"/>
            <a:r>
              <a:rPr lang="en-GB" sz="1900" smtClean="0"/>
              <a:t>It identifies the location of the proposed new building within its surroundings.  It also helps the builder to plan the layout of a new building scheme and is required by the local government planning department which decided whether or not to approve the project. </a:t>
            </a:r>
          </a:p>
          <a:p>
            <a:pPr algn="just"/>
            <a:r>
              <a:rPr lang="en-GB" sz="1900" smtClean="0"/>
              <a:t>Neighbouring buildings and their boundaries are shown, as are roads, street names and fields. </a:t>
            </a:r>
          </a:p>
          <a:p>
            <a:pPr algn="just"/>
            <a:r>
              <a:rPr lang="en-GB" sz="1900" smtClean="0"/>
              <a:t>The scale of the drawing depends on the size of the whole building scheme but is normally 1:1250 </a:t>
            </a:r>
          </a:p>
          <a:p>
            <a:pPr algn="just"/>
            <a:r>
              <a:rPr lang="en-GB" sz="1900" smtClean="0"/>
              <a:t>All building projects come under local authority control</a:t>
            </a:r>
          </a:p>
        </p:txBody>
      </p:sp>
      <p:pic>
        <p:nvPicPr>
          <p:cNvPr id="23556" name="Picture 28" descr="Bella Montana Site Pla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99025" y="1550988"/>
            <a:ext cx="4244975" cy="5307012"/>
          </a:xfrm>
        </p:spPr>
      </p:pic>
    </p:spTree>
    <p:extLst>
      <p:ext uri="{BB962C8B-B14F-4D97-AF65-F5344CB8AC3E}">
        <p14:creationId xmlns:p14="http://schemas.microsoft.com/office/powerpoint/2010/main" val="17195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8229600" cy="899823"/>
          </a:xfrm>
        </p:spPr>
        <p:txBody>
          <a:bodyPr/>
          <a:lstStyle/>
          <a:p>
            <a:pPr eaLnBrk="1" fontAlgn="auto" hangingPunct="1">
              <a:spcAft>
                <a:spcPts val="0"/>
              </a:spcAft>
              <a:defRPr/>
            </a:pPr>
            <a:r>
              <a:rPr lang="en-GB" sz="6600" dirty="0" smtClean="0"/>
              <a:t>Site Plan</a:t>
            </a:r>
          </a:p>
        </p:txBody>
      </p:sp>
      <p:sp>
        <p:nvSpPr>
          <p:cNvPr id="24579" name="Rectangle 3"/>
          <p:cNvSpPr>
            <a:spLocks noGrp="1" noChangeArrowheads="1"/>
          </p:cNvSpPr>
          <p:nvPr>
            <p:ph type="body" sz="half" idx="1"/>
          </p:nvPr>
        </p:nvSpPr>
        <p:spPr>
          <a:xfrm>
            <a:off x="457200" y="1122363"/>
            <a:ext cx="8437563" cy="1635125"/>
          </a:xfrm>
        </p:spPr>
        <p:txBody>
          <a:bodyPr/>
          <a:lstStyle/>
          <a:p>
            <a:pPr algn="just" eaLnBrk="1" hangingPunct="1"/>
            <a:r>
              <a:rPr lang="en-GB" sz="1500" smtClean="0">
                <a:latin typeface="Verdana" pitchFamily="34" charset="0"/>
                <a:ea typeface="Verdana" pitchFamily="34" charset="0"/>
                <a:cs typeface="Verdana" pitchFamily="34" charset="0"/>
              </a:rPr>
              <a:t>A site plan (also known as a block plan) </a:t>
            </a:r>
            <a:r>
              <a:rPr lang="en-US" sz="1500" smtClean="0">
                <a:latin typeface="Verdana" pitchFamily="34" charset="0"/>
                <a:ea typeface="Verdana" pitchFamily="34" charset="0"/>
                <a:cs typeface="Verdana" pitchFamily="34" charset="0"/>
              </a:rPr>
              <a:t>is a view looking down at a building from above, </a:t>
            </a:r>
            <a:r>
              <a:rPr lang="en-GB" sz="1500" smtClean="0">
                <a:latin typeface="Verdana" pitchFamily="34" charset="0"/>
                <a:ea typeface="Verdana" pitchFamily="34" charset="0"/>
                <a:cs typeface="Verdana" pitchFamily="34" charset="0"/>
              </a:rPr>
              <a:t>illustrating the site boundary and the outline of the new building which are highlighted in the location plan.  </a:t>
            </a:r>
          </a:p>
          <a:p>
            <a:pPr algn="just" eaLnBrk="1" hangingPunct="1"/>
            <a:r>
              <a:rPr lang="en-GB" sz="1500" smtClean="0">
                <a:latin typeface="Verdana" pitchFamily="34" charset="0"/>
                <a:ea typeface="Verdana" pitchFamily="34" charset="0"/>
                <a:cs typeface="Verdana" pitchFamily="34" charset="0"/>
              </a:rPr>
              <a:t>Paths, roads and neighbouring plots are also shown.  This type of plan enables the builder to mark out the site, lay drainage pipes and build manholes.  </a:t>
            </a:r>
          </a:p>
          <a:p>
            <a:r>
              <a:rPr lang="en-US" sz="1500" smtClean="0">
                <a:latin typeface="Verdana" pitchFamily="34" charset="0"/>
                <a:ea typeface="Verdana" pitchFamily="34" charset="0"/>
                <a:cs typeface="Verdana" pitchFamily="34" charset="0"/>
              </a:rPr>
              <a:t>It provides information about the site’s topography,  utilities, site work etc.</a:t>
            </a:r>
          </a:p>
        </p:txBody>
      </p:sp>
      <p:pic>
        <p:nvPicPr>
          <p:cNvPr id="24580" name="Picture 10" descr="Site%20Plan%20-%20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6010" r="6305"/>
          <a:stretch>
            <a:fillRect/>
          </a:stretch>
        </p:blipFill>
        <p:spPr>
          <a:xfrm>
            <a:off x="0" y="2713038"/>
            <a:ext cx="4535488" cy="3992562"/>
          </a:xfrm>
          <a:ln>
            <a:solidFill>
              <a:schemeClr val="tx1"/>
            </a:solidFill>
            <a:miter lim="800000"/>
            <a:headEnd/>
            <a:tailEnd/>
          </a:ln>
        </p:spPr>
      </p:pic>
      <p:sp>
        <p:nvSpPr>
          <p:cNvPr id="18438" name="Text Box 8"/>
          <p:cNvSpPr txBox="1">
            <a:spLocks noChangeArrowheads="1"/>
          </p:cNvSpPr>
          <p:nvPr/>
        </p:nvSpPr>
        <p:spPr bwMode="auto">
          <a:xfrm>
            <a:off x="4535488" y="2643188"/>
            <a:ext cx="4359275"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sz="1500" b="1" dirty="0" smtClean="0">
                <a:solidFill>
                  <a:schemeClr val="accent1"/>
                </a:solidFill>
                <a:ea typeface="Verdana" pitchFamily="34" charset="0"/>
              </a:rPr>
              <a:t>The importance of site plan:</a:t>
            </a:r>
          </a:p>
          <a:p>
            <a:pPr marL="285750" indent="-285750">
              <a:buFont typeface="Arial" pitchFamily="34" charset="0"/>
              <a:buChar char="•"/>
              <a:defRPr/>
            </a:pPr>
            <a:r>
              <a:rPr lang="en-US" sz="1500" dirty="0" smtClean="0">
                <a:solidFill>
                  <a:schemeClr val="tx2"/>
                </a:solidFill>
                <a:ea typeface="Verdana" pitchFamily="34" charset="0"/>
              </a:rPr>
              <a:t>It illustrates the existing natural features such as trees and also existing built features </a:t>
            </a:r>
          </a:p>
          <a:p>
            <a:pPr marL="285750" indent="-285750">
              <a:buFont typeface="Arial" pitchFamily="34" charset="0"/>
              <a:buChar char="•"/>
              <a:defRPr/>
            </a:pPr>
            <a:r>
              <a:rPr lang="en-GB" sz="1500" dirty="0" smtClean="0">
                <a:solidFill>
                  <a:schemeClr val="tx2"/>
                </a:solidFill>
              </a:rPr>
              <a:t>The building outline, including the roof</a:t>
            </a:r>
          </a:p>
          <a:p>
            <a:pPr marL="285750" indent="-285750">
              <a:buFont typeface="Arial" pitchFamily="34" charset="0"/>
              <a:buChar char="•"/>
              <a:defRPr/>
            </a:pPr>
            <a:r>
              <a:rPr lang="en-GB" sz="1500" dirty="0" smtClean="0">
                <a:solidFill>
                  <a:schemeClr val="tx2"/>
                </a:solidFill>
              </a:rPr>
              <a:t>The main dimensions of the house and site</a:t>
            </a:r>
          </a:p>
          <a:p>
            <a:pPr marL="285750" indent="-285750">
              <a:buFont typeface="Arial" pitchFamily="34" charset="0"/>
              <a:buChar char="•"/>
              <a:defRPr/>
            </a:pPr>
            <a:r>
              <a:rPr lang="en-GB" sz="1500" dirty="0" smtClean="0">
                <a:solidFill>
                  <a:schemeClr val="tx2"/>
                </a:solidFill>
              </a:rPr>
              <a:t>Drainage pipes and manholes which run from the bathroom and kitchen to the main drain under the road</a:t>
            </a:r>
          </a:p>
          <a:p>
            <a:pPr marL="285750" indent="-285750">
              <a:buFont typeface="Arial" pitchFamily="34" charset="0"/>
              <a:buChar char="•"/>
              <a:defRPr/>
            </a:pPr>
            <a:r>
              <a:rPr lang="en-GB" sz="1500" dirty="0" smtClean="0">
                <a:solidFill>
                  <a:schemeClr val="tx2"/>
                </a:solidFill>
              </a:rPr>
              <a:t>The position and orientation of the house on the site/ plot</a:t>
            </a:r>
          </a:p>
          <a:p>
            <a:pPr marL="285750" indent="-285750">
              <a:buFont typeface="Arial" pitchFamily="34" charset="0"/>
              <a:buChar char="•"/>
              <a:defRPr/>
            </a:pPr>
            <a:r>
              <a:rPr lang="en-GB" sz="1500" dirty="0" smtClean="0">
                <a:solidFill>
                  <a:schemeClr val="tx2"/>
                </a:solidFill>
              </a:rPr>
              <a:t>Contour lines which show the slope of the land</a:t>
            </a:r>
          </a:p>
          <a:p>
            <a:pPr algn="just" eaLnBrk="1" hangingPunct="1">
              <a:spcBef>
                <a:spcPct val="50000"/>
              </a:spcBef>
              <a:defRPr/>
            </a:pPr>
            <a:r>
              <a:rPr lang="en-GB" sz="1500" b="1" dirty="0" smtClean="0">
                <a:solidFill>
                  <a:schemeClr val="accent1"/>
                </a:solidFill>
              </a:rPr>
              <a:t>The scale of a site plan: </a:t>
            </a:r>
            <a:r>
              <a:rPr lang="en-GB" sz="1500" dirty="0" smtClean="0">
                <a:solidFill>
                  <a:schemeClr val="tx2"/>
                </a:solidFill>
              </a:rPr>
              <a:t>It</a:t>
            </a:r>
            <a:r>
              <a:rPr lang="en-GB" sz="1500" dirty="0" smtClean="0">
                <a:solidFill>
                  <a:schemeClr val="accent1"/>
                </a:solidFill>
              </a:rPr>
              <a:t> </a:t>
            </a:r>
            <a:r>
              <a:rPr lang="en-GB" sz="1500" dirty="0" smtClean="0">
                <a:solidFill>
                  <a:schemeClr val="tx2"/>
                </a:solidFill>
              </a:rPr>
              <a:t>depends on the size of the building.  For houses and small buildings a </a:t>
            </a:r>
            <a:r>
              <a:rPr lang="en-GB" sz="1500" b="1" dirty="0" smtClean="0">
                <a:solidFill>
                  <a:schemeClr val="tx2"/>
                </a:solidFill>
              </a:rPr>
              <a:t>1:200 </a:t>
            </a:r>
            <a:r>
              <a:rPr lang="en-GB" sz="1500" dirty="0" smtClean="0">
                <a:solidFill>
                  <a:schemeClr val="tx2"/>
                </a:solidFill>
              </a:rPr>
              <a:t>scale is used</a:t>
            </a:r>
          </a:p>
        </p:txBody>
      </p:sp>
    </p:spTree>
    <p:extLst>
      <p:ext uri="{BB962C8B-B14F-4D97-AF65-F5344CB8AC3E}">
        <p14:creationId xmlns:p14="http://schemas.microsoft.com/office/powerpoint/2010/main" val="1904549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4"/>
            <a:ext cx="8229600" cy="913678"/>
          </a:xfrm>
        </p:spPr>
        <p:txBody>
          <a:bodyPr/>
          <a:lstStyle/>
          <a:p>
            <a:pPr eaLnBrk="1" fontAlgn="auto" hangingPunct="1">
              <a:spcAft>
                <a:spcPts val="0"/>
              </a:spcAft>
              <a:defRPr/>
            </a:pPr>
            <a:r>
              <a:rPr lang="en-GB" dirty="0" smtClean="0"/>
              <a:t>Floor Plan</a:t>
            </a:r>
          </a:p>
        </p:txBody>
      </p:sp>
      <p:sp>
        <p:nvSpPr>
          <p:cNvPr id="26627" name="Rectangle 3"/>
          <p:cNvSpPr>
            <a:spLocks noGrp="1" noChangeArrowheads="1"/>
          </p:cNvSpPr>
          <p:nvPr>
            <p:ph type="body" sz="half" idx="1"/>
          </p:nvPr>
        </p:nvSpPr>
        <p:spPr>
          <a:xfrm>
            <a:off x="457200" y="1149350"/>
            <a:ext cx="7859713" cy="5168900"/>
          </a:xfrm>
        </p:spPr>
        <p:txBody>
          <a:bodyPr/>
          <a:lstStyle/>
          <a:p>
            <a:pPr>
              <a:lnSpc>
                <a:spcPct val="90000"/>
              </a:lnSpc>
            </a:pPr>
            <a:r>
              <a:rPr lang="en-US" sz="1800" smtClean="0"/>
              <a:t>A floor plan is a drawing of the rooms and spaces in a building </a:t>
            </a:r>
            <a:r>
              <a:rPr lang="en-GB" sz="1800" smtClean="0"/>
              <a:t>with a </a:t>
            </a:r>
            <a:r>
              <a:rPr lang="en-US" sz="1800" smtClean="0"/>
              <a:t>view looking downward from above</a:t>
            </a:r>
          </a:p>
          <a:p>
            <a:pPr>
              <a:lnSpc>
                <a:spcPct val="90000"/>
              </a:lnSpc>
            </a:pPr>
            <a:r>
              <a:rPr lang="en-GB" sz="1800" smtClean="0"/>
              <a:t>It is a type of sectional view of the building  with </a:t>
            </a:r>
            <a:r>
              <a:rPr lang="en-US" sz="1800" smtClean="0"/>
              <a:t>a horizontal plane cut through a building from above 5 Feet t</a:t>
            </a:r>
            <a:r>
              <a:rPr lang="en-GB" sz="1800" smtClean="0"/>
              <a:t>o show:</a:t>
            </a:r>
          </a:p>
          <a:p>
            <a:pPr lvl="1" eaLnBrk="1" hangingPunct="1"/>
            <a:r>
              <a:rPr lang="en-GB" sz="1600" smtClean="0"/>
              <a:t>The arrangement of rooms</a:t>
            </a:r>
          </a:p>
          <a:p>
            <a:pPr lvl="1" eaLnBrk="1" hangingPunct="1"/>
            <a:r>
              <a:rPr lang="en-US" sz="1600" smtClean="0"/>
              <a:t>The horizontal dimensions between the walls to specify room sizes and wall lengths.</a:t>
            </a:r>
          </a:p>
          <a:p>
            <a:pPr lvl="1" eaLnBrk="1" hangingPunct="1"/>
            <a:r>
              <a:rPr lang="en-US" sz="1600" smtClean="0"/>
              <a:t>The thickness &amp; construction of vertical walls &amp; columns that define these spaces</a:t>
            </a:r>
            <a:endParaRPr lang="en-GB" sz="1600" smtClean="0"/>
          </a:p>
          <a:p>
            <a:pPr lvl="1" eaLnBrk="1" hangingPunct="1"/>
            <a:r>
              <a:rPr lang="en-GB" sz="1600" smtClean="0"/>
              <a:t>The positions of windows and doors</a:t>
            </a:r>
          </a:p>
          <a:p>
            <a:pPr lvl="1" eaLnBrk="1" hangingPunct="1"/>
            <a:r>
              <a:rPr lang="en-US" sz="1600" smtClean="0"/>
              <a:t>Details like sinks, kitchen counters, water heaters, furnaces, etc. </a:t>
            </a:r>
          </a:p>
          <a:p>
            <a:pPr algn="just" eaLnBrk="1" hangingPunct="1">
              <a:spcBef>
                <a:spcPct val="50000"/>
              </a:spcBef>
            </a:pPr>
            <a:r>
              <a:rPr lang="en-GB" sz="1800" smtClean="0"/>
              <a:t>Floor plans are used by builders, plumbers, electricians and joiners to help plan the construction work and to cost the building materials.</a:t>
            </a:r>
          </a:p>
          <a:p>
            <a:pPr algn="just" eaLnBrk="1" hangingPunct="1">
              <a:spcBef>
                <a:spcPct val="50000"/>
              </a:spcBef>
            </a:pPr>
            <a:r>
              <a:rPr lang="en-GB" sz="1800" smtClean="0"/>
              <a:t>The scale of a floor plan depends on the size of the building but for most domestic buildings a sale of 1:50 is used</a:t>
            </a:r>
          </a:p>
          <a:p>
            <a:pPr algn="just" eaLnBrk="1" hangingPunct="1"/>
            <a:r>
              <a:rPr lang="en-GB" sz="1800" smtClean="0"/>
              <a:t>Floor plan includes dimensions of each room &amp; the exact positions of doors &amp; windows</a:t>
            </a:r>
          </a:p>
          <a:p>
            <a:pPr lvl="1" eaLnBrk="1" hangingPunct="1"/>
            <a:endParaRPr lang="en-GB" sz="1600" smtClean="0"/>
          </a:p>
        </p:txBody>
      </p:sp>
    </p:spTree>
    <p:extLst>
      <p:ext uri="{BB962C8B-B14F-4D97-AF65-F5344CB8AC3E}">
        <p14:creationId xmlns:p14="http://schemas.microsoft.com/office/powerpoint/2010/main" val="1170859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Floor Plan</a:t>
            </a:r>
            <a:r>
              <a:rPr lang="en-US" dirty="0"/>
              <a:t>s</a:t>
            </a:r>
          </a:p>
        </p:txBody>
      </p:sp>
      <p:sp>
        <p:nvSpPr>
          <p:cNvPr id="4" name="Content Placeholder 3"/>
          <p:cNvSpPr>
            <a:spLocks noGrp="1"/>
          </p:cNvSpPr>
          <p:nvPr>
            <p:ph idx="1"/>
          </p:nvPr>
        </p:nvSpPr>
        <p:spPr/>
        <p:txBody>
          <a:bodyPr>
            <a:normAutofit fontScale="92500" lnSpcReduction="10000"/>
          </a:bodyPr>
          <a:lstStyle/>
          <a:p>
            <a:pPr marL="0" indent="0">
              <a:buFont typeface="Arial" charset="0"/>
              <a:buNone/>
              <a:defRPr/>
            </a:pPr>
            <a:r>
              <a:rPr lang="en-US" b="1" dirty="0" smtClean="0">
                <a:solidFill>
                  <a:schemeClr val="accent1"/>
                </a:solidFill>
              </a:rPr>
              <a:t>The importance of Plans:</a:t>
            </a:r>
          </a:p>
          <a:p>
            <a:pPr>
              <a:defRPr/>
            </a:pPr>
            <a:r>
              <a:rPr lang="en-US" dirty="0" smtClean="0"/>
              <a:t>Define the spaces &amp; its functional relationship.</a:t>
            </a:r>
          </a:p>
          <a:p>
            <a:pPr>
              <a:defRPr/>
            </a:pPr>
            <a:r>
              <a:rPr lang="en-US" dirty="0" smtClean="0"/>
              <a:t>Illustrates places of openings (doors- windows).</a:t>
            </a:r>
          </a:p>
          <a:p>
            <a:pPr>
              <a:defRPr/>
            </a:pPr>
            <a:r>
              <a:rPr lang="en-US" dirty="0" smtClean="0"/>
              <a:t>Finishing.</a:t>
            </a:r>
          </a:p>
          <a:p>
            <a:pPr>
              <a:defRPr/>
            </a:pPr>
            <a:r>
              <a:rPr lang="en-US" dirty="0" smtClean="0"/>
              <a:t>Entrance (main- secondary)</a:t>
            </a:r>
          </a:p>
          <a:p>
            <a:pPr>
              <a:defRPr/>
            </a:pPr>
            <a:r>
              <a:rPr lang="en-US" dirty="0" smtClean="0"/>
              <a:t>Utilities (stairs, elevators, baths, stores) </a:t>
            </a:r>
          </a:p>
          <a:p>
            <a:pPr>
              <a:defRPr/>
            </a:pPr>
            <a:r>
              <a:rPr lang="en-US" dirty="0" smtClean="0"/>
              <a:t>Structural system:</a:t>
            </a:r>
          </a:p>
          <a:p>
            <a:pPr lvl="1">
              <a:defRPr/>
            </a:pPr>
            <a:r>
              <a:rPr lang="en-US" dirty="0" smtClean="0"/>
              <a:t>R.C, steel, bearing walls</a:t>
            </a:r>
          </a:p>
          <a:p>
            <a:pPr lvl="1">
              <a:defRPr/>
            </a:pPr>
            <a:r>
              <a:rPr lang="en-US" dirty="0" smtClean="0"/>
              <a:t>Columns, beams</a:t>
            </a:r>
          </a:p>
          <a:p>
            <a:pPr lvl="1">
              <a:defRPr/>
            </a:pPr>
            <a:r>
              <a:rPr lang="en-US" dirty="0" smtClean="0"/>
              <a:t>Thickness of walls (exterior &amp; interior)</a:t>
            </a:r>
          </a:p>
          <a:p>
            <a:pPr>
              <a:defRPr/>
            </a:pPr>
            <a:r>
              <a:rPr lang="en-US" dirty="0" smtClean="0"/>
              <a:t>Measurement and cost (quantity survey)</a:t>
            </a:r>
            <a:endParaRPr lang="en-US" dirty="0"/>
          </a:p>
        </p:txBody>
      </p:sp>
    </p:spTree>
    <p:extLst>
      <p:ext uri="{BB962C8B-B14F-4D97-AF65-F5344CB8AC3E}">
        <p14:creationId xmlns:p14="http://schemas.microsoft.com/office/powerpoint/2010/main" val="88699455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4"/>
            <a:ext cx="8229600" cy="913678"/>
          </a:xfrm>
        </p:spPr>
        <p:txBody>
          <a:bodyPr/>
          <a:lstStyle/>
          <a:p>
            <a:pPr eaLnBrk="1" fontAlgn="auto" hangingPunct="1">
              <a:spcAft>
                <a:spcPts val="0"/>
              </a:spcAft>
              <a:defRPr/>
            </a:pPr>
            <a:r>
              <a:rPr lang="en-GB" sz="5400" dirty="0" smtClean="0"/>
              <a:t>Components in Floor Plan</a:t>
            </a:r>
          </a:p>
        </p:txBody>
      </p:sp>
      <p:sp>
        <p:nvSpPr>
          <p:cNvPr id="28675" name="Rectangle 3"/>
          <p:cNvSpPr>
            <a:spLocks noGrp="1" noChangeArrowheads="1"/>
          </p:cNvSpPr>
          <p:nvPr>
            <p:ph type="body" sz="half" idx="1"/>
          </p:nvPr>
        </p:nvSpPr>
        <p:spPr>
          <a:xfrm>
            <a:off x="457200" y="1177925"/>
            <a:ext cx="7859713" cy="5430838"/>
          </a:xfrm>
        </p:spPr>
        <p:txBody>
          <a:bodyPr/>
          <a:lstStyle/>
          <a:p>
            <a:pPr eaLnBrk="1" hangingPunct="1"/>
            <a:r>
              <a:rPr lang="en-US" sz="2000" smtClean="0"/>
              <a:t>There are 4 components of floor plans  </a:t>
            </a:r>
          </a:p>
          <a:p>
            <a:pPr lvl="1" eaLnBrk="1" hangingPunct="1"/>
            <a:r>
              <a:rPr lang="en-GB" sz="2000" smtClean="0"/>
              <a:t>Column to column dimensions </a:t>
            </a:r>
          </a:p>
          <a:p>
            <a:pPr lvl="1" eaLnBrk="1" hangingPunct="1"/>
            <a:r>
              <a:rPr lang="en-GB" sz="2000" smtClean="0"/>
              <a:t>Door, window and other dimensions</a:t>
            </a:r>
          </a:p>
          <a:p>
            <a:pPr lvl="1" eaLnBrk="1" hangingPunct="1"/>
            <a:r>
              <a:rPr lang="en-GB" sz="2000" smtClean="0"/>
              <a:t>Room Tags</a:t>
            </a:r>
          </a:p>
          <a:p>
            <a:pPr lvl="1" eaLnBrk="1" hangingPunct="1"/>
            <a:r>
              <a:rPr lang="en-GB" sz="2000" smtClean="0"/>
              <a:t>Furniture Layout </a:t>
            </a:r>
          </a:p>
          <a:p>
            <a:pPr eaLnBrk="1" hangingPunct="1"/>
            <a:r>
              <a:rPr lang="en-US" sz="2000" smtClean="0"/>
              <a:t>These components are individually shown on the same floor plan and then printed on separate sheets of a drawing set for easy  communication  </a:t>
            </a:r>
          </a:p>
          <a:p>
            <a:pPr eaLnBrk="1" hangingPunct="1"/>
            <a:r>
              <a:rPr lang="en-US" sz="2000" smtClean="0"/>
              <a:t>All of these components can be merged in one plan and can be printed on a single sheet  rather than on multiple sheets e.g. One plan having dimensions, room tags and furniture layout all together depending on the clarity and size of sheets and complexity of the project</a:t>
            </a:r>
          </a:p>
          <a:p>
            <a:pPr eaLnBrk="1" hangingPunct="1"/>
            <a:r>
              <a:rPr lang="en-US" sz="2000" smtClean="0"/>
              <a:t>In order for the client to easily understand and read these drawings all the above mentioned plans are printed separately </a:t>
            </a:r>
            <a:endParaRPr lang="en-GB" sz="2000" smtClean="0"/>
          </a:p>
        </p:txBody>
      </p:sp>
    </p:spTree>
    <p:extLst>
      <p:ext uri="{BB962C8B-B14F-4D97-AF65-F5344CB8AC3E}">
        <p14:creationId xmlns:p14="http://schemas.microsoft.com/office/powerpoint/2010/main" val="1156814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3741" t="6824" r="12363" b="16415"/>
          <a:stretch>
            <a:fillRect/>
          </a:stretch>
        </p:blipFill>
        <p:spPr>
          <a:xfrm>
            <a:off x="234950" y="317500"/>
            <a:ext cx="8909050" cy="6540500"/>
          </a:xfrm>
          <a:noFill/>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72346" t="59656" r="9006" b="29205"/>
          <a:stretch>
            <a:fillRect/>
          </a:stretch>
        </p:blipFill>
        <p:spPr bwMode="auto">
          <a:xfrm>
            <a:off x="263525" y="82550"/>
            <a:ext cx="22971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2952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sz="6600" dirty="0" smtClean="0"/>
              <a:t>Elevations</a:t>
            </a:r>
            <a:endParaRPr lang="en-US" sz="6600" dirty="0"/>
          </a:p>
        </p:txBody>
      </p:sp>
      <p:sp>
        <p:nvSpPr>
          <p:cNvPr id="4" name="Content Placeholder 3"/>
          <p:cNvSpPr>
            <a:spLocks noGrp="1"/>
          </p:cNvSpPr>
          <p:nvPr>
            <p:ph idx="1"/>
          </p:nvPr>
        </p:nvSpPr>
        <p:spPr/>
        <p:txBody>
          <a:bodyPr>
            <a:normAutofit fontScale="70000" lnSpcReduction="20000"/>
          </a:bodyPr>
          <a:lstStyle/>
          <a:p>
            <a:pPr eaLnBrk="1" hangingPunct="1">
              <a:defRPr/>
            </a:pPr>
            <a:r>
              <a:rPr lang="en-GB" dirty="0"/>
              <a:t>Elevations are orthographic projections of a building </a:t>
            </a:r>
            <a:r>
              <a:rPr lang="en-GB" dirty="0" smtClean="0"/>
              <a:t> OR</a:t>
            </a:r>
          </a:p>
          <a:p>
            <a:pPr eaLnBrk="1" hangingPunct="1">
              <a:defRPr/>
            </a:pPr>
            <a:r>
              <a:rPr lang="en-US" dirty="0"/>
              <a:t>It is view of a building’s exterior perpendicular to the principle vertical surfaces.</a:t>
            </a:r>
          </a:p>
          <a:p>
            <a:pPr eaLnBrk="1" hangingPunct="1">
              <a:defRPr/>
            </a:pPr>
            <a:r>
              <a:rPr lang="en-GB" dirty="0" smtClean="0"/>
              <a:t>Elevations </a:t>
            </a:r>
            <a:r>
              <a:rPr lang="en-GB" dirty="0"/>
              <a:t>are required by the local planning department to assess whether the style and proportions of the proposed building are appropriate for the location.  Builders also need a picture of what the house will look like from the outside.</a:t>
            </a:r>
          </a:p>
          <a:p>
            <a:pPr marL="0" indent="0">
              <a:buFont typeface="Arial" charset="0"/>
              <a:buNone/>
              <a:defRPr/>
            </a:pPr>
            <a:r>
              <a:rPr lang="en-US" dirty="0" smtClean="0">
                <a:solidFill>
                  <a:schemeClr val="accent1"/>
                </a:solidFill>
              </a:rPr>
              <a:t>The importance of </a:t>
            </a:r>
            <a:r>
              <a:rPr lang="en-US" dirty="0">
                <a:solidFill>
                  <a:schemeClr val="accent1"/>
                </a:solidFill>
              </a:rPr>
              <a:t>B</a:t>
            </a:r>
            <a:r>
              <a:rPr lang="en-US" dirty="0" smtClean="0">
                <a:solidFill>
                  <a:schemeClr val="accent1"/>
                </a:solidFill>
              </a:rPr>
              <a:t>uilding Elevations:</a:t>
            </a:r>
          </a:p>
          <a:p>
            <a:pPr>
              <a:defRPr/>
            </a:pPr>
            <a:r>
              <a:rPr lang="en-US" dirty="0" smtClean="0"/>
              <a:t>Exterior finishing</a:t>
            </a:r>
          </a:p>
          <a:p>
            <a:pPr>
              <a:defRPr/>
            </a:pPr>
            <a:r>
              <a:rPr lang="en-US" dirty="0" smtClean="0"/>
              <a:t>Openings</a:t>
            </a:r>
          </a:p>
          <a:p>
            <a:pPr>
              <a:defRPr/>
            </a:pPr>
            <a:r>
              <a:rPr lang="en-US" dirty="0" smtClean="0"/>
              <a:t>Size, shape , materials of exterior surfaces</a:t>
            </a:r>
          </a:p>
          <a:p>
            <a:pPr>
              <a:defRPr/>
            </a:pPr>
            <a:r>
              <a:rPr lang="en-US" dirty="0" smtClean="0"/>
              <a:t>Size proportion</a:t>
            </a:r>
          </a:p>
          <a:p>
            <a:pPr>
              <a:defRPr/>
            </a:pPr>
            <a:r>
              <a:rPr lang="en-US" dirty="0" smtClean="0"/>
              <a:t>Heights of the building</a:t>
            </a:r>
          </a:p>
          <a:p>
            <a:pPr>
              <a:defRPr/>
            </a:pPr>
            <a:r>
              <a:rPr lang="en-US" dirty="0" smtClean="0"/>
              <a:t>Measurements</a:t>
            </a:r>
            <a:endParaRPr lang="en-US" dirty="0"/>
          </a:p>
        </p:txBody>
      </p:sp>
    </p:spTree>
    <p:extLst>
      <p:ext uri="{BB962C8B-B14F-4D97-AF65-F5344CB8AC3E}">
        <p14:creationId xmlns:p14="http://schemas.microsoft.com/office/powerpoint/2010/main" val="1848474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8182" r="8182" b="9378"/>
          <a:stretch>
            <a:fillRect/>
          </a:stretch>
        </p:blipFill>
        <p:spPr>
          <a:xfrm>
            <a:off x="234950" y="0"/>
            <a:ext cx="8909050" cy="6823075"/>
          </a:xfrm>
          <a:noFill/>
        </p:spPr>
      </p:pic>
    </p:spTree>
    <p:extLst>
      <p:ext uri="{BB962C8B-B14F-4D97-AF65-F5344CB8AC3E}">
        <p14:creationId xmlns:p14="http://schemas.microsoft.com/office/powerpoint/2010/main" val="6015303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4275" y="5257800"/>
            <a:ext cx="7239000" cy="1143000"/>
          </a:xfrm>
        </p:spPr>
        <p:txBody>
          <a:bodyPr/>
          <a:lstStyle/>
          <a:p>
            <a:pPr>
              <a:defRPr/>
            </a:pPr>
            <a:r>
              <a:rPr lang="en-US" dirty="0" smtClean="0"/>
              <a:t>Section</a:t>
            </a:r>
            <a:endParaRPr lang="en-US" dirty="0"/>
          </a:p>
        </p:txBody>
      </p:sp>
      <p:sp>
        <p:nvSpPr>
          <p:cNvPr id="4" name="Content Placeholder 3"/>
          <p:cNvSpPr>
            <a:spLocks noGrp="1"/>
          </p:cNvSpPr>
          <p:nvPr>
            <p:ph idx="1"/>
          </p:nvPr>
        </p:nvSpPr>
        <p:spPr>
          <a:xfrm>
            <a:off x="735013" y="609600"/>
            <a:ext cx="7467600" cy="1219200"/>
          </a:xfrm>
        </p:spPr>
        <p:txBody>
          <a:bodyPr>
            <a:normAutofit fontScale="62500" lnSpcReduction="20000"/>
          </a:bodyPr>
          <a:lstStyle/>
          <a:p>
            <a:pPr>
              <a:defRPr/>
            </a:pPr>
            <a:r>
              <a:rPr lang="en-US" dirty="0" smtClean="0"/>
              <a:t>It is a vertical pane cut through a building where </a:t>
            </a:r>
            <a:r>
              <a:rPr lang="en-US" dirty="0"/>
              <a:t>you can see through the walls into the house or </a:t>
            </a:r>
            <a:r>
              <a:rPr lang="en-US" dirty="0" smtClean="0"/>
              <a:t>building</a:t>
            </a:r>
          </a:p>
          <a:p>
            <a:pPr>
              <a:defRPr/>
            </a:pPr>
            <a:r>
              <a:rPr lang="en-US" dirty="0" smtClean="0"/>
              <a:t>Or It is a drawing of interior &amp; exterior partitions and roofs and ground floor in addition of interior elevations seen beyond the plane of cut.</a:t>
            </a:r>
          </a:p>
          <a:p>
            <a:pPr marL="0" indent="0">
              <a:buFont typeface="Arial" charset="0"/>
              <a:buNone/>
              <a:defRPr/>
            </a:pPr>
            <a:endParaRPr lang="en-US" dirty="0" smtClean="0"/>
          </a:p>
        </p:txBody>
      </p:sp>
      <p:sp>
        <p:nvSpPr>
          <p:cNvPr id="11" name="Content Placeholder 3"/>
          <p:cNvSpPr txBox="1">
            <a:spLocks/>
          </p:cNvSpPr>
          <p:nvPr/>
        </p:nvSpPr>
        <p:spPr bwMode="auto">
          <a:xfrm>
            <a:off x="735013" y="1731963"/>
            <a:ext cx="3338512"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buFont typeface="Arial" charset="0"/>
              <a:buNone/>
              <a:defRPr/>
            </a:pPr>
            <a:r>
              <a:rPr lang="en-US" b="1" dirty="0" smtClean="0">
                <a:solidFill>
                  <a:schemeClr val="accent1"/>
                </a:solidFill>
              </a:rPr>
              <a:t>The importance of Building Sections:</a:t>
            </a:r>
          </a:p>
          <a:p>
            <a:pPr>
              <a:defRPr/>
            </a:pPr>
            <a:r>
              <a:rPr lang="en-US" dirty="0" smtClean="0"/>
              <a:t>Illustrate building construction</a:t>
            </a:r>
          </a:p>
          <a:p>
            <a:pPr>
              <a:defRPr/>
            </a:pPr>
            <a:r>
              <a:rPr lang="en-US" dirty="0" smtClean="0"/>
              <a:t>Technical details</a:t>
            </a:r>
          </a:p>
          <a:p>
            <a:pPr>
              <a:defRPr/>
            </a:pPr>
            <a:r>
              <a:rPr lang="en-US" dirty="0" smtClean="0"/>
              <a:t>Types of slab (solid slab, hollow block, flat slab)</a:t>
            </a:r>
          </a:p>
          <a:p>
            <a:pPr>
              <a:defRPr/>
            </a:pPr>
            <a:r>
              <a:rPr lang="en-US" dirty="0" smtClean="0"/>
              <a:t>Building material (block, stone, concrete)</a:t>
            </a:r>
          </a:p>
          <a:p>
            <a:pPr>
              <a:defRPr/>
            </a:pPr>
            <a:r>
              <a:rPr lang="en-US" dirty="0" smtClean="0"/>
              <a:t>Height of the building and levels.</a:t>
            </a:r>
          </a:p>
          <a:p>
            <a:pPr>
              <a:defRPr/>
            </a:pPr>
            <a:r>
              <a:rPr lang="en-US" dirty="0" smtClean="0"/>
              <a:t>Details and finishing</a:t>
            </a:r>
          </a:p>
          <a:p>
            <a:pPr>
              <a:defRPr/>
            </a:pPr>
            <a:r>
              <a:rPr lang="en-US" dirty="0" smtClean="0"/>
              <a:t>Measurements</a:t>
            </a:r>
            <a:endParaRPr lang="en-US" dirty="0"/>
          </a:p>
        </p:txBody>
      </p:sp>
      <p:pic>
        <p:nvPicPr>
          <p:cNvPr id="32773" name="Picture 6" descr="Cherokee-section_plusMOOD_annotated"/>
          <p:cNvPicPr>
            <a:picLocks noChangeAspect="1" noChangeArrowheads="1"/>
          </p:cNvPicPr>
          <p:nvPr/>
        </p:nvPicPr>
        <p:blipFill>
          <a:blip r:embed="rId2">
            <a:extLst>
              <a:ext uri="{28A0092B-C50C-407E-A947-70E740481C1C}">
                <a14:useLocalDpi xmlns:a14="http://schemas.microsoft.com/office/drawing/2010/main" val="0"/>
              </a:ext>
            </a:extLst>
          </a:blip>
          <a:srcRect l="14693" t="16818" r="11691" b="21300"/>
          <a:stretch>
            <a:fillRect/>
          </a:stretch>
        </p:blipFill>
        <p:spPr bwMode="auto">
          <a:xfrm>
            <a:off x="3875088" y="1731963"/>
            <a:ext cx="526891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06068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774" t="49432" r="26306" b="485"/>
          <a:stretch>
            <a:fillRect/>
          </a:stretch>
        </p:blipFill>
        <p:spPr>
          <a:xfrm>
            <a:off x="360363" y="844550"/>
            <a:ext cx="8658225" cy="5686425"/>
          </a:xfrm>
          <a:noFill/>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l="72346" t="59656" r="9006" b="29205"/>
          <a:stretch>
            <a:fillRect/>
          </a:stretch>
        </p:blipFill>
        <p:spPr bwMode="auto">
          <a:xfrm>
            <a:off x="234950" y="0"/>
            <a:ext cx="26574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7099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GB" smtClean="0"/>
              <a:t>Introduction</a:t>
            </a:r>
            <a:endParaRPr lang="en-US" dirty="0"/>
          </a:p>
        </p:txBody>
      </p:sp>
      <p:sp>
        <p:nvSpPr>
          <p:cNvPr id="6147" name="Content Placeholder 1"/>
          <p:cNvSpPr>
            <a:spLocks noGrp="1"/>
          </p:cNvSpPr>
          <p:nvPr>
            <p:ph idx="1"/>
          </p:nvPr>
        </p:nvSpPr>
        <p:spPr/>
        <p:txBody>
          <a:bodyPr>
            <a:normAutofit fontScale="70000" lnSpcReduction="20000"/>
          </a:bodyPr>
          <a:lstStyle/>
          <a:p>
            <a:pPr eaLnBrk="1" hangingPunct="1">
              <a:defRPr/>
            </a:pPr>
            <a:r>
              <a:rPr lang="en-GB" dirty="0" smtClean="0"/>
              <a:t>A building or construction project requires a complete set of specialised drawings. These drawings, called a project set, are used by the local planning department and building control, as well as by builders, joiners, plumbers, electricians and water, gas and telephone engineers.</a:t>
            </a:r>
          </a:p>
          <a:p>
            <a:pPr eaLnBrk="1" hangingPunct="1">
              <a:defRPr/>
            </a:pPr>
            <a:endParaRPr lang="en-GB" dirty="0" smtClean="0"/>
          </a:p>
          <a:p>
            <a:pPr eaLnBrk="1" hangingPunct="1">
              <a:defRPr/>
            </a:pPr>
            <a:r>
              <a:rPr lang="en-GB" dirty="0" smtClean="0"/>
              <a:t>The buildings are designed by an architect with a team of technicians and surveyors to help plan and produce the drawings.</a:t>
            </a:r>
          </a:p>
          <a:p>
            <a:pPr eaLnBrk="1" hangingPunct="1">
              <a:defRPr/>
            </a:pPr>
            <a:r>
              <a:rPr lang="en-GB" dirty="0" smtClean="0"/>
              <a:t>  </a:t>
            </a:r>
          </a:p>
          <a:p>
            <a:pPr eaLnBrk="1" hangingPunct="1">
              <a:defRPr/>
            </a:pPr>
            <a:r>
              <a:rPr lang="en-GB" dirty="0"/>
              <a:t>Drawings for new buildings require approval from the building control department and the planning department before construction work can begin. The building control department checks that the quality of design and construction meet the standards/ byelaws.  The planning department assesses whether or not the style and proportions of the proposed building are appropriate for the location</a:t>
            </a:r>
            <a:r>
              <a:rPr lang="en-GB" dirty="0" smtClean="0"/>
              <a:t>.</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66800" y="5257800"/>
            <a:ext cx="7391400" cy="1143000"/>
          </a:xfrm>
          <a:prstGeom prst="rect">
            <a:avLst/>
          </a:prstGeom>
        </p:spPr>
        <p:txBody>
          <a:bodyPr anchor="b"/>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GB" dirty="0" smtClean="0"/>
              <a:t>Sectional Detail</a:t>
            </a:r>
          </a:p>
        </p:txBody>
      </p:sp>
      <p:sp>
        <p:nvSpPr>
          <p:cNvPr id="34819" name="Rectangle 3"/>
          <p:cNvSpPr txBox="1">
            <a:spLocks noChangeArrowheads="1"/>
          </p:cNvSpPr>
          <p:nvPr/>
        </p:nvSpPr>
        <p:spPr bwMode="auto">
          <a:xfrm>
            <a:off x="665163" y="609600"/>
            <a:ext cx="4129087"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20000"/>
              </a:spcBef>
              <a:buFont typeface="Arial" charset="0"/>
              <a:buChar char="»"/>
            </a:pPr>
            <a:r>
              <a:rPr lang="en-GB" sz="2000">
                <a:solidFill>
                  <a:schemeClr val="tx2"/>
                </a:solidFill>
                <a:latin typeface="Calibri" pitchFamily="34" charset="0"/>
              </a:rPr>
              <a:t>A cross-section showing a slice through the wall gives builders, joiners and roofers a great deal of information about how the house should be built,</a:t>
            </a:r>
          </a:p>
          <a:p>
            <a:pPr eaLnBrk="1" hangingPunct="1">
              <a:spcBef>
                <a:spcPct val="20000"/>
              </a:spcBef>
              <a:buFont typeface="Arial" charset="0"/>
              <a:buChar char="»"/>
            </a:pPr>
            <a:endParaRPr lang="en-GB" sz="2000">
              <a:solidFill>
                <a:schemeClr val="tx2"/>
              </a:solidFill>
              <a:latin typeface="Calibri" pitchFamily="34" charset="0"/>
            </a:endParaRPr>
          </a:p>
          <a:p>
            <a:pPr eaLnBrk="1" hangingPunct="1">
              <a:spcBef>
                <a:spcPct val="20000"/>
              </a:spcBef>
              <a:buFont typeface="Arial" charset="0"/>
              <a:buChar char="»"/>
            </a:pPr>
            <a:r>
              <a:rPr lang="en-GB" sz="2000">
                <a:solidFill>
                  <a:schemeClr val="tx2"/>
                </a:solidFill>
                <a:latin typeface="Calibri" pitchFamily="34" charset="0"/>
              </a:rPr>
              <a:t>Sections can be shown through any part of the building and normally a scale of 1:20 is used.  The local building control department needs sectional views and floor plans to assess the quality of construction design.</a:t>
            </a:r>
            <a:endParaRPr lang="en-GB" sz="3600">
              <a:solidFill>
                <a:schemeClr val="tx2"/>
              </a:solidFill>
              <a:latin typeface="Calibri" pitchFamily="34" charset="0"/>
            </a:endParaRP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613" y="290513"/>
            <a:ext cx="37465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41508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7309" y="5257800"/>
            <a:ext cx="7820891" cy="990600"/>
          </a:xfrm>
        </p:spPr>
        <p:txBody>
          <a:bodyPr/>
          <a:lstStyle/>
          <a:p>
            <a:pPr>
              <a:defRPr/>
            </a:pPr>
            <a:r>
              <a:rPr lang="en-US" sz="4000" dirty="0"/>
              <a:t>What do working drawings include?</a:t>
            </a:r>
          </a:p>
        </p:txBody>
      </p:sp>
      <p:sp>
        <p:nvSpPr>
          <p:cNvPr id="6147" name="Content Placeholder 1"/>
          <p:cNvSpPr>
            <a:spLocks noGrp="1"/>
          </p:cNvSpPr>
          <p:nvPr>
            <p:ph idx="1"/>
          </p:nvPr>
        </p:nvSpPr>
        <p:spPr>
          <a:xfrm>
            <a:off x="1219200" y="838200"/>
            <a:ext cx="7467600" cy="4703763"/>
          </a:xfrm>
        </p:spPr>
        <p:txBody>
          <a:bodyPr>
            <a:normAutofit fontScale="70000" lnSpcReduction="20000"/>
          </a:bodyPr>
          <a:lstStyle/>
          <a:p>
            <a:pPr marL="0" indent="0">
              <a:buFont typeface="Arial" charset="0"/>
              <a:buNone/>
              <a:defRPr/>
            </a:pPr>
            <a:r>
              <a:rPr lang="en-US" b="1" dirty="0"/>
              <a:t>Depending upon the purpose they serve, </a:t>
            </a:r>
            <a:r>
              <a:rPr lang="en-US" b="1" dirty="0" smtClean="0"/>
              <a:t>construction/ working </a:t>
            </a:r>
            <a:r>
              <a:rPr lang="en-US" b="1" dirty="0"/>
              <a:t>drawings </a:t>
            </a:r>
            <a:r>
              <a:rPr lang="en-US" b="1" dirty="0" smtClean="0"/>
              <a:t>include:</a:t>
            </a:r>
            <a:endParaRPr lang="en-US" dirty="0"/>
          </a:p>
          <a:p>
            <a:pPr>
              <a:defRPr/>
            </a:pPr>
            <a:r>
              <a:rPr lang="en-US" b="1" dirty="0"/>
              <a:t>Architectural </a:t>
            </a:r>
            <a:r>
              <a:rPr lang="en-US" b="1" dirty="0" smtClean="0"/>
              <a:t>Drawings: </a:t>
            </a:r>
            <a:r>
              <a:rPr lang="en-US" dirty="0"/>
              <a:t>Architectural drawing can be termed as the mother drawing for all the other drawings used for </a:t>
            </a:r>
            <a:r>
              <a:rPr lang="en-US" dirty="0" smtClean="0"/>
              <a:t>construction</a:t>
            </a:r>
            <a:endParaRPr lang="en-US" dirty="0"/>
          </a:p>
          <a:p>
            <a:pPr>
              <a:defRPr/>
            </a:pPr>
            <a:r>
              <a:rPr lang="en-US" dirty="0"/>
              <a:t>Structural </a:t>
            </a:r>
            <a:r>
              <a:rPr lang="en-US" dirty="0" smtClean="0"/>
              <a:t>Drawing</a:t>
            </a:r>
            <a:r>
              <a:rPr lang="en-US" dirty="0"/>
              <a:t>s</a:t>
            </a:r>
          </a:p>
          <a:p>
            <a:pPr>
              <a:defRPr/>
            </a:pPr>
            <a:r>
              <a:rPr lang="en-US" dirty="0"/>
              <a:t>Electrical </a:t>
            </a:r>
            <a:r>
              <a:rPr lang="en-US" dirty="0" smtClean="0"/>
              <a:t>Drawing</a:t>
            </a:r>
            <a:r>
              <a:rPr lang="en-US" dirty="0"/>
              <a:t>s</a:t>
            </a:r>
          </a:p>
          <a:p>
            <a:pPr>
              <a:defRPr/>
            </a:pPr>
            <a:r>
              <a:rPr lang="en-US" dirty="0"/>
              <a:t>Plumbing </a:t>
            </a:r>
            <a:r>
              <a:rPr lang="en-US" dirty="0" smtClean="0"/>
              <a:t>Drawing</a:t>
            </a:r>
            <a:r>
              <a:rPr lang="en-US" dirty="0"/>
              <a:t>s</a:t>
            </a:r>
          </a:p>
          <a:p>
            <a:pPr>
              <a:defRPr/>
            </a:pPr>
            <a:r>
              <a:rPr lang="en-US" dirty="0" smtClean="0"/>
              <a:t>Finishing/ Detail Drawings</a:t>
            </a:r>
          </a:p>
          <a:p>
            <a:pPr marL="0" indent="0">
              <a:buFont typeface="Arial" charset="0"/>
              <a:buNone/>
              <a:defRPr/>
            </a:pPr>
            <a:r>
              <a:rPr lang="en-US" b="1" dirty="0" smtClean="0"/>
              <a:t>Other Drawings:</a:t>
            </a:r>
            <a:endParaRPr lang="en-US" b="1" dirty="0"/>
          </a:p>
          <a:p>
            <a:pPr>
              <a:defRPr/>
            </a:pPr>
            <a:r>
              <a:rPr lang="en-US" dirty="0" smtClean="0"/>
              <a:t>Mechanical</a:t>
            </a:r>
            <a:r>
              <a:rPr lang="en-US" dirty="0"/>
              <a:t> </a:t>
            </a:r>
            <a:r>
              <a:rPr lang="en-US" dirty="0" smtClean="0"/>
              <a:t>drawings</a:t>
            </a:r>
          </a:p>
          <a:p>
            <a:pPr>
              <a:defRPr/>
            </a:pPr>
            <a:r>
              <a:rPr lang="en-US" dirty="0" smtClean="0"/>
              <a:t>Civil drawings</a:t>
            </a:r>
          </a:p>
          <a:p>
            <a:pPr>
              <a:defRPr/>
            </a:pPr>
            <a:endParaRPr lang="en-US" dirty="0"/>
          </a:p>
          <a:p>
            <a:pPr>
              <a:defRPr/>
            </a:pPr>
            <a:r>
              <a:rPr lang="en-US" dirty="0" smtClean="0"/>
              <a:t>Traditionally</a:t>
            </a:r>
            <a:r>
              <a:rPr lang="en-US" dirty="0"/>
              <a:t>, </a:t>
            </a:r>
            <a:r>
              <a:rPr lang="en-US" b="1" dirty="0"/>
              <a:t>working drawings</a:t>
            </a:r>
            <a:r>
              <a:rPr lang="en-US" dirty="0"/>
              <a:t> consist of two-dimensional orthogonal projections of the building or component they are describing, such as plans, sections and elevations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560618"/>
            <a:ext cx="7239000" cy="2840182"/>
          </a:xfrm>
        </p:spPr>
        <p:txBody>
          <a:bodyPr/>
          <a:lstStyle/>
          <a:p>
            <a:pPr>
              <a:defRPr/>
            </a:pPr>
            <a:r>
              <a:rPr lang="en-US" sz="9600" dirty="0" smtClean="0"/>
              <a:t>Main Parts of Drawing Set</a:t>
            </a:r>
            <a:endParaRPr lang="en-US" sz="9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34950" y="273050"/>
            <a:ext cx="8909050" cy="6296025"/>
          </a:xfrm>
          <a:noFill/>
        </p:spPr>
      </p:pic>
      <p:sp>
        <p:nvSpPr>
          <p:cNvPr id="10" name="Title 2"/>
          <p:cNvSpPr>
            <a:spLocks noGrp="1"/>
          </p:cNvSpPr>
          <p:nvPr>
            <p:ph type="title"/>
          </p:nvPr>
        </p:nvSpPr>
        <p:spPr>
          <a:xfrm>
            <a:off x="817418" y="685801"/>
            <a:ext cx="7239000" cy="1143000"/>
          </a:xfrm>
        </p:spPr>
        <p:txBody>
          <a:bodyPr/>
          <a:lstStyle/>
          <a:p>
            <a:pPr eaLnBrk="1" hangingPunct="1">
              <a:defRPr/>
            </a:pPr>
            <a:r>
              <a:rPr lang="en-GB" dirty="0" smtClean="0"/>
              <a:t>Title Sheet</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538" y="273050"/>
            <a:ext cx="8907462" cy="6296025"/>
          </a:xfr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36538" y="273050"/>
            <a:ext cx="8907462" cy="6296025"/>
          </a:xfr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36538" y="273050"/>
            <a:ext cx="8907462" cy="6296025"/>
          </a:xfr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3" descr="img015"/>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5335588" y="658813"/>
            <a:ext cx="380841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4" descr="img014"/>
          <p:cNvPicPr>
            <a:picLocks noChangeAspect="1" noChangeArrowheads="1"/>
          </p:cNvPicPr>
          <p:nvPr/>
        </p:nvPicPr>
        <p:blipFill>
          <a:blip r:embed="rId3">
            <a:lum contrast="-20000"/>
            <a:extLst>
              <a:ext uri="{28A0092B-C50C-407E-A947-70E740481C1C}">
                <a14:useLocalDpi xmlns:a14="http://schemas.microsoft.com/office/drawing/2010/main" val="0"/>
              </a:ext>
            </a:extLst>
          </a:blip>
          <a:srcRect t="2580" b="55791"/>
          <a:stretch>
            <a:fillRect/>
          </a:stretch>
        </p:blipFill>
        <p:spPr bwMode="auto">
          <a:xfrm>
            <a:off x="5334000" y="52578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543050" y="1258888"/>
            <a:ext cx="2565400" cy="698500"/>
          </a:xfrm>
          <a:prstGeom prst="rect">
            <a:avLst/>
          </a:prstGeom>
          <a:solidFill>
            <a:schemeClr val="accent1"/>
          </a:solidFill>
          <a:ln>
            <a:solidFill>
              <a:schemeClr val="tx1"/>
            </a:solidFill>
            <a:miter lim="800000"/>
            <a:headEnd/>
            <a:tailEnd/>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eaLnBrk="1" hangingPunct="1">
              <a:buFont typeface="Wingdings" panose="05000000000000000000" pitchFamily="2" charset="2"/>
              <a:buNone/>
              <a:defRPr/>
            </a:pPr>
            <a:r>
              <a:rPr lang="en-US" kern="0" dirty="0" smtClean="0">
                <a:solidFill>
                  <a:schemeClr val="bg1"/>
                </a:solidFill>
                <a:latin typeface="Tahoma" pitchFamily="34" charset="0"/>
                <a:ea typeface="Tahoma" pitchFamily="34" charset="0"/>
                <a:cs typeface="Tahoma" pitchFamily="34" charset="0"/>
              </a:rPr>
              <a:t>Site plan</a:t>
            </a:r>
          </a:p>
        </p:txBody>
      </p:sp>
      <p:sp>
        <p:nvSpPr>
          <p:cNvPr id="22533" name="Rectangle 4"/>
          <p:cNvSpPr>
            <a:spLocks noChangeArrowheads="1"/>
          </p:cNvSpPr>
          <p:nvPr/>
        </p:nvSpPr>
        <p:spPr bwMode="auto">
          <a:xfrm>
            <a:off x="2771775" y="2357438"/>
            <a:ext cx="2565400" cy="698500"/>
          </a:xfrm>
          <a:prstGeom prst="rect">
            <a:avLst/>
          </a:prstGeom>
          <a:solidFill>
            <a:schemeClr val="accent1"/>
          </a:solidFill>
          <a:ln w="9525">
            <a:solidFill>
              <a:schemeClr val="tx1"/>
            </a:solidFill>
            <a:miter lim="800000"/>
            <a:headEnd/>
            <a:tailEnd/>
          </a:ln>
        </p:spPr>
        <p:txBody>
          <a:bodyPr/>
          <a:lstStyle/>
          <a:p>
            <a:pPr eaLnBrk="1" hangingPunct="1">
              <a:spcBef>
                <a:spcPct val="20000"/>
              </a:spcBef>
              <a:buClr>
                <a:schemeClr val="folHlink"/>
              </a:buClr>
              <a:buSzPct val="60000"/>
            </a:pPr>
            <a:r>
              <a:rPr lang="en-US" sz="2800">
                <a:solidFill>
                  <a:schemeClr val="bg1"/>
                </a:solidFill>
                <a:latin typeface="Tahoma" pitchFamily="34" charset="0"/>
                <a:cs typeface="Arial" charset="0"/>
              </a:rPr>
              <a:t>Floor Plans</a:t>
            </a:r>
          </a:p>
        </p:txBody>
      </p:sp>
      <p:sp>
        <p:nvSpPr>
          <p:cNvPr id="22534" name="AutoShape 8"/>
          <p:cNvSpPr>
            <a:spLocks noChangeArrowheads="1"/>
          </p:cNvSpPr>
          <p:nvPr/>
        </p:nvSpPr>
        <p:spPr bwMode="auto">
          <a:xfrm flipV="1">
            <a:off x="2017713" y="1995488"/>
            <a:ext cx="717550" cy="9302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alpha val="45097"/>
            </a:schemeClr>
          </a:solidFill>
          <a:ln w="9525">
            <a:solidFill>
              <a:schemeClr val="tx1"/>
            </a:solidFill>
            <a:miter lim="800000"/>
            <a:headEnd/>
            <a:tailEnd/>
          </a:ln>
        </p:spPr>
        <p:txBody>
          <a:bodyPr wrap="none" anchor="ctr"/>
          <a:lstStyle/>
          <a:p>
            <a:endParaRPr lang="en-US"/>
          </a:p>
        </p:txBody>
      </p:sp>
      <p:sp>
        <p:nvSpPr>
          <p:cNvPr id="22535" name="AutoShape 9"/>
          <p:cNvSpPr>
            <a:spLocks noChangeArrowheads="1"/>
          </p:cNvSpPr>
          <p:nvPr/>
        </p:nvSpPr>
        <p:spPr bwMode="auto">
          <a:xfrm flipV="1">
            <a:off x="3362325" y="3090863"/>
            <a:ext cx="717550" cy="9302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alpha val="45097"/>
            </a:schemeClr>
          </a:solidFill>
          <a:ln w="9525">
            <a:solidFill>
              <a:schemeClr val="tx1"/>
            </a:solidFill>
            <a:miter lim="800000"/>
            <a:headEnd/>
            <a:tailEnd/>
          </a:ln>
        </p:spPr>
        <p:txBody>
          <a:bodyPr wrap="none" anchor="ctr"/>
          <a:lstStyle/>
          <a:p>
            <a:endParaRPr lang="en-US"/>
          </a:p>
        </p:txBody>
      </p:sp>
      <p:sp>
        <p:nvSpPr>
          <p:cNvPr id="22536" name="AutoShape 10"/>
          <p:cNvSpPr>
            <a:spLocks noChangeArrowheads="1"/>
          </p:cNvSpPr>
          <p:nvPr/>
        </p:nvSpPr>
        <p:spPr bwMode="auto">
          <a:xfrm flipV="1">
            <a:off x="4705350" y="4175125"/>
            <a:ext cx="717550" cy="9302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alpha val="45097"/>
            </a:schemeClr>
          </a:solidFill>
          <a:ln w="9525">
            <a:solidFill>
              <a:schemeClr val="tx1"/>
            </a:solidFill>
            <a:miter lim="800000"/>
            <a:headEnd/>
            <a:tailEnd/>
          </a:ln>
        </p:spPr>
        <p:txBody>
          <a:bodyPr wrap="none" anchor="ctr"/>
          <a:lstStyle/>
          <a:p>
            <a:endParaRPr lang="en-US"/>
          </a:p>
        </p:txBody>
      </p:sp>
      <p:pic>
        <p:nvPicPr>
          <p:cNvPr id="22537" name="Picture 11" descr="img012"/>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285750" y="3370263"/>
            <a:ext cx="27209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5"/>
          <p:cNvSpPr>
            <a:spLocks noChangeArrowheads="1"/>
          </p:cNvSpPr>
          <p:nvPr/>
        </p:nvSpPr>
        <p:spPr bwMode="auto">
          <a:xfrm>
            <a:off x="5446713" y="4549775"/>
            <a:ext cx="2565400" cy="698500"/>
          </a:xfrm>
          <a:prstGeom prst="rect">
            <a:avLst/>
          </a:prstGeom>
          <a:solidFill>
            <a:schemeClr val="accent1"/>
          </a:solidFill>
          <a:ln w="9525">
            <a:solidFill>
              <a:schemeClr val="tx1"/>
            </a:solidFill>
            <a:miter lim="800000"/>
            <a:headEnd/>
            <a:tailEnd/>
          </a:ln>
        </p:spPr>
        <p:txBody>
          <a:bodyPr/>
          <a:lstStyle/>
          <a:p>
            <a:pPr eaLnBrk="1" hangingPunct="1">
              <a:spcBef>
                <a:spcPct val="20000"/>
              </a:spcBef>
              <a:buClr>
                <a:schemeClr val="folHlink"/>
              </a:buClr>
              <a:buSzPct val="60000"/>
            </a:pPr>
            <a:r>
              <a:rPr lang="en-US" sz="2800">
                <a:solidFill>
                  <a:schemeClr val="bg1"/>
                </a:solidFill>
                <a:latin typeface="Tahoma" pitchFamily="34" charset="0"/>
                <a:cs typeface="Arial" charset="0"/>
              </a:rPr>
              <a:t>Sections</a:t>
            </a:r>
          </a:p>
        </p:txBody>
      </p:sp>
      <p:sp>
        <p:nvSpPr>
          <p:cNvPr id="7" name="Rectangle 2"/>
          <p:cNvSpPr txBox="1">
            <a:spLocks noChangeArrowheads="1"/>
          </p:cNvSpPr>
          <p:nvPr/>
        </p:nvSpPr>
        <p:spPr>
          <a:xfrm>
            <a:off x="3361608" y="138461"/>
            <a:ext cx="5782391" cy="544512"/>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eaLnBrk="1" hangingPunct="1">
              <a:defRPr/>
            </a:pPr>
            <a:r>
              <a:rPr lang="en-US" sz="3600" b="1" kern="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ARCHITECTURAL DRAWINGS</a:t>
            </a:r>
          </a:p>
        </p:txBody>
      </p:sp>
      <p:sp>
        <p:nvSpPr>
          <p:cNvPr id="22540" name="Rectangle 6"/>
          <p:cNvSpPr>
            <a:spLocks noChangeArrowheads="1"/>
          </p:cNvSpPr>
          <p:nvPr/>
        </p:nvSpPr>
        <p:spPr bwMode="auto">
          <a:xfrm>
            <a:off x="4108450" y="3436938"/>
            <a:ext cx="2565400" cy="698500"/>
          </a:xfrm>
          <a:prstGeom prst="rect">
            <a:avLst/>
          </a:prstGeom>
          <a:solidFill>
            <a:schemeClr val="accent1"/>
          </a:solidFill>
          <a:ln w="9525">
            <a:solidFill>
              <a:schemeClr val="tx1"/>
            </a:solidFill>
            <a:miter lim="800000"/>
            <a:headEnd/>
            <a:tailEnd/>
          </a:ln>
        </p:spPr>
        <p:txBody>
          <a:bodyPr/>
          <a:lstStyle/>
          <a:p>
            <a:pPr eaLnBrk="1" hangingPunct="1">
              <a:spcBef>
                <a:spcPct val="20000"/>
              </a:spcBef>
              <a:buClr>
                <a:schemeClr val="folHlink"/>
              </a:buClr>
              <a:buSzPct val="60000"/>
            </a:pPr>
            <a:r>
              <a:rPr lang="en-US" sz="2800">
                <a:solidFill>
                  <a:schemeClr val="bg1"/>
                </a:solidFill>
                <a:latin typeface="Tahoma" pitchFamily="34" charset="0"/>
                <a:cs typeface="Arial" charset="0"/>
              </a:rPr>
              <a:t>Elevations</a:t>
            </a:r>
          </a:p>
        </p:txBody>
      </p:sp>
      <p:sp>
        <p:nvSpPr>
          <p:cNvPr id="16" name="Rectangle 3"/>
          <p:cNvSpPr txBox="1">
            <a:spLocks noChangeArrowheads="1"/>
          </p:cNvSpPr>
          <p:nvPr/>
        </p:nvSpPr>
        <p:spPr>
          <a:xfrm>
            <a:off x="315913" y="207963"/>
            <a:ext cx="2565400" cy="698500"/>
          </a:xfrm>
          <a:prstGeom prst="rect">
            <a:avLst/>
          </a:prstGeom>
          <a:solidFill>
            <a:schemeClr val="accent1"/>
          </a:solidFill>
          <a:ln>
            <a:solidFill>
              <a:schemeClr val="tx1"/>
            </a:solidFill>
            <a:miter lim="800000"/>
            <a:headEnd/>
            <a:tailEnd/>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eaLnBrk="1" hangingPunct="1">
              <a:buFont typeface="Wingdings" panose="05000000000000000000" pitchFamily="2" charset="2"/>
              <a:buNone/>
              <a:defRPr/>
            </a:pPr>
            <a:r>
              <a:rPr lang="en-US" kern="0" dirty="0" smtClean="0">
                <a:solidFill>
                  <a:schemeClr val="bg1"/>
                </a:solidFill>
                <a:latin typeface="Tahoma" pitchFamily="34" charset="0"/>
                <a:ea typeface="Tahoma" pitchFamily="34" charset="0"/>
                <a:cs typeface="Tahoma" pitchFamily="34" charset="0"/>
              </a:rPr>
              <a:t>Location Plan</a:t>
            </a:r>
          </a:p>
        </p:txBody>
      </p:sp>
      <p:sp>
        <p:nvSpPr>
          <p:cNvPr id="22542" name="AutoShape 8"/>
          <p:cNvSpPr>
            <a:spLocks noChangeArrowheads="1"/>
          </p:cNvSpPr>
          <p:nvPr/>
        </p:nvSpPr>
        <p:spPr bwMode="auto">
          <a:xfrm flipV="1">
            <a:off x="790575" y="944563"/>
            <a:ext cx="717550" cy="9302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alpha val="45097"/>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772982258"/>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1758</TotalTime>
  <Words>1109</Words>
  <Application>Microsoft Office PowerPoint</Application>
  <PresentationFormat>On-screen Show (4:3)</PresentationFormat>
  <Paragraphs>116</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Tahoma</vt:lpstr>
      <vt:lpstr>Verdana</vt:lpstr>
      <vt:lpstr>Wingdings</vt:lpstr>
      <vt:lpstr>Thermal</vt:lpstr>
      <vt:lpstr>Building Drawings</vt:lpstr>
      <vt:lpstr>Introduction</vt:lpstr>
      <vt:lpstr>What do working drawings include?</vt:lpstr>
      <vt:lpstr>Main Parts of Drawing Set</vt:lpstr>
      <vt:lpstr>Title Sheet</vt:lpstr>
      <vt:lpstr>PowerPoint Presentation</vt:lpstr>
      <vt:lpstr>PowerPoint Presentation</vt:lpstr>
      <vt:lpstr>PowerPoint Presentation</vt:lpstr>
      <vt:lpstr>PowerPoint Presentation</vt:lpstr>
      <vt:lpstr>Location Plan</vt:lpstr>
      <vt:lpstr>Site Plan</vt:lpstr>
      <vt:lpstr>Floor Plan</vt:lpstr>
      <vt:lpstr>Floor Plans</vt:lpstr>
      <vt:lpstr>Components in Floor Plan</vt:lpstr>
      <vt:lpstr>PowerPoint Presentation</vt:lpstr>
      <vt:lpstr>Elevations</vt:lpstr>
      <vt:lpstr>PowerPoint Presentation</vt:lpstr>
      <vt:lpstr>Section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Drawings</dc:title>
  <dc:creator>valentinel01s</dc:creator>
  <cp:lastModifiedBy>Alina Babar</cp:lastModifiedBy>
  <cp:revision>99</cp:revision>
  <dcterms:created xsi:type="dcterms:W3CDTF">2006-09-15T07:57:21Z</dcterms:created>
  <dcterms:modified xsi:type="dcterms:W3CDTF">2020-11-26T05:17:25Z</dcterms:modified>
</cp:coreProperties>
</file>