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6"/>
  </p:notes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991" autoAdjust="0"/>
  </p:normalViewPr>
  <p:slideViewPr>
    <p:cSldViewPr>
      <p:cViewPr varScale="1">
        <p:scale>
          <a:sx n="57" d="100"/>
          <a:sy n="57" d="100"/>
        </p:scale>
        <p:origin x="219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D531F-ED48-4187-8C2C-D3E7C75B0831}" type="datetimeFigureOut">
              <a:rPr lang="en-US" smtClean="0"/>
              <a:t>9/2/2020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7150D0-7E3F-4F54-8D15-D4AC6484DEE8}" type="slidenum">
              <a:rPr lang="en-US" smtClean="0"/>
              <a:t>‹#›</a:t>
            </a:fld>
            <a:endParaRPr lang="en-US"/>
          </a:p>
        </p:txBody>
      </p:sp>
    </p:spTree>
    <p:extLst>
      <p:ext uri="{BB962C8B-B14F-4D97-AF65-F5344CB8AC3E}">
        <p14:creationId xmlns:p14="http://schemas.microsoft.com/office/powerpoint/2010/main" val="385886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basic measures of performance needed to estimate PRT as a function of the types of service and performance characteristics of the facilities used to</a:t>
            </a:r>
          </a:p>
          <a:p>
            <a:r>
              <a:rPr lang="en-US" sz="1200" b="0" i="0" u="none" strike="noStrike" kern="1200" baseline="0" dirty="0" smtClean="0">
                <a:solidFill>
                  <a:schemeClr val="tx1"/>
                </a:solidFill>
                <a:latin typeface="+mn-lt"/>
                <a:ea typeface="+mn-ea"/>
                <a:cs typeface="+mn-cs"/>
              </a:rPr>
              <a:t>provide requested capacity are: TBF and TTR</a:t>
            </a:r>
            <a:endParaRPr lang="en-US" dirty="0"/>
          </a:p>
        </p:txBody>
      </p:sp>
      <p:sp>
        <p:nvSpPr>
          <p:cNvPr id="4" name="Slide Number Placeholder 3"/>
          <p:cNvSpPr>
            <a:spLocks noGrp="1"/>
          </p:cNvSpPr>
          <p:nvPr>
            <p:ph type="sldNum" sz="quarter" idx="10"/>
          </p:nvPr>
        </p:nvSpPr>
        <p:spPr/>
        <p:txBody>
          <a:bodyPr/>
          <a:lstStyle/>
          <a:p>
            <a:fld id="{A67150D0-7E3F-4F54-8D15-D4AC6484DEE8}" type="slidenum">
              <a:rPr lang="en-US" smtClean="0"/>
              <a:t>9</a:t>
            </a:fld>
            <a:endParaRPr lang="en-US"/>
          </a:p>
        </p:txBody>
      </p:sp>
    </p:spTree>
    <p:extLst>
      <p:ext uri="{BB962C8B-B14F-4D97-AF65-F5344CB8AC3E}">
        <p14:creationId xmlns:p14="http://schemas.microsoft.com/office/powerpoint/2010/main" val="364443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Ideally, the source of these measures would be empirical distributions (or</a:t>
            </a:r>
          </a:p>
          <a:p>
            <a:r>
              <a:rPr lang="en-US" sz="1200" b="0" i="0" u="none" strike="noStrike" kern="1200" baseline="0" dirty="0" smtClean="0">
                <a:solidFill>
                  <a:schemeClr val="tx1"/>
                </a:solidFill>
                <a:latin typeface="+mn-lt"/>
                <a:ea typeface="+mn-ea"/>
                <a:cs typeface="+mn-cs"/>
              </a:rPr>
              <a:t>raw performance data, so that empirical distributions could be created), so that</a:t>
            </a:r>
          </a:p>
          <a:p>
            <a:r>
              <a:rPr lang="en-US" sz="1200" b="0" i="0" u="none" strike="noStrike" kern="1200" baseline="0" dirty="0" smtClean="0">
                <a:solidFill>
                  <a:schemeClr val="tx1"/>
                </a:solidFill>
                <a:latin typeface="+mn-lt"/>
                <a:ea typeface="+mn-ea"/>
                <a:cs typeface="+mn-cs"/>
              </a:rPr>
              <a:t>means and ranges of these times can be used in the estimates of PRT. In lieu of</a:t>
            </a:r>
          </a:p>
          <a:p>
            <a:r>
              <a:rPr lang="en-US" sz="1200" b="0" i="0" u="none" strike="noStrike" kern="1200" baseline="0" dirty="0" smtClean="0">
                <a:solidFill>
                  <a:schemeClr val="tx1"/>
                </a:solidFill>
                <a:latin typeface="+mn-lt"/>
                <a:ea typeface="+mn-ea"/>
                <a:cs typeface="+mn-cs"/>
              </a:rPr>
              <a:t>such empirical distributions, however, adequate estimates of the PRT can be</a:t>
            </a:r>
          </a:p>
          <a:p>
            <a:r>
              <a:rPr lang="en-US" sz="1200" b="0" i="0" u="none" strike="noStrike" kern="1200" baseline="0" dirty="0" smtClean="0">
                <a:solidFill>
                  <a:schemeClr val="tx1"/>
                </a:solidFill>
                <a:latin typeface="+mn-lt"/>
                <a:ea typeface="+mn-ea"/>
                <a:cs typeface="+mn-cs"/>
              </a:rPr>
              <a:t>obtained from MTBFs and MTTRs, as possibly derived from the following</a:t>
            </a:r>
          </a:p>
          <a:p>
            <a:r>
              <a:rPr lang="en-US" sz="1200" b="0" i="0" u="none" strike="noStrike" kern="1200" baseline="0" dirty="0" smtClean="0">
                <a:solidFill>
                  <a:schemeClr val="tx1"/>
                </a:solidFill>
                <a:latin typeface="+mn-lt"/>
                <a:ea typeface="+mn-ea"/>
                <a:cs typeface="+mn-cs"/>
              </a:rPr>
              <a:t>relationships.</a:t>
            </a:r>
          </a:p>
          <a:p>
            <a:r>
              <a:rPr lang="en-US" sz="1200" b="0" i="0" u="none" strike="noStrike" kern="1200" baseline="0" dirty="0" smtClean="0">
                <a:solidFill>
                  <a:schemeClr val="tx1"/>
                </a:solidFill>
                <a:latin typeface="+mn-lt"/>
                <a:ea typeface="+mn-ea"/>
                <a:cs typeface="+mn-cs"/>
              </a:rPr>
              <a:t>We can use the measure of availability, A, of a segment, together with either</a:t>
            </a:r>
          </a:p>
          <a:p>
            <a:r>
              <a:rPr lang="en-US" sz="1200" b="0" i="0" u="none" strike="noStrike" kern="1200" baseline="0" dirty="0" smtClean="0">
                <a:solidFill>
                  <a:schemeClr val="tx1"/>
                </a:solidFill>
                <a:latin typeface="+mn-lt"/>
                <a:ea typeface="+mn-ea"/>
                <a:cs typeface="+mn-cs"/>
              </a:rPr>
              <a:t>its MTTR (mean time to restore) or MTBF (mean time between failures) to</a:t>
            </a:r>
          </a:p>
          <a:p>
            <a:r>
              <a:rPr lang="en-US" sz="1200" b="0" i="0" u="none" strike="noStrike" kern="1200" baseline="0" dirty="0" smtClean="0">
                <a:solidFill>
                  <a:schemeClr val="tx1"/>
                </a:solidFill>
                <a:latin typeface="+mn-lt"/>
                <a:ea typeface="+mn-ea"/>
                <a:cs typeface="+mn-cs"/>
              </a:rPr>
              <a:t>obtain the other, by use of the formula:</a:t>
            </a:r>
            <a:endParaRPr lang="en-US" dirty="0"/>
          </a:p>
        </p:txBody>
      </p:sp>
      <p:sp>
        <p:nvSpPr>
          <p:cNvPr id="4" name="Slide Number Placeholder 3"/>
          <p:cNvSpPr>
            <a:spLocks noGrp="1"/>
          </p:cNvSpPr>
          <p:nvPr>
            <p:ph type="sldNum" sz="quarter" idx="10"/>
          </p:nvPr>
        </p:nvSpPr>
        <p:spPr/>
        <p:txBody>
          <a:bodyPr/>
          <a:lstStyle/>
          <a:p>
            <a:fld id="{A67150D0-7E3F-4F54-8D15-D4AC6484DEE8}" type="slidenum">
              <a:rPr lang="en-US" smtClean="0"/>
              <a:t>10</a:t>
            </a:fld>
            <a:endParaRPr lang="en-US"/>
          </a:p>
        </p:txBody>
      </p:sp>
    </p:spTree>
    <p:extLst>
      <p:ext uri="{BB962C8B-B14F-4D97-AF65-F5344CB8AC3E}">
        <p14:creationId xmlns:p14="http://schemas.microsoft.com/office/powerpoint/2010/main" val="3944258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develop the formulas for estimating the PRT under various operating procedures from the TBF and TTR for segments of links, it is useful to think of</a:t>
            </a:r>
          </a:p>
          <a:p>
            <a:r>
              <a:rPr lang="en-US" sz="1200" b="0" i="0" u="none" strike="noStrike" kern="1200" baseline="0" dirty="0" smtClean="0">
                <a:solidFill>
                  <a:schemeClr val="tx1"/>
                </a:solidFill>
                <a:latin typeface="+mn-lt"/>
                <a:ea typeface="+mn-ea"/>
                <a:cs typeface="+mn-cs"/>
              </a:rPr>
              <a:t>the PRT as comprising at least three distinct components:</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time it takes to set up a end-to-end connection;</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time it takes to effect correction of failures or malfunctions of segments encountered as the end-to-end connection is being set up; and</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Overheads, in the form of added delays in setting up the connection, initiating corrections when they are needed, etc.</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nature of, and nomenclature for, these three components of the PRT are</a:t>
            </a:r>
          </a:p>
          <a:p>
            <a:r>
              <a:rPr lang="en-US" sz="1200" b="0" i="0" u="none" strike="noStrike" kern="1200" baseline="0" dirty="0" smtClean="0">
                <a:solidFill>
                  <a:schemeClr val="tx1"/>
                </a:solidFill>
                <a:latin typeface="+mn-lt"/>
                <a:ea typeface="+mn-ea"/>
                <a:cs typeface="+mn-cs"/>
              </a:rPr>
              <a:t>described briefly below.</a:t>
            </a:r>
          </a:p>
          <a:p>
            <a:r>
              <a:rPr lang="en-US" sz="1200" b="1" i="0" u="none" strike="noStrike" kern="1200" baseline="0" dirty="0" smtClean="0">
                <a:solidFill>
                  <a:schemeClr val="tx1"/>
                </a:solidFill>
                <a:latin typeface="+mn-lt"/>
                <a:ea typeface="+mn-ea"/>
                <a:cs typeface="+mn-cs"/>
              </a:rPr>
              <a:t>Route Configuration Time (RCT): </a:t>
            </a:r>
            <a:r>
              <a:rPr lang="en-US" sz="1200" b="0" i="0" u="none" strike="noStrike" kern="1200" baseline="0" dirty="0" smtClean="0">
                <a:solidFill>
                  <a:schemeClr val="tx1"/>
                </a:solidFill>
                <a:latin typeface="+mn-lt"/>
                <a:ea typeface="+mn-ea"/>
                <a:cs typeface="+mn-cs"/>
              </a:rPr>
              <a:t>In order to set up a requested connection from user site A to user site B, the</a:t>
            </a:r>
          </a:p>
          <a:p>
            <a:r>
              <a:rPr lang="en-US" sz="1200" b="0" i="0" u="none" strike="noStrike" kern="1200" baseline="0" dirty="0" smtClean="0">
                <a:solidFill>
                  <a:schemeClr val="tx1"/>
                </a:solidFill>
                <a:latin typeface="+mn-lt"/>
                <a:ea typeface="+mn-ea"/>
                <a:cs typeface="+mn-cs"/>
              </a:rPr>
              <a:t>provider must:</a:t>
            </a:r>
          </a:p>
          <a:p>
            <a:r>
              <a:rPr lang="en-US" sz="1200" b="0" i="0" u="none" strike="noStrike" kern="1200" baseline="0" dirty="0" smtClean="0">
                <a:solidFill>
                  <a:schemeClr val="tx1"/>
                </a:solidFill>
                <a:latin typeface="+mn-lt"/>
                <a:ea typeface="+mn-ea"/>
                <a:cs typeface="+mn-cs"/>
              </a:rPr>
              <a:t>1. Set up a long distance transport segment from the provider switch terminating</a:t>
            </a:r>
          </a:p>
          <a:p>
            <a:r>
              <a:rPr lang="en-US" sz="1200" b="0" i="0" u="none" strike="noStrike" kern="1200" baseline="0" dirty="0" smtClean="0">
                <a:solidFill>
                  <a:schemeClr val="tx1"/>
                </a:solidFill>
                <a:latin typeface="+mn-lt"/>
                <a:ea typeface="+mn-ea"/>
                <a:cs typeface="+mn-cs"/>
              </a:rPr>
              <a:t>user site A (</a:t>
            </a:r>
            <a:r>
              <a:rPr lang="en-US" sz="1200" b="0" i="0" u="none" strike="noStrike" kern="1200" baseline="0" dirty="0" err="1" smtClean="0">
                <a:solidFill>
                  <a:schemeClr val="tx1"/>
                </a:solidFill>
                <a:latin typeface="+mn-lt"/>
                <a:ea typeface="+mn-ea"/>
                <a:cs typeface="+mn-cs"/>
              </a:rPr>
              <a:t>SwA</a:t>
            </a:r>
            <a:r>
              <a:rPr lang="en-US" sz="1200" b="0" i="0" u="none" strike="noStrike" kern="1200" baseline="0" dirty="0" smtClean="0">
                <a:solidFill>
                  <a:schemeClr val="tx1"/>
                </a:solidFill>
                <a:latin typeface="+mn-lt"/>
                <a:ea typeface="+mn-ea"/>
                <a:cs typeface="+mn-cs"/>
              </a:rPr>
              <a:t>) to the provider switch terminating user site B</a:t>
            </a:r>
          </a:p>
          <a:p>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SwB</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2. Route the lines from site A to the transport segment at </a:t>
            </a:r>
            <a:r>
              <a:rPr lang="en-US" sz="1200" b="0" i="0" u="none" strike="noStrike" kern="1200" baseline="0" dirty="0" err="1" smtClean="0">
                <a:solidFill>
                  <a:schemeClr val="tx1"/>
                </a:solidFill>
                <a:latin typeface="+mn-lt"/>
                <a:ea typeface="+mn-ea"/>
                <a:cs typeface="+mn-cs"/>
              </a:rPr>
              <a:t>SwA</a:t>
            </a:r>
            <a:r>
              <a:rPr lang="en-US" sz="1200" b="0" i="0" u="none" strike="noStrike" kern="1200" baseline="0" dirty="0" smtClean="0">
                <a:solidFill>
                  <a:schemeClr val="tx1"/>
                </a:solidFill>
                <a:latin typeface="+mn-lt"/>
                <a:ea typeface="+mn-ea"/>
                <a:cs typeface="+mn-cs"/>
              </a:rPr>
              <a:t>; and</a:t>
            </a:r>
          </a:p>
          <a:p>
            <a:r>
              <a:rPr lang="en-US" sz="1200" b="0" i="0" u="none" strike="noStrike" kern="1200" baseline="0" dirty="0" smtClean="0">
                <a:solidFill>
                  <a:schemeClr val="tx1"/>
                </a:solidFill>
                <a:latin typeface="+mn-lt"/>
                <a:ea typeface="+mn-ea"/>
                <a:cs typeface="+mn-cs"/>
              </a:rPr>
              <a:t>3. Route the lines from site B to the transport segment at </a:t>
            </a:r>
            <a:r>
              <a:rPr lang="en-US" sz="1200" b="0" i="0" u="none" strike="noStrike" kern="1200" baseline="0" dirty="0" err="1" smtClean="0">
                <a:solidFill>
                  <a:schemeClr val="tx1"/>
                </a:solidFill>
                <a:latin typeface="+mn-lt"/>
                <a:ea typeface="+mn-ea"/>
                <a:cs typeface="+mn-cs"/>
              </a:rPr>
              <a:t>SwB</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This part of the set up process is usually accomplished at one sitting at a</a:t>
            </a:r>
          </a:p>
          <a:p>
            <a:r>
              <a:rPr lang="en-US" sz="1200" b="0" i="0" u="none" strike="noStrike" kern="1200" baseline="0" dirty="0" smtClean="0">
                <a:solidFill>
                  <a:schemeClr val="tx1"/>
                </a:solidFill>
                <a:latin typeface="+mn-lt"/>
                <a:ea typeface="+mn-ea"/>
                <a:cs typeface="+mn-cs"/>
              </a:rPr>
              <a:t>network control terminal. The time to complete it is referred to here as the</a:t>
            </a:r>
          </a:p>
          <a:p>
            <a:r>
              <a:rPr lang="en-US" sz="1200" b="0" i="0" u="none" strike="noStrike" kern="1200" baseline="0" dirty="0" smtClean="0">
                <a:solidFill>
                  <a:schemeClr val="tx1"/>
                </a:solidFill>
                <a:latin typeface="+mn-lt"/>
                <a:ea typeface="+mn-ea"/>
                <a:cs typeface="+mn-cs"/>
              </a:rPr>
              <a:t>RCT. The RCT represents the minimum possible value of the PRT.</a:t>
            </a:r>
            <a:endParaRPr lang="en-US" sz="1200" b="1"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Segment Restoration Time (SRT): </a:t>
            </a:r>
            <a:r>
              <a:rPr lang="en-US" sz="1200" b="0" i="0" u="none" strike="noStrike" kern="1200" baseline="0" dirty="0" smtClean="0">
                <a:solidFill>
                  <a:schemeClr val="tx1"/>
                </a:solidFill>
                <a:latin typeface="+mn-lt"/>
                <a:ea typeface="+mn-ea"/>
                <a:cs typeface="+mn-cs"/>
              </a:rPr>
              <a:t>Once an end-to-end route from user site A to user site B is configured, it will</a:t>
            </a:r>
          </a:p>
          <a:p>
            <a:r>
              <a:rPr lang="en-US" sz="1200" b="0" i="0" u="none" strike="noStrike" kern="1200" baseline="0" dirty="0" smtClean="0">
                <a:solidFill>
                  <a:schemeClr val="tx1"/>
                </a:solidFill>
                <a:latin typeface="+mn-lt"/>
                <a:ea typeface="+mn-ea"/>
                <a:cs typeface="+mn-cs"/>
              </a:rPr>
              <a:t>comprise three segments: user site A to provider switch </a:t>
            </a:r>
            <a:r>
              <a:rPr lang="en-US" sz="1200" b="0" i="0" u="none" strike="noStrike" kern="1200" baseline="0" dirty="0" err="1" smtClean="0">
                <a:solidFill>
                  <a:schemeClr val="tx1"/>
                </a:solidFill>
                <a:latin typeface="+mn-lt"/>
                <a:ea typeface="+mn-ea"/>
                <a:cs typeface="+mn-cs"/>
              </a:rPr>
              <a:t>SwA</a:t>
            </a:r>
            <a:r>
              <a:rPr lang="en-US" sz="1200" b="0" i="0" u="none" strike="noStrike" kern="1200" baseline="0" dirty="0" smtClean="0">
                <a:solidFill>
                  <a:schemeClr val="tx1"/>
                </a:solidFill>
                <a:latin typeface="+mn-lt"/>
                <a:ea typeface="+mn-ea"/>
                <a:cs typeface="+mn-cs"/>
              </a:rPr>
              <a:t>; the </a:t>
            </a:r>
            <a:r>
              <a:rPr lang="en-US" sz="1200" b="0" i="0" u="none" strike="noStrike" kern="1200" baseline="0" dirty="0" err="1" smtClean="0">
                <a:solidFill>
                  <a:schemeClr val="tx1"/>
                </a:solidFill>
                <a:latin typeface="+mn-lt"/>
                <a:ea typeface="+mn-ea"/>
                <a:cs typeface="+mn-cs"/>
              </a:rPr>
              <a:t>intranetwork</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transport segment from </a:t>
            </a:r>
            <a:r>
              <a:rPr lang="en-US" sz="1200" b="0" i="0" u="none" strike="noStrike" kern="1200" baseline="0" dirty="0" err="1" smtClean="0">
                <a:solidFill>
                  <a:schemeClr val="tx1"/>
                </a:solidFill>
                <a:latin typeface="+mn-lt"/>
                <a:ea typeface="+mn-ea"/>
                <a:cs typeface="+mn-cs"/>
              </a:rPr>
              <a:t>SwA</a:t>
            </a:r>
            <a:r>
              <a:rPr lang="en-US" sz="1200" b="0" i="0" u="none" strike="noStrike" kern="1200" baseline="0" dirty="0" smtClean="0">
                <a:solidFill>
                  <a:schemeClr val="tx1"/>
                </a:solidFill>
                <a:latin typeface="+mn-lt"/>
                <a:ea typeface="+mn-ea"/>
                <a:cs typeface="+mn-cs"/>
              </a:rPr>
              <a:t> to </a:t>
            </a:r>
            <a:r>
              <a:rPr lang="en-US" sz="1200" b="0" i="0" u="none" strike="noStrike" kern="1200" baseline="0" dirty="0" err="1" smtClean="0">
                <a:solidFill>
                  <a:schemeClr val="tx1"/>
                </a:solidFill>
                <a:latin typeface="+mn-lt"/>
                <a:ea typeface="+mn-ea"/>
                <a:cs typeface="+mn-cs"/>
              </a:rPr>
              <a:t>SwB</a:t>
            </a:r>
            <a:r>
              <a:rPr lang="en-US" sz="1200" b="0" i="0" u="none" strike="noStrike" kern="1200" baseline="0" dirty="0" smtClean="0">
                <a:solidFill>
                  <a:schemeClr val="tx1"/>
                </a:solidFill>
                <a:latin typeface="+mn-lt"/>
                <a:ea typeface="+mn-ea"/>
                <a:cs typeface="+mn-cs"/>
              </a:rPr>
              <a:t>; and provider switch </a:t>
            </a:r>
            <a:r>
              <a:rPr lang="en-US" sz="1200" b="0" i="0" u="none" strike="noStrike" kern="1200" baseline="0" dirty="0" err="1" smtClean="0">
                <a:solidFill>
                  <a:schemeClr val="tx1"/>
                </a:solidFill>
                <a:latin typeface="+mn-lt"/>
                <a:ea typeface="+mn-ea"/>
                <a:cs typeface="+mn-cs"/>
              </a:rPr>
              <a:t>SwB</a:t>
            </a:r>
            <a:r>
              <a:rPr lang="en-US" sz="1200" b="0" i="0" u="none" strike="noStrike" kern="1200" baseline="0" dirty="0" smtClean="0">
                <a:solidFill>
                  <a:schemeClr val="tx1"/>
                </a:solidFill>
                <a:latin typeface="+mn-lt"/>
                <a:ea typeface="+mn-ea"/>
                <a:cs typeface="+mn-cs"/>
              </a:rPr>
              <a:t> to</a:t>
            </a:r>
          </a:p>
          <a:p>
            <a:r>
              <a:rPr lang="en-US" sz="1200" b="0" i="0" u="none" strike="noStrike" kern="1200" baseline="0" dirty="0" smtClean="0">
                <a:solidFill>
                  <a:schemeClr val="tx1"/>
                </a:solidFill>
                <a:latin typeface="+mn-lt"/>
                <a:ea typeface="+mn-ea"/>
                <a:cs typeface="+mn-cs"/>
              </a:rPr>
              <a:t>user site B. In the event that the facilities assigned to implement any of these</a:t>
            </a:r>
          </a:p>
          <a:p>
            <a:r>
              <a:rPr lang="en-US" sz="1200" b="0" i="0" u="none" strike="noStrike" kern="1200" baseline="0" dirty="0" smtClean="0">
                <a:solidFill>
                  <a:schemeClr val="tx1"/>
                </a:solidFill>
                <a:latin typeface="+mn-lt"/>
                <a:ea typeface="+mn-ea"/>
                <a:cs typeface="+mn-cs"/>
              </a:rPr>
              <a:t>three segments have failed or are malfunctioning, it will be necessary to effect</a:t>
            </a:r>
          </a:p>
          <a:p>
            <a:r>
              <a:rPr lang="en-US" sz="1200" b="0" i="0" u="none" strike="noStrike" kern="1200" baseline="0" dirty="0" smtClean="0">
                <a:solidFill>
                  <a:schemeClr val="tx1"/>
                </a:solidFill>
                <a:latin typeface="+mn-lt"/>
                <a:ea typeface="+mn-ea"/>
                <a:cs typeface="+mn-cs"/>
              </a:rPr>
              <a:t>a correction. The times required for such corrections, measured from the first</a:t>
            </a:r>
          </a:p>
          <a:p>
            <a:r>
              <a:rPr lang="en-US" sz="1200" b="0" i="0" u="none" strike="noStrike" kern="1200" baseline="0" dirty="0" smtClean="0">
                <a:solidFill>
                  <a:schemeClr val="tx1"/>
                </a:solidFill>
                <a:latin typeface="+mn-lt"/>
                <a:ea typeface="+mn-ea"/>
                <a:cs typeface="+mn-cs"/>
              </a:rPr>
              <a:t>action that initiates a correction to activation of a properly functioning</a:t>
            </a:r>
          </a:p>
          <a:p>
            <a:r>
              <a:rPr lang="en-US" sz="1200" b="0" i="0" u="none" strike="noStrike" kern="1200" baseline="0" dirty="0" smtClean="0">
                <a:solidFill>
                  <a:schemeClr val="tx1"/>
                </a:solidFill>
                <a:latin typeface="+mn-lt"/>
                <a:ea typeface="+mn-ea"/>
                <a:cs typeface="+mn-cs"/>
              </a:rPr>
              <a:t>segment, are referred to here as SRTs.</a:t>
            </a:r>
            <a:endParaRPr lang="en-US" sz="1200" b="1" i="0" u="none" strike="noStrike" kern="1200" baseline="0" dirty="0" smtClean="0">
              <a:solidFill>
                <a:schemeClr val="tx1"/>
              </a:solidFill>
              <a:latin typeface="+mn-lt"/>
              <a:ea typeface="+mn-ea"/>
              <a:cs typeface="+mn-cs"/>
            </a:endParaRP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Process Overhead (PO):</a:t>
            </a:r>
            <a:r>
              <a:rPr lang="en-US" sz="1200" b="0" i="0" u="none" strike="noStrike" kern="1200" baseline="0" dirty="0" smtClean="0">
                <a:solidFill>
                  <a:schemeClr val="tx1"/>
                </a:solidFill>
                <a:latin typeface="+mn-lt"/>
                <a:ea typeface="+mn-ea"/>
                <a:cs typeface="+mn-cs"/>
              </a:rPr>
              <a:t>The RCT plus the expected contributions of delays due to needs for segment</a:t>
            </a:r>
          </a:p>
          <a:p>
            <a:r>
              <a:rPr lang="en-US" sz="1200" b="0" i="0" u="none" strike="noStrike" kern="1200" baseline="0" dirty="0" smtClean="0">
                <a:solidFill>
                  <a:schemeClr val="tx1"/>
                </a:solidFill>
                <a:latin typeface="+mn-lt"/>
                <a:ea typeface="+mn-ea"/>
                <a:cs typeface="+mn-cs"/>
              </a:rPr>
              <a:t>restorations reflected in SRTs represents, by definition, the least possible PRTs</a:t>
            </a:r>
          </a:p>
          <a:p>
            <a:r>
              <a:rPr lang="en-US" sz="1200" b="0" i="0" u="none" strike="noStrike" kern="1200" baseline="0" dirty="0" smtClean="0">
                <a:solidFill>
                  <a:schemeClr val="tx1"/>
                </a:solidFill>
                <a:latin typeface="+mn-lt"/>
                <a:ea typeface="+mn-ea"/>
                <a:cs typeface="+mn-cs"/>
              </a:rPr>
              <a:t>for the conditions encountered. In actual operations of the on-call provisioning service, there will be numerous other sources of delays that may increase</a:t>
            </a:r>
          </a:p>
          <a:p>
            <a:r>
              <a:rPr lang="en-US" sz="1200" b="0" i="0" u="none" strike="noStrike" kern="1200" baseline="0" dirty="0" smtClean="0">
                <a:solidFill>
                  <a:schemeClr val="tx1"/>
                </a:solidFill>
                <a:latin typeface="+mn-lt"/>
                <a:ea typeface="+mn-ea"/>
                <a:cs typeface="+mn-cs"/>
              </a:rPr>
              <a:t>PRTs from this theoretical minimum. Possibilities include, for example:</a:t>
            </a:r>
          </a:p>
          <a:p>
            <a:r>
              <a:rPr lang="en-US" sz="1200" b="0" i="0" u="none" strike="noStrike" kern="1200" baseline="0" dirty="0" smtClean="0">
                <a:solidFill>
                  <a:schemeClr val="tx1"/>
                </a:solidFill>
                <a:latin typeface="+mn-lt"/>
                <a:ea typeface="+mn-ea"/>
                <a:cs typeface="+mn-cs"/>
              </a:rPr>
              <a:t>delays in recognizing that a segment is not working properly; time spent</a:t>
            </a:r>
          </a:p>
          <a:p>
            <a:r>
              <a:rPr lang="en-US" sz="1200" b="0" i="0" u="none" strike="noStrike" kern="1200" baseline="0" dirty="0" smtClean="0">
                <a:solidFill>
                  <a:schemeClr val="tx1"/>
                </a:solidFill>
                <a:latin typeface="+mn-lt"/>
                <a:ea typeface="+mn-ea"/>
                <a:cs typeface="+mn-cs"/>
              </a:rPr>
              <a:t>checking out routes as, or after, they are configured; lapses in communications</a:t>
            </a:r>
          </a:p>
          <a:p>
            <a:r>
              <a:rPr lang="en-US" sz="1200" b="0" i="0" u="none" strike="noStrike" kern="1200" baseline="0" dirty="0" smtClean="0">
                <a:solidFill>
                  <a:schemeClr val="tx1"/>
                </a:solidFill>
                <a:latin typeface="+mn-lt"/>
                <a:ea typeface="+mn-ea"/>
                <a:cs typeface="+mn-cs"/>
              </a:rPr>
              <a:t>or personnel attention that create a delay in initiating the response to a user</a:t>
            </a:r>
          </a:p>
          <a:p>
            <a:r>
              <a:rPr lang="en-US" sz="1200" b="0" i="0" u="none" strike="noStrike" kern="1200" baseline="0" dirty="0" smtClean="0">
                <a:solidFill>
                  <a:schemeClr val="tx1"/>
                </a:solidFill>
                <a:latin typeface="+mn-lt"/>
                <a:ea typeface="+mn-ea"/>
                <a:cs typeface="+mn-cs"/>
              </a:rPr>
              <a:t>request; and elongation of RCTs due to slow-downs in the entry of information,</a:t>
            </a:r>
          </a:p>
          <a:p>
            <a:r>
              <a:rPr lang="en-US" sz="1200" b="0" i="0" u="none" strike="noStrike" kern="1200" baseline="0" dirty="0" smtClean="0">
                <a:solidFill>
                  <a:schemeClr val="tx1"/>
                </a:solidFill>
                <a:latin typeface="+mn-lt"/>
                <a:ea typeface="+mn-ea"/>
                <a:cs typeface="+mn-cs"/>
              </a:rPr>
              <a:t>times spent waiting for access to a terminal or the network control</a:t>
            </a:r>
          </a:p>
          <a:p>
            <a:r>
              <a:rPr lang="en-US" sz="1200" b="0" i="0" u="none" strike="noStrike" kern="1200" baseline="0" dirty="0" smtClean="0">
                <a:solidFill>
                  <a:schemeClr val="tx1"/>
                </a:solidFill>
                <a:latin typeface="+mn-lt"/>
                <a:ea typeface="+mn-ea"/>
                <a:cs typeface="+mn-cs"/>
              </a:rPr>
              <a:t>systems, or lack of proficiency in the entry process. Such times need not be</a:t>
            </a:r>
          </a:p>
          <a:p>
            <a:r>
              <a:rPr lang="en-US" sz="1200" b="0" i="0" u="none" strike="noStrike" kern="1200" baseline="0" dirty="0" smtClean="0">
                <a:solidFill>
                  <a:schemeClr val="tx1"/>
                </a:solidFill>
                <a:latin typeface="+mn-lt"/>
                <a:ea typeface="+mn-ea"/>
                <a:cs typeface="+mn-cs"/>
              </a:rPr>
              <a:t>considered separately, except to the extent that they will differ substantially</a:t>
            </a:r>
          </a:p>
          <a:p>
            <a:r>
              <a:rPr lang="en-US" sz="1200" b="0" i="0" u="none" strike="noStrike" kern="1200" baseline="0" dirty="0" smtClean="0">
                <a:solidFill>
                  <a:schemeClr val="tx1"/>
                </a:solidFill>
                <a:latin typeface="+mn-lt"/>
                <a:ea typeface="+mn-ea"/>
                <a:cs typeface="+mn-cs"/>
              </a:rPr>
              <a:t>with the type of operating procedures. Those that are considered must be</a:t>
            </a:r>
          </a:p>
          <a:p>
            <a:r>
              <a:rPr lang="en-US" sz="1200" b="0" i="0" u="none" strike="noStrike" kern="1200" baseline="0" dirty="0" smtClean="0">
                <a:solidFill>
                  <a:schemeClr val="tx1"/>
                </a:solidFill>
                <a:latin typeface="+mn-lt"/>
                <a:ea typeface="+mn-ea"/>
                <a:cs typeface="+mn-cs"/>
              </a:rPr>
              <a:t>named and defined as necessary; all the rest can be lumped into a single</a:t>
            </a:r>
          </a:p>
          <a:p>
            <a:r>
              <a:rPr lang="en-US" sz="1200" b="0" i="0" u="none" strike="noStrike" kern="1200" baseline="0" dirty="0" smtClean="0">
                <a:solidFill>
                  <a:schemeClr val="tx1"/>
                </a:solidFill>
                <a:latin typeface="+mn-lt"/>
                <a:ea typeface="+mn-ea"/>
                <a:cs typeface="+mn-cs"/>
              </a:rPr>
              <a:t>time added to a theoretical minimum to estimate the PRT. This single adjustment</a:t>
            </a:r>
          </a:p>
          <a:p>
            <a:r>
              <a:rPr lang="en-US" sz="1200" b="0" i="0" u="none" strike="noStrike" kern="1200" baseline="0" dirty="0" smtClean="0">
                <a:solidFill>
                  <a:schemeClr val="tx1"/>
                </a:solidFill>
                <a:latin typeface="+mn-lt"/>
                <a:ea typeface="+mn-ea"/>
                <a:cs typeface="+mn-cs"/>
              </a:rPr>
              <a:t>factor is referred to here as the process overhead (PO).</a:t>
            </a:r>
            <a:endParaRPr lang="en-US" sz="1200" b="1"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67150D0-7E3F-4F54-8D15-D4AC6484DEE8}" type="slidenum">
              <a:rPr lang="en-US" smtClean="0"/>
              <a:t>12</a:t>
            </a:fld>
            <a:endParaRPr lang="en-US"/>
          </a:p>
        </p:txBody>
      </p:sp>
    </p:spTree>
    <p:extLst>
      <p:ext uri="{BB962C8B-B14F-4D97-AF65-F5344CB8AC3E}">
        <p14:creationId xmlns:p14="http://schemas.microsoft.com/office/powerpoint/2010/main" val="243043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2413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048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226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929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81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D8BD707-D9CF-40AE-B4C6-C98DA3205C09}" type="datetimeFigureOut">
              <a:rPr lang="en-US" smtClean="0"/>
              <a:pPr/>
              <a:t>9/2/2020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0957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9/2/2020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72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9/2/2020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411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912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85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9/2/2020</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046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1D8BD707-D9CF-40AE-B4C6-C98DA3205C09}" type="datetimeFigureOut">
              <a:rPr lang="en-US" smtClean="0"/>
              <a:pPr/>
              <a:t>9/2/2020</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574634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Qos</a:t>
            </a:r>
            <a:r>
              <a:rPr lang="en-US" dirty="0" smtClean="0"/>
              <a:t> in telecom </a:t>
            </a:r>
            <a:br>
              <a:rPr lang="en-US" dirty="0" smtClean="0"/>
            </a:br>
            <a:r>
              <a:rPr lang="en-US" dirty="0" smtClean="0"/>
              <a:t>The analysis process</a:t>
            </a:r>
            <a:br>
              <a:rPr lang="en-US" dirty="0" smtClean="0"/>
            </a:br>
            <a:r>
              <a:rPr lang="en-US" dirty="0" smtClean="0"/>
              <a:t>Ch 3</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A</a:t>
            </a:r>
            <a:endParaRPr lang="en-US" dirty="0"/>
          </a:p>
        </p:txBody>
      </p:sp>
      <p:sp>
        <p:nvSpPr>
          <p:cNvPr id="3" name="Content Placeholder 2"/>
          <p:cNvSpPr>
            <a:spLocks noGrp="1"/>
          </p:cNvSpPr>
          <p:nvPr>
            <p:ph idx="1"/>
          </p:nvPr>
        </p:nvSpPr>
        <p:spPr/>
        <p:txBody>
          <a:bodyPr>
            <a:normAutofit/>
          </a:bodyPr>
          <a:lstStyle/>
          <a:p>
            <a:r>
              <a:rPr lang="en-US" dirty="0" smtClean="0"/>
              <a:t>The measure of availability, A, of a segment</a:t>
            </a:r>
          </a:p>
          <a:p>
            <a:pPr>
              <a:buNone/>
            </a:pPr>
            <a:r>
              <a:rPr lang="en-US" dirty="0" smtClean="0"/>
              <a:t>		A = MTBF / (MTBF + MTTR)</a:t>
            </a:r>
          </a:p>
          <a:p>
            <a:pPr>
              <a:buNone/>
            </a:pPr>
            <a:r>
              <a:rPr lang="en-US" dirty="0" smtClean="0"/>
              <a:t>	which shows,</a:t>
            </a:r>
          </a:p>
          <a:p>
            <a:pPr>
              <a:buNone/>
            </a:pPr>
            <a:r>
              <a:rPr lang="en-US" dirty="0" smtClean="0"/>
              <a:t>		 MTBF = (MTTR)[A/(1-A)]</a:t>
            </a:r>
          </a:p>
          <a:p>
            <a:pPr>
              <a:buNone/>
            </a:pPr>
            <a:r>
              <a:rPr lang="en-US" dirty="0" smtClean="0"/>
              <a:t>	and </a:t>
            </a:r>
          </a:p>
          <a:p>
            <a:pPr>
              <a:buNone/>
            </a:pPr>
            <a:r>
              <a:rPr lang="en-US" dirty="0" smtClean="0"/>
              <a:t>		MTTR=(MTBF)[(1-A)/A]</a:t>
            </a:r>
          </a:p>
          <a:p>
            <a:r>
              <a:rPr lang="en-US" dirty="0" smtClean="0"/>
              <a:t>The MTBF for a segment can be calculated from its failure rate (F)</a:t>
            </a:r>
          </a:p>
          <a:p>
            <a:pPr>
              <a:buNone/>
            </a:pPr>
            <a:r>
              <a:rPr lang="en-US" dirty="0" smtClean="0"/>
              <a:t>		MTBF = 1/F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overall MTBF, Mo, for an end-to-end circuit comprising a series of n segments with MTBFs M1, M2,…,</a:t>
            </a:r>
            <a:r>
              <a:rPr lang="en-US" dirty="0" err="1" smtClean="0"/>
              <a:t>Mn</a:t>
            </a:r>
            <a:r>
              <a:rPr lang="en-US" dirty="0" smtClean="0"/>
              <a:t> can be calculated from the segment values</a:t>
            </a:r>
          </a:p>
          <a:p>
            <a:endParaRPr lang="en-US" dirty="0" smtClean="0"/>
          </a:p>
          <a:p>
            <a:pPr>
              <a:buNone/>
            </a:pPr>
            <a:r>
              <a:rPr lang="en-US" dirty="0" smtClean="0"/>
              <a:t>	where F1, F2,…,Fn are the corresponding failure rates</a:t>
            </a:r>
          </a:p>
          <a:p>
            <a:r>
              <a:rPr lang="en-US" dirty="0" smtClean="0"/>
              <a:t>The MTBF for n interchangeable segments with common failure rate, F</a:t>
            </a:r>
          </a:p>
          <a:p>
            <a:pPr>
              <a:buNone/>
            </a:pPr>
            <a:r>
              <a:rPr lang="en-US" dirty="0" smtClean="0"/>
              <a:t>	</a:t>
            </a:r>
            <a:endParaRPr lang="en-US" dirty="0"/>
          </a:p>
        </p:txBody>
      </p:sp>
      <p:pic>
        <p:nvPicPr>
          <p:cNvPr id="3075" name="Picture 3"/>
          <p:cNvPicPr>
            <a:picLocks noChangeAspect="1" noChangeArrowheads="1"/>
          </p:cNvPicPr>
          <p:nvPr/>
        </p:nvPicPr>
        <p:blipFill>
          <a:blip r:embed="rId2"/>
          <a:srcRect/>
          <a:stretch>
            <a:fillRect/>
          </a:stretch>
        </p:blipFill>
        <p:spPr bwMode="auto">
          <a:xfrm>
            <a:off x="2579688" y="2802143"/>
            <a:ext cx="6130926" cy="449311"/>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3048000" y="4800600"/>
            <a:ext cx="4762500" cy="476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PRT</a:t>
            </a:r>
            <a:endParaRPr lang="en-US" dirty="0"/>
          </a:p>
        </p:txBody>
      </p:sp>
      <p:sp>
        <p:nvSpPr>
          <p:cNvPr id="3" name="Content Placeholder 2"/>
          <p:cNvSpPr>
            <a:spLocks noGrp="1"/>
          </p:cNvSpPr>
          <p:nvPr>
            <p:ph idx="1"/>
          </p:nvPr>
        </p:nvSpPr>
        <p:spPr/>
        <p:txBody>
          <a:bodyPr/>
          <a:lstStyle/>
          <a:p>
            <a:r>
              <a:rPr lang="en-US" dirty="0" smtClean="0"/>
              <a:t>The time it takes to set up a end-to-end connection;</a:t>
            </a:r>
          </a:p>
          <a:p>
            <a:r>
              <a:rPr lang="en-US" dirty="0" smtClean="0"/>
              <a:t>The time it takes to effect correction of failures or malfunctions of segments encountered as the end-to-end connection is being set up; and</a:t>
            </a:r>
          </a:p>
          <a:p>
            <a:r>
              <a:rPr lang="en-US" dirty="0" smtClean="0"/>
              <a:t>Overheads, in the form of added delays in setting up the connection, initiating corrections when they are needed, etc.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Data Handling</a:t>
            </a:r>
            <a:endParaRPr lang="en-US" dirty="0"/>
          </a:p>
        </p:txBody>
      </p:sp>
      <p:sp>
        <p:nvSpPr>
          <p:cNvPr id="3" name="Content Placeholder 2"/>
          <p:cNvSpPr>
            <a:spLocks noGrp="1"/>
          </p:cNvSpPr>
          <p:nvPr>
            <p:ph idx="1"/>
          </p:nvPr>
        </p:nvSpPr>
        <p:spPr>
          <a:xfrm>
            <a:off x="2514600" y="533400"/>
            <a:ext cx="6400800" cy="5943600"/>
          </a:xfrm>
        </p:spPr>
        <p:txBody>
          <a:bodyPr>
            <a:noAutofit/>
          </a:bodyPr>
          <a:lstStyle/>
          <a:p>
            <a:r>
              <a:rPr lang="en-US" sz="2400" dirty="0" smtClean="0"/>
              <a:t>In order to evaluate the measures from the selected quantifiers;</a:t>
            </a:r>
          </a:p>
          <a:p>
            <a:pPr lvl="1"/>
            <a:r>
              <a:rPr lang="en-US" sz="2400" dirty="0" smtClean="0"/>
              <a:t>Data acquisition</a:t>
            </a:r>
          </a:p>
          <a:p>
            <a:pPr lvl="2"/>
            <a:r>
              <a:rPr lang="en-US" sz="2000" i="1" dirty="0" smtClean="0"/>
              <a:t>Creation of data sets comprising the elements that are </a:t>
            </a:r>
            <a:r>
              <a:rPr lang="en-US" sz="2000" dirty="0" smtClean="0"/>
              <a:t>needed to quantify measures</a:t>
            </a:r>
          </a:p>
          <a:p>
            <a:pPr lvl="1"/>
            <a:r>
              <a:rPr lang="en-US" sz="2400" dirty="0" smtClean="0"/>
              <a:t>Data organization</a:t>
            </a:r>
          </a:p>
          <a:p>
            <a:pPr lvl="2"/>
            <a:r>
              <a:rPr lang="en-US" sz="2000" dirty="0" smtClean="0"/>
              <a:t>Sorting, tagging, and arranging the elements of the data sets to create coherent databases that can be readily queried for well defined subsets of the data</a:t>
            </a:r>
          </a:p>
          <a:p>
            <a:pPr lvl="1"/>
            <a:r>
              <a:rPr lang="en-US" sz="2400" dirty="0" smtClean="0"/>
              <a:t>Data manipulation</a:t>
            </a:r>
          </a:p>
          <a:p>
            <a:pPr lvl="2"/>
            <a:r>
              <a:rPr lang="en-US" sz="2000" dirty="0" smtClean="0"/>
              <a:t>To clean up data sets, quantify measures, and facilitate understanding of the variations in values of quantifiers under different conditions.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the statistics you need to know ..</a:t>
            </a:r>
            <a:endParaRPr lang="en-US" dirty="0"/>
          </a:p>
        </p:txBody>
      </p:sp>
      <p:sp>
        <p:nvSpPr>
          <p:cNvPr id="3" name="Content Placeholder 2"/>
          <p:cNvSpPr>
            <a:spLocks noGrp="1"/>
          </p:cNvSpPr>
          <p:nvPr>
            <p:ph idx="1"/>
          </p:nvPr>
        </p:nvSpPr>
        <p:spPr>
          <a:xfrm>
            <a:off x="2901951" y="304800"/>
            <a:ext cx="5486400" cy="7162800"/>
          </a:xfrm>
        </p:spPr>
        <p:txBody>
          <a:bodyPr>
            <a:normAutofit/>
          </a:bodyPr>
          <a:lstStyle/>
          <a:p>
            <a:r>
              <a:rPr lang="en-US" sz="2400" dirty="0" smtClean="0"/>
              <a:t>The arithmetic average/ mean value</a:t>
            </a:r>
          </a:p>
          <a:p>
            <a:pPr>
              <a:buNone/>
            </a:pPr>
            <a:endParaRPr lang="en-US" sz="2400" dirty="0" smtClean="0"/>
          </a:p>
          <a:p>
            <a:pPr>
              <a:buNone/>
            </a:pPr>
            <a:endParaRPr lang="en-US" sz="2400" dirty="0" smtClean="0"/>
          </a:p>
          <a:p>
            <a:r>
              <a:rPr lang="en-US" sz="2400" dirty="0" smtClean="0"/>
              <a:t>Standard deviation, (finding average sum of squares)</a:t>
            </a:r>
          </a:p>
          <a:p>
            <a:endParaRPr lang="en-US" sz="2400" dirty="0" smtClean="0"/>
          </a:p>
          <a:p>
            <a:endParaRPr lang="en-US" sz="2400" dirty="0" smtClean="0"/>
          </a:p>
          <a:p>
            <a:r>
              <a:rPr lang="en-US" sz="2400" dirty="0" smtClean="0"/>
              <a:t>Desired sample size</a:t>
            </a:r>
          </a:p>
          <a:p>
            <a:endParaRPr lang="en-US" sz="2400" dirty="0" smtClean="0"/>
          </a:p>
          <a:p>
            <a:endParaRPr lang="en-US" sz="2400" dirty="0" smtClean="0"/>
          </a:p>
          <a:p>
            <a:r>
              <a:rPr lang="en-US" sz="2400" dirty="0" smtClean="0"/>
              <a:t>The above statistical theory can be used to produce required sample size</a:t>
            </a:r>
          </a:p>
          <a:p>
            <a:endParaRPr lang="en-US" sz="2400" dirty="0"/>
          </a:p>
        </p:txBody>
      </p:sp>
      <p:pic>
        <p:nvPicPr>
          <p:cNvPr id="4099" name="Picture 3"/>
          <p:cNvPicPr>
            <a:picLocks noChangeAspect="1" noChangeArrowheads="1"/>
          </p:cNvPicPr>
          <p:nvPr/>
        </p:nvPicPr>
        <p:blipFill>
          <a:blip r:embed="rId2"/>
          <a:srcRect/>
          <a:stretch>
            <a:fillRect/>
          </a:stretch>
        </p:blipFill>
        <p:spPr bwMode="auto">
          <a:xfrm>
            <a:off x="3657600" y="1310187"/>
            <a:ext cx="1752600" cy="793824"/>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3621741" y="3033199"/>
            <a:ext cx="4234543" cy="853001"/>
          </a:xfrm>
          <a:prstGeom prst="rect">
            <a:avLst/>
          </a:prstGeom>
          <a:noFill/>
          <a:ln w="9525">
            <a:noFill/>
            <a:miter lim="800000"/>
            <a:headEnd/>
            <a:tailEnd/>
          </a:ln>
          <a:effectLst/>
        </p:spPr>
      </p:pic>
      <p:pic>
        <p:nvPicPr>
          <p:cNvPr id="4101" name="Picture 5"/>
          <p:cNvPicPr>
            <a:picLocks noChangeAspect="1" noChangeArrowheads="1"/>
          </p:cNvPicPr>
          <p:nvPr/>
        </p:nvPicPr>
        <p:blipFill>
          <a:blip r:embed="rId4"/>
          <a:srcRect/>
          <a:stretch>
            <a:fillRect/>
          </a:stretch>
        </p:blipFill>
        <p:spPr bwMode="auto">
          <a:xfrm>
            <a:off x="3621741" y="4575582"/>
            <a:ext cx="3370881" cy="762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Concepts</a:t>
            </a:r>
            <a:endParaRPr lang="en-US" dirty="0"/>
          </a:p>
        </p:txBody>
      </p:sp>
      <p:sp>
        <p:nvSpPr>
          <p:cNvPr id="3" name="Content Placeholder 2"/>
          <p:cNvSpPr>
            <a:spLocks noGrp="1"/>
          </p:cNvSpPr>
          <p:nvPr>
            <p:ph idx="1"/>
          </p:nvPr>
        </p:nvSpPr>
        <p:spPr/>
        <p:txBody>
          <a:bodyPr/>
          <a:lstStyle/>
          <a:p>
            <a:r>
              <a:rPr lang="en-US" b="1" dirty="0" smtClean="0"/>
              <a:t>Issue: </a:t>
            </a:r>
            <a:r>
              <a:rPr lang="en-US" dirty="0" smtClean="0"/>
              <a:t>whether the service will be attractive in case of costly overbuilding to achieve resiliency to transient surges </a:t>
            </a:r>
            <a:r>
              <a:rPr lang="en-US" i="1" dirty="0" smtClean="0"/>
              <a:t>e.g. network availability in case of traffic overload in private network</a:t>
            </a:r>
          </a:p>
          <a:p>
            <a:r>
              <a:rPr lang="en-US" dirty="0" smtClean="0"/>
              <a:t>Two principal determinants</a:t>
            </a:r>
          </a:p>
          <a:p>
            <a:pPr lvl="1"/>
            <a:r>
              <a:rPr lang="en-US" dirty="0" smtClean="0"/>
              <a:t>Responsiveness</a:t>
            </a:r>
          </a:p>
          <a:p>
            <a:pPr lvl="1"/>
            <a:r>
              <a:rPr lang="en-US" dirty="0" smtClean="0"/>
              <a:t>Expected cost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Responsiveness</a:t>
            </a:r>
            <a:endParaRPr lang="en-US" dirty="0"/>
          </a:p>
        </p:txBody>
      </p:sp>
      <p:sp>
        <p:nvSpPr>
          <p:cNvPr id="3" name="Content Placeholder 2"/>
          <p:cNvSpPr>
            <a:spLocks noGrp="1"/>
          </p:cNvSpPr>
          <p:nvPr>
            <p:ph idx="1"/>
          </p:nvPr>
        </p:nvSpPr>
        <p:spPr>
          <a:xfrm>
            <a:off x="2590800" y="914400"/>
            <a:ext cx="6324600" cy="5410200"/>
          </a:xfrm>
        </p:spPr>
        <p:txBody>
          <a:bodyPr>
            <a:noAutofit/>
          </a:bodyPr>
          <a:lstStyle/>
          <a:p>
            <a:r>
              <a:rPr lang="en-US" sz="2000" dirty="0" smtClean="0"/>
              <a:t>Effects of transient network problems</a:t>
            </a:r>
          </a:p>
          <a:p>
            <a:r>
              <a:rPr lang="en-US" sz="2000" dirty="0" smtClean="0"/>
              <a:t>The </a:t>
            </a:r>
            <a:r>
              <a:rPr lang="en-US" sz="2000" b="1" dirty="0" smtClean="0"/>
              <a:t>measure</a:t>
            </a:r>
            <a:r>
              <a:rPr lang="en-US" sz="2000" dirty="0" smtClean="0"/>
              <a:t> of effectiveness with respect to avoiding such substantial impacts is the responsiveness of an on-call Provisioning Service (PS);</a:t>
            </a:r>
          </a:p>
          <a:p>
            <a:pPr>
              <a:buNone/>
            </a:pPr>
            <a:r>
              <a:rPr lang="en-US" sz="2000" dirty="0" smtClean="0"/>
              <a:t>	</a:t>
            </a:r>
            <a:r>
              <a:rPr lang="en-US" sz="1600" i="1" dirty="0" smtClean="0"/>
              <a:t>PS = the proportion of requests for capacity that will be met in time to avoid major problems</a:t>
            </a:r>
          </a:p>
          <a:p>
            <a:r>
              <a:rPr lang="en-US" sz="2000" dirty="0" smtClean="0"/>
              <a:t>The value of this measure (PS) depend on three factors</a:t>
            </a:r>
          </a:p>
          <a:p>
            <a:pPr lvl="1"/>
            <a:r>
              <a:rPr lang="en-US" sz="2000" b="1" dirty="0" smtClean="0"/>
              <a:t>Provider Response Time (PRT): </a:t>
            </a:r>
            <a:r>
              <a:rPr lang="en-US" sz="2000" dirty="0" smtClean="0"/>
              <a:t>the time it takes the service provider to set up on-call circuits in response to requests.</a:t>
            </a:r>
          </a:p>
          <a:p>
            <a:pPr lvl="1"/>
            <a:r>
              <a:rPr lang="en-US" sz="2000" b="1" dirty="0" smtClean="0"/>
              <a:t>Lead Time (LT): </a:t>
            </a:r>
            <a:r>
              <a:rPr lang="en-US" sz="2000" dirty="0" smtClean="0"/>
              <a:t>the amount of advance notice of the need that is given the provider, as represented by the difference between the time the request is received and the requested capacity is desired/needed.</a:t>
            </a:r>
          </a:p>
          <a:p>
            <a:pPr lvl="1"/>
            <a:r>
              <a:rPr lang="en-US" sz="2000" b="1" dirty="0" smtClean="0"/>
              <a:t>Shortfall Tolerance Time (STT): </a:t>
            </a:r>
            <a:r>
              <a:rPr lang="en-US" sz="2000" dirty="0" smtClean="0"/>
              <a:t>The period of inherent resiliency to the shortfall to be corrected, as measured by the time it can persist before the problem is likely to produce noticeable effects on activities of users of the network.</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Responsiveness</a:t>
            </a:r>
            <a:endParaRPr lang="en-US" dirty="0"/>
          </a:p>
        </p:txBody>
      </p:sp>
      <p:sp>
        <p:nvSpPr>
          <p:cNvPr id="3" name="Content Placeholder 2"/>
          <p:cNvSpPr>
            <a:spLocks noGrp="1"/>
          </p:cNvSpPr>
          <p:nvPr>
            <p:ph idx="1"/>
          </p:nvPr>
        </p:nvSpPr>
        <p:spPr/>
        <p:txBody>
          <a:bodyPr/>
          <a:lstStyle/>
          <a:p>
            <a:r>
              <a:rPr lang="en-US" dirty="0" smtClean="0"/>
              <a:t>PS can be estimated as </a:t>
            </a:r>
          </a:p>
          <a:p>
            <a:pPr>
              <a:buNone/>
            </a:pPr>
            <a:r>
              <a:rPr lang="en-US" dirty="0" smtClean="0"/>
              <a:t>				PRT &lt; LT + STT;</a:t>
            </a:r>
          </a:p>
          <a:p>
            <a:pPr>
              <a:buNone/>
            </a:pPr>
            <a:r>
              <a:rPr lang="en-US" sz="2000" dirty="0" smtClean="0"/>
              <a:t>		If LT = +</a:t>
            </a:r>
            <a:r>
              <a:rPr lang="en-US" sz="2000" dirty="0" err="1" smtClean="0"/>
              <a:t>ve</a:t>
            </a:r>
            <a:r>
              <a:rPr lang="en-US" sz="2000" dirty="0" smtClean="0"/>
              <a:t> , Lead Time</a:t>
            </a:r>
          </a:p>
          <a:p>
            <a:pPr>
              <a:buNone/>
            </a:pPr>
            <a:r>
              <a:rPr lang="en-US" sz="2000" dirty="0" smtClean="0"/>
              <a:t>	</a:t>
            </a:r>
            <a:r>
              <a:rPr lang="en-US" sz="2000" dirty="0"/>
              <a:t>	</a:t>
            </a:r>
            <a:r>
              <a:rPr lang="en-US" sz="2000" dirty="0" smtClean="0"/>
              <a:t>If LT = -</a:t>
            </a:r>
            <a:r>
              <a:rPr lang="en-US" sz="2000" dirty="0" err="1" smtClean="0"/>
              <a:t>ve</a:t>
            </a:r>
            <a:r>
              <a:rPr lang="en-US" sz="2000" dirty="0" smtClean="0"/>
              <a:t>, latency problem</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Provider Response Time </a:t>
            </a:r>
            <a:r>
              <a:rPr lang="en-US" dirty="0" smtClean="0"/>
              <a:t>PRT</a:t>
            </a:r>
            <a:endParaRPr lang="en-US" dirty="0"/>
          </a:p>
        </p:txBody>
      </p:sp>
      <p:sp>
        <p:nvSpPr>
          <p:cNvPr id="3" name="Content Placeholder 2"/>
          <p:cNvSpPr>
            <a:spLocks noGrp="1"/>
          </p:cNvSpPr>
          <p:nvPr>
            <p:ph idx="1"/>
          </p:nvPr>
        </p:nvSpPr>
        <p:spPr/>
        <p:txBody>
          <a:bodyPr/>
          <a:lstStyle/>
          <a:p>
            <a:r>
              <a:rPr lang="en-US" dirty="0" smtClean="0"/>
              <a:t>PRT Depends upon three factors; </a:t>
            </a:r>
          </a:p>
          <a:p>
            <a:pPr marL="880110" lvl="1" indent="-514350">
              <a:buFont typeface="+mj-lt"/>
              <a:buAutoNum type="arabicPeriod"/>
            </a:pPr>
            <a:r>
              <a:rPr lang="en-US" dirty="0" smtClean="0"/>
              <a:t>The availability, or lack of, support capabilities</a:t>
            </a:r>
          </a:p>
          <a:p>
            <a:pPr marL="880110" lvl="1" indent="-514350">
              <a:buFont typeface="+mj-lt"/>
              <a:buAutoNum type="arabicPeriod"/>
            </a:pPr>
            <a:r>
              <a:rPr lang="en-US" dirty="0" smtClean="0"/>
              <a:t>Performance of the resources used for circuit turn-up</a:t>
            </a:r>
          </a:p>
          <a:p>
            <a:pPr marL="880110" lvl="1" indent="-514350">
              <a:buFont typeface="+mj-lt"/>
              <a:buAutoNum type="arabicPeriod"/>
            </a:pPr>
            <a:r>
              <a:rPr lang="en-US" dirty="0" smtClean="0"/>
              <a:t>Expected performance of the provider facilities used to achieve the requested capacity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 Time </a:t>
            </a:r>
            <a:r>
              <a:rPr lang="en-US" dirty="0" smtClean="0"/>
              <a:t>LT</a:t>
            </a:r>
            <a:endParaRPr lang="en-US" dirty="0"/>
          </a:p>
        </p:txBody>
      </p:sp>
      <p:sp>
        <p:nvSpPr>
          <p:cNvPr id="3" name="Content Placeholder 2"/>
          <p:cNvSpPr>
            <a:spLocks noGrp="1"/>
          </p:cNvSpPr>
          <p:nvPr>
            <p:ph idx="1"/>
          </p:nvPr>
        </p:nvSpPr>
        <p:spPr/>
        <p:txBody>
          <a:bodyPr/>
          <a:lstStyle/>
          <a:p>
            <a:r>
              <a:rPr lang="en-US" dirty="0" smtClean="0"/>
              <a:t>It depends both on the potential lead time afforded by the nature of the shortfall the user wants to correct and any delays in notifying the provider when the need is known </a:t>
            </a:r>
          </a:p>
          <a:p>
            <a:r>
              <a:rPr lang="en-US" dirty="0" err="1" smtClean="0"/>
              <a:t>E.g</a:t>
            </a:r>
            <a:r>
              <a:rPr lang="en-US" dirty="0" smtClean="0"/>
              <a:t> Some needs resulting from planned user actions</a:t>
            </a:r>
          </a:p>
          <a:p>
            <a:pPr lvl="1"/>
            <a:r>
              <a:rPr lang="en-US" dirty="0" smtClean="0"/>
              <a:t>one-time telemarketing efforts, </a:t>
            </a:r>
          </a:p>
          <a:p>
            <a:pPr lvl="1"/>
            <a:r>
              <a:rPr lang="en-US" dirty="0" smtClean="0"/>
              <a:t>periodic exchanges of very large data bases, </a:t>
            </a:r>
          </a:p>
          <a:p>
            <a:pPr lvl="1"/>
            <a:r>
              <a:rPr lang="en-US" dirty="0" smtClean="0"/>
              <a:t>network reconfiguration actions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Shortfall Tolerance Time </a:t>
            </a:r>
            <a:r>
              <a:rPr lang="en-US" dirty="0" smtClean="0"/>
              <a:t>STT</a:t>
            </a:r>
            <a:endParaRPr lang="en-US" dirty="0"/>
          </a:p>
        </p:txBody>
      </p:sp>
      <p:sp>
        <p:nvSpPr>
          <p:cNvPr id="3" name="Content Placeholder 2"/>
          <p:cNvSpPr>
            <a:spLocks noGrp="1"/>
          </p:cNvSpPr>
          <p:nvPr>
            <p:ph idx="1"/>
          </p:nvPr>
        </p:nvSpPr>
        <p:spPr/>
        <p:txBody>
          <a:bodyPr/>
          <a:lstStyle/>
          <a:p>
            <a:r>
              <a:rPr lang="en-US" dirty="0" smtClean="0"/>
              <a:t>Tolerable period of duration of a shortfall</a:t>
            </a:r>
          </a:p>
          <a:p>
            <a:r>
              <a:rPr lang="en-US" dirty="0" smtClean="0"/>
              <a:t>Shortfall may be of the type;</a:t>
            </a:r>
          </a:p>
          <a:p>
            <a:pPr lvl="1"/>
            <a:r>
              <a:rPr lang="en-US" dirty="0" smtClean="0"/>
              <a:t>failures of communications links supporting on-line interactions with a remote computer at the height of the business day</a:t>
            </a:r>
          </a:p>
          <a:p>
            <a:pPr lvl="1"/>
            <a:r>
              <a:rPr lang="en-US" dirty="0" smtClean="0"/>
              <a:t>store-and-forward data exchange capacity during a slow traffic period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Quantifier</a:t>
            </a:r>
            <a:endParaRPr lang="en-US" dirty="0"/>
          </a:p>
        </p:txBody>
      </p:sp>
      <p:sp>
        <p:nvSpPr>
          <p:cNvPr id="3" name="Content Placeholder 2"/>
          <p:cNvSpPr>
            <a:spLocks noGrp="1"/>
          </p:cNvSpPr>
          <p:nvPr>
            <p:ph idx="1"/>
          </p:nvPr>
        </p:nvSpPr>
        <p:spPr/>
        <p:txBody>
          <a:bodyPr/>
          <a:lstStyle/>
          <a:p>
            <a:r>
              <a:rPr lang="en-US" dirty="0" smtClean="0"/>
              <a:t>Now we need to formulate the PTR from data on performance of the systems that establish site-to-site connections for a variety of procedures for implementing on-call provisioning</a:t>
            </a:r>
          </a:p>
          <a:p>
            <a:pPr lvl="1"/>
            <a:r>
              <a:rPr lang="en-US" dirty="0" smtClean="0"/>
              <a:t>Type of Service</a:t>
            </a:r>
          </a:p>
          <a:p>
            <a:pPr lvl="2"/>
            <a:r>
              <a:rPr lang="en-US" dirty="0" smtClean="0"/>
              <a:t>Maintenance</a:t>
            </a:r>
          </a:p>
          <a:p>
            <a:pPr lvl="2"/>
            <a:r>
              <a:rPr lang="en-US" dirty="0" smtClean="0"/>
              <a:t>Activation</a:t>
            </a:r>
          </a:p>
          <a:p>
            <a:pPr lvl="1"/>
            <a:r>
              <a:rPr lang="en-US" dirty="0" smtClean="0"/>
              <a:t>Performance Measures &amp; Formulas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Performance measures and failures</a:t>
            </a:r>
            <a:endParaRPr lang="en-US" sz="4000" dirty="0"/>
          </a:p>
        </p:txBody>
      </p:sp>
      <p:sp>
        <p:nvSpPr>
          <p:cNvPr id="3" name="Content Placeholder 2"/>
          <p:cNvSpPr>
            <a:spLocks noGrp="1"/>
          </p:cNvSpPr>
          <p:nvPr>
            <p:ph idx="1"/>
          </p:nvPr>
        </p:nvSpPr>
        <p:spPr/>
        <p:txBody>
          <a:bodyPr/>
          <a:lstStyle/>
          <a:p>
            <a:r>
              <a:rPr lang="en-US" dirty="0" smtClean="0"/>
              <a:t>PRT can be estimated as a function of types of service and performance characteristics </a:t>
            </a:r>
          </a:p>
          <a:p>
            <a:r>
              <a:rPr lang="en-US" b="1" dirty="0" smtClean="0"/>
              <a:t>TBF:</a:t>
            </a:r>
            <a:r>
              <a:rPr lang="en-US" dirty="0" smtClean="0"/>
              <a:t> Times Between Failures of segments in the site-to-site connections provided in response to user requests</a:t>
            </a:r>
          </a:p>
          <a:p>
            <a:r>
              <a:rPr lang="en-US" b="1" dirty="0" smtClean="0"/>
              <a:t>TTR:</a:t>
            </a:r>
            <a:r>
              <a:rPr lang="en-US" dirty="0" smtClean="0"/>
              <a:t> Times To Restore performance across segments, when they have failed, or are malfunctioning.</a:t>
            </a:r>
            <a:endParaRPr lang="en-US" dirty="0"/>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1347</TotalTime>
  <Words>1267</Words>
  <Application>Microsoft Office PowerPoint</Application>
  <PresentationFormat>On-screen Show (4:3)</PresentationFormat>
  <Paragraphs>140</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 2</vt:lpstr>
      <vt:lpstr>Frame</vt:lpstr>
      <vt:lpstr>Qos in telecom  The analysis process Ch 3</vt:lpstr>
      <vt:lpstr>Evaluating Concepts</vt:lpstr>
      <vt:lpstr>Responsiveness</vt:lpstr>
      <vt:lpstr>Responsiveness</vt:lpstr>
      <vt:lpstr>Provider Response Time PRT</vt:lpstr>
      <vt:lpstr>Lead Time LT</vt:lpstr>
      <vt:lpstr>Shortfall Tolerance Time STT</vt:lpstr>
      <vt:lpstr>Quantifier</vt:lpstr>
      <vt:lpstr>Performance measures and failures</vt:lpstr>
      <vt:lpstr>Availability, A</vt:lpstr>
      <vt:lpstr>PowerPoint Presentation</vt:lpstr>
      <vt:lpstr>Components of PRT</vt:lpstr>
      <vt:lpstr>2. Data Handling</vt:lpstr>
      <vt:lpstr>All the statistics you need to know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in telecom  The analysis process</dc:title>
  <dc:creator>Sanaa</dc:creator>
  <cp:lastModifiedBy>Dell</cp:lastModifiedBy>
  <cp:revision>87</cp:revision>
  <dcterms:created xsi:type="dcterms:W3CDTF">2006-08-16T00:00:00Z</dcterms:created>
  <dcterms:modified xsi:type="dcterms:W3CDTF">2020-09-02T05:53:22Z</dcterms:modified>
</cp:coreProperties>
</file>