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49"/>
  </p:notesMasterIdLst>
  <p:sldIdLst>
    <p:sldId id="378" r:id="rId3"/>
    <p:sldId id="359" r:id="rId4"/>
    <p:sldId id="317" r:id="rId5"/>
    <p:sldId id="366" r:id="rId6"/>
    <p:sldId id="345" r:id="rId7"/>
    <p:sldId id="365" r:id="rId8"/>
    <p:sldId id="346" r:id="rId9"/>
    <p:sldId id="347" r:id="rId10"/>
    <p:sldId id="348" r:id="rId11"/>
    <p:sldId id="349" r:id="rId12"/>
    <p:sldId id="364" r:id="rId13"/>
    <p:sldId id="379" r:id="rId14"/>
    <p:sldId id="350" r:id="rId15"/>
    <p:sldId id="368" r:id="rId16"/>
    <p:sldId id="369" r:id="rId17"/>
    <p:sldId id="370" r:id="rId18"/>
    <p:sldId id="371" r:id="rId19"/>
    <p:sldId id="372" r:id="rId20"/>
    <p:sldId id="373" r:id="rId21"/>
    <p:sldId id="374" r:id="rId22"/>
    <p:sldId id="375" r:id="rId23"/>
    <p:sldId id="376" r:id="rId24"/>
    <p:sldId id="351" r:id="rId25"/>
    <p:sldId id="352" r:id="rId26"/>
    <p:sldId id="353" r:id="rId27"/>
    <p:sldId id="354" r:id="rId28"/>
    <p:sldId id="355" r:id="rId29"/>
    <p:sldId id="315" r:id="rId30"/>
    <p:sldId id="260" r:id="rId31"/>
    <p:sldId id="261" r:id="rId32"/>
    <p:sldId id="262" r:id="rId33"/>
    <p:sldId id="263" r:id="rId34"/>
    <p:sldId id="266" r:id="rId35"/>
    <p:sldId id="267" r:id="rId36"/>
    <p:sldId id="270" r:id="rId37"/>
    <p:sldId id="272" r:id="rId38"/>
    <p:sldId id="275" r:id="rId39"/>
    <p:sldId id="279" r:id="rId40"/>
    <p:sldId id="281" r:id="rId41"/>
    <p:sldId id="283" r:id="rId42"/>
    <p:sldId id="316" r:id="rId43"/>
    <p:sldId id="286" r:id="rId44"/>
    <p:sldId id="289" r:id="rId45"/>
    <p:sldId id="290" r:id="rId46"/>
    <p:sldId id="292" r:id="rId47"/>
    <p:sldId id="29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8636D-0C9F-4811-A814-AA3A73C30F6D}" type="datetimeFigureOut">
              <a:rPr lang="en-US" smtClean="0"/>
              <a:pPr/>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4F178-6332-4675-821B-B7921A611BC4}" type="slidenum">
              <a:rPr lang="en-US" smtClean="0"/>
              <a:pPr/>
              <a:t>‹#›</a:t>
            </a:fld>
            <a:endParaRPr lang="en-US"/>
          </a:p>
        </p:txBody>
      </p:sp>
    </p:spTree>
    <p:extLst>
      <p:ext uri="{BB962C8B-B14F-4D97-AF65-F5344CB8AC3E}">
        <p14:creationId xmlns:p14="http://schemas.microsoft.com/office/powerpoint/2010/main" val="7380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Motors and Generators</a:t>
            </a:r>
          </a:p>
        </p:txBody>
      </p:sp>
      <p:sp>
        <p:nvSpPr>
          <p:cNvPr id="22531" name="Rectangle 14"/>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6 – Lesson 6.1 – What is Electricity?</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hydro plant generator is an image from the Grand Coulee dam. </a:t>
            </a:r>
          </a:p>
          <a:p>
            <a:pPr eaLnBrk="1" hangingPunct="1"/>
            <a:endParaRPr lang="en-US" dirty="0" smtClean="0"/>
          </a:p>
          <a:p>
            <a:pPr eaLnBrk="1" hangingPunct="1"/>
            <a:r>
              <a:rPr lang="en-US" dirty="0" smtClean="0"/>
              <a:t>This geothermal plant is located in southeastern California.</a:t>
            </a:r>
          </a:p>
          <a:p>
            <a:pPr eaLnBrk="1" hangingPunct="1"/>
            <a:endParaRPr lang="en-US" dirty="0" smtClean="0"/>
          </a:p>
          <a:p>
            <a:pPr eaLnBrk="1" hangingPunct="1"/>
            <a:r>
              <a:rPr lang="en-US" dirty="0" smtClean="0"/>
              <a:t>The electric turbine is the type that might be powered by burning natural gas.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Motors and Generators</a:t>
            </a:r>
          </a:p>
        </p:txBody>
      </p:sp>
      <p:sp>
        <p:nvSpPr>
          <p:cNvPr id="26627" name="Rectangle 14"/>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6 – Lesson 6.1 – What is Electricity?</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4F178-6332-4675-821B-B7921A611BC4}"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F5FEC5-E4FE-4EB2-9457-A25C4187AFAC}" type="slidenum">
              <a:rPr lang="en-US"/>
              <a:pPr>
                <a:defRPr/>
              </a:pPr>
              <a:t>‹#›</a:t>
            </a:fld>
            <a:endParaRPr lang="en-US"/>
          </a:p>
        </p:txBody>
      </p:sp>
    </p:spTree>
    <p:extLst>
      <p:ext uri="{BB962C8B-B14F-4D97-AF65-F5344CB8AC3E}">
        <p14:creationId xmlns:p14="http://schemas.microsoft.com/office/powerpoint/2010/main" val="166459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96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636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166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851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00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2889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86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617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195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170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655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09369-779B-4209-A7BD-BD9A2085E5CA}"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E6B-5F0A-436A-83BA-CA4FC9D639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09369-779B-4209-A7BD-BD9A2085E5CA}" type="datetimeFigureOut">
              <a:rPr lang="en-US" smtClean="0"/>
              <a:pPr/>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F2E6B-5F0A-436A-83BA-CA4FC9D639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514350" rtl="0" eaLnBrk="1" fontAlgn="auto" latinLnBrk="0" hangingPunct="1">
              <a:lnSpc>
                <a:spcPct val="100000"/>
              </a:lnSpc>
              <a:spcBef>
                <a:spcPts val="0"/>
              </a:spcBef>
              <a:spcAft>
                <a:spcPts val="0"/>
              </a:spcAft>
              <a:buClrTx/>
              <a:buSzTx/>
              <a:buFontTx/>
              <a:buNone/>
              <a:tabLst/>
              <a:defRPr/>
            </a:pPr>
            <a:fld id="{EF1AF542-F3E5-4E33-A3CE-9938E4ACD292}"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514350" rtl="0" eaLnBrk="1" fontAlgn="auto" latinLnBrk="0" hangingPunct="1">
                <a:lnSpc>
                  <a:spcPct val="100000"/>
                </a:lnSpc>
                <a:spcBef>
                  <a:spcPts val="0"/>
                </a:spcBef>
                <a:spcAft>
                  <a:spcPts val="0"/>
                </a:spcAft>
                <a:buClrTx/>
                <a:buSzTx/>
                <a:buFontTx/>
                <a:buNone/>
                <a:tabLst/>
                <a:defRPr/>
              </a:pPr>
              <a:t>11/13/2018</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514350" rtl="0" eaLnBrk="1" fontAlgn="auto" latinLnBrk="0" hangingPunct="1">
              <a:lnSpc>
                <a:spcPct val="100000"/>
              </a:lnSpc>
              <a:spcBef>
                <a:spcPts val="0"/>
              </a:spcBef>
              <a:spcAft>
                <a:spcPts val="0"/>
              </a:spcAft>
              <a:buClrTx/>
              <a:buSzTx/>
              <a:buFontTx/>
              <a:buNone/>
              <a:tabLst/>
              <a:defRPr/>
            </a:pPr>
            <a:fld id="{30F3C8BF-186D-4240-8E87-367F258D8BCA}"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1518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D:\USER\GARNAIK\Reliance%20Electric%20-%20Basic%20Motor%20Theory_files\mtfig8.g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solidFill>
                  <a:prstClr val="black"/>
                </a:solidFill>
                <a:latin typeface="Times New Roman" panose="02020603050405020304" pitchFamily="18" charset="0"/>
                <a:cs typeface="Times New Roman" panose="02020603050405020304" pitchFamily="18" charset="0"/>
              </a:rPr>
              <a:t>Lecture </a:t>
            </a:r>
            <a:r>
              <a:rPr lang="en-US" sz="4400" b="1" dirty="0" smtClean="0">
                <a:solidFill>
                  <a:prstClr val="black"/>
                </a:solidFill>
                <a:latin typeface="Times New Roman" panose="02020603050405020304" pitchFamily="18" charset="0"/>
                <a:cs typeface="Times New Roman" panose="02020603050405020304" pitchFamily="18" charset="0"/>
              </a:rPr>
              <a:t>5</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pPr lvl="0"/>
            <a:r>
              <a:rPr lang="en-US" sz="3600" dirty="0">
                <a:solidFill>
                  <a:prstClr val="black"/>
                </a:solidFill>
                <a:latin typeface="Times New Roman" pitchFamily="18" charset="0"/>
                <a:cs typeface="Times New Roman" pitchFamily="18" charset="0"/>
              </a:rPr>
              <a:t>Instructor</a:t>
            </a:r>
            <a:r>
              <a:rPr lang="en-US" sz="3600" dirty="0" smtClean="0">
                <a:solidFill>
                  <a:prstClr val="black"/>
                </a:solidFill>
                <a:latin typeface="Times New Roman" pitchFamily="18" charset="0"/>
                <a:cs typeface="Times New Roman" pitchFamily="18" charset="0"/>
              </a:rPr>
              <a:t>: Engr</a:t>
            </a:r>
            <a:r>
              <a:rPr lang="en-US" sz="3600" dirty="0">
                <a:solidFill>
                  <a:prstClr val="black"/>
                </a:solidFill>
                <a:latin typeface="Times New Roman" pitchFamily="18" charset="0"/>
                <a:cs typeface="Times New Roman" pitchFamily="18" charset="0"/>
              </a:rPr>
              <a:t>. Syed Ashraf Ali</a:t>
            </a:r>
          </a:p>
          <a:p>
            <a:endParaRPr lang="en-US" dirty="0"/>
          </a:p>
        </p:txBody>
      </p:sp>
    </p:spTree>
    <p:extLst>
      <p:ext uri="{BB962C8B-B14F-4D97-AF65-F5344CB8AC3E}">
        <p14:creationId xmlns:p14="http://schemas.microsoft.com/office/powerpoint/2010/main" val="2821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900" b="1" dirty="0" smtClean="0">
                <a:latin typeface="Times New Roman" pitchFamily="18" charset="0"/>
                <a:cs typeface="Times New Roman" pitchFamily="18" charset="0"/>
              </a:rPr>
              <a:t/>
            </a:r>
            <a:br>
              <a:rPr lang="en-US" sz="4900" b="1" dirty="0" smtClean="0">
                <a:latin typeface="Times New Roman" pitchFamily="18" charset="0"/>
                <a:cs typeface="Times New Roman" pitchFamily="18" charset="0"/>
              </a:rPr>
            </a:br>
            <a:r>
              <a:rPr lang="en-US" sz="4900" b="1" dirty="0" smtClean="0">
                <a:latin typeface="Times New Roman" pitchFamily="18" charset="0"/>
                <a:cs typeface="Times New Roman" pitchFamily="18" charset="0"/>
              </a:rPr>
              <a:t>AC Motors</a:t>
            </a:r>
            <a:r>
              <a:rPr lang="en-US" sz="4000" b="1" dirty="0" smtClean="0">
                <a:solidFill>
                  <a:srgbClr val="CCFFCC"/>
                </a:solidFill>
                <a:effectLst>
                  <a:outerShdw blurRad="38100" dist="38100" dir="2700000" algn="tl">
                    <a:srgbClr val="000000"/>
                  </a:outerShdw>
                </a:effectLst>
                <a:latin typeface="Arial" pitchFamily="34" charset="0"/>
              </a:rPr>
              <a:t/>
            </a:r>
            <a:br>
              <a:rPr lang="en-US" sz="4000" b="1" dirty="0" smtClean="0">
                <a:solidFill>
                  <a:srgbClr val="CCFFCC"/>
                </a:solidFill>
                <a:effectLst>
                  <a:outerShdw blurRad="38100" dist="38100" dir="2700000" algn="tl">
                    <a:srgbClr val="000000"/>
                  </a:outerShdw>
                </a:effectLst>
                <a:latin typeface="Arial" pitchFamily="34" charset="0"/>
              </a:rPr>
            </a:br>
            <a:endParaRPr lang="en-US" dirty="0"/>
          </a:p>
        </p:txBody>
      </p:sp>
      <p:sp>
        <p:nvSpPr>
          <p:cNvPr id="3" name="Content Placeholder 2"/>
          <p:cNvSpPr>
            <a:spLocks noGrp="1"/>
          </p:cNvSpPr>
          <p:nvPr>
            <p:ph idx="1"/>
          </p:nvPr>
        </p:nvSpPr>
        <p:spPr>
          <a:xfrm>
            <a:off x="228600" y="1752600"/>
            <a:ext cx="8686800" cy="4114800"/>
          </a:xfrm>
        </p:spPr>
        <p:txBody>
          <a:bodyPr/>
          <a:lstStyle/>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Electrical current reverses direction.</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Two parts; </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Stator: stationary electrical component.</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Rotor: rotates the motor shaft.</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Speed difficult to control.</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Two types;</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Synchronous motor.</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Induction motor.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558445"/>
          </a:xfrm>
          <a:prstGeom prst="rect">
            <a:avLst/>
          </a:prstGeom>
        </p:spPr>
        <p:txBody>
          <a:bodyPr wrap="square">
            <a:spAutoFit/>
          </a:bodyPr>
          <a:lstStyle/>
          <a:p>
            <a:pPr marL="342900" indent="-342900" algn="just">
              <a:spcBef>
                <a:spcPct val="20000"/>
              </a:spcBef>
              <a:buFont typeface="Wingdings" pitchFamily="2" charset="2"/>
              <a:buChar char="Ø"/>
            </a:pPr>
            <a:r>
              <a:rPr lang="en-US" sz="2400" dirty="0" smtClean="0">
                <a:latin typeface="Times New Roman" pitchFamily="18" charset="0"/>
                <a:cs typeface="Times New Roman" pitchFamily="18" charset="0"/>
              </a:rPr>
              <a:t>Asynchronous motor / induction motor;</a:t>
            </a:r>
          </a:p>
          <a:p>
            <a:pPr marL="1257300" lvl="2" indent="-342900" algn="just">
              <a:spcBef>
                <a:spcPct val="20000"/>
              </a:spcBef>
              <a:buFont typeface="Wingdings" pitchFamily="2" charset="2"/>
              <a:buChar char="ü"/>
            </a:pPr>
            <a:r>
              <a:rPr lang="en-US" sz="2400" dirty="0" smtClean="0">
                <a:latin typeface="Times New Roman" pitchFamily="18" charset="0"/>
                <a:cs typeface="Times New Roman" pitchFamily="18" charset="0"/>
              </a:rPr>
              <a:t>Motors whose field current is supplied by magnetic   induction (transformer action) into their field windings.</a:t>
            </a:r>
          </a:p>
          <a:p>
            <a:pPr marL="812800" indent="-812800" algn="just">
              <a:spcBef>
                <a:spcPct val="20000"/>
              </a:spcBef>
              <a:buClr>
                <a:srgbClr val="3333CC"/>
              </a:buClr>
              <a:buFont typeface="Wingdings" pitchFamily="2" charset="2"/>
              <a:buNone/>
            </a:pPr>
            <a:endParaRPr lang="en-US" sz="2400" dirty="0" smtClean="0">
              <a:latin typeface="Times New Roman" pitchFamily="18" charset="0"/>
              <a:cs typeface="Times New Roman" pitchFamily="18" charset="0"/>
            </a:endParaRPr>
          </a:p>
          <a:p>
            <a:pPr marL="342900" indent="-342900" algn="just">
              <a:spcBef>
                <a:spcPct val="20000"/>
              </a:spcBef>
              <a:buFont typeface="Wingdings" pitchFamily="2" charset="2"/>
              <a:buChar char="Ø"/>
            </a:pPr>
            <a:r>
              <a:rPr lang="en-US" sz="2400" dirty="0" smtClean="0">
                <a:latin typeface="Times New Roman" pitchFamily="18" charset="0"/>
                <a:cs typeface="Times New Roman" pitchFamily="18" charset="0"/>
              </a:rPr>
              <a:t>Synchronous motor;</a:t>
            </a:r>
          </a:p>
          <a:p>
            <a:pPr marL="1257300" lvl="2" indent="-342900" algn="just">
              <a:spcBef>
                <a:spcPct val="20000"/>
              </a:spcBef>
              <a:buFont typeface="Wingdings" pitchFamily="2" charset="2"/>
              <a:buChar char="ü"/>
            </a:pPr>
            <a:r>
              <a:rPr lang="en-US" sz="2400" dirty="0" smtClean="0">
                <a:latin typeface="Times New Roman" pitchFamily="18" charset="0"/>
                <a:cs typeface="Times New Roman" pitchFamily="18" charset="0"/>
              </a:rPr>
              <a:t>Motors  whose field current is supplied by a separate dc power source.</a:t>
            </a:r>
          </a:p>
          <a:p>
            <a:pPr marL="812800" indent="-812800" algn="just">
              <a:spcBef>
                <a:spcPct val="20000"/>
              </a:spcBef>
              <a:buClr>
                <a:srgbClr val="3333CC"/>
              </a:buClr>
              <a:buFont typeface="Wingdings" pitchFamily="2" charset="2"/>
              <a:buNone/>
            </a:pPr>
            <a:endParaRPr lang="en-US" sz="2400" dirty="0" smtClean="0">
              <a:latin typeface="Times New Roman" pitchFamily="18" charset="0"/>
              <a:cs typeface="Times New Roman" pitchFamily="18" charset="0"/>
            </a:endParaRPr>
          </a:p>
          <a:p>
            <a:pPr marL="812800" indent="-812800" algn="just">
              <a:spcBef>
                <a:spcPct val="20000"/>
              </a:spcBef>
              <a:buClr>
                <a:srgbClr val="800000"/>
              </a:buClr>
              <a:buSzPct val="90000"/>
            </a:pPr>
            <a:r>
              <a:rPr lang="en-US" sz="2400" dirty="0" smtClean="0">
                <a:latin typeface="Times New Roman" pitchFamily="18" charset="0"/>
                <a:cs typeface="Times New Roman" pitchFamily="18" charset="0"/>
              </a:rPr>
              <a:t>Note</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marL="1257300" lvl="2" indent="-342900" algn="just">
              <a:spcBef>
                <a:spcPct val="20000"/>
              </a:spcBef>
              <a:buSzPct val="90000"/>
              <a:buFont typeface="Wingdings" pitchFamily="2" charset="2"/>
              <a:buChar char="ü"/>
            </a:pPr>
            <a:r>
              <a:rPr lang="en-US" sz="2400" dirty="0" smtClean="0">
                <a:latin typeface="Times New Roman" pitchFamily="18" charset="0"/>
                <a:cs typeface="Times New Roman" pitchFamily="18" charset="0"/>
              </a:rPr>
              <a:t>Induction motor has the same physical stator as a synchronous motor with a different rotor construction.</a:t>
            </a:r>
          </a:p>
          <a:p>
            <a:pPr marL="1257300" lvl="2" indent="-342900" algn="just">
              <a:spcBef>
                <a:spcPct val="20000"/>
              </a:spcBef>
              <a:buSzPct val="90000"/>
              <a:buFont typeface="Wingdings" pitchFamily="2" charset="2"/>
              <a:buChar char="ü"/>
            </a:pPr>
            <a:r>
              <a:rPr lang="en-US" sz="2400" dirty="0" smtClean="0">
                <a:latin typeface="Times New Roman" pitchFamily="18" charset="0"/>
                <a:cs typeface="Times New Roman" pitchFamily="18" charset="0"/>
              </a:rPr>
              <a:t>The fields circuit of most synchronous and induction motor are located on their rotors.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hail\Desktop\Difference between Induction Motor and Synchronous Mo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78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Synchronous </a:t>
            </a:r>
            <a:r>
              <a:rPr lang="en-US" b="1" dirty="0">
                <a:latin typeface="Times New Roman" pitchFamily="18" charset="0"/>
                <a:cs typeface="Times New Roman" pitchFamily="18" charset="0"/>
              </a:rPr>
              <a:t>M</a:t>
            </a:r>
            <a:r>
              <a:rPr lang="en-US" b="1" dirty="0" smtClean="0">
                <a:latin typeface="Times New Roman" pitchFamily="18" charset="0"/>
                <a:cs typeface="Times New Roman" pitchFamily="18" charset="0"/>
              </a:rPr>
              <a:t>otor</a:t>
            </a:r>
            <a:r>
              <a:rPr lang="en-US" sz="4000" b="1" dirty="0" smtClean="0">
                <a:solidFill>
                  <a:srgbClr val="CCFFCC"/>
                </a:solidFill>
                <a:effectLst>
                  <a:outerShdw blurRad="38100" dist="38100" dir="2700000" algn="tl">
                    <a:srgbClr val="000000"/>
                  </a:outerShdw>
                </a:effectLst>
                <a:latin typeface="Arial" pitchFamily="34" charset="0"/>
              </a:rPr>
              <a:t/>
            </a:r>
            <a:br>
              <a:rPr lang="en-US" sz="4000" b="1" dirty="0" smtClean="0">
                <a:solidFill>
                  <a:srgbClr val="CCFFCC"/>
                </a:solidFill>
                <a:effectLst>
                  <a:outerShdw blurRad="38100" dist="38100" dir="2700000" algn="tl">
                    <a:srgbClr val="000000"/>
                  </a:outerShdw>
                </a:effectLst>
                <a:latin typeface="Arial" pitchFamily="34" charset="0"/>
              </a:rPr>
            </a:br>
            <a:endParaRPr lang="en-US" dirty="0"/>
          </a:p>
        </p:txBody>
      </p:sp>
      <p:sp>
        <p:nvSpPr>
          <p:cNvPr id="3" name="Content Placeholder 2"/>
          <p:cNvSpPr>
            <a:spLocks noGrp="1"/>
          </p:cNvSpPr>
          <p:nvPr>
            <p:ph idx="1"/>
          </p:nvPr>
        </p:nvSpPr>
        <p:spPr>
          <a:xfrm>
            <a:off x="304800" y="1447800"/>
            <a:ext cx="8610600" cy="5181600"/>
          </a:xfrm>
        </p:spPr>
        <p:txBody>
          <a:bodyPr/>
          <a:lstStyle/>
          <a:p>
            <a:pPr marL="401638" indent="-401638" algn="just" defTabSz="227013">
              <a:spcBef>
                <a:spcPct val="40000"/>
              </a:spcBef>
              <a:buFont typeface="Wingdings" pitchFamily="2" charset="2"/>
              <a:buChar char="Ø"/>
            </a:pPr>
            <a:r>
              <a:rPr lang="en-US" sz="2400" dirty="0" smtClean="0">
                <a:latin typeface="Times New Roman" pitchFamily="18" charset="0"/>
                <a:cs typeface="Times New Roman" pitchFamily="18" charset="0"/>
              </a:rPr>
              <a:t>Constant speed fixed by system frequency.</a:t>
            </a:r>
          </a:p>
          <a:p>
            <a:pPr marL="401638" indent="-401638" algn="just" defTabSz="227013">
              <a:spcBef>
                <a:spcPct val="40000"/>
              </a:spcBef>
              <a:buFont typeface="Wingdings" pitchFamily="2" charset="2"/>
              <a:buChar char="Ø"/>
            </a:pPr>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ow starting torque: suited for low load applications.</a:t>
            </a:r>
          </a:p>
          <a:p>
            <a:pPr marL="401638" indent="-401638" algn="just" defTabSz="227013">
              <a:spcBef>
                <a:spcPct val="40000"/>
              </a:spcBef>
              <a:buFont typeface="Wingdings" pitchFamily="2" charset="2"/>
              <a:buChar char="Ø"/>
            </a:pPr>
            <a:r>
              <a:rPr lang="en-US" sz="2400" dirty="0" smtClean="0">
                <a:latin typeface="Times New Roman" pitchFamily="18" charset="0"/>
                <a:cs typeface="Times New Roman" pitchFamily="18" charset="0"/>
              </a:rPr>
              <a:t>Can improve power factor: suited for high electricity use systems.</a:t>
            </a:r>
          </a:p>
          <a:p>
            <a:pPr marL="401638" indent="-401638" algn="just" defTabSz="227013">
              <a:spcBef>
                <a:spcPct val="40000"/>
              </a:spcBef>
              <a:buFont typeface="Wingdings" pitchFamily="2" charset="2"/>
              <a:buChar char="Ø"/>
            </a:pPr>
            <a:r>
              <a:rPr lang="en-US" sz="2400" dirty="0" smtClean="0">
                <a:latin typeface="Times New Roman" pitchFamily="18" charset="0"/>
                <a:cs typeface="Times New Roman" pitchFamily="18" charset="0"/>
              </a:rPr>
              <a:t>Synchronous speed (Ns);</a:t>
            </a:r>
            <a:endParaRPr lang="en-US" sz="2400" dirty="0" smtClean="0">
              <a:effectLst>
                <a:outerShdw blurRad="38100" dist="38100" dir="2700000" algn="tl">
                  <a:srgbClr val="000000"/>
                </a:outerShdw>
              </a:effectLst>
              <a:latin typeface="Times New Roman" pitchFamily="18" charset="0"/>
              <a:cs typeface="Times New Roman" pitchFamily="18" charset="0"/>
            </a:endParaRPr>
          </a:p>
          <a:p>
            <a:endParaRPr lang="en-US" dirty="0"/>
          </a:p>
        </p:txBody>
      </p:sp>
      <p:sp>
        <p:nvSpPr>
          <p:cNvPr id="4" name="Rectangle 14"/>
          <p:cNvSpPr>
            <a:spLocks noChangeArrowheads="1"/>
          </p:cNvSpPr>
          <p:nvPr/>
        </p:nvSpPr>
        <p:spPr bwMode="auto">
          <a:xfrm>
            <a:off x="2209800" y="4419600"/>
            <a:ext cx="2794000" cy="106680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a:latin typeface="Times New Roman" pitchFamily="18" charset="0"/>
                <a:cs typeface="Times New Roman" pitchFamily="18" charset="0"/>
              </a:rPr>
              <a:t>Ns = 120 f / P</a:t>
            </a:r>
          </a:p>
        </p:txBody>
      </p:sp>
      <p:sp>
        <p:nvSpPr>
          <p:cNvPr id="5" name="Rectangle 4"/>
          <p:cNvSpPr/>
          <p:nvPr/>
        </p:nvSpPr>
        <p:spPr>
          <a:xfrm>
            <a:off x="5410200" y="4800600"/>
            <a:ext cx="3048000" cy="830997"/>
          </a:xfrm>
          <a:prstGeom prst="rect">
            <a:avLst/>
          </a:prstGeom>
        </p:spPr>
        <p:txBody>
          <a:bodyPr wrap="square">
            <a:spAutoFit/>
          </a:bodyPr>
          <a:lstStyle/>
          <a:p>
            <a:pPr marL="401638" indent="-401638" defTabSz="227013"/>
            <a:r>
              <a:rPr lang="en-US" sz="2400" dirty="0" smtClean="0">
                <a:latin typeface="Times New Roman" pitchFamily="18" charset="0"/>
                <a:cs typeface="Times New Roman" pitchFamily="18" charset="0"/>
              </a:rPr>
              <a:t>F = supply frequency</a:t>
            </a:r>
          </a:p>
          <a:p>
            <a:pPr marL="401638" indent="-401638" defTabSz="227013"/>
            <a:r>
              <a:rPr lang="en-US" sz="2400" dirty="0" smtClean="0">
                <a:latin typeface="Times New Roman" pitchFamily="18" charset="0"/>
                <a:cs typeface="Times New Roman" pitchFamily="18" charset="0"/>
              </a:rPr>
              <a:t>P = number of poles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ChangeArrowheads="1"/>
          </p:cNvSpPr>
          <p:nvPr/>
        </p:nvSpPr>
        <p:spPr bwMode="auto">
          <a:xfrm>
            <a:off x="304800" y="152400"/>
            <a:ext cx="8077200" cy="1066799"/>
          </a:xfrm>
          <a:prstGeom prst="rect">
            <a:avLst/>
          </a:prstGeom>
          <a:solidFill>
            <a:schemeClr val="bg1"/>
          </a:solidFill>
          <a:ln w="9525">
            <a:solidFill>
              <a:schemeClr val="bg1"/>
            </a:solidFill>
            <a:miter lim="800000"/>
            <a:headEnd/>
            <a:tailEnd/>
          </a:ln>
          <a:effectLst/>
        </p:spPr>
        <p:txBody>
          <a:bodyPr wrap="none" anchor="ctr"/>
          <a:lstStyle/>
          <a:p>
            <a:pPr algn="ctr">
              <a:defRPr/>
            </a:pPr>
            <a:r>
              <a:rPr lang="en-US" sz="4400" b="1" dirty="0">
                <a:latin typeface="Times New Roman" pitchFamily="18" charset="0"/>
                <a:cs typeface="Times New Roman" pitchFamily="18" charset="0"/>
              </a:rPr>
              <a:t>Example </a:t>
            </a:r>
            <a:r>
              <a:rPr lang="en-US" sz="4400" b="1" dirty="0" smtClean="0">
                <a:latin typeface="Times New Roman" pitchFamily="18" charset="0"/>
                <a:cs typeface="Times New Roman" pitchFamily="18" charset="0"/>
              </a:rPr>
              <a:t>1</a:t>
            </a:r>
            <a:endParaRPr lang="en-US" sz="4400" b="1" dirty="0">
              <a:latin typeface="Times New Roman" pitchFamily="18" charset="0"/>
              <a:cs typeface="Times New Roman" pitchFamily="18" charset="0"/>
            </a:endParaRPr>
          </a:p>
        </p:txBody>
      </p:sp>
      <p:sp>
        <p:nvSpPr>
          <p:cNvPr id="41988" name="Rectangle 7"/>
          <p:cNvSpPr>
            <a:spLocks noChangeArrowheads="1"/>
          </p:cNvSpPr>
          <p:nvPr/>
        </p:nvSpPr>
        <p:spPr bwMode="auto">
          <a:xfrm>
            <a:off x="609600" y="1219200"/>
            <a:ext cx="8229600" cy="830997"/>
          </a:xfrm>
          <a:prstGeom prst="rect">
            <a:avLst/>
          </a:prstGeom>
          <a:noFill/>
          <a:ln w="9525">
            <a:noFill/>
            <a:miter lim="800000"/>
            <a:headEnd/>
            <a:tailEnd/>
          </a:ln>
        </p:spPr>
        <p:txBody>
          <a:bodyPr wrap="square" anchor="ctr">
            <a:spAutoFit/>
          </a:bodyPr>
          <a:lstStyle/>
          <a:p>
            <a:pPr algn="just"/>
            <a:r>
              <a:rPr lang="en-US" sz="2400" dirty="0">
                <a:latin typeface="Times New Roman" pitchFamily="18" charset="0"/>
                <a:cs typeface="Times New Roman" pitchFamily="18" charset="0"/>
              </a:rPr>
              <a:t>Calculate the synchronous speed of a 3-phase induction motor having 20 poles when it is connected to a 50 Hz source.</a:t>
            </a:r>
          </a:p>
        </p:txBody>
      </p:sp>
      <p:sp>
        <p:nvSpPr>
          <p:cNvPr id="5" name="Rectangle 4"/>
          <p:cNvSpPr/>
          <p:nvPr/>
        </p:nvSpPr>
        <p:spPr>
          <a:xfrm>
            <a:off x="762000" y="2438400"/>
            <a:ext cx="7391400" cy="1477328"/>
          </a:xfrm>
          <a:prstGeom prst="rect">
            <a:avLst/>
          </a:prstGeom>
        </p:spPr>
        <p:txBody>
          <a:bodyPr wrap="square">
            <a:spAutoFit/>
          </a:bodyPr>
          <a:lstStyle/>
          <a:p>
            <a:pPr>
              <a:defRPr/>
            </a:pPr>
            <a:r>
              <a:rPr lang="en-US" sz="2400" dirty="0" smtClean="0">
                <a:latin typeface="Times New Roman" pitchFamily="18" charset="0"/>
                <a:cs typeface="Times New Roman" pitchFamily="18" charset="0"/>
              </a:rPr>
              <a:t>Knowing quantities;</a:t>
            </a:r>
          </a:p>
          <a:p>
            <a:pPr eaLnBrk="0" hangingPunct="0">
              <a:defRPr/>
            </a:pPr>
            <a:r>
              <a:rPr lang="en-US" sz="2400" dirty="0" smtClean="0">
                <a:latin typeface="Times New Roman" pitchFamily="18" charset="0"/>
                <a:cs typeface="Times New Roman" pitchFamily="18" charset="0"/>
              </a:rPr>
              <a:t>		</a:t>
            </a:r>
          </a:p>
          <a:p>
            <a:pPr eaLnBrk="0" hangingPunct="0">
              <a:defRPr/>
            </a:pPr>
            <a:r>
              <a:rPr lang="en-US" sz="2400" dirty="0" smtClean="0">
                <a:latin typeface="Times New Roman" pitchFamily="18" charset="0"/>
                <a:cs typeface="Times New Roman" pitchFamily="18" charset="0"/>
              </a:rPr>
              <a:t>Source frequency = 50 Hz,     number of poles = 20</a:t>
            </a:r>
          </a:p>
          <a:p>
            <a:pPr eaLnBrk="0" hangingPunct="0">
              <a:defRPr/>
            </a:pPr>
            <a:endParaRPr lang="en-US" dirty="0"/>
          </a:p>
        </p:txBody>
      </p:sp>
      <p:sp>
        <p:nvSpPr>
          <p:cNvPr id="6" name="Rectangle 5"/>
          <p:cNvSpPr/>
          <p:nvPr/>
        </p:nvSpPr>
        <p:spPr>
          <a:xfrm>
            <a:off x="838201" y="3886200"/>
            <a:ext cx="3200399" cy="461665"/>
          </a:xfrm>
          <a:prstGeom prst="rect">
            <a:avLst/>
          </a:prstGeom>
        </p:spPr>
        <p:txBody>
          <a:bodyPr wrap="square">
            <a:spAutoFit/>
          </a:bodyPr>
          <a:lstStyle/>
          <a:p>
            <a:pPr eaLnBrk="0" hangingPunct="0"/>
            <a:r>
              <a:rPr lang="en-US" sz="2400" dirty="0" smtClean="0">
                <a:latin typeface="Times New Roman" pitchFamily="18" charset="0"/>
                <a:cs typeface="Times New Roman" pitchFamily="18" charset="0"/>
              </a:rPr>
              <a:t>Synchronous speed  n</a:t>
            </a:r>
            <a:r>
              <a:rPr lang="en-US" sz="2400" baseline="-300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sp>
        <p:nvSpPr>
          <p:cNvPr id="7" name="Text Box 15"/>
          <p:cNvSpPr txBox="1">
            <a:spLocks noChangeArrowheads="1"/>
          </p:cNvSpPr>
          <p:nvPr/>
        </p:nvSpPr>
        <p:spPr bwMode="auto">
          <a:xfrm>
            <a:off x="4038600" y="3733800"/>
            <a:ext cx="990600" cy="3048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120 f</a:t>
            </a:r>
          </a:p>
        </p:txBody>
      </p:sp>
      <p:sp>
        <p:nvSpPr>
          <p:cNvPr id="8" name="Line 13"/>
          <p:cNvSpPr>
            <a:spLocks noChangeShapeType="1"/>
          </p:cNvSpPr>
          <p:nvPr/>
        </p:nvSpPr>
        <p:spPr bwMode="auto">
          <a:xfrm>
            <a:off x="4038600" y="4114800"/>
            <a:ext cx="838200" cy="0"/>
          </a:xfrm>
          <a:prstGeom prst="line">
            <a:avLst/>
          </a:prstGeom>
          <a:noFill/>
          <a:ln w="19050">
            <a:solidFill>
              <a:srgbClr val="000000"/>
            </a:solidFill>
            <a:round/>
            <a:headEnd/>
            <a:tailEnd/>
          </a:ln>
        </p:spPr>
        <p:txBody>
          <a:bodyPr/>
          <a:lstStyle/>
          <a:p>
            <a:endParaRPr lang="en-US"/>
          </a:p>
        </p:txBody>
      </p:sp>
      <p:sp>
        <p:nvSpPr>
          <p:cNvPr id="9" name="Text Box 14"/>
          <p:cNvSpPr txBox="1">
            <a:spLocks noChangeArrowheads="1"/>
          </p:cNvSpPr>
          <p:nvPr/>
        </p:nvSpPr>
        <p:spPr bwMode="auto">
          <a:xfrm>
            <a:off x="4343400" y="4038600"/>
            <a:ext cx="381000" cy="6858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p</a:t>
            </a:r>
          </a:p>
        </p:txBody>
      </p:sp>
      <p:sp>
        <p:nvSpPr>
          <p:cNvPr id="11" name="Text Box 8"/>
          <p:cNvSpPr txBox="1">
            <a:spLocks noChangeArrowheads="1"/>
          </p:cNvSpPr>
          <p:nvPr/>
        </p:nvSpPr>
        <p:spPr bwMode="auto">
          <a:xfrm>
            <a:off x="3733800" y="4648200"/>
            <a:ext cx="304800" cy="609600"/>
          </a:xfrm>
          <a:prstGeom prst="rect">
            <a:avLst/>
          </a:prstGeom>
          <a:noFill/>
          <a:ln w="9525">
            <a:noFill/>
            <a:miter lim="800000"/>
            <a:headEnd/>
            <a:tailEnd/>
          </a:ln>
        </p:spPr>
        <p:txBody>
          <a:bodyPr/>
          <a:lstStyle/>
          <a:p>
            <a:r>
              <a:rPr lang="en-US" sz="2400" dirty="0">
                <a:cs typeface="Times New Roman" pitchFamily="18" charset="0"/>
              </a:rPr>
              <a:t>=</a:t>
            </a:r>
            <a:endParaRPr lang="en-US" sz="2400" dirty="0"/>
          </a:p>
        </p:txBody>
      </p:sp>
      <p:sp>
        <p:nvSpPr>
          <p:cNvPr id="12" name="Text Box 11"/>
          <p:cNvSpPr txBox="1">
            <a:spLocks noChangeArrowheads="1"/>
          </p:cNvSpPr>
          <p:nvPr/>
        </p:nvSpPr>
        <p:spPr bwMode="auto">
          <a:xfrm>
            <a:off x="4114800" y="4419601"/>
            <a:ext cx="1524000" cy="533400"/>
          </a:xfrm>
          <a:prstGeom prst="rect">
            <a:avLst/>
          </a:prstGeom>
          <a:noFill/>
          <a:ln w="9525">
            <a:noFill/>
            <a:miter lim="800000"/>
            <a:headEnd/>
            <a:tailEnd/>
          </a:ln>
        </p:spPr>
        <p:txBody>
          <a:bodyPr/>
          <a:lstStyle/>
          <a:p>
            <a:r>
              <a:rPr lang="en-US" sz="2400" dirty="0">
                <a:cs typeface="Times New Roman" pitchFamily="18" charset="0"/>
              </a:rPr>
              <a:t> </a:t>
            </a:r>
            <a:r>
              <a:rPr lang="en-US" sz="2400" dirty="0">
                <a:latin typeface="Times New Roman" pitchFamily="18" charset="0"/>
                <a:cs typeface="Times New Roman" pitchFamily="18" charset="0"/>
              </a:rPr>
              <a:t>120  x  50 </a:t>
            </a:r>
          </a:p>
        </p:txBody>
      </p:sp>
      <p:sp>
        <p:nvSpPr>
          <p:cNvPr id="13" name="Line 9"/>
          <p:cNvSpPr>
            <a:spLocks noChangeShapeType="1"/>
          </p:cNvSpPr>
          <p:nvPr/>
        </p:nvSpPr>
        <p:spPr bwMode="auto">
          <a:xfrm>
            <a:off x="4114800" y="4876800"/>
            <a:ext cx="1447800" cy="0"/>
          </a:xfrm>
          <a:prstGeom prst="line">
            <a:avLst/>
          </a:prstGeom>
          <a:noFill/>
          <a:ln w="19050">
            <a:solidFill>
              <a:srgbClr val="000000"/>
            </a:solidFill>
            <a:round/>
            <a:headEnd/>
            <a:tailEnd/>
          </a:ln>
        </p:spPr>
        <p:txBody>
          <a:bodyPr/>
          <a:lstStyle/>
          <a:p>
            <a:endParaRPr lang="en-US"/>
          </a:p>
        </p:txBody>
      </p:sp>
      <p:sp>
        <p:nvSpPr>
          <p:cNvPr id="14" name="Text Box 10"/>
          <p:cNvSpPr txBox="1">
            <a:spLocks noChangeArrowheads="1"/>
          </p:cNvSpPr>
          <p:nvPr/>
        </p:nvSpPr>
        <p:spPr bwMode="auto">
          <a:xfrm>
            <a:off x="4495800" y="4953000"/>
            <a:ext cx="685800" cy="5334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20</a:t>
            </a:r>
          </a:p>
        </p:txBody>
      </p:sp>
      <p:sp>
        <p:nvSpPr>
          <p:cNvPr id="15" name="Text Box 12"/>
          <p:cNvSpPr txBox="1">
            <a:spLocks noChangeArrowheads="1"/>
          </p:cNvSpPr>
          <p:nvPr/>
        </p:nvSpPr>
        <p:spPr bwMode="auto">
          <a:xfrm>
            <a:off x="3352800" y="5715000"/>
            <a:ext cx="1371600" cy="6096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n</a:t>
            </a:r>
            <a:r>
              <a:rPr lang="en-US" sz="2400" baseline="-30000" dirty="0">
                <a:latin typeface="Times New Roman" pitchFamily="18" charset="0"/>
                <a:cs typeface="Times New Roman" pitchFamily="18" charset="0"/>
              </a:rPr>
              <a:t>s   </a:t>
            </a:r>
            <a:r>
              <a:rPr lang="en-US" sz="2400" dirty="0">
                <a:latin typeface="Times New Roman" pitchFamily="18" charset="0"/>
                <a:cs typeface="Times New Roman" pitchFamily="18" charset="0"/>
              </a:rPr>
              <a:t>=</a:t>
            </a:r>
          </a:p>
        </p:txBody>
      </p:sp>
      <p:sp>
        <p:nvSpPr>
          <p:cNvPr id="16" name="Text Box 7"/>
          <p:cNvSpPr txBox="1">
            <a:spLocks noChangeArrowheads="1"/>
          </p:cNvSpPr>
          <p:nvPr/>
        </p:nvSpPr>
        <p:spPr bwMode="auto">
          <a:xfrm>
            <a:off x="4191000" y="5715000"/>
            <a:ext cx="1981200" cy="4572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300 r/min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Arial" pitchFamily="34" charset="0"/>
              </a:rPr>
              <a:t/>
            </a:r>
            <a:br>
              <a:rPr lang="en-US" b="1" dirty="0" smtClean="0">
                <a:cs typeface="Arial" pitchFamily="34" charset="0"/>
              </a:rPr>
            </a:br>
            <a:r>
              <a:rPr lang="en-US" sz="4900" b="1" dirty="0" smtClean="0">
                <a:latin typeface="Times New Roman" pitchFamily="18" charset="0"/>
                <a:cs typeface="Times New Roman" pitchFamily="18" charset="0"/>
              </a:rPr>
              <a:t>Induction Motors</a:t>
            </a:r>
            <a:r>
              <a:rPr lang="en-US" b="1" dirty="0" smtClean="0">
                <a:cs typeface="Arial" pitchFamily="34" charset="0"/>
              </a:rPr>
              <a:t/>
            </a:r>
            <a:br>
              <a:rPr lang="en-US" b="1" dirty="0" smtClean="0">
                <a:cs typeface="Arial" pitchFamily="34" charset="0"/>
              </a:rPr>
            </a:br>
            <a:endParaRPr lang="en-US" dirty="0"/>
          </a:p>
        </p:txBody>
      </p:sp>
      <p:sp>
        <p:nvSpPr>
          <p:cNvPr id="3" name="Content Placeholder 2"/>
          <p:cNvSpPr>
            <a:spLocks noGrp="1"/>
          </p:cNvSpPr>
          <p:nvPr>
            <p:ph idx="1"/>
          </p:nvPr>
        </p:nvSpPr>
        <p:spPr>
          <a:xfrm>
            <a:off x="304800" y="1600200"/>
            <a:ext cx="8610600" cy="4525963"/>
          </a:xfrm>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Induction motors are the motor frequently encountered in industry.</a:t>
            </a:r>
          </a:p>
          <a:p>
            <a:pPr algn="just">
              <a:buFont typeface="Wingdings" pitchFamily="2" charset="2"/>
              <a:buChar char="Ø"/>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imple, low-priced and easy to maintain.</a:t>
            </a:r>
          </a:p>
          <a:p>
            <a:pPr algn="just">
              <a:buFont typeface="Wingdings" pitchFamily="2" charset="2"/>
              <a:buChar char="Ø"/>
            </a:pPr>
            <a:r>
              <a:rPr lang="en-US" sz="2400" dirty="0" smtClean="0">
                <a:latin typeface="Times New Roman" pitchFamily="18" charset="0"/>
                <a:cs typeface="Times New Roman" pitchFamily="18" charset="0"/>
              </a:rPr>
              <a:t>It run essentially constant speed from zero to full-load.</a:t>
            </a:r>
          </a:p>
          <a:p>
            <a:pPr algn="just">
              <a:buFont typeface="Wingdings" pitchFamily="2" charset="2"/>
              <a:buChar char="Ø"/>
            </a:pPr>
            <a:r>
              <a:rPr lang="en-US" sz="2400" dirty="0" smtClean="0">
                <a:latin typeface="Times New Roman" pitchFamily="18" charset="0"/>
                <a:cs typeface="Times New Roman" pitchFamily="18" charset="0"/>
              </a:rPr>
              <a:t>The speed is frequency-dependent and consequently these motors are not easily adapted to speed control.</a:t>
            </a:r>
          </a:p>
          <a:p>
            <a:pPr algn="just">
              <a:buFont typeface="Wingdings" pitchFamily="2" charset="2"/>
              <a:buChar char="Ø"/>
            </a:pPr>
            <a:r>
              <a:rPr lang="en-US" sz="2400" dirty="0" smtClean="0">
                <a:latin typeface="Times New Roman" pitchFamily="18" charset="0"/>
                <a:cs typeface="Times New Roman" pitchFamily="18" charset="0"/>
              </a:rPr>
              <a:t>Induction machines is called induction because the rotor voltage (which produces the rotor current and the rotor magnetic field) is induced in the rotor winding rather than physically connected by wires.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pic>
        <p:nvPicPr>
          <p:cNvPr id="13316" name="Picture 5"/>
          <p:cNvPicPr>
            <a:picLocks noChangeAspect="1" noChangeArrowheads="1"/>
          </p:cNvPicPr>
          <p:nvPr/>
        </p:nvPicPr>
        <p:blipFill>
          <a:blip r:embed="rId2"/>
          <a:srcRect/>
          <a:stretch>
            <a:fillRect/>
          </a:stretch>
        </p:blipFill>
        <p:spPr bwMode="auto">
          <a:xfrm>
            <a:off x="1066801" y="1355926"/>
            <a:ext cx="7315200" cy="4913936"/>
          </a:xfrm>
          <a:prstGeom prst="rect">
            <a:avLst/>
          </a:prstGeom>
          <a:noFill/>
          <a:ln w="9525">
            <a:noFill/>
            <a:miter lim="800000"/>
            <a:headEnd/>
            <a:tailEnd/>
          </a:ln>
        </p:spPr>
      </p:pic>
      <p:sp>
        <p:nvSpPr>
          <p:cNvPr id="182278" name="Text Box 6"/>
          <p:cNvSpPr txBox="1">
            <a:spLocks noChangeArrowheads="1"/>
          </p:cNvSpPr>
          <p:nvPr/>
        </p:nvSpPr>
        <p:spPr bwMode="auto">
          <a:xfrm>
            <a:off x="685800" y="228600"/>
            <a:ext cx="7696200" cy="769441"/>
          </a:xfrm>
          <a:prstGeom prst="rect">
            <a:avLst/>
          </a:prstGeom>
          <a:noFill/>
          <a:ln w="9525">
            <a:noFill/>
            <a:miter lim="800000"/>
            <a:headEnd/>
            <a:tailEnd/>
          </a:ln>
          <a:effectLst/>
        </p:spPr>
        <p:txBody>
          <a:bodyPr wrap="square">
            <a:spAutoFit/>
          </a:bodyPr>
          <a:lstStyle/>
          <a:p>
            <a:pPr algn="ctr">
              <a:spcBef>
                <a:spcPct val="50000"/>
              </a:spcBef>
              <a:defRPr/>
            </a:pPr>
            <a:r>
              <a:rPr lang="en-US" altLang="ja-JP" sz="4400" b="1" dirty="0" smtClean="0">
                <a:latin typeface="Times New Roman" pitchFamily="18" charset="0"/>
                <a:ea typeface="ＭＳ Ｐゴシック" charset="-128"/>
                <a:cs typeface="Times New Roman" pitchFamily="18" charset="0"/>
              </a:rPr>
              <a:t>Induction Motor </a:t>
            </a:r>
            <a:r>
              <a:rPr lang="en-US" altLang="ja-JP" sz="4400" b="1" dirty="0">
                <a:latin typeface="Times New Roman" pitchFamily="18" charset="0"/>
                <a:ea typeface="ＭＳ Ｐゴシック" charset="-128"/>
                <a:cs typeface="Times New Roman" pitchFamily="18" charset="0"/>
              </a:rPr>
              <a:t>Construction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ChangeArrowheads="1"/>
          </p:cNvSpPr>
          <p:nvPr/>
        </p:nvSpPr>
        <p:spPr bwMode="auto">
          <a:xfrm>
            <a:off x="1371600" y="3962400"/>
            <a:ext cx="2514600" cy="13716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36868" name="Rectangle 4"/>
          <p:cNvSpPr>
            <a:spLocks noChangeArrowheads="1"/>
          </p:cNvSpPr>
          <p:nvPr/>
        </p:nvSpPr>
        <p:spPr bwMode="auto">
          <a:xfrm>
            <a:off x="1295400" y="533400"/>
            <a:ext cx="2895600" cy="4572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189445" name="Text Box 5"/>
          <p:cNvSpPr txBox="1">
            <a:spLocks noChangeArrowheads="1"/>
          </p:cNvSpPr>
          <p:nvPr/>
        </p:nvSpPr>
        <p:spPr bwMode="auto">
          <a:xfrm>
            <a:off x="152400" y="406400"/>
            <a:ext cx="8793163" cy="769441"/>
          </a:xfrm>
          <a:prstGeom prst="rect">
            <a:avLst/>
          </a:prstGeom>
          <a:noFill/>
          <a:ln w="9525">
            <a:noFill/>
            <a:miter lim="800000"/>
            <a:headEnd/>
            <a:tailEnd/>
          </a:ln>
          <a:effectLst/>
        </p:spPr>
        <p:txBody>
          <a:bodyPr wrap="square">
            <a:spAutoFit/>
          </a:bodyPr>
          <a:lstStyle/>
          <a:p>
            <a:pPr algn="ctr">
              <a:defRPr/>
            </a:pPr>
            <a:r>
              <a:rPr lang="en-US" sz="4400" b="1" dirty="0">
                <a:latin typeface="Times New Roman" pitchFamily="18" charset="0"/>
                <a:cs typeface="Times New Roman" pitchFamily="18" charset="0"/>
              </a:rPr>
              <a:t>Slip and Slip Speed </a:t>
            </a:r>
          </a:p>
        </p:txBody>
      </p:sp>
      <p:sp>
        <p:nvSpPr>
          <p:cNvPr id="36870" name="Text Box 6"/>
          <p:cNvSpPr txBox="1">
            <a:spLocks noChangeArrowheads="1"/>
          </p:cNvSpPr>
          <p:nvPr/>
        </p:nvSpPr>
        <p:spPr bwMode="auto">
          <a:xfrm>
            <a:off x="304799" y="1524000"/>
            <a:ext cx="8640763" cy="1200329"/>
          </a:xfrm>
          <a:prstGeom prst="rect">
            <a:avLst/>
          </a:prstGeom>
          <a:noFill/>
          <a:ln w="9525">
            <a:noFill/>
            <a:miter lim="800000"/>
            <a:headEnd/>
            <a:tailEnd/>
          </a:ln>
        </p:spPr>
        <p:txBody>
          <a:bodyPr wrap="square">
            <a:spAutoFit/>
          </a:bodyPr>
          <a:lstStyle/>
          <a:p>
            <a:pPr marL="342900" indent="-342900" algn="just">
              <a:buFont typeface="Wingdings" pitchFamily="2" charset="2"/>
              <a:buChar char="Ø"/>
            </a:pPr>
            <a:r>
              <a:rPr lang="en-US" sz="2400" dirty="0">
                <a:latin typeface="Times New Roman" pitchFamily="18" charset="0"/>
                <a:cs typeface="Times New Roman" pitchFamily="18" charset="0"/>
              </a:rPr>
              <a:t>The slip s of an induction motor is the difference between the </a:t>
            </a:r>
          </a:p>
          <a:p>
            <a:pPr algn="just"/>
            <a:r>
              <a:rPr lang="en-US" sz="2400" dirty="0" smtClean="0">
                <a:latin typeface="Times New Roman" pitchFamily="18" charset="0"/>
                <a:cs typeface="Times New Roman" pitchFamily="18" charset="0"/>
              </a:rPr>
              <a:t>     synchronous </a:t>
            </a:r>
            <a:r>
              <a:rPr lang="en-US" sz="2400" dirty="0">
                <a:latin typeface="Times New Roman" pitchFamily="18" charset="0"/>
                <a:cs typeface="Times New Roman" pitchFamily="18" charset="0"/>
              </a:rPr>
              <a:t>speed and the rotor speed, expressed as </a:t>
            </a:r>
            <a:r>
              <a:rPr lang="en-US" sz="2400" dirty="0" smtClean="0">
                <a:latin typeface="Times New Roman" pitchFamily="18" charset="0"/>
                <a:cs typeface="Times New Roman" pitchFamily="18" charset="0"/>
              </a:rPr>
              <a:t>a percent   </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(per unit) of synchronous speed. </a:t>
            </a:r>
            <a:endParaRPr lang="en-US" sz="2400" dirty="0">
              <a:latin typeface="Times New Roman" pitchFamily="18" charset="0"/>
              <a:cs typeface="Times New Roman" pitchFamily="18" charset="0"/>
            </a:endParaRPr>
          </a:p>
        </p:txBody>
      </p:sp>
      <p:sp>
        <p:nvSpPr>
          <p:cNvPr id="36871" name="Text Box 7"/>
          <p:cNvSpPr txBox="1">
            <a:spLocks noChangeArrowheads="1"/>
          </p:cNvSpPr>
          <p:nvPr/>
        </p:nvSpPr>
        <p:spPr bwMode="auto">
          <a:xfrm>
            <a:off x="427038" y="2927350"/>
            <a:ext cx="8183562" cy="461665"/>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en-US" sz="2400" dirty="0">
                <a:latin typeface="Times New Roman" pitchFamily="18" charset="0"/>
                <a:cs typeface="Times New Roman" pitchFamily="18" charset="0"/>
              </a:rPr>
              <a:t>The per-unit slip is given by the </a:t>
            </a:r>
            <a:r>
              <a:rPr lang="en-US" sz="2400" dirty="0" smtClean="0">
                <a:latin typeface="Times New Roman" pitchFamily="18" charset="0"/>
                <a:cs typeface="Times New Roman" pitchFamily="18" charset="0"/>
              </a:rPr>
              <a:t>equation; </a:t>
            </a:r>
            <a:endParaRPr lang="en-US" sz="2400" dirty="0">
              <a:latin typeface="Times New Roman" pitchFamily="18" charset="0"/>
              <a:cs typeface="Times New Roman" pitchFamily="18" charset="0"/>
            </a:endParaRPr>
          </a:p>
        </p:txBody>
      </p:sp>
      <p:sp>
        <p:nvSpPr>
          <p:cNvPr id="36872" name="Text Box 9"/>
          <p:cNvSpPr txBox="1">
            <a:spLocks noChangeArrowheads="1"/>
          </p:cNvSpPr>
          <p:nvPr/>
        </p:nvSpPr>
        <p:spPr bwMode="auto">
          <a:xfrm>
            <a:off x="1676400" y="4433888"/>
            <a:ext cx="628650" cy="457200"/>
          </a:xfrm>
          <a:prstGeom prst="rect">
            <a:avLst/>
          </a:prstGeom>
          <a:noFill/>
          <a:ln w="9525">
            <a:noFill/>
            <a:miter lim="800000"/>
            <a:headEnd/>
            <a:tailEnd/>
          </a:ln>
        </p:spPr>
        <p:txBody>
          <a:bodyPr wrap="none">
            <a:spAutoFit/>
          </a:bodyPr>
          <a:lstStyle/>
          <a:p>
            <a:r>
              <a:rPr lang="en-US" sz="2400" i="1"/>
              <a:t>S</a:t>
            </a:r>
            <a:r>
              <a:rPr lang="en-US"/>
              <a:t> </a:t>
            </a:r>
            <a:r>
              <a:rPr lang="en-US" sz="2400"/>
              <a:t>=</a:t>
            </a:r>
          </a:p>
        </p:txBody>
      </p:sp>
      <p:sp>
        <p:nvSpPr>
          <p:cNvPr id="36873" name="Text Box 10"/>
          <p:cNvSpPr txBox="1">
            <a:spLocks noChangeArrowheads="1"/>
          </p:cNvSpPr>
          <p:nvPr/>
        </p:nvSpPr>
        <p:spPr bwMode="auto">
          <a:xfrm>
            <a:off x="2387600" y="4165600"/>
            <a:ext cx="1114425" cy="461963"/>
          </a:xfrm>
          <a:prstGeom prst="rect">
            <a:avLst/>
          </a:prstGeom>
          <a:noFill/>
          <a:ln w="9525">
            <a:noFill/>
            <a:miter lim="800000"/>
            <a:headEnd/>
            <a:tailEnd/>
          </a:ln>
        </p:spPr>
        <p:txBody>
          <a:bodyPr wrap="none">
            <a:spAutoFit/>
          </a:bodyPr>
          <a:lstStyle/>
          <a:p>
            <a:r>
              <a:rPr lang="en-US" sz="2400"/>
              <a:t>n</a:t>
            </a:r>
            <a:r>
              <a:rPr lang="en-US" sz="2400" baseline="-25000"/>
              <a:t>s</a:t>
            </a:r>
            <a:r>
              <a:rPr lang="en-US" sz="2400"/>
              <a:t> - n</a:t>
            </a:r>
            <a:r>
              <a:rPr lang="en-US" sz="2400" baseline="-25000"/>
              <a:t>r </a:t>
            </a:r>
            <a:r>
              <a:rPr lang="en-US" sz="2400"/>
              <a:t> </a:t>
            </a:r>
          </a:p>
        </p:txBody>
      </p:sp>
      <p:sp>
        <p:nvSpPr>
          <p:cNvPr id="36874" name="Line 11"/>
          <p:cNvSpPr>
            <a:spLocks noChangeShapeType="1"/>
          </p:cNvSpPr>
          <p:nvPr/>
        </p:nvSpPr>
        <p:spPr bwMode="auto">
          <a:xfrm>
            <a:off x="2413000" y="4660900"/>
            <a:ext cx="914400" cy="0"/>
          </a:xfrm>
          <a:prstGeom prst="line">
            <a:avLst/>
          </a:prstGeom>
          <a:noFill/>
          <a:ln w="9525">
            <a:solidFill>
              <a:schemeClr val="tx1"/>
            </a:solidFill>
            <a:round/>
            <a:headEnd/>
            <a:tailEnd/>
          </a:ln>
        </p:spPr>
        <p:txBody>
          <a:bodyPr/>
          <a:lstStyle/>
          <a:p>
            <a:endParaRPr lang="en-US"/>
          </a:p>
        </p:txBody>
      </p:sp>
      <p:sp>
        <p:nvSpPr>
          <p:cNvPr id="36875" name="Rectangle 12"/>
          <p:cNvSpPr>
            <a:spLocks noChangeArrowheads="1"/>
          </p:cNvSpPr>
          <p:nvPr/>
        </p:nvSpPr>
        <p:spPr bwMode="auto">
          <a:xfrm>
            <a:off x="2590800" y="4727575"/>
            <a:ext cx="455613" cy="457200"/>
          </a:xfrm>
          <a:prstGeom prst="rect">
            <a:avLst/>
          </a:prstGeom>
          <a:noFill/>
          <a:ln w="9525">
            <a:noFill/>
            <a:miter lim="800000"/>
            <a:headEnd/>
            <a:tailEnd/>
          </a:ln>
        </p:spPr>
        <p:txBody>
          <a:bodyPr wrap="none">
            <a:spAutoFit/>
          </a:bodyPr>
          <a:lstStyle/>
          <a:p>
            <a:r>
              <a:rPr lang="en-US" sz="2400"/>
              <a:t>n</a:t>
            </a:r>
            <a:r>
              <a:rPr lang="en-US" sz="2400" baseline="-25000"/>
              <a:t>s</a:t>
            </a:r>
          </a:p>
        </p:txBody>
      </p:sp>
      <p:sp>
        <p:nvSpPr>
          <p:cNvPr id="36876" name="Text Box 14"/>
          <p:cNvSpPr txBox="1">
            <a:spLocks noChangeArrowheads="1"/>
          </p:cNvSpPr>
          <p:nvPr/>
        </p:nvSpPr>
        <p:spPr bwMode="auto">
          <a:xfrm>
            <a:off x="4191000" y="4038600"/>
            <a:ext cx="4027064" cy="1200329"/>
          </a:xfrm>
          <a:prstGeom prst="rect">
            <a:avLst/>
          </a:prstGeom>
          <a:noFill/>
          <a:ln w="9525">
            <a:noFill/>
            <a:miter lim="800000"/>
            <a:headEnd/>
            <a:tailEnd/>
          </a:ln>
        </p:spPr>
        <p:txBody>
          <a:bodyPr wrap="none">
            <a:spAutoFit/>
          </a:bodyPr>
          <a:lstStyle/>
          <a:p>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 slip</a:t>
            </a:r>
          </a:p>
          <a:p>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s</a:t>
            </a:r>
            <a:r>
              <a:rPr lang="en-US" sz="2400" dirty="0">
                <a:latin typeface="Times New Roman" pitchFamily="18" charset="0"/>
                <a:cs typeface="Times New Roman" pitchFamily="18" charset="0"/>
              </a:rPr>
              <a:t> = synchronous speed [r/min]</a:t>
            </a:r>
          </a:p>
          <a:p>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r</a:t>
            </a:r>
            <a:r>
              <a:rPr lang="en-US" sz="2400" dirty="0">
                <a:latin typeface="Times New Roman" pitchFamily="18" charset="0"/>
                <a:cs typeface="Times New Roman" pitchFamily="18" charset="0"/>
              </a:rPr>
              <a:t>  = rotor speed [r/min]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9"/>
          <p:cNvSpPr>
            <a:spLocks noChangeArrowheads="1"/>
          </p:cNvSpPr>
          <p:nvPr/>
        </p:nvSpPr>
        <p:spPr bwMode="auto">
          <a:xfrm>
            <a:off x="2819400" y="2514600"/>
            <a:ext cx="3505200" cy="1447800"/>
          </a:xfrm>
          <a:prstGeom prst="rect">
            <a:avLst/>
          </a:prstGeom>
          <a:solidFill>
            <a:schemeClr val="bg1"/>
          </a:solidFill>
          <a:ln w="9525">
            <a:solidFill>
              <a:schemeClr val="tx1"/>
            </a:solidFill>
            <a:miter lim="800000"/>
            <a:headEnd/>
            <a:tailEnd/>
          </a:ln>
        </p:spPr>
        <p:txBody>
          <a:bodyPr wrap="none" anchor="ctr"/>
          <a:lstStyle/>
          <a:p>
            <a:endParaRPr lang="en-SG"/>
          </a:p>
        </p:txBody>
      </p:sp>
      <p:sp>
        <p:nvSpPr>
          <p:cNvPr id="37892" name="Rectangle 4"/>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190469" name="Text Box 5"/>
          <p:cNvSpPr txBox="1">
            <a:spLocks noChangeArrowheads="1"/>
          </p:cNvSpPr>
          <p:nvPr/>
        </p:nvSpPr>
        <p:spPr bwMode="auto">
          <a:xfrm>
            <a:off x="228600" y="406400"/>
            <a:ext cx="8915400" cy="646331"/>
          </a:xfrm>
          <a:prstGeom prst="rect">
            <a:avLst/>
          </a:prstGeom>
          <a:noFill/>
          <a:ln w="9525">
            <a:noFill/>
            <a:miter lim="800000"/>
            <a:headEnd/>
            <a:tailEnd/>
          </a:ln>
          <a:effectLst/>
        </p:spPr>
        <p:txBody>
          <a:bodyPr wrap="square">
            <a:spAutoFit/>
          </a:bodyPr>
          <a:lstStyle/>
          <a:p>
            <a:pPr>
              <a:defRPr/>
            </a:pPr>
            <a:r>
              <a:rPr lang="en-US" sz="3600" b="1" dirty="0">
                <a:latin typeface="Times New Roman" pitchFamily="18" charset="0"/>
                <a:cs typeface="Times New Roman" pitchFamily="18" charset="0"/>
              </a:rPr>
              <a:t>Voltage and frequency induced in the rotor </a:t>
            </a:r>
          </a:p>
        </p:txBody>
      </p:sp>
      <p:sp>
        <p:nvSpPr>
          <p:cNvPr id="37894" name="Text Box 6"/>
          <p:cNvSpPr txBox="1">
            <a:spLocks noChangeArrowheads="1"/>
          </p:cNvSpPr>
          <p:nvPr/>
        </p:nvSpPr>
        <p:spPr bwMode="auto">
          <a:xfrm>
            <a:off x="457200" y="1219200"/>
            <a:ext cx="8458200" cy="1200329"/>
          </a:xfrm>
          <a:prstGeom prst="rect">
            <a:avLst/>
          </a:prstGeom>
          <a:noFill/>
          <a:ln w="9525">
            <a:noFill/>
            <a:miter lim="800000"/>
            <a:headEnd/>
            <a:tailEnd/>
          </a:ln>
        </p:spPr>
        <p:txBody>
          <a:bodyPr wrap="square">
            <a:spAutoFit/>
          </a:bodyPr>
          <a:lstStyle/>
          <a:p>
            <a:pPr marL="342900" indent="-342900" algn="just">
              <a:buFont typeface="Wingdings" pitchFamily="2" charset="2"/>
              <a:buChar char="Ø"/>
            </a:pPr>
            <a:r>
              <a:rPr lang="en-US" sz="2400" dirty="0">
                <a:latin typeface="Times New Roman" pitchFamily="18" charset="0"/>
                <a:cs typeface="Times New Roman" pitchFamily="18" charset="0"/>
              </a:rPr>
              <a:t>The voltage and frequency induced in the rotor both depend</a:t>
            </a:r>
          </a:p>
          <a:p>
            <a:pPr algn="just"/>
            <a:r>
              <a:rPr lang="en-US" sz="2400" dirty="0" smtClean="0">
                <a:latin typeface="Times New Roman" pitchFamily="18" charset="0"/>
                <a:cs typeface="Times New Roman" pitchFamily="18" charset="0"/>
              </a:rPr>
              <a:t>     on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slip.</a:t>
            </a:r>
          </a:p>
          <a:p>
            <a:pPr marL="342900" indent="-342900" algn="just">
              <a:buFont typeface="Wingdings" pitchFamily="2" charset="2"/>
              <a:buChar char="Ø"/>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are given by the following </a:t>
            </a:r>
            <a:r>
              <a:rPr lang="en-US" sz="2400" dirty="0" smtClean="0">
                <a:latin typeface="Times New Roman" pitchFamily="18" charset="0"/>
                <a:cs typeface="Times New Roman" pitchFamily="18" charset="0"/>
              </a:rPr>
              <a:t>equation;</a:t>
            </a:r>
            <a:endParaRPr lang="en-US" sz="2400" dirty="0">
              <a:latin typeface="Times New Roman" pitchFamily="18" charset="0"/>
              <a:cs typeface="Times New Roman" pitchFamily="18" charset="0"/>
            </a:endParaRPr>
          </a:p>
        </p:txBody>
      </p:sp>
      <p:sp>
        <p:nvSpPr>
          <p:cNvPr id="37895" name="Text Box 7"/>
          <p:cNvSpPr txBox="1">
            <a:spLocks noChangeArrowheads="1"/>
          </p:cNvSpPr>
          <p:nvPr/>
        </p:nvSpPr>
        <p:spPr bwMode="auto">
          <a:xfrm>
            <a:off x="3429000" y="2514600"/>
            <a:ext cx="1219200" cy="457200"/>
          </a:xfrm>
          <a:prstGeom prst="rect">
            <a:avLst/>
          </a:prstGeom>
          <a:noFill/>
          <a:ln w="9525">
            <a:noFill/>
            <a:miter lim="800000"/>
            <a:headEnd/>
            <a:tailEnd/>
          </a:ln>
        </p:spPr>
        <p:txBody>
          <a:bodyPr>
            <a:spAutoFit/>
          </a:bodyPr>
          <a:lstStyle/>
          <a:p>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f</a:t>
            </a:r>
            <a:endParaRPr lang="en-US" sz="2400" dirty="0">
              <a:latin typeface="Times New Roman" pitchFamily="18" charset="0"/>
              <a:cs typeface="Times New Roman" pitchFamily="18" charset="0"/>
            </a:endParaRPr>
          </a:p>
        </p:txBody>
      </p:sp>
      <p:sp>
        <p:nvSpPr>
          <p:cNvPr id="37896" name="Text Box 8"/>
          <p:cNvSpPr txBox="1">
            <a:spLocks noChangeArrowheads="1"/>
          </p:cNvSpPr>
          <p:nvPr/>
        </p:nvSpPr>
        <p:spPr bwMode="auto">
          <a:xfrm>
            <a:off x="3352800" y="3124200"/>
            <a:ext cx="3048000" cy="457200"/>
          </a:xfrm>
          <a:prstGeom prst="rect">
            <a:avLst/>
          </a:prstGeom>
          <a:noFill/>
          <a:ln w="9525">
            <a:noFill/>
            <a:miter lim="800000"/>
            <a:headEnd/>
            <a:tailEnd/>
          </a:ln>
        </p:spPr>
        <p:txBody>
          <a:bodyPr>
            <a:spAutoFit/>
          </a:bodyPr>
          <a:lstStyle/>
          <a:p>
            <a:r>
              <a:rPr lang="en-US" sz="2400" i="1" dirty="0" smtClean="0">
                <a:latin typeface="Times New Roman" pitchFamily="18" charset="0"/>
                <a:cs typeface="Times New Roman" pitchFamily="18" charset="0"/>
              </a:rPr>
              <a:t>E</a:t>
            </a:r>
            <a:r>
              <a:rPr lang="en-US" sz="2400" i="1"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a:t>
            </a:r>
            <a:r>
              <a:rPr lang="en-US" sz="2400" i="1" baseline="-25000" dirty="0">
                <a:latin typeface="Times New Roman" pitchFamily="18" charset="0"/>
                <a:cs typeface="Times New Roman" pitchFamily="18" charset="0"/>
              </a:rPr>
              <a:t>oc </a:t>
            </a:r>
            <a:r>
              <a:rPr lang="en-US" sz="2400" i="1" dirty="0">
                <a:latin typeface="Times New Roman" pitchFamily="18" charset="0"/>
                <a:cs typeface="Times New Roman" pitchFamily="18" charset="0"/>
              </a:rPr>
              <a:t>(approx.)</a:t>
            </a:r>
            <a:endParaRPr lang="en-US" sz="2400" dirty="0">
              <a:latin typeface="Times New Roman" pitchFamily="18" charset="0"/>
              <a:cs typeface="Times New Roman" pitchFamily="18" charset="0"/>
            </a:endParaRPr>
          </a:p>
        </p:txBody>
      </p:sp>
      <p:sp>
        <p:nvSpPr>
          <p:cNvPr id="37897" name="Text Box 10"/>
          <p:cNvSpPr txBox="1">
            <a:spLocks noChangeArrowheads="1"/>
          </p:cNvSpPr>
          <p:nvPr/>
        </p:nvSpPr>
        <p:spPr bwMode="auto">
          <a:xfrm>
            <a:off x="533400" y="4038600"/>
            <a:ext cx="7968913" cy="1938992"/>
          </a:xfrm>
          <a:prstGeom prst="rect">
            <a:avLst/>
          </a:prstGeom>
          <a:noFill/>
          <a:ln w="9525">
            <a:noFill/>
            <a:miter lim="800000"/>
            <a:headEnd/>
            <a:tailEnd/>
          </a:ln>
        </p:spPr>
        <p:txBody>
          <a:bodyPr wrap="none">
            <a:spAutoFit/>
          </a:bodyPr>
          <a:lstStyle/>
          <a:p>
            <a:pPr algn="just"/>
            <a:r>
              <a:rPr lang="en-US" sz="2400" i="1" dirty="0" smtClean="0">
                <a:latin typeface="Times New Roman" pitchFamily="18" charset="0"/>
                <a:cs typeface="Times New Roman" pitchFamily="18" charset="0"/>
              </a:rPr>
              <a:t>f</a:t>
            </a:r>
            <a:r>
              <a:rPr lang="en-US" sz="2400" i="1"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frequency of the voltage and current in the rotor [Hz</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f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frequency of the source connected to the stator [Hz</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slip.</a:t>
            </a:r>
            <a:endParaRPr lang="en-US" sz="2400" dirty="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E</a:t>
            </a:r>
            <a:r>
              <a:rPr lang="en-US" sz="2400" i="1"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voltage induced in the rotor at the slip </a:t>
            </a:r>
            <a:r>
              <a:rPr lang="en-US" sz="2400" i="1" dirty="0" smtClean="0">
                <a:latin typeface="Times New Roman" pitchFamily="18" charset="0"/>
                <a:cs typeface="Times New Roman" pitchFamily="18" charset="0"/>
              </a:rPr>
              <a:t>s.</a:t>
            </a:r>
            <a:endParaRPr lang="en-US" sz="2400" i="1" dirty="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E</a:t>
            </a:r>
            <a:r>
              <a:rPr lang="en-US" sz="2400" i="1" baseline="-25000" dirty="0" smtClean="0">
                <a:latin typeface="Times New Roman" pitchFamily="18" charset="0"/>
                <a:cs typeface="Times New Roman" pitchFamily="18" charset="0"/>
              </a:rPr>
              <a:t>oc</a:t>
            </a:r>
            <a:r>
              <a:rPr lang="en-US" sz="2400"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open-circuit </a:t>
            </a:r>
            <a:r>
              <a:rPr lang="en-US" sz="2400" dirty="0" smtClean="0">
                <a:latin typeface="Times New Roman" pitchFamily="18" charset="0"/>
                <a:cs typeface="Times New Roman" pitchFamily="18" charset="0"/>
              </a:rPr>
              <a:t>voltage </a:t>
            </a:r>
            <a:r>
              <a:rPr lang="en-US" sz="2400" dirty="0">
                <a:latin typeface="Times New Roman" pitchFamily="18" charset="0"/>
                <a:cs typeface="Times New Roman" pitchFamily="18" charset="0"/>
              </a:rPr>
              <a:t>induced in the rotor when at rest [V</a:t>
            </a:r>
            <a:r>
              <a:rPr lang="en-US" sz="2400"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5"/>
          <p:cNvSpPr>
            <a:spLocks noChangeArrowheads="1"/>
          </p:cNvSpPr>
          <p:nvPr/>
        </p:nvSpPr>
        <p:spPr bwMode="auto">
          <a:xfrm>
            <a:off x="2667000" y="4724400"/>
            <a:ext cx="3733800" cy="1143000"/>
          </a:xfrm>
          <a:prstGeom prst="rect">
            <a:avLst/>
          </a:prstGeom>
          <a:solidFill>
            <a:schemeClr val="bg1"/>
          </a:solidFill>
          <a:ln w="9525">
            <a:solidFill>
              <a:schemeClr val="tx1"/>
            </a:solidFill>
            <a:miter lim="800000"/>
            <a:headEnd/>
            <a:tailEnd/>
          </a:ln>
        </p:spPr>
        <p:txBody>
          <a:bodyPr wrap="none" anchor="ctr"/>
          <a:lstStyle/>
          <a:p>
            <a:endParaRPr lang="en-SG"/>
          </a:p>
        </p:txBody>
      </p:sp>
      <p:sp>
        <p:nvSpPr>
          <p:cNvPr id="38916" name="Rectangle 4"/>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pic>
        <p:nvPicPr>
          <p:cNvPr id="38917" name="Picture 5"/>
          <p:cNvPicPr>
            <a:picLocks noChangeAspect="1" noChangeArrowheads="1"/>
          </p:cNvPicPr>
          <p:nvPr/>
        </p:nvPicPr>
        <p:blipFill>
          <a:blip r:embed="rId2"/>
          <a:srcRect/>
          <a:stretch>
            <a:fillRect/>
          </a:stretch>
        </p:blipFill>
        <p:spPr bwMode="auto">
          <a:xfrm>
            <a:off x="762000" y="1524000"/>
            <a:ext cx="7620000" cy="3057525"/>
          </a:xfrm>
          <a:prstGeom prst="rect">
            <a:avLst/>
          </a:prstGeom>
          <a:noFill/>
          <a:ln w="9525">
            <a:noFill/>
            <a:miter lim="800000"/>
            <a:headEnd/>
            <a:tailEnd/>
          </a:ln>
        </p:spPr>
      </p:pic>
      <p:sp>
        <p:nvSpPr>
          <p:cNvPr id="38918" name="AutoShape 6"/>
          <p:cNvSpPr>
            <a:spLocks noChangeArrowheads="1"/>
          </p:cNvSpPr>
          <p:nvPr/>
        </p:nvSpPr>
        <p:spPr bwMode="auto">
          <a:xfrm rot="-5400000">
            <a:off x="2298700" y="1981200"/>
            <a:ext cx="609600" cy="381000"/>
          </a:xfrm>
          <a:prstGeom prst="rightArrow">
            <a:avLst>
              <a:gd name="adj1" fmla="val 50000"/>
              <a:gd name="adj2" fmla="val 40000"/>
            </a:avLst>
          </a:prstGeom>
          <a:solidFill>
            <a:srgbClr val="CC0000"/>
          </a:solidFill>
          <a:ln w="9525">
            <a:solidFill>
              <a:schemeClr val="tx1"/>
            </a:solidFill>
            <a:miter lim="800000"/>
            <a:headEnd/>
            <a:tailEnd/>
          </a:ln>
        </p:spPr>
        <p:txBody>
          <a:bodyPr wrap="none" anchor="ctr"/>
          <a:lstStyle/>
          <a:p>
            <a:endParaRPr lang="en-SG"/>
          </a:p>
        </p:txBody>
      </p:sp>
      <p:sp>
        <p:nvSpPr>
          <p:cNvPr id="38919" name="AutoShape 7"/>
          <p:cNvSpPr>
            <a:spLocks noChangeArrowheads="1"/>
          </p:cNvSpPr>
          <p:nvPr/>
        </p:nvSpPr>
        <p:spPr bwMode="auto">
          <a:xfrm rot="-5400000">
            <a:off x="3200400" y="1968500"/>
            <a:ext cx="609600" cy="381000"/>
          </a:xfrm>
          <a:prstGeom prst="rightArrow">
            <a:avLst>
              <a:gd name="adj1" fmla="val 50000"/>
              <a:gd name="adj2" fmla="val 40000"/>
            </a:avLst>
          </a:prstGeom>
          <a:solidFill>
            <a:srgbClr val="CC0000"/>
          </a:solidFill>
          <a:ln w="9525">
            <a:solidFill>
              <a:schemeClr val="tx1"/>
            </a:solidFill>
            <a:miter lim="800000"/>
            <a:headEnd/>
            <a:tailEnd/>
          </a:ln>
        </p:spPr>
        <p:txBody>
          <a:bodyPr wrap="none" anchor="ctr"/>
          <a:lstStyle/>
          <a:p>
            <a:endParaRPr lang="en-SG"/>
          </a:p>
        </p:txBody>
      </p:sp>
      <p:sp>
        <p:nvSpPr>
          <p:cNvPr id="38920" name="AutoShape 8"/>
          <p:cNvSpPr>
            <a:spLocks noChangeArrowheads="1"/>
          </p:cNvSpPr>
          <p:nvPr/>
        </p:nvSpPr>
        <p:spPr bwMode="auto">
          <a:xfrm rot="-5400000">
            <a:off x="5200650" y="2330450"/>
            <a:ext cx="469900" cy="381000"/>
          </a:xfrm>
          <a:prstGeom prst="rightArrow">
            <a:avLst>
              <a:gd name="adj1" fmla="val 50000"/>
              <a:gd name="adj2" fmla="val 30833"/>
            </a:avLst>
          </a:prstGeom>
          <a:solidFill>
            <a:srgbClr val="CC0000"/>
          </a:solidFill>
          <a:ln w="9525">
            <a:solidFill>
              <a:schemeClr val="tx1"/>
            </a:solidFill>
            <a:miter lim="800000"/>
            <a:headEnd/>
            <a:tailEnd/>
          </a:ln>
        </p:spPr>
        <p:txBody>
          <a:bodyPr wrap="none" anchor="ctr"/>
          <a:lstStyle/>
          <a:p>
            <a:endParaRPr lang="en-SG"/>
          </a:p>
        </p:txBody>
      </p:sp>
      <p:sp>
        <p:nvSpPr>
          <p:cNvPr id="38921" name="AutoShape 9"/>
          <p:cNvSpPr>
            <a:spLocks noChangeArrowheads="1"/>
          </p:cNvSpPr>
          <p:nvPr/>
        </p:nvSpPr>
        <p:spPr bwMode="auto">
          <a:xfrm rot="-5400000">
            <a:off x="7340600" y="2324100"/>
            <a:ext cx="609600" cy="381000"/>
          </a:xfrm>
          <a:prstGeom prst="rightArrow">
            <a:avLst>
              <a:gd name="adj1" fmla="val 50000"/>
              <a:gd name="adj2" fmla="val 40000"/>
            </a:avLst>
          </a:prstGeom>
          <a:solidFill>
            <a:srgbClr val="CC0000"/>
          </a:solidFill>
          <a:ln w="9525">
            <a:solidFill>
              <a:schemeClr val="tx1"/>
            </a:solidFill>
            <a:miter lim="800000"/>
            <a:headEnd/>
            <a:tailEnd/>
          </a:ln>
        </p:spPr>
        <p:txBody>
          <a:bodyPr wrap="none" anchor="ctr"/>
          <a:lstStyle/>
          <a:p>
            <a:endParaRPr lang="en-SG"/>
          </a:p>
        </p:txBody>
      </p:sp>
      <p:sp>
        <p:nvSpPr>
          <p:cNvPr id="188426" name="Text Box 10"/>
          <p:cNvSpPr txBox="1">
            <a:spLocks noChangeArrowheads="1"/>
          </p:cNvSpPr>
          <p:nvPr/>
        </p:nvSpPr>
        <p:spPr bwMode="auto">
          <a:xfrm>
            <a:off x="228601" y="609600"/>
            <a:ext cx="8610600" cy="769441"/>
          </a:xfrm>
          <a:prstGeom prst="rect">
            <a:avLst/>
          </a:prstGeom>
          <a:noFill/>
          <a:ln w="9525">
            <a:noFill/>
            <a:miter lim="800000"/>
            <a:headEnd/>
            <a:tailEnd/>
          </a:ln>
          <a:effectLst/>
        </p:spPr>
        <p:txBody>
          <a:bodyPr wrap="square">
            <a:spAutoFit/>
          </a:bodyPr>
          <a:lstStyle/>
          <a:p>
            <a:pPr>
              <a:defRPr/>
            </a:pPr>
            <a:r>
              <a:rPr lang="en-US" sz="4400" b="1" dirty="0">
                <a:latin typeface="Times New Roman" pitchFamily="18" charset="0"/>
                <a:cs typeface="Times New Roman" pitchFamily="18" charset="0"/>
              </a:rPr>
              <a:t>Active Power in a Induction Motor</a:t>
            </a:r>
          </a:p>
        </p:txBody>
      </p:sp>
      <p:sp>
        <p:nvSpPr>
          <p:cNvPr id="38923" name="Text Box 11"/>
          <p:cNvSpPr txBox="1">
            <a:spLocks noChangeArrowheads="1"/>
          </p:cNvSpPr>
          <p:nvPr/>
        </p:nvSpPr>
        <p:spPr bwMode="auto">
          <a:xfrm>
            <a:off x="2819400" y="5030788"/>
            <a:ext cx="2222500" cy="457200"/>
          </a:xfrm>
          <a:prstGeom prst="rect">
            <a:avLst/>
          </a:prstGeom>
          <a:noFill/>
          <a:ln w="9525">
            <a:noFill/>
            <a:miter lim="800000"/>
            <a:headEnd/>
            <a:tailEnd/>
          </a:ln>
        </p:spPr>
        <p:txBody>
          <a:bodyPr wrap="none">
            <a:spAutoFit/>
          </a:bodyPr>
          <a:lstStyle/>
          <a:p>
            <a:r>
              <a:rPr lang="en-US" sz="2400"/>
              <a:t>Efficiency (</a:t>
            </a:r>
            <a:r>
              <a:rPr lang="en-US" sz="2400">
                <a:sym typeface="Symbol" pitchFamily="18" charset="2"/>
              </a:rPr>
              <a:t>) =</a:t>
            </a:r>
          </a:p>
        </p:txBody>
      </p:sp>
      <p:sp>
        <p:nvSpPr>
          <p:cNvPr id="38924" name="Text Box 12"/>
          <p:cNvSpPr txBox="1">
            <a:spLocks noChangeArrowheads="1"/>
          </p:cNvSpPr>
          <p:nvPr/>
        </p:nvSpPr>
        <p:spPr bwMode="auto">
          <a:xfrm>
            <a:off x="5181600" y="4724400"/>
            <a:ext cx="1036638" cy="457200"/>
          </a:xfrm>
          <a:prstGeom prst="rect">
            <a:avLst/>
          </a:prstGeom>
          <a:noFill/>
          <a:ln w="9525">
            <a:noFill/>
            <a:miter lim="800000"/>
            <a:headEnd/>
            <a:tailEnd/>
          </a:ln>
        </p:spPr>
        <p:txBody>
          <a:bodyPr wrap="none">
            <a:spAutoFit/>
          </a:bodyPr>
          <a:lstStyle/>
          <a:p>
            <a:r>
              <a:rPr lang="en-US" sz="2400"/>
              <a:t>P</a:t>
            </a:r>
            <a:r>
              <a:rPr lang="en-US" sz="2400" baseline="-25000"/>
              <a:t>output</a:t>
            </a:r>
            <a:r>
              <a:rPr lang="en-US" sz="2400"/>
              <a:t> </a:t>
            </a:r>
          </a:p>
        </p:txBody>
      </p:sp>
      <p:sp>
        <p:nvSpPr>
          <p:cNvPr id="38925" name="Text Box 13"/>
          <p:cNvSpPr txBox="1">
            <a:spLocks noChangeArrowheads="1"/>
          </p:cNvSpPr>
          <p:nvPr/>
        </p:nvSpPr>
        <p:spPr bwMode="auto">
          <a:xfrm>
            <a:off x="5181600" y="5334000"/>
            <a:ext cx="911225" cy="457200"/>
          </a:xfrm>
          <a:prstGeom prst="rect">
            <a:avLst/>
          </a:prstGeom>
          <a:noFill/>
          <a:ln w="9525">
            <a:noFill/>
            <a:miter lim="800000"/>
            <a:headEnd/>
            <a:tailEnd/>
          </a:ln>
        </p:spPr>
        <p:txBody>
          <a:bodyPr wrap="none">
            <a:spAutoFit/>
          </a:bodyPr>
          <a:lstStyle/>
          <a:p>
            <a:r>
              <a:rPr lang="en-US" sz="2400"/>
              <a:t>P</a:t>
            </a:r>
            <a:r>
              <a:rPr lang="en-US" sz="2400" baseline="-25000"/>
              <a:t>input</a:t>
            </a:r>
            <a:r>
              <a:rPr lang="en-US" sz="2400"/>
              <a:t> </a:t>
            </a:r>
          </a:p>
        </p:txBody>
      </p:sp>
      <p:sp>
        <p:nvSpPr>
          <p:cNvPr id="38926" name="Line 14"/>
          <p:cNvSpPr>
            <a:spLocks noChangeShapeType="1"/>
          </p:cNvSpPr>
          <p:nvPr/>
        </p:nvSpPr>
        <p:spPr bwMode="auto">
          <a:xfrm>
            <a:off x="5181600" y="5257800"/>
            <a:ext cx="914400" cy="0"/>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latin typeface="Times New Roman" pitchFamily="18" charset="0"/>
                <a:ea typeface="ＭＳ Ｐゴシック" charset="-128"/>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686800" cy="4495800"/>
          </a:xfrm>
        </p:spPr>
        <p:txBody>
          <a:bodyPr>
            <a:normAutofit/>
          </a:bodyPr>
          <a:lstStyle/>
          <a:p>
            <a:pPr algn="just">
              <a:lnSpc>
                <a:spcPct val="150000"/>
              </a:lnSpc>
              <a:buFont typeface="Wingdings" pitchFamily="2" charset="2"/>
              <a:buChar char="Ø"/>
            </a:pPr>
            <a:r>
              <a:rPr lang="en-US" altLang="ja-JP" sz="2400" dirty="0" smtClean="0">
                <a:latin typeface="Times New Roman" pitchFamily="18" charset="0"/>
                <a:ea typeface="MS PGothic" pitchFamily="34" charset="-128"/>
                <a:cs typeface="Times New Roman" pitchFamily="18" charset="0"/>
              </a:rPr>
              <a:t>Energy can be obtained from the other form with the help of</a:t>
            </a:r>
          </a:p>
          <a:p>
            <a:pPr marL="0" indent="0" algn="just">
              <a:lnSpc>
                <a:spcPct val="150000"/>
              </a:lnSpc>
              <a:buNone/>
            </a:pPr>
            <a:r>
              <a:rPr lang="en-US" altLang="ja-JP" sz="2400" dirty="0" smtClean="0">
                <a:latin typeface="Times New Roman" pitchFamily="18" charset="0"/>
                <a:ea typeface="MS PGothic" pitchFamily="34" charset="-128"/>
                <a:cs typeface="Times New Roman" pitchFamily="18" charset="0"/>
              </a:rPr>
              <a:t>     converters.</a:t>
            </a:r>
          </a:p>
          <a:p>
            <a:pPr algn="just">
              <a:lnSpc>
                <a:spcPct val="150000"/>
              </a:lnSpc>
              <a:buFont typeface="Wingdings" pitchFamily="2" charset="2"/>
              <a:buChar char="Ø"/>
            </a:pPr>
            <a:r>
              <a:rPr lang="en-US" altLang="ja-JP" sz="2400" dirty="0" smtClean="0">
                <a:latin typeface="Times New Roman" pitchFamily="18" charset="0"/>
                <a:ea typeface="MS PGothic" pitchFamily="34" charset="-128"/>
                <a:cs typeface="Times New Roman" pitchFamily="18" charset="0"/>
              </a:rPr>
              <a:t>Converters that are used to continuously translate electrical input to mechanical output or vice versa are called  electric machines.</a:t>
            </a:r>
          </a:p>
          <a:p>
            <a:pPr algn="just">
              <a:lnSpc>
                <a:spcPct val="150000"/>
              </a:lnSpc>
              <a:buFont typeface="Wingdings" pitchFamily="2" charset="2"/>
              <a:buChar char="Ø"/>
            </a:pPr>
            <a:r>
              <a:rPr lang="en-US" altLang="ja-JP" sz="2400" dirty="0" smtClean="0">
                <a:latin typeface="Times New Roman" pitchFamily="18" charset="0"/>
                <a:ea typeface="MS PGothic" pitchFamily="34" charset="-128"/>
                <a:cs typeface="Times New Roman" pitchFamily="18" charset="0"/>
              </a:rPr>
              <a:t>The process of translation is known as electromechanical energy</a:t>
            </a:r>
          </a:p>
          <a:p>
            <a:pPr marL="0" indent="0" algn="just">
              <a:lnSpc>
                <a:spcPct val="150000"/>
              </a:lnSpc>
              <a:buNone/>
            </a:pPr>
            <a:r>
              <a:rPr lang="en-US" altLang="ja-JP" sz="2400" dirty="0" smtClean="0">
                <a:latin typeface="Times New Roman" pitchFamily="18" charset="0"/>
                <a:ea typeface="MS PGothic" pitchFamily="34" charset="-128"/>
                <a:cs typeface="Times New Roman" pitchFamily="18" charset="0"/>
              </a:rPr>
              <a:t>     conversion.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44036" name="Rectangle 11"/>
          <p:cNvSpPr>
            <a:spLocks noChangeArrowheads="1"/>
          </p:cNvSpPr>
          <p:nvPr/>
        </p:nvSpPr>
        <p:spPr bwMode="auto">
          <a:xfrm>
            <a:off x="457200" y="1962576"/>
            <a:ext cx="8382000" cy="830997"/>
          </a:xfrm>
          <a:prstGeom prst="rect">
            <a:avLst/>
          </a:prstGeom>
          <a:noFill/>
          <a:ln w="9525">
            <a:noFill/>
            <a:miter lim="800000"/>
            <a:headEnd/>
            <a:tailEnd/>
          </a:ln>
        </p:spPr>
        <p:txBody>
          <a:bodyPr anchor="ctr">
            <a:spAutoFit/>
          </a:bodyPr>
          <a:lstStyle/>
          <a:p>
            <a:pPr marL="342900" indent="-342900" algn="just">
              <a:buFont typeface="Wingdings" pitchFamily="2" charset="2"/>
              <a:buChar char="Ø"/>
            </a:pPr>
            <a:r>
              <a:rPr lang="en-US" sz="2400" dirty="0">
                <a:latin typeface="Times New Roman" pitchFamily="18" charset="0"/>
                <a:cs typeface="Times New Roman" pitchFamily="18" charset="0"/>
              </a:rPr>
              <a:t>A 0.5 hp, 6-pole induction motor is excited by a 3-phase, 60 Hz </a:t>
            </a:r>
            <a:r>
              <a:rPr lang="en-US" sz="2400" dirty="0" smtClean="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source. If </a:t>
            </a:r>
            <a:r>
              <a:rPr lang="en-US" sz="2400" dirty="0">
                <a:latin typeface="Times New Roman" pitchFamily="18" charset="0"/>
                <a:cs typeface="Times New Roman" pitchFamily="18" charset="0"/>
              </a:rPr>
              <a:t>the full-load is 1140 r/min, calculate the </a:t>
            </a:r>
            <a:r>
              <a:rPr lang="en-US" sz="2400" dirty="0" smtClean="0">
                <a:latin typeface="Times New Roman" pitchFamily="18" charset="0"/>
                <a:cs typeface="Times New Roman" pitchFamily="18" charset="0"/>
              </a:rPr>
              <a:t>slip.</a:t>
            </a:r>
            <a:endParaRPr lang="en-US" sz="2400" dirty="0">
              <a:latin typeface="Times New Roman" pitchFamily="18" charset="0"/>
              <a:cs typeface="Times New Roman" pitchFamily="18" charset="0"/>
            </a:endParaRPr>
          </a:p>
        </p:txBody>
      </p:sp>
      <p:sp>
        <p:nvSpPr>
          <p:cNvPr id="150540" name="Rectangle 12"/>
          <p:cNvSpPr>
            <a:spLocks noChangeArrowheads="1"/>
          </p:cNvSpPr>
          <p:nvPr/>
        </p:nvSpPr>
        <p:spPr bwMode="auto">
          <a:xfrm>
            <a:off x="1219200" y="228600"/>
            <a:ext cx="7239000" cy="1371600"/>
          </a:xfrm>
          <a:prstGeom prst="rect">
            <a:avLst/>
          </a:prstGeom>
          <a:solidFill>
            <a:schemeClr val="bg1"/>
          </a:solidFill>
          <a:ln w="9525">
            <a:solidFill>
              <a:schemeClr val="bg1"/>
            </a:solidFill>
            <a:miter lim="800000"/>
            <a:headEnd/>
            <a:tailEnd/>
          </a:ln>
          <a:effectLst/>
        </p:spPr>
        <p:txBody>
          <a:bodyPr wrap="none" anchor="ctr"/>
          <a:lstStyle/>
          <a:p>
            <a:pPr algn="ctr">
              <a:defRPr/>
            </a:pPr>
            <a:r>
              <a:rPr lang="en-US" sz="4400" b="1" dirty="0">
                <a:latin typeface="Times New Roman" pitchFamily="18" charset="0"/>
                <a:cs typeface="Times New Roman" pitchFamily="18" charset="0"/>
              </a:rPr>
              <a:t>Example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185349" name="Rectangle 5"/>
          <p:cNvSpPr>
            <a:spLocks noChangeArrowheads="1"/>
          </p:cNvSpPr>
          <p:nvPr/>
        </p:nvSpPr>
        <p:spPr bwMode="auto">
          <a:xfrm>
            <a:off x="1219200" y="822325"/>
            <a:ext cx="7629525" cy="1600438"/>
          </a:xfrm>
          <a:prstGeom prst="rect">
            <a:avLst/>
          </a:prstGeom>
          <a:noFill/>
          <a:ln w="9525">
            <a:noFill/>
            <a:miter lim="800000"/>
            <a:headEnd/>
            <a:tailEnd/>
          </a:ln>
          <a:effectLst/>
        </p:spPr>
        <p:txBody>
          <a:bodyPr anchor="ctr">
            <a:spAutoFit/>
          </a:bodyPr>
          <a:lstStyle/>
          <a:p>
            <a:pPr>
              <a:defRPr/>
            </a:pPr>
            <a:r>
              <a:rPr lang="en-US" sz="2400" dirty="0">
                <a:latin typeface="Times New Roman" pitchFamily="18" charset="0"/>
                <a:cs typeface="Times New Roman" pitchFamily="18" charset="0"/>
              </a:rPr>
              <a:t>Knowing </a:t>
            </a:r>
            <a:r>
              <a:rPr lang="en-US" sz="2400" dirty="0" smtClean="0">
                <a:latin typeface="Times New Roman" pitchFamily="18" charset="0"/>
                <a:cs typeface="Times New Roman" pitchFamily="18" charset="0"/>
              </a:rPr>
              <a:t>quantities;</a:t>
            </a:r>
            <a:endParaRPr lang="en-US" sz="2400" dirty="0">
              <a:latin typeface="Times New Roman" pitchFamily="18" charset="0"/>
              <a:cs typeface="Times New Roman" pitchFamily="18" charset="0"/>
            </a:endParaRPr>
          </a:p>
          <a:p>
            <a:pPr eaLnBrk="0" hangingPunct="0">
              <a:defRPr/>
            </a:pPr>
            <a:r>
              <a:rPr lang="en-US" sz="2400" dirty="0">
                <a:latin typeface="Times New Roman" pitchFamily="18" charset="0"/>
                <a:cs typeface="Times New Roman" pitchFamily="18" charset="0"/>
              </a:rPr>
              <a:t>		</a:t>
            </a:r>
          </a:p>
          <a:p>
            <a:pPr eaLnBrk="0" hangingPunct="0">
              <a:lnSpc>
                <a:spcPts val="2000"/>
              </a:lnSpc>
              <a:defRPr/>
            </a:pPr>
            <a:r>
              <a:rPr lang="en-US" sz="2400" dirty="0">
                <a:latin typeface="Times New Roman" pitchFamily="18" charset="0"/>
                <a:cs typeface="Times New Roman" pitchFamily="18" charset="0"/>
              </a:rPr>
              <a:t>Source frequency = 60 Hz,     number of poles = 6</a:t>
            </a:r>
          </a:p>
          <a:p>
            <a:pPr eaLnBrk="0" hangingPunct="0">
              <a:lnSpc>
                <a:spcPts val="2000"/>
              </a:lnSpc>
              <a:defRPr/>
            </a:pPr>
            <a:endParaRPr lang="en-US" sz="2400" dirty="0">
              <a:latin typeface="Times New Roman" pitchFamily="18" charset="0"/>
              <a:cs typeface="Times New Roman" pitchFamily="18" charset="0"/>
            </a:endParaRPr>
          </a:p>
          <a:p>
            <a:pPr eaLnBrk="0" hangingPunct="0">
              <a:lnSpc>
                <a:spcPts val="2000"/>
              </a:lnSpc>
              <a:defRPr/>
            </a:pPr>
            <a:r>
              <a:rPr lang="en-US" sz="2400" dirty="0">
                <a:latin typeface="Times New Roman" pitchFamily="18" charset="0"/>
                <a:cs typeface="Times New Roman" pitchFamily="18" charset="0"/>
              </a:rPr>
              <a:t>Full load/rotor speed = 1140 r/min</a:t>
            </a:r>
          </a:p>
        </p:txBody>
      </p:sp>
      <p:sp>
        <p:nvSpPr>
          <p:cNvPr id="45061" name="Text Box 6"/>
          <p:cNvSpPr txBox="1">
            <a:spLocks noChangeArrowheads="1"/>
          </p:cNvSpPr>
          <p:nvPr/>
        </p:nvSpPr>
        <p:spPr bwMode="auto">
          <a:xfrm>
            <a:off x="4953000" y="2743200"/>
            <a:ext cx="914400" cy="3429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120 f</a:t>
            </a:r>
          </a:p>
        </p:txBody>
      </p:sp>
      <p:sp>
        <p:nvSpPr>
          <p:cNvPr id="45062" name="Line 7"/>
          <p:cNvSpPr>
            <a:spLocks noChangeShapeType="1"/>
          </p:cNvSpPr>
          <p:nvPr/>
        </p:nvSpPr>
        <p:spPr bwMode="auto">
          <a:xfrm>
            <a:off x="4953000" y="3352800"/>
            <a:ext cx="838200" cy="0"/>
          </a:xfrm>
          <a:prstGeom prst="line">
            <a:avLst/>
          </a:prstGeom>
          <a:noFill/>
          <a:ln w="19050">
            <a:solidFill>
              <a:srgbClr val="000000"/>
            </a:solidFill>
            <a:round/>
            <a:headEnd/>
            <a:tailEnd/>
          </a:ln>
        </p:spPr>
        <p:txBody>
          <a:bodyPr/>
          <a:lstStyle/>
          <a:p>
            <a:endParaRPr lang="en-US"/>
          </a:p>
        </p:txBody>
      </p:sp>
      <p:sp>
        <p:nvSpPr>
          <p:cNvPr id="45063" name="Text Box 8"/>
          <p:cNvSpPr txBox="1">
            <a:spLocks noChangeArrowheads="1"/>
          </p:cNvSpPr>
          <p:nvPr/>
        </p:nvSpPr>
        <p:spPr bwMode="auto">
          <a:xfrm>
            <a:off x="5181600" y="3352800"/>
            <a:ext cx="533400" cy="4572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p</a:t>
            </a:r>
          </a:p>
        </p:txBody>
      </p:sp>
      <p:sp>
        <p:nvSpPr>
          <p:cNvPr id="45064" name="Text Box 9"/>
          <p:cNvSpPr txBox="1">
            <a:spLocks noChangeArrowheads="1"/>
          </p:cNvSpPr>
          <p:nvPr/>
        </p:nvSpPr>
        <p:spPr bwMode="auto">
          <a:xfrm>
            <a:off x="3810000" y="5257800"/>
            <a:ext cx="914400" cy="609600"/>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n</a:t>
            </a:r>
            <a:r>
              <a:rPr lang="en-US" sz="2400" baseline="-30000" dirty="0">
                <a:latin typeface="Times New Roman" pitchFamily="18" charset="0"/>
                <a:cs typeface="Times New Roman" pitchFamily="18" charset="0"/>
              </a:rPr>
              <a:t>s   </a:t>
            </a:r>
            <a:r>
              <a:rPr lang="en-US" sz="2400" dirty="0">
                <a:latin typeface="Times New Roman" pitchFamily="18" charset="0"/>
                <a:cs typeface="Times New Roman" pitchFamily="18" charset="0"/>
              </a:rPr>
              <a:t>=</a:t>
            </a:r>
          </a:p>
        </p:txBody>
      </p:sp>
      <p:sp>
        <p:nvSpPr>
          <p:cNvPr id="45065" name="Text Box 10"/>
          <p:cNvSpPr txBox="1">
            <a:spLocks noChangeArrowheads="1"/>
          </p:cNvSpPr>
          <p:nvPr/>
        </p:nvSpPr>
        <p:spPr bwMode="auto">
          <a:xfrm>
            <a:off x="4495800" y="4114800"/>
            <a:ext cx="2209800" cy="533400"/>
          </a:xfrm>
          <a:prstGeom prst="rect">
            <a:avLst/>
          </a:prstGeom>
          <a:noFill/>
          <a:ln w="9525">
            <a:noFill/>
            <a:miter lim="800000"/>
            <a:headEnd/>
            <a:tailEnd/>
          </a:ln>
        </p:spPr>
        <p:txBody>
          <a:bodyPr/>
          <a:lstStyle/>
          <a:p>
            <a:r>
              <a:rPr lang="en-US" sz="2400" dirty="0">
                <a:cs typeface="Times New Roman" pitchFamily="18" charset="0"/>
              </a:rPr>
              <a:t> </a:t>
            </a:r>
            <a:r>
              <a:rPr lang="en-US" sz="2400" dirty="0">
                <a:latin typeface="Times New Roman" pitchFamily="18" charset="0"/>
                <a:cs typeface="Times New Roman" pitchFamily="18" charset="0"/>
              </a:rPr>
              <a:t>120  x  60 </a:t>
            </a:r>
          </a:p>
        </p:txBody>
      </p:sp>
      <p:sp>
        <p:nvSpPr>
          <p:cNvPr id="45066" name="Text Box 11"/>
          <p:cNvSpPr txBox="1">
            <a:spLocks noChangeArrowheads="1"/>
          </p:cNvSpPr>
          <p:nvPr/>
        </p:nvSpPr>
        <p:spPr bwMode="auto">
          <a:xfrm>
            <a:off x="5105400" y="4605338"/>
            <a:ext cx="609600" cy="500062"/>
          </a:xfrm>
          <a:prstGeom prst="rect">
            <a:avLst/>
          </a:prstGeom>
          <a:noFill/>
          <a:ln w="9525">
            <a:noFill/>
            <a:miter lim="800000"/>
            <a:headEnd/>
            <a:tailEnd/>
          </a:ln>
        </p:spPr>
        <p:txBody>
          <a:bodyPr/>
          <a:lstStyle/>
          <a:p>
            <a:r>
              <a:rPr lang="en-US" sz="2400" dirty="0">
                <a:latin typeface="Times New Roman" pitchFamily="18" charset="0"/>
                <a:cs typeface="Times New Roman" pitchFamily="18" charset="0"/>
              </a:rPr>
              <a:t>6</a:t>
            </a:r>
          </a:p>
        </p:txBody>
      </p:sp>
      <p:sp>
        <p:nvSpPr>
          <p:cNvPr id="45067" name="Line 12"/>
          <p:cNvSpPr>
            <a:spLocks noChangeShapeType="1"/>
          </p:cNvSpPr>
          <p:nvPr/>
        </p:nvSpPr>
        <p:spPr bwMode="auto">
          <a:xfrm>
            <a:off x="4648200" y="4572000"/>
            <a:ext cx="1447800" cy="0"/>
          </a:xfrm>
          <a:prstGeom prst="line">
            <a:avLst/>
          </a:prstGeom>
          <a:noFill/>
          <a:ln w="19050">
            <a:solidFill>
              <a:srgbClr val="000000"/>
            </a:solidFill>
            <a:round/>
            <a:headEnd/>
            <a:tailEnd/>
          </a:ln>
        </p:spPr>
        <p:txBody>
          <a:bodyPr/>
          <a:lstStyle/>
          <a:p>
            <a:endParaRPr lang="en-US"/>
          </a:p>
        </p:txBody>
      </p:sp>
      <p:sp>
        <p:nvSpPr>
          <p:cNvPr id="45068" name="Text Box 13"/>
          <p:cNvSpPr txBox="1">
            <a:spLocks noChangeArrowheads="1"/>
          </p:cNvSpPr>
          <p:nvPr/>
        </p:nvSpPr>
        <p:spPr bwMode="auto">
          <a:xfrm>
            <a:off x="4229100" y="4356100"/>
            <a:ext cx="419100" cy="342900"/>
          </a:xfrm>
          <a:prstGeom prst="rect">
            <a:avLst/>
          </a:prstGeom>
          <a:noFill/>
          <a:ln w="9525">
            <a:noFill/>
            <a:miter lim="800000"/>
            <a:headEnd/>
            <a:tailEnd/>
          </a:ln>
        </p:spPr>
        <p:txBody>
          <a:bodyPr/>
          <a:lstStyle/>
          <a:p>
            <a:r>
              <a:rPr lang="en-US" sz="2400">
                <a:cs typeface="Times New Roman" pitchFamily="18" charset="0"/>
              </a:rPr>
              <a:t>=</a:t>
            </a:r>
            <a:endParaRPr lang="en-US" sz="2400"/>
          </a:p>
        </p:txBody>
      </p:sp>
      <p:sp>
        <p:nvSpPr>
          <p:cNvPr id="45069" name="Text Box 14"/>
          <p:cNvSpPr txBox="1">
            <a:spLocks noChangeArrowheads="1"/>
          </p:cNvSpPr>
          <p:nvPr/>
        </p:nvSpPr>
        <p:spPr bwMode="auto">
          <a:xfrm>
            <a:off x="4572000" y="5181600"/>
            <a:ext cx="2133600" cy="457200"/>
          </a:xfrm>
          <a:prstGeom prst="rect">
            <a:avLst/>
          </a:prstGeom>
          <a:noFill/>
          <a:ln w="9525">
            <a:noFill/>
            <a:miter lim="800000"/>
            <a:headEnd/>
            <a:tailEnd/>
          </a:ln>
        </p:spPr>
        <p:txBody>
          <a:bodyPr/>
          <a:lstStyle/>
          <a:p>
            <a:r>
              <a:rPr lang="en-US" sz="2400" b="1" dirty="0">
                <a:latin typeface="Times New Roman" pitchFamily="18" charset="0"/>
                <a:cs typeface="Times New Roman" pitchFamily="18" charset="0"/>
              </a:rPr>
              <a:t>1200 r/min</a:t>
            </a:r>
            <a:endParaRPr lang="en-US" sz="2400" dirty="0">
              <a:latin typeface="Times New Roman" pitchFamily="18" charset="0"/>
              <a:cs typeface="Times New Roman" pitchFamily="18" charset="0"/>
            </a:endParaRPr>
          </a:p>
        </p:txBody>
      </p:sp>
      <p:sp>
        <p:nvSpPr>
          <p:cNvPr id="45070" name="Line 15"/>
          <p:cNvSpPr>
            <a:spLocks noChangeShapeType="1"/>
          </p:cNvSpPr>
          <p:nvPr/>
        </p:nvSpPr>
        <p:spPr bwMode="auto">
          <a:xfrm>
            <a:off x="4495800" y="5715000"/>
            <a:ext cx="1905000" cy="0"/>
          </a:xfrm>
          <a:prstGeom prst="line">
            <a:avLst/>
          </a:prstGeom>
          <a:noFill/>
          <a:ln w="57150" cmpd="thinThick">
            <a:solidFill>
              <a:srgbClr val="000000"/>
            </a:solidFill>
            <a:round/>
            <a:headEnd/>
            <a:tailEnd/>
          </a:ln>
        </p:spPr>
        <p:txBody>
          <a:bodyPr/>
          <a:lstStyle/>
          <a:p>
            <a:endParaRPr lang="en-US"/>
          </a:p>
        </p:txBody>
      </p:sp>
      <p:sp>
        <p:nvSpPr>
          <p:cNvPr id="45071" name="Rectangle 16"/>
          <p:cNvSpPr>
            <a:spLocks noChangeArrowheads="1"/>
          </p:cNvSpPr>
          <p:nvPr/>
        </p:nvSpPr>
        <p:spPr bwMode="auto">
          <a:xfrm>
            <a:off x="990600" y="2768511"/>
            <a:ext cx="3657600" cy="1200329"/>
          </a:xfrm>
          <a:prstGeom prst="rect">
            <a:avLst/>
          </a:prstGeom>
          <a:noFill/>
          <a:ln w="9525">
            <a:noFill/>
            <a:miter lim="800000"/>
            <a:headEnd/>
            <a:tailEnd/>
          </a:ln>
        </p:spPr>
        <p:txBody>
          <a:bodyPr anchor="ctr">
            <a:spAutoFit/>
          </a:bodyPr>
          <a:lstStyle/>
          <a:p>
            <a:endParaRPr lang="en-US" sz="2400" dirty="0"/>
          </a:p>
          <a:p>
            <a:pPr eaLnBrk="0" hangingPunct="0"/>
            <a:r>
              <a:rPr lang="en-US" sz="2400" dirty="0">
                <a:latin typeface="Times New Roman" pitchFamily="18" charset="0"/>
                <a:cs typeface="Times New Roman" pitchFamily="18" charset="0"/>
              </a:rPr>
              <a:t>Synchronous speed  n</a:t>
            </a:r>
            <a:r>
              <a:rPr lang="en-US" sz="2400" baseline="-30000" dirty="0">
                <a:latin typeface="Times New Roman" pitchFamily="18" charset="0"/>
                <a:cs typeface="Times New Roman" pitchFamily="18" charset="0"/>
              </a:rPr>
              <a:t>s</a:t>
            </a:r>
            <a:r>
              <a:rPr lang="en-US" sz="2400" dirty="0">
                <a:latin typeface="Times New Roman" pitchFamily="18" charset="0"/>
                <a:cs typeface="Times New Roman" pitchFamily="18" charset="0"/>
              </a:rPr>
              <a:t> = </a:t>
            </a:r>
          </a:p>
          <a:p>
            <a:pPr eaLnBrk="0" hangingPunct="0"/>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ChangeArrowheads="1"/>
          </p:cNvSpPr>
          <p:nvPr/>
        </p:nvSpPr>
        <p:spPr bwMode="auto">
          <a:xfrm>
            <a:off x="1371600" y="533400"/>
            <a:ext cx="2743200" cy="457200"/>
          </a:xfrm>
          <a:prstGeom prst="rect">
            <a:avLst/>
          </a:prstGeom>
          <a:solidFill>
            <a:schemeClr val="bg1"/>
          </a:solidFill>
          <a:ln w="9525">
            <a:solidFill>
              <a:schemeClr val="bg1"/>
            </a:solidFill>
            <a:miter lim="800000"/>
            <a:headEnd/>
            <a:tailEnd/>
          </a:ln>
        </p:spPr>
        <p:txBody>
          <a:bodyPr wrap="none" anchor="ctr"/>
          <a:lstStyle/>
          <a:p>
            <a:endParaRPr lang="en-SG"/>
          </a:p>
        </p:txBody>
      </p:sp>
      <p:sp>
        <p:nvSpPr>
          <p:cNvPr id="178185" name="AutoShape 9"/>
          <p:cNvSpPr>
            <a:spLocks noChangeArrowheads="1"/>
          </p:cNvSpPr>
          <p:nvPr/>
        </p:nvSpPr>
        <p:spPr bwMode="auto">
          <a:xfrm>
            <a:off x="1752600" y="2667000"/>
            <a:ext cx="514350" cy="290513"/>
          </a:xfrm>
          <a:prstGeom prst="rightArrow">
            <a:avLst>
              <a:gd name="adj1" fmla="val 50000"/>
              <a:gd name="adj2" fmla="val 44262"/>
            </a:avLst>
          </a:prstGeom>
          <a:solidFill>
            <a:srgbClr val="CC0000"/>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effectLst>
                <a:outerShdw blurRad="38100" dist="38100" dir="2700000" algn="tl">
                  <a:srgbClr val="FFFFFF"/>
                </a:outerShdw>
              </a:effectLst>
            </a:endParaRPr>
          </a:p>
        </p:txBody>
      </p:sp>
      <p:sp>
        <p:nvSpPr>
          <p:cNvPr id="46085" name="Line 7"/>
          <p:cNvSpPr>
            <a:spLocks noChangeShapeType="1"/>
          </p:cNvSpPr>
          <p:nvPr/>
        </p:nvSpPr>
        <p:spPr bwMode="auto">
          <a:xfrm>
            <a:off x="3657600" y="4572000"/>
            <a:ext cx="1752600" cy="0"/>
          </a:xfrm>
          <a:prstGeom prst="line">
            <a:avLst/>
          </a:prstGeom>
          <a:noFill/>
          <a:ln w="57150" cmpd="thinThick">
            <a:solidFill>
              <a:srgbClr val="000000"/>
            </a:solidFill>
            <a:round/>
            <a:headEnd/>
            <a:tailEnd/>
          </a:ln>
        </p:spPr>
        <p:txBody>
          <a:bodyPr/>
          <a:lstStyle/>
          <a:p>
            <a:endParaRPr lang="en-US"/>
          </a:p>
        </p:txBody>
      </p:sp>
      <p:sp>
        <p:nvSpPr>
          <p:cNvPr id="46086" name="Rectangle 10"/>
          <p:cNvSpPr>
            <a:spLocks noChangeArrowheads="1"/>
          </p:cNvSpPr>
          <p:nvPr/>
        </p:nvSpPr>
        <p:spPr bwMode="auto">
          <a:xfrm>
            <a:off x="1143000" y="1524000"/>
            <a:ext cx="6132513" cy="457200"/>
          </a:xfrm>
          <a:prstGeom prst="rect">
            <a:avLst/>
          </a:prstGeom>
          <a:noFill/>
          <a:ln w="9525">
            <a:noFill/>
            <a:miter lim="800000"/>
            <a:headEnd/>
            <a:tailEnd/>
          </a:ln>
        </p:spPr>
        <p:txBody>
          <a:bodyPr anchor="ctr">
            <a:spAutoFit/>
          </a:bodyPr>
          <a:lstStyle/>
          <a:p>
            <a:r>
              <a:rPr lang="en-US" sz="2400" dirty="0">
                <a:latin typeface="Times New Roman" pitchFamily="18" charset="0"/>
                <a:cs typeface="Times New Roman" pitchFamily="18" charset="0"/>
              </a:rPr>
              <a:t>Slip speed:  n</a:t>
            </a:r>
            <a:r>
              <a:rPr lang="en-US" sz="2400" baseline="-30000" dirty="0">
                <a:latin typeface="Times New Roman" pitchFamily="18" charset="0"/>
                <a:cs typeface="Times New Roman" pitchFamily="18" charset="0"/>
              </a:rPr>
              <a:t>s</a:t>
            </a:r>
            <a:r>
              <a:rPr lang="en-US" sz="2400" dirty="0">
                <a:latin typeface="Times New Roman" pitchFamily="18" charset="0"/>
                <a:cs typeface="Times New Roman" pitchFamily="18" charset="0"/>
              </a:rPr>
              <a:t> – n = 1200 – 1140 = 60 r/min</a:t>
            </a:r>
          </a:p>
        </p:txBody>
      </p:sp>
      <p:sp>
        <p:nvSpPr>
          <p:cNvPr id="46087" name="Rectangle 11"/>
          <p:cNvSpPr>
            <a:spLocks noChangeArrowheads="1"/>
          </p:cNvSpPr>
          <p:nvPr/>
        </p:nvSpPr>
        <p:spPr bwMode="auto">
          <a:xfrm>
            <a:off x="2514600" y="2590800"/>
            <a:ext cx="2819400" cy="457200"/>
          </a:xfrm>
          <a:prstGeom prst="rect">
            <a:avLst/>
          </a:prstGeom>
          <a:noFill/>
          <a:ln w="9525">
            <a:noFill/>
            <a:miter lim="800000"/>
            <a:headEnd/>
            <a:tailEnd/>
          </a:ln>
        </p:spPr>
        <p:txBody>
          <a:bodyPr anchor="ctr">
            <a:spAutoFit/>
          </a:bodyPr>
          <a:lstStyle/>
          <a:p>
            <a:r>
              <a:rPr lang="en-US" sz="2400" dirty="0">
                <a:latin typeface="Times New Roman" pitchFamily="18" charset="0"/>
                <a:cs typeface="Times New Roman" pitchFamily="18" charset="0"/>
              </a:rPr>
              <a:t>Slip: s = (n</a:t>
            </a:r>
            <a:r>
              <a:rPr lang="en-US" sz="2400" baseline="-30000" dirty="0">
                <a:latin typeface="Times New Roman" pitchFamily="18" charset="0"/>
                <a:cs typeface="Times New Roman" pitchFamily="18" charset="0"/>
              </a:rPr>
              <a:t>s</a:t>
            </a:r>
            <a:r>
              <a:rPr lang="en-US" sz="2400" dirty="0">
                <a:latin typeface="Times New Roman" pitchFamily="18" charset="0"/>
                <a:cs typeface="Times New Roman" pitchFamily="18" charset="0"/>
              </a:rPr>
              <a:t> - n) / n</a:t>
            </a:r>
            <a:r>
              <a:rPr lang="en-US" sz="2400" baseline="-30000" dirty="0">
                <a:latin typeface="Times New Roman" pitchFamily="18" charset="0"/>
                <a:cs typeface="Times New Roman" pitchFamily="18" charset="0"/>
              </a:rPr>
              <a:t>s</a:t>
            </a:r>
            <a:endParaRPr lang="en-US" sz="2400" dirty="0">
              <a:latin typeface="Times New Roman" pitchFamily="18" charset="0"/>
              <a:cs typeface="Times New Roman" pitchFamily="18" charset="0"/>
            </a:endParaRPr>
          </a:p>
        </p:txBody>
      </p:sp>
      <p:sp>
        <p:nvSpPr>
          <p:cNvPr id="46088" name="Rectangle 12"/>
          <p:cNvSpPr>
            <a:spLocks noChangeArrowheads="1"/>
          </p:cNvSpPr>
          <p:nvPr/>
        </p:nvSpPr>
        <p:spPr bwMode="auto">
          <a:xfrm>
            <a:off x="1771650" y="3298825"/>
            <a:ext cx="882650" cy="809625"/>
          </a:xfrm>
          <a:prstGeom prst="rect">
            <a:avLst/>
          </a:prstGeom>
          <a:noFill/>
          <a:ln w="9525">
            <a:noFill/>
            <a:miter lim="800000"/>
            <a:headEnd/>
            <a:tailEnd/>
          </a:ln>
        </p:spPr>
        <p:txBody>
          <a:bodyPr wrap="none" anchor="ctr">
            <a:spAutoFit/>
          </a:bodyPr>
          <a:lstStyle/>
          <a:p>
            <a:endParaRPr lang="en-US" sz="1100"/>
          </a:p>
          <a:p>
            <a:pPr eaLnBrk="0" hangingPunct="0"/>
            <a:r>
              <a:rPr lang="en-US"/>
              <a:t>           </a:t>
            </a:r>
          </a:p>
          <a:p>
            <a:pPr eaLnBrk="0" hangingPunct="0"/>
            <a:endParaRPr lang="en-US"/>
          </a:p>
        </p:txBody>
      </p:sp>
      <p:sp>
        <p:nvSpPr>
          <p:cNvPr id="46089" name="Rectangle 13"/>
          <p:cNvSpPr>
            <a:spLocks noChangeArrowheads="1"/>
          </p:cNvSpPr>
          <p:nvPr/>
        </p:nvSpPr>
        <p:spPr bwMode="auto">
          <a:xfrm>
            <a:off x="3438525" y="3225711"/>
            <a:ext cx="2276475" cy="1200329"/>
          </a:xfrm>
          <a:prstGeom prst="rect">
            <a:avLst/>
          </a:prstGeom>
          <a:noFill/>
          <a:ln w="9525">
            <a:noFill/>
            <a:miter lim="800000"/>
            <a:headEnd/>
            <a:tailEnd/>
          </a:ln>
        </p:spPr>
        <p:txBody>
          <a:bodyPr anchor="ctr">
            <a:spAutoFit/>
          </a:bodyPr>
          <a:lstStyle/>
          <a:p>
            <a:r>
              <a:rPr lang="en-US" sz="2400" dirty="0">
                <a:latin typeface="Times New Roman" pitchFamily="18" charset="0"/>
                <a:cs typeface="Times New Roman" pitchFamily="18" charset="0"/>
              </a:rPr>
              <a:t>= 60/1200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0.05 or 5%</a:t>
            </a: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4900" b="1" dirty="0" smtClean="0">
                <a:latin typeface="Arial" pitchFamily="34" charset="0"/>
              </a:rPr>
              <a:t> </a:t>
            </a:r>
            <a:br>
              <a:rPr lang="en-US" sz="4900" b="1" dirty="0" smtClean="0">
                <a:latin typeface="Arial" pitchFamily="34" charset="0"/>
              </a:rPr>
            </a:br>
            <a:r>
              <a:rPr lang="en-US" sz="4900" b="1" dirty="0" smtClean="0">
                <a:latin typeface="Times New Roman" pitchFamily="18" charset="0"/>
                <a:cs typeface="Times New Roman" pitchFamily="18" charset="0"/>
              </a:rPr>
              <a:t>Induction Motor</a:t>
            </a:r>
            <a:r>
              <a:rPr lang="en-US" sz="4900" b="1" dirty="0" smtClean="0">
                <a:solidFill>
                  <a:srgbClr val="CCFFCC"/>
                </a:solidFill>
                <a:effectLst>
                  <a:outerShdw blurRad="38100" dist="38100" dir="2700000" algn="tl">
                    <a:srgbClr val="000000"/>
                  </a:outerShdw>
                </a:effectLst>
                <a:latin typeface="Times New Roman" pitchFamily="18" charset="0"/>
                <a:cs typeface="Times New Roman" pitchFamily="18" charset="0"/>
              </a:rPr>
              <a:t/>
            </a:r>
            <a:br>
              <a:rPr lang="en-US" sz="4900" b="1" dirty="0" smtClean="0">
                <a:solidFill>
                  <a:srgbClr val="CCFFCC"/>
                </a:solidFill>
                <a:effectLst>
                  <a:outerShdw blurRad="38100" dist="38100" dir="2700000" algn="tl">
                    <a:srgbClr val="000000"/>
                  </a:outerShdw>
                </a:effectLst>
                <a:latin typeface="Times New Roman" pitchFamily="18" charset="0"/>
                <a:cs typeface="Times New Roman" pitchFamily="18" charset="0"/>
              </a:rPr>
            </a:br>
            <a:endParaRPr lang="en-US" sz="49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382000" cy="4953000"/>
          </a:xfrm>
        </p:spPr>
        <p:txBody>
          <a:bodyPr/>
          <a:lstStyle/>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Most common motors in industry.</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Advantages</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Simple design,</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Inexpensive,</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Easy to maintain,</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Direct connection to AC power source.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Induction motor</a:t>
            </a:r>
            <a:r>
              <a:rPr lang="en-US" b="1" dirty="0" smtClean="0">
                <a:solidFill>
                  <a:srgbClr val="CCFFCC"/>
                </a:solidFill>
                <a:effectLst>
                  <a:outerShdw blurRad="38100" dist="38100" dir="2700000" algn="tl">
                    <a:srgbClr val="000000"/>
                  </a:outerShdw>
                </a:effectLst>
                <a:latin typeface="Times New Roman" pitchFamily="18" charset="0"/>
                <a:cs typeface="Times New Roman" pitchFamily="18" charset="0"/>
              </a:rPr>
              <a:t/>
            </a:r>
            <a:br>
              <a:rPr lang="en-US" b="1" dirty="0" smtClean="0">
                <a:solidFill>
                  <a:srgbClr val="CCFFCC"/>
                </a:solidFill>
                <a:effectLst>
                  <a:outerShdw blurRad="38100" dist="38100" dir="2700000" algn="tl">
                    <a:srgbClr val="000000"/>
                  </a:outerShdw>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76400"/>
            <a:ext cx="8686800" cy="4114800"/>
          </a:xfrm>
        </p:spPr>
        <p:txBody>
          <a:bodyPr/>
          <a:lstStyle/>
          <a:p>
            <a:pPr marL="276225" indent="-276225" algn="just" defTabSz="227013">
              <a:spcBef>
                <a:spcPct val="50000"/>
              </a:spcBef>
              <a:buFont typeface="Wingdings" pitchFamily="2" charset="2"/>
              <a:buChar char="Ø"/>
            </a:pPr>
            <a:r>
              <a:rPr lang="en-US" sz="2400" dirty="0" smtClean="0">
                <a:latin typeface="Times New Roman" pitchFamily="18" charset="0"/>
                <a:cs typeface="Times New Roman" pitchFamily="18" charset="0"/>
              </a:rPr>
              <a:t>Components;</a:t>
            </a:r>
          </a:p>
          <a:p>
            <a:pPr lvl="2" algn="just" defTabSz="227013">
              <a:spcBef>
                <a:spcPct val="50000"/>
              </a:spcBef>
              <a:buFont typeface="Wingdings" pitchFamily="2" charset="2"/>
              <a:buChar char="ü"/>
            </a:pPr>
            <a:r>
              <a:rPr lang="en-US" dirty="0" smtClean="0">
                <a:latin typeface="Times New Roman" pitchFamily="18" charset="0"/>
                <a:cs typeface="Times New Roman" pitchFamily="18" charset="0"/>
              </a:rPr>
              <a:t>Rotor;</a:t>
            </a:r>
          </a:p>
          <a:p>
            <a:pPr lvl="3" algn="just" defTabSz="227013">
              <a:spcBef>
                <a:spcPct val="50000"/>
              </a:spcBef>
              <a:buFont typeface="Arial" panose="020B0604020202020204" pitchFamily="34" charset="0"/>
              <a:buChar char="•"/>
            </a:pPr>
            <a:r>
              <a:rPr lang="en-US" sz="2400" dirty="0" smtClean="0">
                <a:latin typeface="Times New Roman" pitchFamily="18" charset="0"/>
                <a:cs typeface="Times New Roman" pitchFamily="18" charset="0"/>
              </a:rPr>
              <a:t>conducting bars in parallel slots.</a:t>
            </a:r>
          </a:p>
          <a:p>
            <a:pPr lvl="3" algn="just" defTabSz="227013">
              <a:spcBef>
                <a:spcPct val="50000"/>
              </a:spcBef>
              <a:buFont typeface="Arial" panose="020B0604020202020204" pitchFamily="34" charset="0"/>
              <a:buChar char="•"/>
            </a:pPr>
            <a:r>
              <a:rPr lang="en-US" sz="2400" dirty="0" smtClean="0">
                <a:latin typeface="Times New Roman" pitchFamily="18" charset="0"/>
                <a:cs typeface="Times New Roman" pitchFamily="18" charset="0"/>
              </a:rPr>
              <a:t>Wound rotor: 3-phase, double-layer, distributed winding.</a:t>
            </a:r>
          </a:p>
          <a:p>
            <a:pPr lvl="2" algn="just" defTabSz="227013">
              <a:spcBef>
                <a:spcPct val="50000"/>
              </a:spcBef>
              <a:buFont typeface="Wingdings" pitchFamily="2" charset="2"/>
              <a:buChar char="ü"/>
            </a:pPr>
            <a:r>
              <a:rPr lang="en-US" dirty="0" smtClean="0">
                <a:latin typeface="Times New Roman" pitchFamily="18" charset="0"/>
                <a:cs typeface="Times New Roman" pitchFamily="18" charset="0"/>
              </a:rPr>
              <a:t>Stator;</a:t>
            </a:r>
            <a:endParaRPr lang="en-US" dirty="0">
              <a:latin typeface="Times New Roman" pitchFamily="18" charset="0"/>
              <a:cs typeface="Times New Roman" pitchFamily="18" charset="0"/>
            </a:endParaRPr>
          </a:p>
          <a:p>
            <a:pPr lvl="3" algn="just" defTabSz="227013">
              <a:spcBef>
                <a:spcPct val="50000"/>
              </a:spcBef>
              <a:buFont typeface="Arial" panose="020B0604020202020204" pitchFamily="34" charset="0"/>
              <a:buChar char="•"/>
            </a:pPr>
            <a:r>
              <a:rPr lang="en-US" sz="2400" dirty="0" smtClean="0">
                <a:latin typeface="Times New Roman" pitchFamily="18" charset="0"/>
                <a:cs typeface="Times New Roman" pitchFamily="18" charset="0"/>
              </a:rPr>
              <a:t>Stampings with slots to carry 3-phase windings.</a:t>
            </a:r>
          </a:p>
          <a:p>
            <a:pPr lvl="3" algn="just" defTabSz="227013">
              <a:spcBef>
                <a:spcPct val="50000"/>
              </a:spcBef>
              <a:buFont typeface="Arial" panose="020B0604020202020204" pitchFamily="34" charset="0"/>
              <a:buChar char="•"/>
            </a:pPr>
            <a:r>
              <a:rPr lang="en-US" sz="2400" dirty="0" smtClean="0">
                <a:latin typeface="Times New Roman" pitchFamily="18" charset="0"/>
                <a:cs typeface="Times New Roman" pitchFamily="18" charset="0"/>
              </a:rPr>
              <a:t>Wound for definite number of poles.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Induction </a:t>
            </a:r>
            <a:r>
              <a:rPr lang="en-US" b="1" dirty="0">
                <a:latin typeface="Times New Roman" pitchFamily="18" charset="0"/>
                <a:cs typeface="Times New Roman" pitchFamily="18" charset="0"/>
              </a:rPr>
              <a:t>M</a:t>
            </a:r>
            <a:r>
              <a:rPr lang="en-US" b="1" dirty="0" smtClean="0">
                <a:latin typeface="Times New Roman" pitchFamily="18" charset="0"/>
                <a:cs typeface="Times New Roman" pitchFamily="18" charset="0"/>
              </a:rPr>
              <a:t>otor</a:t>
            </a:r>
            <a:r>
              <a:rPr lang="en-US" b="1" dirty="0" smtClean="0">
                <a:solidFill>
                  <a:srgbClr val="CCFFCC"/>
                </a:solidFill>
                <a:effectLst>
                  <a:outerShdw blurRad="38100" dist="38100" dir="2700000" algn="tl">
                    <a:srgbClr val="000000"/>
                  </a:outerShdw>
                </a:effectLst>
                <a:latin typeface="Times New Roman" pitchFamily="18" charset="0"/>
                <a:cs typeface="Times New Roman" pitchFamily="18" charset="0"/>
              </a:rPr>
              <a:t/>
            </a:r>
            <a:br>
              <a:rPr lang="en-US" b="1" dirty="0" smtClean="0">
                <a:solidFill>
                  <a:srgbClr val="CCFFCC"/>
                </a:solidFill>
                <a:effectLst>
                  <a:outerShdw blurRad="38100" dist="38100" dir="2700000" algn="tl">
                    <a:srgbClr val="000000"/>
                  </a:outerShdw>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686800" cy="5181600"/>
          </a:xfrm>
        </p:spPr>
        <p:txBody>
          <a:bodyPr/>
          <a:lstStyle/>
          <a:p>
            <a:pPr marL="357188" indent="-35718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How induction motors starts;</a:t>
            </a:r>
          </a:p>
          <a:p>
            <a:pPr marL="757238" lvl="1" indent="-357188" algn="just" defTabSz="227013">
              <a:spcBef>
                <a:spcPct val="40000"/>
              </a:spcBef>
              <a:buFont typeface="Wingdings" pitchFamily="2" charset="2"/>
              <a:buChar char="ü"/>
            </a:pPr>
            <a:r>
              <a:rPr lang="en-US" sz="2400" dirty="0" smtClean="0">
                <a:latin typeface="Times New Roman" pitchFamily="18" charset="0"/>
                <a:cs typeface="Times New Roman" pitchFamily="18" charset="0"/>
              </a:rPr>
              <a:t>Electricity supplied to stator,</a:t>
            </a:r>
          </a:p>
          <a:p>
            <a:pPr marL="757238" lvl="1" indent="-357188" algn="just" defTabSz="227013">
              <a:spcBef>
                <a:spcPct val="40000"/>
              </a:spcBef>
              <a:buFont typeface="Wingdings" pitchFamily="2" charset="2"/>
              <a:buChar char="ü"/>
            </a:pPr>
            <a:r>
              <a:rPr lang="en-US" sz="2400" dirty="0" smtClean="0">
                <a:latin typeface="Times New Roman" pitchFamily="18" charset="0"/>
                <a:cs typeface="Times New Roman" pitchFamily="18" charset="0"/>
              </a:rPr>
              <a:t>Magnetic field generated that moves around rotor,</a:t>
            </a:r>
          </a:p>
          <a:p>
            <a:pPr marL="757238" lvl="1" indent="-357188" algn="just" defTabSz="227013">
              <a:spcBef>
                <a:spcPct val="40000"/>
              </a:spcBef>
              <a:buFont typeface="Wingdings" pitchFamily="2" charset="2"/>
              <a:buChar char="ü"/>
            </a:pPr>
            <a:r>
              <a:rPr lang="en-US" sz="2400" dirty="0" smtClean="0">
                <a:latin typeface="Times New Roman" pitchFamily="18" charset="0"/>
                <a:cs typeface="Times New Roman" pitchFamily="18" charset="0"/>
              </a:rPr>
              <a:t>Current induced in rotor,</a:t>
            </a:r>
          </a:p>
          <a:p>
            <a:pPr marL="757238"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Rotor produces second magnetic field that opposes stator magnetic field,</a:t>
            </a:r>
          </a:p>
          <a:p>
            <a:pPr marL="757238" lvl="1" indent="-357188" algn="just" defTabSz="227013">
              <a:spcBef>
                <a:spcPct val="40000"/>
              </a:spcBef>
              <a:buFont typeface="Wingdings" pitchFamily="2" charset="2"/>
              <a:buChar char="ü"/>
            </a:pPr>
            <a:r>
              <a:rPr lang="en-US" sz="2400" dirty="0" smtClean="0">
                <a:latin typeface="Times New Roman" pitchFamily="18" charset="0"/>
                <a:cs typeface="Times New Roman" pitchFamily="18" charset="0"/>
              </a:rPr>
              <a:t>Rotor begins to rotate.</a:t>
            </a:r>
          </a:p>
          <a:p>
            <a:pPr marL="357188" indent="-357188" defTabSz="227013">
              <a:spcBef>
                <a:spcPct val="40000"/>
              </a:spcBef>
              <a:buFontTx/>
              <a:buChar char="•"/>
            </a:pPr>
            <a:endParaRPr lang="en-US" sz="2400" b="1" dirty="0" smtClean="0">
              <a:latin typeface="Arial" pitchFamily="34" charset="0"/>
            </a:endParaRPr>
          </a:p>
          <a:p>
            <a:pPr marL="0" indent="0">
              <a:buNone/>
            </a:pPr>
            <a:endParaRPr lang="en-US" dirty="0"/>
          </a:p>
        </p:txBody>
      </p:sp>
      <p:grpSp>
        <p:nvGrpSpPr>
          <p:cNvPr id="4" name="Group 13"/>
          <p:cNvGrpSpPr>
            <a:grpSpLocks/>
          </p:cNvGrpSpPr>
          <p:nvPr/>
        </p:nvGrpSpPr>
        <p:grpSpPr bwMode="auto">
          <a:xfrm>
            <a:off x="4592782" y="4191000"/>
            <a:ext cx="4016375" cy="2362200"/>
            <a:chOff x="3587" y="1971"/>
            <a:chExt cx="1969" cy="1368"/>
          </a:xfrm>
        </p:grpSpPr>
        <p:pic>
          <p:nvPicPr>
            <p:cNvPr id="5" name="Picture 14" descr="D:\USER\GARNAIK\Reliance Electric - Basic Motor Theory_files\mtfig8.gif"/>
            <p:cNvPicPr>
              <a:picLocks noChangeAspect="1" noChangeArrowheads="1"/>
            </p:cNvPicPr>
            <p:nvPr/>
          </p:nvPicPr>
          <p:blipFill>
            <a:blip r:embed="rId2" r:link="rId3"/>
            <a:srcRect/>
            <a:stretch>
              <a:fillRect/>
            </a:stretch>
          </p:blipFill>
          <p:spPr bwMode="auto">
            <a:xfrm>
              <a:off x="3587" y="1971"/>
              <a:ext cx="1969" cy="1368"/>
            </a:xfrm>
            <a:prstGeom prst="rect">
              <a:avLst/>
            </a:prstGeom>
            <a:noFill/>
            <a:ln w="28575">
              <a:solidFill>
                <a:srgbClr val="000000"/>
              </a:solidFill>
              <a:miter lim="800000"/>
              <a:headEnd/>
              <a:tailEnd/>
            </a:ln>
          </p:spPr>
        </p:pic>
        <p:sp>
          <p:nvSpPr>
            <p:cNvPr id="6" name="Text Box 15"/>
            <p:cNvSpPr txBox="1">
              <a:spLocks noChangeArrowheads="1"/>
            </p:cNvSpPr>
            <p:nvPr/>
          </p:nvSpPr>
          <p:spPr bwMode="auto">
            <a:xfrm>
              <a:off x="4287" y="1979"/>
              <a:ext cx="816" cy="154"/>
            </a:xfrm>
            <a:prstGeom prst="rect">
              <a:avLst/>
            </a:prstGeom>
            <a:solidFill>
              <a:schemeClr val="bg1"/>
            </a:solidFill>
            <a:ln w="9525">
              <a:noFill/>
              <a:miter lim="800000"/>
              <a:headEnd/>
              <a:tailEnd/>
            </a:ln>
            <a:effectLst/>
          </p:spPr>
          <p:txBody>
            <a:bodyPr>
              <a:spAutoFit/>
            </a:bodyPr>
            <a:lstStyle/>
            <a:p>
              <a:pPr>
                <a:spcBef>
                  <a:spcPct val="50000"/>
                </a:spcBef>
              </a:pPr>
              <a:r>
                <a:rPr lang="en-US" sz="1000" b="1">
                  <a:latin typeface="Arial" pitchFamily="34" charset="0"/>
                </a:rPr>
                <a:t>Electromagnetics</a:t>
              </a:r>
            </a:p>
          </p:txBody>
        </p:sp>
        <p:sp>
          <p:nvSpPr>
            <p:cNvPr id="7" name="Text Box 16"/>
            <p:cNvSpPr txBox="1">
              <a:spLocks noChangeArrowheads="1"/>
            </p:cNvSpPr>
            <p:nvPr/>
          </p:nvSpPr>
          <p:spPr bwMode="auto">
            <a:xfrm>
              <a:off x="4284" y="3185"/>
              <a:ext cx="456" cy="154"/>
            </a:xfrm>
            <a:prstGeom prst="rect">
              <a:avLst/>
            </a:prstGeom>
            <a:solidFill>
              <a:schemeClr val="bg1"/>
            </a:solidFill>
            <a:ln w="9525">
              <a:noFill/>
              <a:miter lim="800000"/>
              <a:headEnd/>
              <a:tailEnd/>
            </a:ln>
            <a:effectLst/>
          </p:spPr>
          <p:txBody>
            <a:bodyPr>
              <a:spAutoFit/>
            </a:bodyPr>
            <a:lstStyle/>
            <a:p>
              <a:pPr>
                <a:spcBef>
                  <a:spcPct val="50000"/>
                </a:spcBef>
              </a:pPr>
              <a:r>
                <a:rPr lang="sv-SE" sz="1000" b="1">
                  <a:latin typeface="Arial" pitchFamily="34" charset="0"/>
                </a:rPr>
                <a:t>Stator</a:t>
              </a:r>
              <a:endParaRPr lang="en-GB" sz="1000" b="1">
                <a:latin typeface="Arial" pitchFamily="34" charset="0"/>
              </a:endParaRPr>
            </a:p>
          </p:txBody>
        </p:sp>
        <p:sp>
          <p:nvSpPr>
            <p:cNvPr id="8" name="Text Box 17"/>
            <p:cNvSpPr txBox="1">
              <a:spLocks noChangeArrowheads="1"/>
            </p:cNvSpPr>
            <p:nvPr/>
          </p:nvSpPr>
          <p:spPr bwMode="auto">
            <a:xfrm>
              <a:off x="4830" y="3022"/>
              <a:ext cx="406" cy="154"/>
            </a:xfrm>
            <a:prstGeom prst="rect">
              <a:avLst/>
            </a:prstGeom>
            <a:solidFill>
              <a:schemeClr val="bg1"/>
            </a:solidFill>
            <a:ln w="9525">
              <a:noFill/>
              <a:miter lim="800000"/>
              <a:headEnd/>
              <a:tailEnd/>
            </a:ln>
            <a:effectLst/>
          </p:spPr>
          <p:txBody>
            <a:bodyPr>
              <a:spAutoFit/>
            </a:bodyPr>
            <a:lstStyle/>
            <a:p>
              <a:pPr>
                <a:spcBef>
                  <a:spcPct val="50000"/>
                </a:spcBef>
              </a:pPr>
              <a:r>
                <a:rPr lang="sv-SE" sz="1000" b="1">
                  <a:latin typeface="Arial" pitchFamily="34" charset="0"/>
                </a:rPr>
                <a:t>Rotor</a:t>
              </a:r>
              <a:endParaRPr lang="en-GB" sz="1000" b="1">
                <a:latin typeface="Arial"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Induction </a:t>
            </a:r>
            <a:r>
              <a:rPr lang="en-US" b="1" dirty="0">
                <a:latin typeface="Times New Roman" pitchFamily="18" charset="0"/>
                <a:cs typeface="Times New Roman" pitchFamily="18" charset="0"/>
              </a:rPr>
              <a:t>M</a:t>
            </a:r>
            <a:r>
              <a:rPr lang="en-US" b="1" dirty="0" smtClean="0">
                <a:latin typeface="Times New Roman" pitchFamily="18" charset="0"/>
                <a:cs typeface="Times New Roman" pitchFamily="18" charset="0"/>
              </a:rPr>
              <a:t>otor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57188" indent="-35718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 Single-phase induction motor;</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One stator winding,</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Single-phase power supply,</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Require device to start motor,</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Household appliances: fans, washing machines, dryers.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latin typeface="Times New Roman" pitchFamily="18" charset="0"/>
                <a:cs typeface="Times New Roman" pitchFamily="18" charset="0"/>
              </a:rPr>
              <a:t>Induction Motor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57188" indent="-35718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 Three-phase induction motor;</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Three-phase supply produces magnetic field,</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wound rotor,</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Self-starting,</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High power capabilities,</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 High Power applications: pumps, compressors, conveyor belts, grinders.</a:t>
            </a:r>
          </a:p>
          <a:p>
            <a:pPr marL="796925" lvl="1" indent="-260350" algn="just" defTabSz="227013">
              <a:spcBef>
                <a:spcPct val="40000"/>
              </a:spcBef>
              <a:buFont typeface="Wingdings" pitchFamily="2" charset="2"/>
              <a:buChar char="ü"/>
            </a:pPr>
            <a:r>
              <a:rPr lang="en-US" sz="2400" dirty="0" smtClean="0">
                <a:latin typeface="Times New Roman" pitchFamily="18" charset="0"/>
                <a:cs typeface="Times New Roman" pitchFamily="18" charset="0"/>
              </a:rPr>
              <a:t>70% of motors in industry.</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828799"/>
          </a:xfrm>
        </p:spPr>
        <p:txBody>
          <a:bodyPr>
            <a:normAutofit/>
          </a:bodyPr>
          <a:lstStyle/>
          <a:p>
            <a:r>
              <a:rPr lang="en-US" sz="2800" b="1" dirty="0" smtClean="0">
                <a:latin typeface="Times New Roman" pitchFamily="18" charset="0"/>
              </a:rPr>
              <a:t/>
            </a:r>
            <a:br>
              <a:rPr lang="en-US" sz="2800" b="1" dirty="0" smtClean="0">
                <a:latin typeface="Times New Roman" pitchFamily="18" charset="0"/>
              </a:rPr>
            </a:br>
            <a:r>
              <a:rPr lang="en-US" sz="2800" b="1" dirty="0" smtClean="0">
                <a:latin typeface="Times New Roman" pitchFamily="18" charset="0"/>
              </a:rPr>
              <a:t>Main Constructional </a:t>
            </a:r>
            <a:r>
              <a:rPr lang="en-US" sz="2800" b="1" dirty="0">
                <a:latin typeface="Times New Roman" pitchFamily="18" charset="0"/>
              </a:rPr>
              <a:t>F</a:t>
            </a:r>
            <a:r>
              <a:rPr lang="en-US" sz="2800" b="1" dirty="0" smtClean="0">
                <a:latin typeface="Times New Roman" pitchFamily="18" charset="0"/>
              </a:rPr>
              <a:t>eatures</a:t>
            </a:r>
            <a:r>
              <a:rPr lang="en-US" sz="2800" b="1" dirty="0" smtClean="0">
                <a:solidFill>
                  <a:srgbClr val="FF0000"/>
                </a:solidFill>
                <a:effectLst>
                  <a:outerShdw blurRad="38100" dist="38100" dir="2700000" algn="tl">
                    <a:srgbClr val="000000"/>
                  </a:outerShdw>
                </a:effectLst>
                <a:latin typeface="Times New Roman" pitchFamily="18" charset="0"/>
              </a:rPr>
              <a:t/>
            </a:r>
            <a:br>
              <a:rPr lang="en-US" sz="2800" b="1" dirty="0" smtClean="0">
                <a:solidFill>
                  <a:srgbClr val="FF0000"/>
                </a:solidFill>
                <a:effectLst>
                  <a:outerShdw blurRad="38100" dist="38100" dir="2700000" algn="tl">
                    <a:srgbClr val="000000"/>
                  </a:outerShdw>
                </a:effectLst>
                <a:latin typeface="Times New Roman" pitchFamily="18" charset="0"/>
              </a:rPr>
            </a:br>
            <a:endParaRPr lang="en-US" sz="2800" dirty="0"/>
          </a:p>
        </p:txBody>
      </p:sp>
      <p:sp>
        <p:nvSpPr>
          <p:cNvPr id="3" name="Subtitle 2"/>
          <p:cNvSpPr>
            <a:spLocks noGrp="1"/>
          </p:cNvSpPr>
          <p:nvPr>
            <p:ph type="subTitle" idx="1"/>
          </p:nvPr>
        </p:nvSpPr>
        <p:spPr>
          <a:xfrm>
            <a:off x="304800" y="1524000"/>
            <a:ext cx="8610600" cy="4953000"/>
          </a:xfrm>
        </p:spPr>
        <p:txBody>
          <a:bodyPr>
            <a:normAutofit/>
          </a:bodyPr>
          <a:lstStyle/>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Body or magnetic frame or yoke,</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Pole core and pole shoes,</a:t>
            </a:r>
          </a:p>
          <a:p>
            <a:pPr marL="342900" indent="-342900" algn="just">
              <a:buFont typeface="Wingdings" pitchFamily="2" charset="2"/>
              <a:buChar char="Ø"/>
            </a:pPr>
            <a:r>
              <a:rPr lang="en-US" sz="2400" dirty="0">
                <a:solidFill>
                  <a:schemeClr val="tx1"/>
                </a:solidFill>
                <a:latin typeface="Times New Roman" pitchFamily="18" charset="0"/>
                <a:cs typeface="Times New Roman" pitchFamily="18" charset="0"/>
              </a:rPr>
              <a:t>F</a:t>
            </a:r>
            <a:r>
              <a:rPr lang="en-US" sz="2400" dirty="0" smtClean="0">
                <a:solidFill>
                  <a:schemeClr val="tx1"/>
                </a:solidFill>
                <a:latin typeface="Times New Roman" pitchFamily="18" charset="0"/>
                <a:cs typeface="Times New Roman" pitchFamily="18" charset="0"/>
              </a:rPr>
              <a:t>ield or exciting coils ,</a:t>
            </a:r>
          </a:p>
          <a:p>
            <a:pPr marL="342900" indent="-342900" algn="just">
              <a:buFont typeface="Wingdings" pitchFamily="2" charset="2"/>
              <a:buChar char="Ø"/>
            </a:pPr>
            <a:r>
              <a:rPr lang="en-US" sz="2400" dirty="0">
                <a:solidFill>
                  <a:schemeClr val="tx1"/>
                </a:solidFill>
                <a:latin typeface="Times New Roman" pitchFamily="18" charset="0"/>
                <a:cs typeface="Times New Roman" pitchFamily="18" charset="0"/>
              </a:rPr>
              <a:t>A</a:t>
            </a:r>
            <a:r>
              <a:rPr lang="en-US" sz="2400" dirty="0" smtClean="0">
                <a:solidFill>
                  <a:schemeClr val="tx1"/>
                </a:solidFill>
                <a:latin typeface="Times New Roman" pitchFamily="18" charset="0"/>
                <a:cs typeface="Times New Roman" pitchFamily="18" charset="0"/>
              </a:rPr>
              <a:t>rmature core,</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Armature winding,</a:t>
            </a:r>
          </a:p>
          <a:p>
            <a:pPr marL="342900" indent="-342900" algn="just">
              <a:buFont typeface="Wingdings" pitchFamily="2" charset="2"/>
              <a:buChar char="Ø"/>
            </a:pPr>
            <a:r>
              <a:rPr lang="en-US" sz="2400" dirty="0" err="1" smtClean="0">
                <a:solidFill>
                  <a:schemeClr val="tx1"/>
                </a:solidFill>
                <a:latin typeface="Times New Roman" pitchFamily="18" charset="0"/>
                <a:cs typeface="Times New Roman" pitchFamily="18" charset="0"/>
              </a:rPr>
              <a:t>Commutator</a:t>
            </a:r>
            <a:r>
              <a:rPr lang="en-US" sz="2400" dirty="0" smtClean="0">
                <a:solidFill>
                  <a:schemeClr val="tx1"/>
                </a:solidFill>
                <a:latin typeface="Times New Roman" pitchFamily="18" charset="0"/>
                <a:cs typeface="Times New Roman" pitchFamily="18" charset="0"/>
              </a:rPr>
              <a:t>,</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Brushes,</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End housings,</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Bearings,</a:t>
            </a:r>
          </a:p>
          <a:p>
            <a:pPr marL="342900" indent="-342900" algn="just">
              <a:buFont typeface="Wingdings" pitchFamily="2" charset="2"/>
              <a:buChar char="Ø"/>
            </a:pPr>
            <a:r>
              <a:rPr lang="en-US" sz="2400" dirty="0" smtClean="0">
                <a:solidFill>
                  <a:schemeClr val="tx1"/>
                </a:solidFill>
                <a:latin typeface="Times New Roman" pitchFamily="18" charset="0"/>
                <a:cs typeface="Times New Roman" pitchFamily="18" charset="0"/>
              </a:rPr>
              <a:t>Shaft.</a:t>
            </a:r>
          </a:p>
          <a:p>
            <a:pPr algn="just"/>
            <a:endParaRPr lang="en-US" sz="2800" b="1"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371600" y="1600200"/>
            <a:ext cx="5715000" cy="3810000"/>
            <a:chOff x="720" y="768"/>
            <a:chExt cx="3744" cy="2496"/>
          </a:xfrm>
        </p:grpSpPr>
        <p:sp>
          <p:nvSpPr>
            <p:cNvPr id="155662" name="AutoShape 14"/>
            <p:cNvSpPr>
              <a:spLocks noChangeArrowheads="1"/>
            </p:cNvSpPr>
            <p:nvPr/>
          </p:nvSpPr>
          <p:spPr bwMode="auto">
            <a:xfrm flipV="1">
              <a:off x="1680" y="2928"/>
              <a:ext cx="225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dirty="0"/>
            </a:p>
          </p:txBody>
        </p:sp>
        <p:sp>
          <p:nvSpPr>
            <p:cNvPr id="155663" name="Rectangle 15"/>
            <p:cNvSpPr>
              <a:spLocks noChangeArrowheads="1"/>
            </p:cNvSpPr>
            <p:nvPr/>
          </p:nvSpPr>
          <p:spPr bwMode="auto">
            <a:xfrm>
              <a:off x="1680" y="3120"/>
              <a:ext cx="2208" cy="144"/>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a:defRPr/>
              </a:pPr>
              <a:endParaRPr lang="en-US" dirty="0"/>
            </a:p>
          </p:txBody>
        </p:sp>
        <p:sp>
          <p:nvSpPr>
            <p:cNvPr id="38951" name="AutoShape 16"/>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52" name="Rectangle 17"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dirty="0"/>
            </a:p>
          </p:txBody>
        </p:sp>
        <p:sp>
          <p:nvSpPr>
            <p:cNvPr id="38953" name="Rectangle 18"/>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dirty="0"/>
            </a:p>
          </p:txBody>
        </p:sp>
        <p:sp>
          <p:nvSpPr>
            <p:cNvPr id="38954" name="AutoShape 19"/>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55" name="Rectangle 20"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dirty="0"/>
            </a:p>
          </p:txBody>
        </p:sp>
        <p:sp>
          <p:nvSpPr>
            <p:cNvPr id="38956" name="Rectangle 21"/>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dirty="0"/>
            </a:p>
          </p:txBody>
        </p:sp>
        <p:sp>
          <p:nvSpPr>
            <p:cNvPr id="38957" name="Line 22"/>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58" name="Line 23"/>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59" name="Oval 24"/>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60" name="Line 25"/>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dirty="0"/>
            </a:p>
          </p:txBody>
        </p:sp>
        <p:sp>
          <p:nvSpPr>
            <p:cNvPr id="38961" name="AutoShape 26"/>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dirty="0"/>
            </a:p>
          </p:txBody>
        </p:sp>
        <p:sp>
          <p:nvSpPr>
            <p:cNvPr id="38962" name="Line 27"/>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3" name="Line 28"/>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4" name="Line 29"/>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5" name="Line 30"/>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6" name="Line 31"/>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7" name="Line 32"/>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8" name="Line 33"/>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38969" name="Line 34"/>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dirty="0"/>
            </a:p>
          </p:txBody>
        </p:sp>
        <p:sp>
          <p:nvSpPr>
            <p:cNvPr id="155683" name="Rectangle 35"/>
            <p:cNvSpPr>
              <a:spLocks noChangeArrowheads="1"/>
            </p:cNvSpPr>
            <p:nvPr/>
          </p:nvSpPr>
          <p:spPr bwMode="auto">
            <a:xfrm>
              <a:off x="720" y="1968"/>
              <a:ext cx="1444" cy="191"/>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dirty="0"/>
            </a:p>
          </p:txBody>
        </p:sp>
        <p:sp>
          <p:nvSpPr>
            <p:cNvPr id="155684" name="Rectangle 36"/>
            <p:cNvSpPr>
              <a:spLocks noChangeArrowheads="1"/>
            </p:cNvSpPr>
            <p:nvPr/>
          </p:nvSpPr>
          <p:spPr bwMode="auto">
            <a:xfrm>
              <a:off x="3936" y="1968"/>
              <a:ext cx="528" cy="191"/>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dirty="0"/>
            </a:p>
          </p:txBody>
        </p:sp>
        <p:sp>
          <p:nvSpPr>
            <p:cNvPr id="38972" name="AutoShape 37"/>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dirty="0"/>
            </a:p>
          </p:txBody>
        </p:sp>
        <p:sp>
          <p:nvSpPr>
            <p:cNvPr id="38973" name="Line 38"/>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4" name="Line 39"/>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5" name="Line 40"/>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6" name="Line 41"/>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7" name="Line 42"/>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8" name="Line 43"/>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dirty="0"/>
            </a:p>
          </p:txBody>
        </p:sp>
        <p:sp>
          <p:nvSpPr>
            <p:cNvPr id="38979" name="AutoShape 44"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dirty="0"/>
            </a:p>
          </p:txBody>
        </p:sp>
        <p:sp>
          <p:nvSpPr>
            <p:cNvPr id="38980" name="AutoShape 45"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dirty="0"/>
            </a:p>
          </p:txBody>
        </p:sp>
        <p:sp>
          <p:nvSpPr>
            <p:cNvPr id="38981" name="AutoShape 46"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dirty="0"/>
            </a:p>
          </p:txBody>
        </p:sp>
        <p:sp>
          <p:nvSpPr>
            <p:cNvPr id="38982" name="Rectangle 47"/>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dirty="0"/>
            </a:p>
          </p:txBody>
        </p:sp>
        <p:sp>
          <p:nvSpPr>
            <p:cNvPr id="155696" name="AutoShape 48"/>
            <p:cNvSpPr>
              <a:spLocks noChangeArrowheads="1"/>
            </p:cNvSpPr>
            <p:nvPr/>
          </p:nvSpPr>
          <p:spPr bwMode="auto">
            <a:xfrm>
              <a:off x="1824" y="2256"/>
              <a:ext cx="96"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dirty="0"/>
            </a:p>
          </p:txBody>
        </p:sp>
        <p:sp>
          <p:nvSpPr>
            <p:cNvPr id="155697" name="AutoShape 49"/>
            <p:cNvSpPr>
              <a:spLocks noChangeArrowheads="1"/>
            </p:cNvSpPr>
            <p:nvPr/>
          </p:nvSpPr>
          <p:spPr bwMode="auto">
            <a:xfrm>
              <a:off x="1824" y="1680"/>
              <a:ext cx="96"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dirty="0"/>
            </a:p>
          </p:txBody>
        </p:sp>
        <p:sp>
          <p:nvSpPr>
            <p:cNvPr id="38985" name="Rectangle 50"/>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dirty="0"/>
            </a:p>
          </p:txBody>
        </p:sp>
        <p:sp>
          <p:nvSpPr>
            <p:cNvPr id="38986" name="Rectangle 51"/>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dirty="0"/>
            </a:p>
          </p:txBody>
        </p:sp>
        <p:sp>
          <p:nvSpPr>
            <p:cNvPr id="38987" name="Rectangle 52"/>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dirty="0"/>
            </a:p>
          </p:txBody>
        </p:sp>
        <p:sp>
          <p:nvSpPr>
            <p:cNvPr id="38988" name="Rectangle 53"/>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dirty="0"/>
            </a:p>
          </p:txBody>
        </p:sp>
        <p:sp>
          <p:nvSpPr>
            <p:cNvPr id="38989" name="AutoShape 54"/>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dirty="0"/>
            </a:p>
          </p:txBody>
        </p:sp>
        <p:sp>
          <p:nvSpPr>
            <p:cNvPr id="38990" name="AutoShape 55"/>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dirty="0"/>
            </a:p>
          </p:txBody>
        </p:sp>
        <p:sp>
          <p:nvSpPr>
            <p:cNvPr id="38991" name="Rectangle 56"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dirty="0"/>
            </a:p>
          </p:txBody>
        </p:sp>
        <p:sp>
          <p:nvSpPr>
            <p:cNvPr id="38992" name="Rectangle 57"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dirty="0"/>
            </a:p>
          </p:txBody>
        </p:sp>
        <p:sp>
          <p:nvSpPr>
            <p:cNvPr id="155706" name="Rectangle 58"/>
            <p:cNvSpPr>
              <a:spLocks noChangeArrowheads="1"/>
            </p:cNvSpPr>
            <p:nvPr/>
          </p:nvSpPr>
          <p:spPr bwMode="auto">
            <a:xfrm>
              <a:off x="816" y="1713"/>
              <a:ext cx="240" cy="720"/>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dirty="0"/>
            </a:p>
          </p:txBody>
        </p:sp>
        <p:sp>
          <p:nvSpPr>
            <p:cNvPr id="155707" name="Rectangle 59"/>
            <p:cNvSpPr>
              <a:spLocks noChangeArrowheads="1"/>
            </p:cNvSpPr>
            <p:nvPr/>
          </p:nvSpPr>
          <p:spPr bwMode="auto">
            <a:xfrm>
              <a:off x="1056" y="1680"/>
              <a:ext cx="48"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dirty="0"/>
            </a:p>
          </p:txBody>
        </p:sp>
        <p:sp>
          <p:nvSpPr>
            <p:cNvPr id="155708" name="Rectangle 60"/>
            <p:cNvSpPr>
              <a:spLocks noChangeArrowheads="1"/>
            </p:cNvSpPr>
            <p:nvPr/>
          </p:nvSpPr>
          <p:spPr bwMode="auto">
            <a:xfrm>
              <a:off x="768" y="1680"/>
              <a:ext cx="48"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dirty="0"/>
            </a:p>
          </p:txBody>
        </p:sp>
      </p:grpSp>
      <p:sp>
        <p:nvSpPr>
          <p:cNvPr id="38926" name="Text Box 61"/>
          <p:cNvSpPr txBox="1">
            <a:spLocks noChangeArrowheads="1"/>
          </p:cNvSpPr>
          <p:nvPr/>
        </p:nvSpPr>
        <p:spPr bwMode="auto">
          <a:xfrm>
            <a:off x="6858000" y="1676400"/>
            <a:ext cx="1699953" cy="461665"/>
          </a:xfrm>
          <a:prstGeom prst="rect">
            <a:avLst/>
          </a:prstGeom>
          <a:noFill/>
          <a:ln w="9525">
            <a:noFill/>
            <a:miter lim="800000"/>
            <a:headEnd type="none" w="lg" len="lg"/>
            <a:tailEnd type="none" w="lg" len="lg"/>
          </a:ln>
        </p:spPr>
        <p:txBody>
          <a:bodyPr wrap="none">
            <a:spAutoFit/>
          </a:bodyPr>
          <a:lstStyle/>
          <a:p>
            <a:r>
              <a:rPr lang="en-US" sz="2400" b="1" dirty="0"/>
              <a:t>Body / Yoke</a:t>
            </a:r>
          </a:p>
        </p:txBody>
      </p:sp>
      <p:sp>
        <p:nvSpPr>
          <p:cNvPr id="38927" name="Text Box 62"/>
          <p:cNvSpPr txBox="1">
            <a:spLocks noChangeArrowheads="1"/>
          </p:cNvSpPr>
          <p:nvPr/>
        </p:nvSpPr>
        <p:spPr bwMode="auto">
          <a:xfrm>
            <a:off x="6815138" y="5334000"/>
            <a:ext cx="1936749" cy="461665"/>
          </a:xfrm>
          <a:prstGeom prst="rect">
            <a:avLst/>
          </a:prstGeom>
          <a:noFill/>
          <a:ln w="9525">
            <a:noFill/>
            <a:miter lim="800000"/>
            <a:headEnd type="none" w="lg" len="lg"/>
            <a:tailEnd type="none" w="lg" len="lg"/>
          </a:ln>
        </p:spPr>
        <p:txBody>
          <a:bodyPr wrap="none">
            <a:spAutoFit/>
          </a:bodyPr>
          <a:lstStyle/>
          <a:p>
            <a:r>
              <a:rPr lang="en-US" sz="2400" b="1" dirty="0"/>
              <a:t>Field Winding</a:t>
            </a:r>
          </a:p>
        </p:txBody>
      </p:sp>
      <p:sp>
        <p:nvSpPr>
          <p:cNvPr id="38928" name="Text Box 63"/>
          <p:cNvSpPr txBox="1">
            <a:spLocks noChangeArrowheads="1"/>
          </p:cNvSpPr>
          <p:nvPr/>
        </p:nvSpPr>
        <p:spPr bwMode="auto">
          <a:xfrm>
            <a:off x="7543800" y="2743200"/>
            <a:ext cx="851452" cy="461665"/>
          </a:xfrm>
          <a:prstGeom prst="rect">
            <a:avLst/>
          </a:prstGeom>
          <a:noFill/>
          <a:ln w="9525">
            <a:noFill/>
            <a:miter lim="800000"/>
            <a:headEnd type="none" w="lg" len="lg"/>
            <a:tailEnd type="none" w="lg" len="lg"/>
          </a:ln>
        </p:spPr>
        <p:txBody>
          <a:bodyPr wrap="none">
            <a:spAutoFit/>
          </a:bodyPr>
          <a:lstStyle/>
          <a:p>
            <a:r>
              <a:rPr lang="en-US" sz="2400" b="1" dirty="0"/>
              <a:t>Shaft</a:t>
            </a:r>
          </a:p>
        </p:txBody>
      </p:sp>
      <p:sp>
        <p:nvSpPr>
          <p:cNvPr id="38929" name="Text Box 64"/>
          <p:cNvSpPr txBox="1">
            <a:spLocks noChangeArrowheads="1"/>
          </p:cNvSpPr>
          <p:nvPr/>
        </p:nvSpPr>
        <p:spPr bwMode="auto">
          <a:xfrm>
            <a:off x="746125" y="4367213"/>
            <a:ext cx="1810817" cy="461665"/>
          </a:xfrm>
          <a:prstGeom prst="rect">
            <a:avLst/>
          </a:prstGeom>
          <a:noFill/>
          <a:ln w="9525">
            <a:noFill/>
            <a:miter lim="800000"/>
            <a:headEnd type="none" w="lg" len="lg"/>
            <a:tailEnd type="none" w="lg" len="lg"/>
          </a:ln>
        </p:spPr>
        <p:txBody>
          <a:bodyPr wrap="none">
            <a:spAutoFit/>
          </a:bodyPr>
          <a:lstStyle/>
          <a:p>
            <a:r>
              <a:rPr lang="en-US" sz="2400" b="1" dirty="0"/>
              <a:t>Commutator</a:t>
            </a:r>
          </a:p>
        </p:txBody>
      </p:sp>
      <p:sp>
        <p:nvSpPr>
          <p:cNvPr id="38930" name="Text Box 65"/>
          <p:cNvSpPr txBox="1">
            <a:spLocks noChangeArrowheads="1"/>
          </p:cNvSpPr>
          <p:nvPr/>
        </p:nvSpPr>
        <p:spPr bwMode="auto">
          <a:xfrm>
            <a:off x="6781800" y="4214813"/>
            <a:ext cx="1412631" cy="461665"/>
          </a:xfrm>
          <a:prstGeom prst="rect">
            <a:avLst/>
          </a:prstGeom>
          <a:noFill/>
          <a:ln w="9525">
            <a:noFill/>
            <a:miter lim="800000"/>
            <a:headEnd type="none" w="lg" len="lg"/>
            <a:tailEnd type="none" w="lg" len="lg"/>
          </a:ln>
        </p:spPr>
        <p:txBody>
          <a:bodyPr wrap="none">
            <a:spAutoFit/>
          </a:bodyPr>
          <a:lstStyle/>
          <a:p>
            <a:r>
              <a:rPr lang="en-US" sz="2400" b="1" dirty="0"/>
              <a:t>Armature</a:t>
            </a:r>
          </a:p>
        </p:txBody>
      </p:sp>
      <p:sp>
        <p:nvSpPr>
          <p:cNvPr id="38931" name="Text Box 66"/>
          <p:cNvSpPr txBox="1">
            <a:spLocks noChangeArrowheads="1"/>
          </p:cNvSpPr>
          <p:nvPr/>
        </p:nvSpPr>
        <p:spPr bwMode="auto">
          <a:xfrm>
            <a:off x="762000" y="1981200"/>
            <a:ext cx="1143000" cy="457200"/>
          </a:xfrm>
          <a:prstGeom prst="rect">
            <a:avLst/>
          </a:prstGeom>
          <a:noFill/>
          <a:ln w="9525">
            <a:noFill/>
            <a:miter lim="800000"/>
            <a:headEnd type="none" w="lg" len="lg"/>
            <a:tailEnd type="none" w="lg" len="lg"/>
          </a:ln>
        </p:spPr>
        <p:txBody>
          <a:bodyPr>
            <a:spAutoFit/>
          </a:bodyPr>
          <a:lstStyle/>
          <a:p>
            <a:r>
              <a:rPr lang="en-US" sz="2400" b="1" dirty="0"/>
              <a:t>Pulley</a:t>
            </a:r>
          </a:p>
        </p:txBody>
      </p:sp>
      <p:sp>
        <p:nvSpPr>
          <p:cNvPr id="38932" name="Text Box 67"/>
          <p:cNvSpPr txBox="1">
            <a:spLocks noChangeArrowheads="1"/>
          </p:cNvSpPr>
          <p:nvPr/>
        </p:nvSpPr>
        <p:spPr bwMode="auto">
          <a:xfrm>
            <a:off x="2209800" y="1447800"/>
            <a:ext cx="1066800" cy="461665"/>
          </a:xfrm>
          <a:prstGeom prst="rect">
            <a:avLst/>
          </a:prstGeom>
          <a:noFill/>
          <a:ln w="9525">
            <a:noFill/>
            <a:miter lim="800000"/>
            <a:headEnd type="none" w="lg" len="lg"/>
            <a:tailEnd type="none" w="lg" len="lg"/>
          </a:ln>
        </p:spPr>
        <p:txBody>
          <a:bodyPr wrap="square">
            <a:spAutoFit/>
          </a:bodyPr>
          <a:lstStyle/>
          <a:p>
            <a:r>
              <a:rPr lang="en-US" sz="2400" b="1" dirty="0"/>
              <a:t>Brush</a:t>
            </a:r>
          </a:p>
        </p:txBody>
      </p:sp>
      <p:sp>
        <p:nvSpPr>
          <p:cNvPr id="38933" name="Text Box 68"/>
          <p:cNvSpPr txBox="1">
            <a:spLocks noChangeArrowheads="1"/>
          </p:cNvSpPr>
          <p:nvPr/>
        </p:nvSpPr>
        <p:spPr bwMode="auto">
          <a:xfrm>
            <a:off x="1219200" y="4953000"/>
            <a:ext cx="1219200" cy="830997"/>
          </a:xfrm>
          <a:prstGeom prst="rect">
            <a:avLst/>
          </a:prstGeom>
          <a:noFill/>
          <a:ln w="9525">
            <a:noFill/>
            <a:miter lim="800000"/>
            <a:headEnd type="none" w="lg" len="lg"/>
            <a:tailEnd type="none" w="lg" len="lg"/>
          </a:ln>
        </p:spPr>
        <p:txBody>
          <a:bodyPr>
            <a:spAutoFit/>
          </a:bodyPr>
          <a:lstStyle/>
          <a:p>
            <a:r>
              <a:rPr lang="en-US" sz="2400" b="1" dirty="0"/>
              <a:t>Brush</a:t>
            </a:r>
          </a:p>
          <a:p>
            <a:r>
              <a:rPr lang="en-US" sz="2400" b="1" dirty="0"/>
              <a:t>holder</a:t>
            </a:r>
          </a:p>
        </p:txBody>
      </p:sp>
      <p:sp>
        <p:nvSpPr>
          <p:cNvPr id="38934" name="Line 69"/>
          <p:cNvSpPr>
            <a:spLocks noChangeShapeType="1"/>
          </p:cNvSpPr>
          <p:nvPr/>
        </p:nvSpPr>
        <p:spPr bwMode="auto">
          <a:xfrm flipV="1">
            <a:off x="2057400" y="3657600"/>
            <a:ext cx="1066800" cy="7620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35" name="Line 70"/>
          <p:cNvSpPr>
            <a:spLocks noChangeShapeType="1"/>
          </p:cNvSpPr>
          <p:nvPr/>
        </p:nvSpPr>
        <p:spPr bwMode="auto">
          <a:xfrm>
            <a:off x="2971800" y="1905000"/>
            <a:ext cx="152400" cy="12192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36" name="Line 71"/>
          <p:cNvSpPr>
            <a:spLocks noChangeShapeType="1"/>
          </p:cNvSpPr>
          <p:nvPr/>
        </p:nvSpPr>
        <p:spPr bwMode="auto">
          <a:xfrm flipV="1">
            <a:off x="2362200" y="4267200"/>
            <a:ext cx="609600" cy="11430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37" name="Line 72"/>
          <p:cNvSpPr>
            <a:spLocks noChangeShapeType="1"/>
          </p:cNvSpPr>
          <p:nvPr/>
        </p:nvSpPr>
        <p:spPr bwMode="auto">
          <a:xfrm>
            <a:off x="1447800" y="2438400"/>
            <a:ext cx="152400" cy="6858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38" name="Line 73"/>
          <p:cNvSpPr>
            <a:spLocks noChangeShapeType="1"/>
          </p:cNvSpPr>
          <p:nvPr/>
        </p:nvSpPr>
        <p:spPr bwMode="auto">
          <a:xfrm flipH="1" flipV="1">
            <a:off x="5334000" y="4648200"/>
            <a:ext cx="1524000" cy="936625"/>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39" name="Line 74"/>
          <p:cNvSpPr>
            <a:spLocks noChangeShapeType="1"/>
          </p:cNvSpPr>
          <p:nvPr/>
        </p:nvSpPr>
        <p:spPr bwMode="auto">
          <a:xfrm flipH="1" flipV="1">
            <a:off x="5638800" y="3505200"/>
            <a:ext cx="1143000" cy="9144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40" name="Line 75"/>
          <p:cNvSpPr>
            <a:spLocks noChangeShapeType="1"/>
          </p:cNvSpPr>
          <p:nvPr/>
        </p:nvSpPr>
        <p:spPr bwMode="auto">
          <a:xfrm flipH="1">
            <a:off x="6934200" y="2971800"/>
            <a:ext cx="609600" cy="5334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41" name="Line 76"/>
          <p:cNvSpPr>
            <a:spLocks noChangeShapeType="1"/>
          </p:cNvSpPr>
          <p:nvPr/>
        </p:nvSpPr>
        <p:spPr bwMode="auto">
          <a:xfrm flipH="1">
            <a:off x="5562600" y="1981200"/>
            <a:ext cx="1295400" cy="3048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42" name="Text Box 77"/>
          <p:cNvSpPr txBox="1">
            <a:spLocks noChangeArrowheads="1"/>
          </p:cNvSpPr>
          <p:nvPr/>
        </p:nvSpPr>
        <p:spPr bwMode="auto">
          <a:xfrm>
            <a:off x="6858000" y="4800600"/>
            <a:ext cx="2209800" cy="457200"/>
          </a:xfrm>
          <a:prstGeom prst="rect">
            <a:avLst/>
          </a:prstGeom>
          <a:noFill/>
          <a:ln w="9525">
            <a:noFill/>
            <a:miter lim="800000"/>
            <a:headEnd type="none" w="lg" len="lg"/>
            <a:tailEnd type="none" w="lg" len="lg"/>
          </a:ln>
        </p:spPr>
        <p:txBody>
          <a:bodyPr>
            <a:spAutoFit/>
          </a:bodyPr>
          <a:lstStyle/>
          <a:p>
            <a:r>
              <a:rPr lang="en-US" sz="2400" b="1" dirty="0"/>
              <a:t>Field Core</a:t>
            </a:r>
          </a:p>
        </p:txBody>
      </p:sp>
      <p:sp>
        <p:nvSpPr>
          <p:cNvPr id="38943" name="Line 78"/>
          <p:cNvSpPr>
            <a:spLocks noChangeShapeType="1"/>
          </p:cNvSpPr>
          <p:nvPr/>
        </p:nvSpPr>
        <p:spPr bwMode="auto">
          <a:xfrm flipH="1" flipV="1">
            <a:off x="5562600" y="4419600"/>
            <a:ext cx="1295400" cy="6096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44" name="Text Box 79"/>
          <p:cNvSpPr txBox="1">
            <a:spLocks noChangeArrowheads="1"/>
          </p:cNvSpPr>
          <p:nvPr/>
        </p:nvSpPr>
        <p:spPr bwMode="auto">
          <a:xfrm>
            <a:off x="762000" y="1600200"/>
            <a:ext cx="1447800" cy="457200"/>
          </a:xfrm>
          <a:prstGeom prst="rect">
            <a:avLst/>
          </a:prstGeom>
          <a:noFill/>
          <a:ln w="9525">
            <a:noFill/>
            <a:miter lim="800000"/>
            <a:headEnd type="none" w="lg" len="lg"/>
            <a:tailEnd type="none" w="lg" len="lg"/>
          </a:ln>
        </p:spPr>
        <p:txBody>
          <a:bodyPr>
            <a:spAutoFit/>
          </a:bodyPr>
          <a:lstStyle/>
          <a:p>
            <a:r>
              <a:rPr lang="en-US" sz="2400" b="1" dirty="0"/>
              <a:t>Bearing</a:t>
            </a:r>
          </a:p>
        </p:txBody>
      </p:sp>
      <p:sp>
        <p:nvSpPr>
          <p:cNvPr id="38945" name="Line 80"/>
          <p:cNvSpPr>
            <a:spLocks noChangeShapeType="1"/>
          </p:cNvSpPr>
          <p:nvPr/>
        </p:nvSpPr>
        <p:spPr bwMode="auto">
          <a:xfrm>
            <a:off x="1905000" y="1981200"/>
            <a:ext cx="609600" cy="13716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38947" name="Text Box 82"/>
          <p:cNvSpPr txBox="1">
            <a:spLocks noChangeArrowheads="1"/>
          </p:cNvSpPr>
          <p:nvPr/>
        </p:nvSpPr>
        <p:spPr bwMode="auto">
          <a:xfrm>
            <a:off x="6858000" y="2057400"/>
            <a:ext cx="1768433" cy="461665"/>
          </a:xfrm>
          <a:prstGeom prst="rect">
            <a:avLst/>
          </a:prstGeom>
          <a:noFill/>
          <a:ln w="9525">
            <a:noFill/>
            <a:miter lim="800000"/>
            <a:headEnd type="none" w="lg" len="lg"/>
            <a:tailEnd type="none" w="lg" len="lg"/>
          </a:ln>
        </p:spPr>
        <p:txBody>
          <a:bodyPr wrap="none">
            <a:spAutoFit/>
          </a:bodyPr>
          <a:lstStyle/>
          <a:p>
            <a:r>
              <a:rPr lang="en-US" sz="2400" b="1" dirty="0"/>
              <a:t>End Housing</a:t>
            </a:r>
          </a:p>
        </p:txBody>
      </p:sp>
      <p:sp>
        <p:nvSpPr>
          <p:cNvPr id="38948" name="Line 83"/>
          <p:cNvSpPr>
            <a:spLocks noChangeShapeType="1"/>
          </p:cNvSpPr>
          <p:nvPr/>
        </p:nvSpPr>
        <p:spPr bwMode="auto">
          <a:xfrm flipH="1">
            <a:off x="6400800" y="2362200"/>
            <a:ext cx="533400" cy="609600"/>
          </a:xfrm>
          <a:prstGeom prst="line">
            <a:avLst/>
          </a:prstGeom>
          <a:noFill/>
          <a:ln w="38100">
            <a:solidFill>
              <a:schemeClr val="tx1">
                <a:lumMod val="65000"/>
                <a:lumOff val="35000"/>
              </a:schemeClr>
            </a:solidFill>
            <a:round/>
            <a:headEnd type="none" w="lg" len="lg"/>
            <a:tailEnd type="stealth" w="lg" len="lg"/>
          </a:ln>
        </p:spPr>
        <p:txBody>
          <a:bodyPr wrap="none" anchor="ctr"/>
          <a:lstStyle/>
          <a:p>
            <a:endParaRPr lang="en-US"/>
          </a:p>
        </p:txBody>
      </p:sp>
      <p:sp>
        <p:nvSpPr>
          <p:cNvPr id="84" name="Rectangle 83"/>
          <p:cNvSpPr/>
          <p:nvPr/>
        </p:nvSpPr>
        <p:spPr>
          <a:xfrm>
            <a:off x="381000" y="228601"/>
            <a:ext cx="8077200" cy="584775"/>
          </a:xfrm>
          <a:prstGeom prst="rect">
            <a:avLst/>
          </a:prstGeom>
        </p:spPr>
        <p:txBody>
          <a:bodyPr wrap="square">
            <a:spAutoFit/>
          </a:bodyPr>
          <a:lstStyle/>
          <a:p>
            <a:pPr algn="ctr"/>
            <a:r>
              <a:rPr lang="en-US" sz="3200" b="1" dirty="0" smtClean="0">
                <a:latin typeface="Times New Roman" pitchFamily="18" charset="0"/>
              </a:rPr>
              <a:t>MAIN CONSTRUCTIONAL FEATURES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Autofit/>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Electrical machines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175107" name="Rectangle 3"/>
          <p:cNvSpPr>
            <a:spLocks noGrp="1" noChangeArrowheads="1"/>
          </p:cNvSpPr>
          <p:nvPr>
            <p:ph idx="1"/>
          </p:nvPr>
        </p:nvSpPr>
        <p:spPr>
          <a:xfrm>
            <a:off x="381000" y="1905000"/>
            <a:ext cx="8610600" cy="4187825"/>
          </a:xfrm>
        </p:spPr>
        <p:txBody>
          <a:bodyPr>
            <a:normAutofit/>
          </a:bodyPr>
          <a:lstStyle/>
          <a:p>
            <a:pPr algn="just">
              <a:lnSpc>
                <a:spcPct val="150000"/>
              </a:lnSpc>
              <a:buFont typeface="Wingdings" pitchFamily="2" charset="2"/>
              <a:buChar char="Ø"/>
            </a:pPr>
            <a:r>
              <a:rPr lang="en-US" sz="2400" dirty="0" smtClean="0">
                <a:latin typeface="Times New Roman" pitchFamily="18" charset="0"/>
                <a:cs typeface="Times New Roman" pitchFamily="18" charset="0"/>
              </a:rPr>
              <a:t>An electrical machine is the device that converts energy in two categories;</a:t>
            </a:r>
          </a:p>
          <a:p>
            <a:pPr lvl="1" algn="just">
              <a:lnSpc>
                <a:spcPct val="150000"/>
              </a:lnSpc>
              <a:buFont typeface="Wingdings" pitchFamily="2" charset="2"/>
              <a:buChar char="ü"/>
            </a:pPr>
            <a:r>
              <a:rPr lang="en-US" sz="2400" dirty="0" smtClean="0">
                <a:latin typeface="Times New Roman" pitchFamily="18" charset="0"/>
                <a:cs typeface="Times New Roman" pitchFamily="18" charset="0"/>
              </a:rPr>
              <a:t>Generators which convert mechanical energy into electrical energy,</a:t>
            </a:r>
          </a:p>
          <a:p>
            <a:pPr lvl="1" algn="just">
              <a:lnSpc>
                <a:spcPct val="150000"/>
              </a:lnSpc>
              <a:buFont typeface="Wingdings" pitchFamily="2" charset="2"/>
              <a:buChar char="ü"/>
            </a:pPr>
            <a:r>
              <a:rPr lang="en-US" sz="2400" dirty="0" smtClean="0">
                <a:latin typeface="Times New Roman" pitchFamily="18" charset="0"/>
                <a:cs typeface="Times New Roman" pitchFamily="18" charset="0"/>
              </a:rPr>
              <a:t>Motors which convert electrical energy into mechanical energy.</a:t>
            </a:r>
          </a:p>
        </p:txBody>
      </p:sp>
      <p:sp>
        <p:nvSpPr>
          <p:cNvPr id="17511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75117" name="Rectangle 1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dirty="0"/>
          </a:p>
        </p:txBody>
      </p:sp>
      <p:sp>
        <p:nvSpPr>
          <p:cNvPr id="175119" name="Rectangle 15"/>
          <p:cNvSpPr>
            <a:spLocks noChangeArrowheads="1"/>
          </p:cNvSpPr>
          <p:nvPr/>
        </p:nvSpPr>
        <p:spPr bwMode="auto">
          <a:xfrm>
            <a:off x="0" y="3114675"/>
            <a:ext cx="9144000" cy="0"/>
          </a:xfrm>
          <a:prstGeom prst="rect">
            <a:avLst/>
          </a:prstGeom>
          <a:noFill/>
          <a:ln w="9525">
            <a:noFill/>
            <a:miter lim="800000"/>
            <a:headEnd/>
            <a:tailEnd/>
          </a:ln>
          <a:effectLst/>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257800" y="1752600"/>
            <a:ext cx="3048000" cy="2590800"/>
            <a:chOff x="2592" y="576"/>
            <a:chExt cx="2688" cy="2400"/>
          </a:xfrm>
        </p:grpSpPr>
        <p:sp>
          <p:nvSpPr>
            <p:cNvPr id="40146" name="Rectangle 14" descr="Dark upward diagonal"/>
            <p:cNvSpPr>
              <a:spLocks noChangeArrowheads="1"/>
            </p:cNvSpPr>
            <p:nvPr/>
          </p:nvSpPr>
          <p:spPr bwMode="auto">
            <a:xfrm>
              <a:off x="2976" y="2544"/>
              <a:ext cx="432" cy="144"/>
            </a:xfrm>
            <a:prstGeom prst="rect">
              <a:avLst/>
            </a:prstGeom>
            <a:pattFill prst="dkUpDiag">
              <a:fgClr>
                <a:srgbClr val="FF0000"/>
              </a:fgClr>
              <a:bgClr>
                <a:srgbClr val="FFFFFF"/>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FF0000"/>
              </a:extrusionClr>
            </a:sp3d>
          </p:spPr>
          <p:txBody>
            <a:bodyPr wrap="none" anchor="ctr">
              <a:flatTx/>
            </a:bodyPr>
            <a:lstStyle/>
            <a:p>
              <a:endParaRPr lang="en-US"/>
            </a:p>
          </p:txBody>
        </p:sp>
        <p:sp>
          <p:nvSpPr>
            <p:cNvPr id="40147" name="Rectangle 15" descr="Dark upward diagonal"/>
            <p:cNvSpPr>
              <a:spLocks noChangeArrowheads="1"/>
            </p:cNvSpPr>
            <p:nvPr/>
          </p:nvSpPr>
          <p:spPr bwMode="auto">
            <a:xfrm>
              <a:off x="3759" y="2832"/>
              <a:ext cx="432" cy="144"/>
            </a:xfrm>
            <a:prstGeom prst="rect">
              <a:avLst/>
            </a:prstGeom>
            <a:pattFill prst="dkUpDiag">
              <a:fgClr>
                <a:srgbClr val="FF0000"/>
              </a:fgClr>
              <a:bgClr>
                <a:schemeClr val="bg1"/>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66CCFF"/>
              </a:extrusionClr>
            </a:sp3d>
          </p:spPr>
          <p:txBody>
            <a:bodyPr wrap="none" anchor="ctr">
              <a:flatTx/>
            </a:bodyPr>
            <a:lstStyle/>
            <a:p>
              <a:endParaRPr lang="en-US"/>
            </a:p>
          </p:txBody>
        </p:sp>
        <p:sp>
          <p:nvSpPr>
            <p:cNvPr id="40148" name="AutoShape 16"/>
            <p:cNvSpPr>
              <a:spLocks noChangeArrowheads="1"/>
            </p:cNvSpPr>
            <p:nvPr/>
          </p:nvSpPr>
          <p:spPr bwMode="auto">
            <a:xfrm flipV="1">
              <a:off x="3408" y="2064"/>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solidFill>
              <a:srgbClr val="66CCFF"/>
            </a:solid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149" name="AutoShape 17" descr="Dark upward diagonal"/>
            <p:cNvSpPr>
              <a:spLocks noChangeArrowheads="1"/>
            </p:cNvSpPr>
            <p:nvPr/>
          </p:nvSpPr>
          <p:spPr bwMode="auto">
            <a:xfrm flipV="1">
              <a:off x="2592" y="2496"/>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pattFill prst="dkUpDiag">
              <a:fgClr>
                <a:srgbClr val="FF3300"/>
              </a:fgClr>
              <a:bgClr>
                <a:schemeClr val="bg1"/>
              </a:bgClr>
            </a:patt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150" name="AutoShape 18" descr="Dark upward diagonal"/>
            <p:cNvSpPr>
              <a:spLocks noChangeArrowheads="1"/>
            </p:cNvSpPr>
            <p:nvPr/>
          </p:nvSpPr>
          <p:spPr bwMode="auto">
            <a:xfrm rot="15093320" flipV="1">
              <a:off x="2952" y="189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1" name="AutoShape 19" descr="Dark upward diagonal"/>
            <p:cNvSpPr>
              <a:spLocks noChangeArrowheads="1"/>
            </p:cNvSpPr>
            <p:nvPr/>
          </p:nvSpPr>
          <p:spPr bwMode="auto">
            <a:xfrm rot="15902401" flipV="1">
              <a:off x="2904" y="170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2" name="AutoShape 20" descr="Dark upward diagonal"/>
            <p:cNvSpPr>
              <a:spLocks noChangeArrowheads="1"/>
            </p:cNvSpPr>
            <p:nvPr/>
          </p:nvSpPr>
          <p:spPr bwMode="auto">
            <a:xfrm rot="17114561" flipV="1">
              <a:off x="2919" y="146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3" name="AutoShape 21" descr="Dark upward diagonal"/>
            <p:cNvSpPr>
              <a:spLocks noChangeArrowheads="1"/>
            </p:cNvSpPr>
            <p:nvPr/>
          </p:nvSpPr>
          <p:spPr bwMode="auto">
            <a:xfrm rot="17379502" flipV="1">
              <a:off x="3048" y="127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4" name="AutoShape 22" descr="Dark upward diagonal"/>
            <p:cNvSpPr>
              <a:spLocks noChangeArrowheads="1"/>
            </p:cNvSpPr>
            <p:nvPr/>
          </p:nvSpPr>
          <p:spPr bwMode="auto">
            <a:xfrm rot="18785703" flipV="1">
              <a:off x="3192" y="1128"/>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5" name="AutoShape 23" descr="Dark upward diagonal"/>
            <p:cNvSpPr>
              <a:spLocks noChangeArrowheads="1"/>
            </p:cNvSpPr>
            <p:nvPr/>
          </p:nvSpPr>
          <p:spPr bwMode="auto">
            <a:xfrm>
              <a:off x="2976" y="1200"/>
              <a:ext cx="1296" cy="1344"/>
            </a:xfrm>
            <a:custGeom>
              <a:avLst/>
              <a:gdLst>
                <a:gd name="T0" fmla="*/ 648 w 21600"/>
                <a:gd name="T1" fmla="*/ 0 h 21600"/>
                <a:gd name="T2" fmla="*/ 647 w 21600"/>
                <a:gd name="T3" fmla="*/ 1301 h 21600"/>
                <a:gd name="T4" fmla="*/ 648 w 21600"/>
                <a:gd name="T5" fmla="*/ 86 h 21600"/>
                <a:gd name="T6" fmla="*/ 649 w 21600"/>
                <a:gd name="T7" fmla="*/ 1301 h 21600"/>
                <a:gd name="T8" fmla="*/ 0 60000 65536"/>
                <a:gd name="T9" fmla="*/ 0 60000 65536"/>
                <a:gd name="T10" fmla="*/ 0 60000 65536"/>
                <a:gd name="T11" fmla="*/ 0 60000 65536"/>
                <a:gd name="T12" fmla="*/ 0 w 21600"/>
                <a:gd name="T13" fmla="*/ 0 h 21600"/>
                <a:gd name="T14" fmla="*/ 21600 w 21600"/>
                <a:gd name="T15" fmla="*/ 21488 h 21600"/>
              </a:gdLst>
              <a:ahLst/>
              <a:cxnLst>
                <a:cxn ang="T8">
                  <a:pos x="T0" y="T1"/>
                </a:cxn>
                <a:cxn ang="T9">
                  <a:pos x="T2" y="T3"/>
                </a:cxn>
                <a:cxn ang="T10">
                  <a:pos x="T4" y="T5"/>
                </a:cxn>
                <a:cxn ang="T11">
                  <a:pos x="T6" y="T7"/>
                </a:cxn>
              </a:cxnLst>
              <a:rect l="T12" t="T13" r="T14" b="T15"/>
              <a:pathLst>
                <a:path w="21600" h="21600">
                  <a:moveTo>
                    <a:pt x="10783" y="20217"/>
                  </a:moveTo>
                  <a:cubicBezTo>
                    <a:pt x="5588" y="20208"/>
                    <a:pt x="1382" y="15994"/>
                    <a:pt x="1382" y="10800"/>
                  </a:cubicBezTo>
                  <a:cubicBezTo>
                    <a:pt x="1382" y="5598"/>
                    <a:pt x="5598" y="1382"/>
                    <a:pt x="10800" y="1382"/>
                  </a:cubicBezTo>
                  <a:cubicBezTo>
                    <a:pt x="16001" y="1382"/>
                    <a:pt x="20218" y="5598"/>
                    <a:pt x="20218" y="10800"/>
                  </a:cubicBezTo>
                  <a:cubicBezTo>
                    <a:pt x="20218" y="15994"/>
                    <a:pt x="16011" y="20208"/>
                    <a:pt x="10816" y="20217"/>
                  </a:cubicBezTo>
                  <a:lnTo>
                    <a:pt x="10819" y="21599"/>
                  </a:lnTo>
                  <a:cubicBezTo>
                    <a:pt x="16776" y="21589"/>
                    <a:pt x="21600" y="16757"/>
                    <a:pt x="21600" y="10800"/>
                  </a:cubicBezTo>
                  <a:cubicBezTo>
                    <a:pt x="21600" y="4835"/>
                    <a:pt x="16764" y="0"/>
                    <a:pt x="10800" y="0"/>
                  </a:cubicBezTo>
                  <a:cubicBezTo>
                    <a:pt x="4835" y="0"/>
                    <a:pt x="0" y="4835"/>
                    <a:pt x="0" y="10800"/>
                  </a:cubicBezTo>
                  <a:cubicBezTo>
                    <a:pt x="-1" y="16757"/>
                    <a:pt x="4823" y="21589"/>
                    <a:pt x="10780" y="21599"/>
                  </a:cubicBez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2" dir="t"/>
            </a:scene3d>
            <a:sp3d extrusionH="1801800" prstMaterial="legacyMatte">
              <a:bevelT w="13500" h="13500" prst="angle"/>
              <a:bevelB w="13500" h="13500" prst="angle"/>
              <a:extrusionClr>
                <a:srgbClr val="C0C0C0"/>
              </a:extrusionClr>
            </a:sp3d>
          </p:spPr>
          <p:txBody>
            <a:bodyPr wrap="none" anchor="ctr">
              <a:flatTx/>
            </a:bodyPr>
            <a:lstStyle/>
            <a:p>
              <a:endParaRPr lang="en-US"/>
            </a:p>
          </p:txBody>
        </p:sp>
        <p:sp>
          <p:nvSpPr>
            <p:cNvPr id="40156" name="AutoShape 24" descr="Dark upward diagonal"/>
            <p:cNvSpPr>
              <a:spLocks noChangeArrowheads="1"/>
            </p:cNvSpPr>
            <p:nvPr/>
          </p:nvSpPr>
          <p:spPr bwMode="auto">
            <a:xfrm rot="3171931" flipV="1">
              <a:off x="4038" y="127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7" name="AutoShape 25" descr="Dark upward diagonal"/>
            <p:cNvSpPr>
              <a:spLocks noChangeArrowheads="1"/>
            </p:cNvSpPr>
            <p:nvPr/>
          </p:nvSpPr>
          <p:spPr bwMode="auto">
            <a:xfrm rot="3606490" flipV="1">
              <a:off x="4164" y="146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8" name="AutoShape 26" descr="Dark upward diagonal"/>
            <p:cNvSpPr>
              <a:spLocks noChangeArrowheads="1"/>
            </p:cNvSpPr>
            <p:nvPr/>
          </p:nvSpPr>
          <p:spPr bwMode="auto">
            <a:xfrm rot="5187566" flipV="1">
              <a:off x="4212" y="170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59" name="AutoShape 27" descr="Dark upward diagonal"/>
            <p:cNvSpPr>
              <a:spLocks noChangeArrowheads="1"/>
            </p:cNvSpPr>
            <p:nvPr/>
          </p:nvSpPr>
          <p:spPr bwMode="auto">
            <a:xfrm rot="5187566" flipV="1">
              <a:off x="4212" y="189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60" name="AutoShape 28" descr="Dark upward diagonal"/>
            <p:cNvSpPr>
              <a:spLocks noChangeArrowheads="1"/>
            </p:cNvSpPr>
            <p:nvPr/>
          </p:nvSpPr>
          <p:spPr bwMode="auto">
            <a:xfrm rot="5898815" flipV="1">
              <a:off x="4197" y="2088"/>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61" name="AutoShape 29" descr="Dark upward diagonal"/>
            <p:cNvSpPr>
              <a:spLocks noChangeArrowheads="1"/>
            </p:cNvSpPr>
            <p:nvPr/>
          </p:nvSpPr>
          <p:spPr bwMode="auto">
            <a:xfrm rot="21084544" flipV="1">
              <a:off x="3408" y="1041"/>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162" name="AutoShape 30"/>
            <p:cNvSpPr>
              <a:spLocks noChangeArrowheads="1"/>
            </p:cNvSpPr>
            <p:nvPr/>
          </p:nvSpPr>
          <p:spPr bwMode="auto">
            <a:xfrm>
              <a:off x="3729" y="576"/>
              <a:ext cx="384" cy="384"/>
            </a:xfrm>
            <a:custGeom>
              <a:avLst/>
              <a:gdLst>
                <a:gd name="T0" fmla="*/ 192 w 21600"/>
                <a:gd name="T1" fmla="*/ 0 h 21600"/>
                <a:gd name="T2" fmla="*/ 153 w 21600"/>
                <a:gd name="T3" fmla="*/ 339 h 21600"/>
                <a:gd name="T4" fmla="*/ 192 w 21600"/>
                <a:gd name="T5" fmla="*/ 80 h 21600"/>
                <a:gd name="T6" fmla="*/ 231 w 21600"/>
                <a:gd name="T7" fmla="*/ 339 h 21600"/>
                <a:gd name="T8" fmla="*/ 0 60000 65536"/>
                <a:gd name="T9" fmla="*/ 0 60000 65536"/>
                <a:gd name="T10" fmla="*/ 0 60000 65536"/>
                <a:gd name="T11" fmla="*/ 0 60000 65536"/>
                <a:gd name="T12" fmla="*/ 0 w 21600"/>
                <a:gd name="T13" fmla="*/ 0 h 21600"/>
                <a:gd name="T14" fmla="*/ 21600 w 21600"/>
                <a:gd name="T15" fmla="*/ 20588 h 21600"/>
              </a:gdLst>
              <a:ahLst/>
              <a:cxnLst>
                <a:cxn ang="T8">
                  <a:pos x="T0" y="T1"/>
                </a:cxn>
                <a:cxn ang="T9">
                  <a:pos x="T2" y="T3"/>
                </a:cxn>
                <a:cxn ang="T10">
                  <a:pos x="T4" y="T5"/>
                </a:cxn>
                <a:cxn ang="T11">
                  <a:pos x="T6" y="T7"/>
                </a:cxn>
              </a:cxnLst>
              <a:rect l="T12" t="T13" r="T14" b="T15"/>
              <a:pathLst>
                <a:path w="21600" h="21600">
                  <a:moveTo>
                    <a:pt x="9169" y="16874"/>
                  </a:moveTo>
                  <a:cubicBezTo>
                    <a:pt x="6420" y="16136"/>
                    <a:pt x="4510" y="13645"/>
                    <a:pt x="4510" y="10800"/>
                  </a:cubicBezTo>
                  <a:cubicBezTo>
                    <a:pt x="4510" y="7326"/>
                    <a:pt x="7326" y="4510"/>
                    <a:pt x="10800" y="4510"/>
                  </a:cubicBezTo>
                  <a:cubicBezTo>
                    <a:pt x="14273" y="4510"/>
                    <a:pt x="17090" y="7326"/>
                    <a:pt x="17090" y="10800"/>
                  </a:cubicBezTo>
                  <a:cubicBezTo>
                    <a:pt x="17090" y="13645"/>
                    <a:pt x="15179" y="16136"/>
                    <a:pt x="12430" y="16874"/>
                  </a:cubicBezTo>
                  <a:lnTo>
                    <a:pt x="13600" y="21230"/>
                  </a:lnTo>
                  <a:cubicBezTo>
                    <a:pt x="18319" y="19963"/>
                    <a:pt x="21600" y="15686"/>
                    <a:pt x="21600" y="10800"/>
                  </a:cubicBezTo>
                  <a:cubicBezTo>
                    <a:pt x="21600" y="4835"/>
                    <a:pt x="16764" y="0"/>
                    <a:pt x="10800" y="0"/>
                  </a:cubicBezTo>
                  <a:cubicBezTo>
                    <a:pt x="4835" y="0"/>
                    <a:pt x="0" y="4835"/>
                    <a:pt x="0" y="10800"/>
                  </a:cubicBezTo>
                  <a:cubicBezTo>
                    <a:pt x="-1" y="15686"/>
                    <a:pt x="3280" y="19963"/>
                    <a:pt x="7999" y="21230"/>
                  </a:cubicBezTo>
                  <a:close/>
                </a:path>
              </a:pathLst>
            </a:custGeom>
            <a:solidFill>
              <a:srgbClr val="66CCFF"/>
            </a:solidFill>
            <a:ln w="9525">
              <a:miter lim="800000"/>
              <a:headEnd/>
              <a:tailEnd/>
            </a:ln>
            <a:scene3d>
              <a:camera prst="legacyObliqueTopRight">
                <a:rot lat="0" lon="899999" rev="0"/>
              </a:camera>
              <a:lightRig rig="legacyFlat3" dir="t"/>
            </a:scene3d>
            <a:sp3d extrusionH="49200" prstMaterial="legacyMatte">
              <a:bevelT w="13500" h="13500" prst="angle"/>
              <a:bevelB w="13500" h="13500" prst="angle"/>
              <a:extrusionClr>
                <a:srgbClr val="C0C0C0"/>
              </a:extrusionClr>
            </a:sp3d>
          </p:spPr>
          <p:txBody>
            <a:bodyPr wrap="none" anchor="ctr">
              <a:flatTx/>
            </a:bodyPr>
            <a:lstStyle/>
            <a:p>
              <a:endParaRPr lang="en-US"/>
            </a:p>
          </p:txBody>
        </p:sp>
        <p:sp>
          <p:nvSpPr>
            <p:cNvPr id="40163" name="Oval 31"/>
            <p:cNvSpPr>
              <a:spLocks noChangeArrowheads="1"/>
            </p:cNvSpPr>
            <p:nvPr/>
          </p:nvSpPr>
          <p:spPr bwMode="auto">
            <a:xfrm>
              <a:off x="3906" y="816"/>
              <a:ext cx="96" cy="96"/>
            </a:xfrm>
            <a:prstGeom prst="ellipse">
              <a:avLst/>
            </a:prstGeom>
            <a:solidFill>
              <a:schemeClr val="accent1"/>
            </a:solidFill>
            <a:ln w="9525">
              <a:round/>
              <a:headEnd/>
              <a:tailEnd/>
            </a:ln>
            <a:scene3d>
              <a:camera prst="legacyPerspectiveFront">
                <a:rot lat="16199997" lon="0" rev="0"/>
              </a:camera>
              <a:lightRig rig="legacyFlat3" dir="b"/>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164" name="AutoShape 32" descr="Dark upward diagonal"/>
            <p:cNvSpPr>
              <a:spLocks noChangeArrowheads="1"/>
            </p:cNvSpPr>
            <p:nvPr/>
          </p:nvSpPr>
          <p:spPr bwMode="auto">
            <a:xfrm rot="1870304" flipV="1">
              <a:off x="3870" y="1119"/>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grpSp>
      <p:grpSp>
        <p:nvGrpSpPr>
          <p:cNvPr id="3" name="Group 33"/>
          <p:cNvGrpSpPr>
            <a:grpSpLocks/>
          </p:cNvGrpSpPr>
          <p:nvPr/>
        </p:nvGrpSpPr>
        <p:grpSpPr bwMode="auto">
          <a:xfrm>
            <a:off x="2522538" y="3124200"/>
            <a:ext cx="2735262" cy="2803525"/>
            <a:chOff x="1250" y="2074"/>
            <a:chExt cx="1723" cy="1766"/>
          </a:xfrm>
        </p:grpSpPr>
        <p:sp>
          <p:nvSpPr>
            <p:cNvPr id="40100" name="Oval 34"/>
            <p:cNvSpPr>
              <a:spLocks noChangeArrowheads="1"/>
            </p:cNvSpPr>
            <p:nvPr/>
          </p:nvSpPr>
          <p:spPr bwMode="auto">
            <a:xfrm>
              <a:off x="2311" y="2667"/>
              <a:ext cx="171" cy="182"/>
            </a:xfrm>
            <a:prstGeom prst="ellipse">
              <a:avLst/>
            </a:prstGeom>
            <a:gradFill rotWithShape="0">
              <a:gsLst>
                <a:gs pos="0">
                  <a:srgbClr val="FFFFFF"/>
                </a:gs>
                <a:gs pos="100000">
                  <a:schemeClr val="tx1"/>
                </a:gs>
              </a:gsLst>
              <a:path path="shape">
                <a:fillToRect l="50000" t="50000" r="50000" b="50000"/>
              </a:path>
            </a:gradFill>
            <a:ln w="9525">
              <a:round/>
              <a:headEnd/>
              <a:tailEnd/>
            </a:ln>
            <a:scene3d>
              <a:camera prst="legacyObliqueTopRight">
                <a:rot lat="0" lon="1200000" rev="0"/>
              </a:camera>
              <a:lightRig rig="legacyFlat4" dir="b"/>
            </a:scene3d>
            <a:sp3d extrusionH="1801800" prstMaterial="legacyMatte">
              <a:bevelT w="13500" h="13500" prst="angle"/>
              <a:bevelB w="13500" h="13500" prst="angle"/>
              <a:extrusionClr>
                <a:srgbClr val="996633"/>
              </a:extrusionClr>
            </a:sp3d>
          </p:spPr>
          <p:txBody>
            <a:bodyPr wrap="none" anchor="ctr">
              <a:flatTx/>
            </a:bodyPr>
            <a:lstStyle/>
            <a:p>
              <a:endParaRPr lang="en-US"/>
            </a:p>
          </p:txBody>
        </p:sp>
        <p:sp>
          <p:nvSpPr>
            <p:cNvPr id="40101" name="Oval 35"/>
            <p:cNvSpPr>
              <a:spLocks noChangeArrowheads="1"/>
            </p:cNvSpPr>
            <p:nvPr/>
          </p:nvSpPr>
          <p:spPr bwMode="auto">
            <a:xfrm>
              <a:off x="1899" y="2594"/>
              <a:ext cx="480" cy="546"/>
            </a:xfrm>
            <a:prstGeom prst="ellipse">
              <a:avLst/>
            </a:prstGeom>
            <a:solidFill>
              <a:srgbClr val="DDDDDD"/>
            </a:solidFill>
            <a:ln w="9525">
              <a:round/>
              <a:headEnd/>
              <a:tailEnd/>
            </a:ln>
            <a:scene3d>
              <a:camera prst="legacyObliqueTopRight">
                <a:rot lat="0" lon="1200000" rev="0"/>
              </a:camera>
              <a:lightRig rig="legacyFlat3" dir="b"/>
            </a:scene3d>
            <a:sp3d extrusionH="1801800" prstMaterial="legacyMatte">
              <a:bevelT w="13500" h="13500" prst="angle"/>
              <a:bevelB w="13500" h="13500" prst="angle"/>
              <a:extrusionClr>
                <a:srgbClr val="EAEAEA"/>
              </a:extrusionClr>
            </a:sp3d>
          </p:spPr>
          <p:txBody>
            <a:bodyPr wrap="none" anchor="ctr">
              <a:flatTx/>
            </a:bodyPr>
            <a:lstStyle/>
            <a:p>
              <a:endParaRPr lang="en-US"/>
            </a:p>
          </p:txBody>
        </p:sp>
        <p:sp>
          <p:nvSpPr>
            <p:cNvPr id="40102" name="Rectangle 36"/>
            <p:cNvSpPr>
              <a:spLocks noChangeArrowheads="1"/>
            </p:cNvSpPr>
            <p:nvPr/>
          </p:nvSpPr>
          <p:spPr bwMode="auto">
            <a:xfrm rot="-1365926">
              <a:off x="2147" y="2453"/>
              <a:ext cx="645" cy="46"/>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3" name="Rectangle 37"/>
            <p:cNvSpPr>
              <a:spLocks noChangeArrowheads="1"/>
            </p:cNvSpPr>
            <p:nvPr/>
          </p:nvSpPr>
          <p:spPr bwMode="auto">
            <a:xfrm rot="-1365926">
              <a:off x="2232" y="2522"/>
              <a:ext cx="630" cy="41"/>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4" name="Rectangle 38"/>
            <p:cNvSpPr>
              <a:spLocks noChangeArrowheads="1"/>
            </p:cNvSpPr>
            <p:nvPr/>
          </p:nvSpPr>
          <p:spPr bwMode="auto">
            <a:xfrm rot="-1365926">
              <a:off x="2277" y="2619"/>
              <a:ext cx="651" cy="36"/>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5" name="Rectangle 39"/>
            <p:cNvSpPr>
              <a:spLocks noChangeArrowheads="1"/>
            </p:cNvSpPr>
            <p:nvPr/>
          </p:nvSpPr>
          <p:spPr bwMode="auto">
            <a:xfrm rot="20234074" flipV="1">
              <a:off x="2312" y="2688"/>
              <a:ext cx="661" cy="48"/>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6" name="Rectangle 40"/>
            <p:cNvSpPr>
              <a:spLocks noChangeArrowheads="1"/>
            </p:cNvSpPr>
            <p:nvPr/>
          </p:nvSpPr>
          <p:spPr bwMode="auto">
            <a:xfrm rot="-1365926">
              <a:off x="2256" y="2804"/>
              <a:ext cx="703" cy="48"/>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7" name="Rectangle 41"/>
            <p:cNvSpPr>
              <a:spLocks noChangeArrowheads="1"/>
            </p:cNvSpPr>
            <p:nvPr/>
          </p:nvSpPr>
          <p:spPr bwMode="auto">
            <a:xfrm rot="-1365926">
              <a:off x="2287" y="2951"/>
              <a:ext cx="343" cy="37"/>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8" name="Rectangle 42"/>
            <p:cNvSpPr>
              <a:spLocks noChangeArrowheads="1"/>
            </p:cNvSpPr>
            <p:nvPr/>
          </p:nvSpPr>
          <p:spPr bwMode="auto">
            <a:xfrm rot="-1385068">
              <a:off x="2345" y="2375"/>
              <a:ext cx="343" cy="36"/>
            </a:xfrm>
            <a:prstGeom prst="rect">
              <a:avLst/>
            </a:prstGeom>
            <a:gradFill rotWithShape="0">
              <a:gsLst>
                <a:gs pos="0">
                  <a:srgbClr val="FFFFFF"/>
                </a:gs>
                <a:gs pos="50000">
                  <a:srgbClr val="FF9900"/>
                </a:gs>
                <a:gs pos="100000">
                  <a:srgbClr val="FFFFFF"/>
                </a:gs>
              </a:gsLst>
              <a:lin ang="5400000" scaled="1"/>
            </a:gradFill>
            <a:ln w="9525">
              <a:solidFill>
                <a:schemeClr val="tx1"/>
              </a:solidFill>
              <a:miter lim="800000"/>
              <a:headEnd type="none" w="lg" len="lg"/>
              <a:tailEnd type="none" w="lg" len="lg"/>
            </a:ln>
          </p:spPr>
          <p:txBody>
            <a:bodyPr wrap="none" anchor="ctr"/>
            <a:lstStyle/>
            <a:p>
              <a:endParaRPr lang="en-US"/>
            </a:p>
          </p:txBody>
        </p:sp>
        <p:sp>
          <p:nvSpPr>
            <p:cNvPr id="40109" name="Arc 43"/>
            <p:cNvSpPr>
              <a:spLocks/>
            </p:cNvSpPr>
            <p:nvPr/>
          </p:nvSpPr>
          <p:spPr bwMode="auto">
            <a:xfrm rot="-7069036">
              <a:off x="2001" y="2733"/>
              <a:ext cx="463" cy="168"/>
            </a:xfrm>
            <a:custGeom>
              <a:avLst/>
              <a:gdLst>
                <a:gd name="T0" fmla="*/ 0 w 43200"/>
                <a:gd name="T1" fmla="*/ 99 h 36520"/>
                <a:gd name="T2" fmla="*/ 399 w 43200"/>
                <a:gd name="T3" fmla="*/ 168 h 36520"/>
                <a:gd name="T4" fmla="*/ 231 w 43200"/>
                <a:gd name="T5" fmla="*/ 99 h 36520"/>
                <a:gd name="T6" fmla="*/ 0 60000 65536"/>
                <a:gd name="T7" fmla="*/ 0 60000 65536"/>
                <a:gd name="T8" fmla="*/ 0 60000 65536"/>
                <a:gd name="T9" fmla="*/ 0 w 43200"/>
                <a:gd name="T10" fmla="*/ 0 h 36520"/>
                <a:gd name="T11" fmla="*/ 43200 w 43200"/>
                <a:gd name="T12" fmla="*/ 36520 h 36520"/>
              </a:gdLst>
              <a:ahLst/>
              <a:cxnLst>
                <a:cxn ang="T6">
                  <a:pos x="T0" y="T1"/>
                </a:cxn>
                <a:cxn ang="T7">
                  <a:pos x="T2" y="T3"/>
                </a:cxn>
                <a:cxn ang="T8">
                  <a:pos x="T4" y="T5"/>
                </a:cxn>
              </a:cxnLst>
              <a:rect l="T9" t="T10" r="T11" b="T12"/>
              <a:pathLst>
                <a:path w="43200" h="36520" fill="none" extrusionOk="0">
                  <a:moveTo>
                    <a:pt x="0" y="21465"/>
                  </a:moveTo>
                  <a:cubicBezTo>
                    <a:pt x="74" y="9588"/>
                    <a:pt x="9723" y="-1"/>
                    <a:pt x="21600" y="0"/>
                  </a:cubicBezTo>
                  <a:cubicBezTo>
                    <a:pt x="33529" y="0"/>
                    <a:pt x="43200" y="9670"/>
                    <a:pt x="43200" y="21600"/>
                  </a:cubicBezTo>
                  <a:cubicBezTo>
                    <a:pt x="43200" y="27157"/>
                    <a:pt x="41057" y="32501"/>
                    <a:pt x="37219" y="36520"/>
                  </a:cubicBezTo>
                </a:path>
                <a:path w="43200" h="36520" stroke="0" extrusionOk="0">
                  <a:moveTo>
                    <a:pt x="0" y="21465"/>
                  </a:moveTo>
                  <a:cubicBezTo>
                    <a:pt x="74" y="9588"/>
                    <a:pt x="9723" y="-1"/>
                    <a:pt x="21600" y="0"/>
                  </a:cubicBezTo>
                  <a:cubicBezTo>
                    <a:pt x="33529" y="0"/>
                    <a:pt x="43200" y="9670"/>
                    <a:pt x="43200" y="21600"/>
                  </a:cubicBezTo>
                  <a:cubicBezTo>
                    <a:pt x="43200" y="27157"/>
                    <a:pt x="41057" y="32501"/>
                    <a:pt x="37219" y="3652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0" name="Arc 44"/>
            <p:cNvSpPr>
              <a:spLocks/>
            </p:cNvSpPr>
            <p:nvPr/>
          </p:nvSpPr>
          <p:spPr bwMode="auto">
            <a:xfrm rot="-4670944">
              <a:off x="1957" y="2849"/>
              <a:ext cx="463" cy="100"/>
            </a:xfrm>
            <a:custGeom>
              <a:avLst/>
              <a:gdLst>
                <a:gd name="T0" fmla="*/ 0 w 43200"/>
                <a:gd name="T1" fmla="*/ 99 h 21600"/>
                <a:gd name="T2" fmla="*/ 463 w 43200"/>
                <a:gd name="T3" fmla="*/ 100 h 21600"/>
                <a:gd name="T4" fmla="*/ 231 w 43200"/>
                <a:gd name="T5" fmla="*/ 10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65"/>
                  </a:moveTo>
                  <a:cubicBezTo>
                    <a:pt x="74" y="9588"/>
                    <a:pt x="9723" y="-1"/>
                    <a:pt x="21600" y="0"/>
                  </a:cubicBezTo>
                  <a:cubicBezTo>
                    <a:pt x="33529" y="0"/>
                    <a:pt x="43200" y="9670"/>
                    <a:pt x="43200" y="21600"/>
                  </a:cubicBezTo>
                </a:path>
                <a:path w="43200" h="21600" stroke="0" extrusionOk="0">
                  <a:moveTo>
                    <a:pt x="0" y="21465"/>
                  </a:moveTo>
                  <a:cubicBezTo>
                    <a:pt x="74" y="9588"/>
                    <a:pt x="9723" y="-1"/>
                    <a:pt x="21600" y="0"/>
                  </a:cubicBezTo>
                  <a:cubicBezTo>
                    <a:pt x="33529" y="0"/>
                    <a:pt x="43200" y="9670"/>
                    <a:pt x="43200" y="2160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1" name="Arc 45"/>
            <p:cNvSpPr>
              <a:spLocks/>
            </p:cNvSpPr>
            <p:nvPr/>
          </p:nvSpPr>
          <p:spPr bwMode="auto">
            <a:xfrm rot="-3061256">
              <a:off x="1923" y="2859"/>
              <a:ext cx="463" cy="99"/>
            </a:xfrm>
            <a:custGeom>
              <a:avLst/>
              <a:gdLst>
                <a:gd name="T0" fmla="*/ 0 w 43200"/>
                <a:gd name="T1" fmla="*/ 98 h 21600"/>
                <a:gd name="T2" fmla="*/ 463 w 43200"/>
                <a:gd name="T3" fmla="*/ 99 h 21600"/>
                <a:gd name="T4" fmla="*/ 231 w 43200"/>
                <a:gd name="T5" fmla="*/ 99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65"/>
                  </a:moveTo>
                  <a:cubicBezTo>
                    <a:pt x="74" y="9588"/>
                    <a:pt x="9723" y="-1"/>
                    <a:pt x="21600" y="0"/>
                  </a:cubicBezTo>
                  <a:cubicBezTo>
                    <a:pt x="33529" y="0"/>
                    <a:pt x="43200" y="9670"/>
                    <a:pt x="43200" y="21600"/>
                  </a:cubicBezTo>
                </a:path>
                <a:path w="43200" h="21600" stroke="0" extrusionOk="0">
                  <a:moveTo>
                    <a:pt x="0" y="21465"/>
                  </a:moveTo>
                  <a:cubicBezTo>
                    <a:pt x="74" y="9588"/>
                    <a:pt x="9723" y="-1"/>
                    <a:pt x="21600" y="0"/>
                  </a:cubicBezTo>
                  <a:cubicBezTo>
                    <a:pt x="33529" y="0"/>
                    <a:pt x="43200" y="9670"/>
                    <a:pt x="43200" y="2160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2" name="Arc 46"/>
            <p:cNvSpPr>
              <a:spLocks/>
            </p:cNvSpPr>
            <p:nvPr/>
          </p:nvSpPr>
          <p:spPr bwMode="auto">
            <a:xfrm rot="9294908">
              <a:off x="2082" y="2854"/>
              <a:ext cx="268" cy="107"/>
            </a:xfrm>
            <a:custGeom>
              <a:avLst/>
              <a:gdLst>
                <a:gd name="T0" fmla="*/ 0 w 42157"/>
                <a:gd name="T1" fmla="*/ 74 h 21600"/>
                <a:gd name="T2" fmla="*/ 268 w 42157"/>
                <a:gd name="T3" fmla="*/ 107 h 21600"/>
                <a:gd name="T4" fmla="*/ 131 w 42157"/>
                <a:gd name="T5" fmla="*/ 107 h 21600"/>
                <a:gd name="T6" fmla="*/ 0 60000 65536"/>
                <a:gd name="T7" fmla="*/ 0 60000 65536"/>
                <a:gd name="T8" fmla="*/ 0 60000 65536"/>
                <a:gd name="T9" fmla="*/ 0 w 42157"/>
                <a:gd name="T10" fmla="*/ 0 h 21600"/>
                <a:gd name="T11" fmla="*/ 42157 w 42157"/>
                <a:gd name="T12" fmla="*/ 21600 h 21600"/>
              </a:gdLst>
              <a:ahLst/>
              <a:cxnLst>
                <a:cxn ang="T6">
                  <a:pos x="T0" y="T1"/>
                </a:cxn>
                <a:cxn ang="T7">
                  <a:pos x="T2" y="T3"/>
                </a:cxn>
                <a:cxn ang="T8">
                  <a:pos x="T4" y="T5"/>
                </a:cxn>
              </a:cxnLst>
              <a:rect l="T9" t="T10" r="T11" b="T12"/>
              <a:pathLst>
                <a:path w="42157" h="21600" fill="none" extrusionOk="0">
                  <a:moveTo>
                    <a:pt x="0" y="14969"/>
                  </a:moveTo>
                  <a:cubicBezTo>
                    <a:pt x="2877" y="6047"/>
                    <a:pt x="11182" y="-1"/>
                    <a:pt x="20557" y="0"/>
                  </a:cubicBezTo>
                  <a:cubicBezTo>
                    <a:pt x="32486" y="0"/>
                    <a:pt x="42157" y="9670"/>
                    <a:pt x="42157" y="21600"/>
                  </a:cubicBezTo>
                </a:path>
                <a:path w="42157" h="21600" stroke="0" extrusionOk="0">
                  <a:moveTo>
                    <a:pt x="0" y="14969"/>
                  </a:moveTo>
                  <a:cubicBezTo>
                    <a:pt x="2877" y="6047"/>
                    <a:pt x="11182" y="-1"/>
                    <a:pt x="20557" y="0"/>
                  </a:cubicBezTo>
                  <a:cubicBezTo>
                    <a:pt x="32486" y="0"/>
                    <a:pt x="42157" y="9670"/>
                    <a:pt x="42157" y="21600"/>
                  </a:cubicBezTo>
                  <a:lnTo>
                    <a:pt x="20557"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3" name="Arc 47"/>
            <p:cNvSpPr>
              <a:spLocks/>
            </p:cNvSpPr>
            <p:nvPr/>
          </p:nvSpPr>
          <p:spPr bwMode="auto">
            <a:xfrm rot="-10640940">
              <a:off x="2036" y="2998"/>
              <a:ext cx="265" cy="109"/>
            </a:xfrm>
            <a:custGeom>
              <a:avLst/>
              <a:gdLst>
                <a:gd name="T0" fmla="*/ 0 w 43200"/>
                <a:gd name="T1" fmla="*/ 108 h 21600"/>
                <a:gd name="T2" fmla="*/ 265 w 43200"/>
                <a:gd name="T3" fmla="*/ 109 h 21600"/>
                <a:gd name="T4" fmla="*/ 133 w 43200"/>
                <a:gd name="T5" fmla="*/ 109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65"/>
                  </a:moveTo>
                  <a:cubicBezTo>
                    <a:pt x="74" y="9588"/>
                    <a:pt x="9723" y="-1"/>
                    <a:pt x="21600" y="0"/>
                  </a:cubicBezTo>
                  <a:cubicBezTo>
                    <a:pt x="33529" y="0"/>
                    <a:pt x="43200" y="9670"/>
                    <a:pt x="43200" y="21600"/>
                  </a:cubicBezTo>
                </a:path>
                <a:path w="43200" h="21600" stroke="0" extrusionOk="0">
                  <a:moveTo>
                    <a:pt x="0" y="21465"/>
                  </a:moveTo>
                  <a:cubicBezTo>
                    <a:pt x="74" y="9588"/>
                    <a:pt x="9723" y="-1"/>
                    <a:pt x="21600" y="0"/>
                  </a:cubicBezTo>
                  <a:cubicBezTo>
                    <a:pt x="33529" y="0"/>
                    <a:pt x="43200" y="9670"/>
                    <a:pt x="43200" y="2160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4" name="Arc 48"/>
            <p:cNvSpPr>
              <a:spLocks/>
            </p:cNvSpPr>
            <p:nvPr/>
          </p:nvSpPr>
          <p:spPr bwMode="auto">
            <a:xfrm rot="-7069036">
              <a:off x="1854" y="2813"/>
              <a:ext cx="463" cy="100"/>
            </a:xfrm>
            <a:custGeom>
              <a:avLst/>
              <a:gdLst>
                <a:gd name="T0" fmla="*/ 0 w 43200"/>
                <a:gd name="T1" fmla="*/ 99 h 21600"/>
                <a:gd name="T2" fmla="*/ 463 w 43200"/>
                <a:gd name="T3" fmla="*/ 100 h 21600"/>
                <a:gd name="T4" fmla="*/ 231 w 43200"/>
                <a:gd name="T5" fmla="*/ 10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65"/>
                  </a:moveTo>
                  <a:cubicBezTo>
                    <a:pt x="74" y="9588"/>
                    <a:pt x="9723" y="-1"/>
                    <a:pt x="21600" y="0"/>
                  </a:cubicBezTo>
                  <a:cubicBezTo>
                    <a:pt x="33529" y="0"/>
                    <a:pt x="43200" y="9670"/>
                    <a:pt x="43200" y="21600"/>
                  </a:cubicBezTo>
                </a:path>
                <a:path w="43200" h="21600" stroke="0" extrusionOk="0">
                  <a:moveTo>
                    <a:pt x="0" y="21465"/>
                  </a:moveTo>
                  <a:cubicBezTo>
                    <a:pt x="74" y="9588"/>
                    <a:pt x="9723" y="-1"/>
                    <a:pt x="21600" y="0"/>
                  </a:cubicBezTo>
                  <a:cubicBezTo>
                    <a:pt x="33529" y="0"/>
                    <a:pt x="43200" y="9670"/>
                    <a:pt x="43200" y="2160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5" name="Arc 49"/>
            <p:cNvSpPr>
              <a:spLocks/>
            </p:cNvSpPr>
            <p:nvPr/>
          </p:nvSpPr>
          <p:spPr bwMode="auto">
            <a:xfrm rot="-10640940">
              <a:off x="2071" y="2922"/>
              <a:ext cx="265" cy="109"/>
            </a:xfrm>
            <a:custGeom>
              <a:avLst/>
              <a:gdLst>
                <a:gd name="T0" fmla="*/ 0 w 43200"/>
                <a:gd name="T1" fmla="*/ 108 h 21600"/>
                <a:gd name="T2" fmla="*/ 265 w 43200"/>
                <a:gd name="T3" fmla="*/ 109 h 21600"/>
                <a:gd name="T4" fmla="*/ 133 w 43200"/>
                <a:gd name="T5" fmla="*/ 109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65"/>
                  </a:moveTo>
                  <a:cubicBezTo>
                    <a:pt x="74" y="9588"/>
                    <a:pt x="9723" y="-1"/>
                    <a:pt x="21600" y="0"/>
                  </a:cubicBezTo>
                  <a:cubicBezTo>
                    <a:pt x="33529" y="0"/>
                    <a:pt x="43200" y="9670"/>
                    <a:pt x="43200" y="21600"/>
                  </a:cubicBezTo>
                </a:path>
                <a:path w="43200" h="21600" stroke="0" extrusionOk="0">
                  <a:moveTo>
                    <a:pt x="0" y="21465"/>
                  </a:moveTo>
                  <a:cubicBezTo>
                    <a:pt x="74" y="9588"/>
                    <a:pt x="9723" y="-1"/>
                    <a:pt x="21600" y="0"/>
                  </a:cubicBezTo>
                  <a:cubicBezTo>
                    <a:pt x="33529" y="0"/>
                    <a:pt x="43200" y="9670"/>
                    <a:pt x="43200" y="21600"/>
                  </a:cubicBezTo>
                  <a:lnTo>
                    <a:pt x="21600"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6" name="Arc 50"/>
            <p:cNvSpPr>
              <a:spLocks/>
            </p:cNvSpPr>
            <p:nvPr/>
          </p:nvSpPr>
          <p:spPr bwMode="auto">
            <a:xfrm rot="-8710974">
              <a:off x="2006" y="2691"/>
              <a:ext cx="395" cy="178"/>
            </a:xfrm>
            <a:custGeom>
              <a:avLst/>
              <a:gdLst>
                <a:gd name="T0" fmla="*/ 0 w 39011"/>
                <a:gd name="T1" fmla="*/ 43 h 36520"/>
                <a:gd name="T2" fmla="*/ 334 w 39011"/>
                <a:gd name="T3" fmla="*/ 178 h 36520"/>
                <a:gd name="T4" fmla="*/ 176 w 39011"/>
                <a:gd name="T5" fmla="*/ 105 h 36520"/>
                <a:gd name="T6" fmla="*/ 0 60000 65536"/>
                <a:gd name="T7" fmla="*/ 0 60000 65536"/>
                <a:gd name="T8" fmla="*/ 0 60000 65536"/>
                <a:gd name="T9" fmla="*/ 0 w 39011"/>
                <a:gd name="T10" fmla="*/ 0 h 36520"/>
                <a:gd name="T11" fmla="*/ 39011 w 39011"/>
                <a:gd name="T12" fmla="*/ 36520 h 36520"/>
              </a:gdLst>
              <a:ahLst/>
              <a:cxnLst>
                <a:cxn ang="T6">
                  <a:pos x="T0" y="T1"/>
                </a:cxn>
                <a:cxn ang="T7">
                  <a:pos x="T2" y="T3"/>
                </a:cxn>
                <a:cxn ang="T8">
                  <a:pos x="T4" y="T5"/>
                </a:cxn>
              </a:cxnLst>
              <a:rect l="T9" t="T10" r="T11" b="T12"/>
              <a:pathLst>
                <a:path w="39011" h="36520" fill="none" extrusionOk="0">
                  <a:moveTo>
                    <a:pt x="0" y="8816"/>
                  </a:moveTo>
                  <a:cubicBezTo>
                    <a:pt x="4069" y="3273"/>
                    <a:pt x="10534" y="-1"/>
                    <a:pt x="17411" y="0"/>
                  </a:cubicBezTo>
                  <a:cubicBezTo>
                    <a:pt x="29340" y="0"/>
                    <a:pt x="39011" y="9670"/>
                    <a:pt x="39011" y="21600"/>
                  </a:cubicBezTo>
                  <a:cubicBezTo>
                    <a:pt x="39011" y="27157"/>
                    <a:pt x="36868" y="32501"/>
                    <a:pt x="33030" y="36520"/>
                  </a:cubicBezTo>
                </a:path>
                <a:path w="39011" h="36520" stroke="0" extrusionOk="0">
                  <a:moveTo>
                    <a:pt x="0" y="8816"/>
                  </a:moveTo>
                  <a:cubicBezTo>
                    <a:pt x="4069" y="3273"/>
                    <a:pt x="10534" y="-1"/>
                    <a:pt x="17411" y="0"/>
                  </a:cubicBezTo>
                  <a:cubicBezTo>
                    <a:pt x="29340" y="0"/>
                    <a:pt x="39011" y="9670"/>
                    <a:pt x="39011" y="21600"/>
                  </a:cubicBezTo>
                  <a:cubicBezTo>
                    <a:pt x="39011" y="27157"/>
                    <a:pt x="36868" y="32501"/>
                    <a:pt x="33030" y="36520"/>
                  </a:cubicBezTo>
                  <a:lnTo>
                    <a:pt x="17411" y="2160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7" name="Arc 51"/>
            <p:cNvSpPr>
              <a:spLocks/>
            </p:cNvSpPr>
            <p:nvPr/>
          </p:nvSpPr>
          <p:spPr bwMode="auto">
            <a:xfrm>
              <a:off x="2161" y="2631"/>
              <a:ext cx="103" cy="127"/>
            </a:xfrm>
            <a:custGeom>
              <a:avLst/>
              <a:gdLst>
                <a:gd name="T0" fmla="*/ 2 w 21600"/>
                <a:gd name="T1" fmla="*/ 127 h 24764"/>
                <a:gd name="T2" fmla="*/ 66 w 21600"/>
                <a:gd name="T3" fmla="*/ 0 h 24764"/>
                <a:gd name="T4" fmla="*/ 103 w 21600"/>
                <a:gd name="T5" fmla="*/ 103 h 24764"/>
                <a:gd name="T6" fmla="*/ 0 60000 65536"/>
                <a:gd name="T7" fmla="*/ 0 60000 65536"/>
                <a:gd name="T8" fmla="*/ 0 60000 65536"/>
                <a:gd name="T9" fmla="*/ 0 w 21600"/>
                <a:gd name="T10" fmla="*/ 0 h 24764"/>
                <a:gd name="T11" fmla="*/ 21600 w 21600"/>
                <a:gd name="T12" fmla="*/ 24764 h 24764"/>
              </a:gdLst>
              <a:ahLst/>
              <a:cxnLst>
                <a:cxn ang="T6">
                  <a:pos x="T0" y="T1"/>
                </a:cxn>
                <a:cxn ang="T7">
                  <a:pos x="T2" y="T3"/>
                </a:cxn>
                <a:cxn ang="T8">
                  <a:pos x="T4" y="T5"/>
                </a:cxn>
              </a:cxnLst>
              <a:rect l="T9" t="T10" r="T11" b="T12"/>
              <a:pathLst>
                <a:path w="21600" h="24764" fill="none" extrusionOk="0">
                  <a:moveTo>
                    <a:pt x="492" y="24764"/>
                  </a:moveTo>
                  <a:cubicBezTo>
                    <a:pt x="165" y="23256"/>
                    <a:pt x="0" y="21718"/>
                    <a:pt x="0" y="20176"/>
                  </a:cubicBezTo>
                  <a:cubicBezTo>
                    <a:pt x="-1" y="11222"/>
                    <a:pt x="5524" y="3196"/>
                    <a:pt x="13887" y="-1"/>
                  </a:cubicBezTo>
                </a:path>
                <a:path w="21600" h="24764" stroke="0" extrusionOk="0">
                  <a:moveTo>
                    <a:pt x="492" y="24764"/>
                  </a:moveTo>
                  <a:cubicBezTo>
                    <a:pt x="165" y="23256"/>
                    <a:pt x="0" y="21718"/>
                    <a:pt x="0" y="20176"/>
                  </a:cubicBezTo>
                  <a:cubicBezTo>
                    <a:pt x="-1" y="11222"/>
                    <a:pt x="5524" y="3196"/>
                    <a:pt x="13887" y="-1"/>
                  </a:cubicBezTo>
                  <a:lnTo>
                    <a:pt x="21600" y="20176"/>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8" name="Arc 52"/>
            <p:cNvSpPr>
              <a:spLocks/>
            </p:cNvSpPr>
            <p:nvPr/>
          </p:nvSpPr>
          <p:spPr bwMode="auto">
            <a:xfrm rot="-7069036">
              <a:off x="2179" y="2735"/>
              <a:ext cx="110" cy="120"/>
            </a:xfrm>
            <a:custGeom>
              <a:avLst/>
              <a:gdLst>
                <a:gd name="T0" fmla="*/ 5 w 21600"/>
                <a:gd name="T1" fmla="*/ 120 h 24757"/>
                <a:gd name="T2" fmla="*/ 54 w 21600"/>
                <a:gd name="T3" fmla="*/ 0 h 24757"/>
                <a:gd name="T4" fmla="*/ 110 w 21600"/>
                <a:gd name="T5" fmla="*/ 90 h 24757"/>
                <a:gd name="T6" fmla="*/ 0 60000 65536"/>
                <a:gd name="T7" fmla="*/ 0 60000 65536"/>
                <a:gd name="T8" fmla="*/ 0 60000 65536"/>
                <a:gd name="T9" fmla="*/ 0 w 21600"/>
                <a:gd name="T10" fmla="*/ 0 h 24757"/>
                <a:gd name="T11" fmla="*/ 21600 w 21600"/>
                <a:gd name="T12" fmla="*/ 24757 h 24757"/>
              </a:gdLst>
              <a:ahLst/>
              <a:cxnLst>
                <a:cxn ang="T6">
                  <a:pos x="T0" y="T1"/>
                </a:cxn>
                <a:cxn ang="T7">
                  <a:pos x="T2" y="T3"/>
                </a:cxn>
                <a:cxn ang="T8">
                  <a:pos x="T4" y="T5"/>
                </a:cxn>
              </a:cxnLst>
              <a:rect l="T9" t="T10" r="T11" b="T12"/>
              <a:pathLst>
                <a:path w="21600" h="24757" fill="none" extrusionOk="0">
                  <a:moveTo>
                    <a:pt x="906" y="24756"/>
                  </a:moveTo>
                  <a:cubicBezTo>
                    <a:pt x="305" y="22748"/>
                    <a:pt x="0" y="20662"/>
                    <a:pt x="0" y="18566"/>
                  </a:cubicBezTo>
                  <a:cubicBezTo>
                    <a:pt x="-1" y="10948"/>
                    <a:pt x="4012" y="3893"/>
                    <a:pt x="10560" y="0"/>
                  </a:cubicBezTo>
                </a:path>
                <a:path w="21600" h="24757" stroke="0" extrusionOk="0">
                  <a:moveTo>
                    <a:pt x="906" y="24756"/>
                  </a:moveTo>
                  <a:cubicBezTo>
                    <a:pt x="305" y="22748"/>
                    <a:pt x="0" y="20662"/>
                    <a:pt x="0" y="18566"/>
                  </a:cubicBezTo>
                  <a:cubicBezTo>
                    <a:pt x="-1" y="10948"/>
                    <a:pt x="4012" y="3893"/>
                    <a:pt x="10560" y="0"/>
                  </a:cubicBezTo>
                  <a:lnTo>
                    <a:pt x="21600" y="18566"/>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19" name="Arc 53"/>
            <p:cNvSpPr>
              <a:spLocks/>
            </p:cNvSpPr>
            <p:nvPr/>
          </p:nvSpPr>
          <p:spPr bwMode="auto">
            <a:xfrm>
              <a:off x="1934" y="2776"/>
              <a:ext cx="170" cy="213"/>
            </a:xfrm>
            <a:custGeom>
              <a:avLst/>
              <a:gdLst>
                <a:gd name="T0" fmla="*/ 159 w 21558"/>
                <a:gd name="T1" fmla="*/ 213 h 21552"/>
                <a:gd name="T2" fmla="*/ 0 w 21558"/>
                <a:gd name="T3" fmla="*/ 13 h 21552"/>
                <a:gd name="T4" fmla="*/ 170 w 21558"/>
                <a:gd name="T5" fmla="*/ 0 h 21552"/>
                <a:gd name="T6" fmla="*/ 0 60000 65536"/>
                <a:gd name="T7" fmla="*/ 0 60000 65536"/>
                <a:gd name="T8" fmla="*/ 0 60000 65536"/>
                <a:gd name="T9" fmla="*/ 0 w 21558"/>
                <a:gd name="T10" fmla="*/ 0 h 21552"/>
                <a:gd name="T11" fmla="*/ 21558 w 21558"/>
                <a:gd name="T12" fmla="*/ 21552 h 21552"/>
              </a:gdLst>
              <a:ahLst/>
              <a:cxnLst>
                <a:cxn ang="T6">
                  <a:pos x="T0" y="T1"/>
                </a:cxn>
                <a:cxn ang="T7">
                  <a:pos x="T2" y="T3"/>
                </a:cxn>
                <a:cxn ang="T8">
                  <a:pos x="T4" y="T5"/>
                </a:cxn>
              </a:cxnLst>
              <a:rect l="T9" t="T10" r="T11" b="T12"/>
              <a:pathLst>
                <a:path w="21558" h="21552" fill="none" extrusionOk="0">
                  <a:moveTo>
                    <a:pt x="20120" y="21552"/>
                  </a:moveTo>
                  <a:cubicBezTo>
                    <a:pt x="9286" y="20829"/>
                    <a:pt x="672" y="12176"/>
                    <a:pt x="-1" y="1339"/>
                  </a:cubicBezTo>
                </a:path>
                <a:path w="21558" h="21552" stroke="0" extrusionOk="0">
                  <a:moveTo>
                    <a:pt x="20120" y="21552"/>
                  </a:moveTo>
                  <a:cubicBezTo>
                    <a:pt x="9286" y="20829"/>
                    <a:pt x="672" y="12176"/>
                    <a:pt x="-1" y="1339"/>
                  </a:cubicBezTo>
                  <a:lnTo>
                    <a:pt x="21558" y="0"/>
                  </a:lnTo>
                  <a:close/>
                </a:path>
              </a:pathLst>
            </a:custGeom>
            <a:noFill/>
            <a:ln w="76200">
              <a:solidFill>
                <a:srgbClr val="CC3300"/>
              </a:solidFill>
              <a:round/>
              <a:headEnd type="none" w="lg" len="lg"/>
              <a:tailEnd type="none" w="lg" len="lg"/>
            </a:ln>
          </p:spPr>
          <p:txBody>
            <a:bodyPr wrap="none" anchor="ctr"/>
            <a:lstStyle/>
            <a:p>
              <a:endParaRPr lang="en-US"/>
            </a:p>
          </p:txBody>
        </p:sp>
        <p:sp>
          <p:nvSpPr>
            <p:cNvPr id="40120" name="Line 54"/>
            <p:cNvSpPr>
              <a:spLocks noChangeShapeType="1"/>
            </p:cNvSpPr>
            <p:nvPr/>
          </p:nvSpPr>
          <p:spPr bwMode="auto">
            <a:xfrm flipV="1">
              <a:off x="2555" y="2784"/>
              <a:ext cx="343" cy="138"/>
            </a:xfrm>
            <a:prstGeom prst="line">
              <a:avLst/>
            </a:prstGeom>
            <a:noFill/>
            <a:ln w="57150">
              <a:solidFill>
                <a:srgbClr val="CC3300"/>
              </a:solidFill>
              <a:round/>
              <a:headEnd type="none" w="lg" len="lg"/>
              <a:tailEnd type="none" w="lg" len="lg"/>
            </a:ln>
          </p:spPr>
          <p:txBody>
            <a:bodyPr wrap="none" anchor="ctr"/>
            <a:lstStyle/>
            <a:p>
              <a:endParaRPr lang="en-US"/>
            </a:p>
          </p:txBody>
        </p:sp>
        <p:sp>
          <p:nvSpPr>
            <p:cNvPr id="40121" name="Line 55"/>
            <p:cNvSpPr>
              <a:spLocks noChangeShapeType="1"/>
            </p:cNvSpPr>
            <p:nvPr/>
          </p:nvSpPr>
          <p:spPr bwMode="auto">
            <a:xfrm flipV="1">
              <a:off x="2105" y="2449"/>
              <a:ext cx="274" cy="145"/>
            </a:xfrm>
            <a:prstGeom prst="line">
              <a:avLst/>
            </a:prstGeom>
            <a:noFill/>
            <a:ln w="57150">
              <a:solidFill>
                <a:srgbClr val="CC3300"/>
              </a:solidFill>
              <a:round/>
              <a:headEnd type="none" w="lg" len="lg"/>
              <a:tailEnd type="none" w="lg" len="lg"/>
            </a:ln>
          </p:spPr>
          <p:txBody>
            <a:bodyPr wrap="none" anchor="ctr"/>
            <a:lstStyle/>
            <a:p>
              <a:endParaRPr lang="en-US"/>
            </a:p>
          </p:txBody>
        </p:sp>
        <p:sp>
          <p:nvSpPr>
            <p:cNvPr id="40122" name="Oval 56"/>
            <p:cNvSpPr>
              <a:spLocks noChangeArrowheads="1"/>
            </p:cNvSpPr>
            <p:nvPr/>
          </p:nvSpPr>
          <p:spPr bwMode="auto">
            <a:xfrm>
              <a:off x="1796" y="2631"/>
              <a:ext cx="481" cy="545"/>
            </a:xfrm>
            <a:prstGeom prst="ellipse">
              <a:avLst/>
            </a:prstGeom>
            <a:solidFill>
              <a:srgbClr val="FFCC66"/>
            </a:solidFill>
            <a:ln w="9525">
              <a:round/>
              <a:headEnd/>
              <a:tailEnd/>
            </a:ln>
            <a:scene3d>
              <a:camera prst="legacyObliqueTopRight">
                <a:rot lat="0" lon="1200000" rev="0"/>
              </a:camera>
              <a:lightRig rig="legacyFlat3" dir="b"/>
            </a:scene3d>
            <a:sp3d extrusionH="100000" prstMaterial="legacyMatte">
              <a:bevelT w="13500" h="13500" prst="angle"/>
              <a:bevelB w="13500" h="13500" prst="angle"/>
              <a:extrusionClr>
                <a:srgbClr val="FFFF66"/>
              </a:extrusionClr>
            </a:sp3d>
          </p:spPr>
          <p:txBody>
            <a:bodyPr wrap="none" anchor="ctr">
              <a:flatTx/>
            </a:bodyPr>
            <a:lstStyle/>
            <a:p>
              <a:endParaRPr lang="en-US"/>
            </a:p>
          </p:txBody>
        </p:sp>
        <p:sp>
          <p:nvSpPr>
            <p:cNvPr id="40123" name="Oval 57"/>
            <p:cNvSpPr>
              <a:spLocks noChangeArrowheads="1"/>
            </p:cNvSpPr>
            <p:nvPr/>
          </p:nvSpPr>
          <p:spPr bwMode="auto">
            <a:xfrm>
              <a:off x="1694" y="2813"/>
              <a:ext cx="342" cy="363"/>
            </a:xfrm>
            <a:prstGeom prst="ellipse">
              <a:avLst/>
            </a:prstGeom>
            <a:solidFill>
              <a:srgbClr val="FFCC66"/>
            </a:solidFill>
            <a:ln w="9525">
              <a:round/>
              <a:headEnd/>
              <a:tailEnd/>
            </a:ln>
            <a:scene3d>
              <a:camera prst="legacyObliqueTopRight">
                <a:rot lat="0" lon="1200000" rev="0"/>
              </a:camera>
              <a:lightRig rig="legacyFlat3" dir="b"/>
            </a:scene3d>
            <a:sp3d extrusionH="430200" prstMaterial="legacyMatte">
              <a:bevelT w="13500" h="13500" prst="angle"/>
              <a:bevelB w="13500" h="13500" prst="angle"/>
              <a:extrusionClr>
                <a:srgbClr val="FFFF66"/>
              </a:extrusionClr>
            </a:sp3d>
          </p:spPr>
          <p:txBody>
            <a:bodyPr wrap="none" anchor="ctr">
              <a:flatTx/>
            </a:bodyPr>
            <a:lstStyle/>
            <a:p>
              <a:endParaRPr lang="en-US"/>
            </a:p>
          </p:txBody>
        </p:sp>
        <p:sp>
          <p:nvSpPr>
            <p:cNvPr id="40124" name="Oval 58"/>
            <p:cNvSpPr>
              <a:spLocks noChangeArrowheads="1"/>
            </p:cNvSpPr>
            <p:nvPr/>
          </p:nvSpPr>
          <p:spPr bwMode="auto">
            <a:xfrm>
              <a:off x="1412" y="3087"/>
              <a:ext cx="171" cy="182"/>
            </a:xfrm>
            <a:prstGeom prst="ellipse">
              <a:avLst/>
            </a:prstGeom>
            <a:gradFill rotWithShape="0">
              <a:gsLst>
                <a:gs pos="0">
                  <a:srgbClr val="FFFFFF"/>
                </a:gs>
                <a:gs pos="100000">
                  <a:schemeClr val="tx1"/>
                </a:gs>
              </a:gsLst>
              <a:path path="shape">
                <a:fillToRect l="50000" t="50000" r="50000" b="50000"/>
              </a:path>
            </a:gradFill>
            <a:ln w="9525">
              <a:round/>
              <a:headEnd/>
              <a:tailEnd/>
            </a:ln>
            <a:scene3d>
              <a:camera prst="legacyObliqueTopRight">
                <a:rot lat="0" lon="1200000" rev="0"/>
              </a:camera>
              <a:lightRig rig="legacyFlat4" dir="b"/>
            </a:scene3d>
            <a:sp3d extrusionH="887400" prstMaterial="legacyMatte">
              <a:bevelT w="13500" h="13500" prst="angle"/>
              <a:bevelB w="13500" h="13500" prst="angle"/>
              <a:extrusionClr>
                <a:srgbClr val="996633"/>
              </a:extrusionClr>
            </a:sp3d>
          </p:spPr>
          <p:txBody>
            <a:bodyPr wrap="none" anchor="ctr">
              <a:flatTx/>
            </a:bodyPr>
            <a:lstStyle/>
            <a:p>
              <a:endParaRPr lang="en-US"/>
            </a:p>
          </p:txBody>
        </p:sp>
        <p:sp>
          <p:nvSpPr>
            <p:cNvPr id="156731" name="AutoShape 59"/>
            <p:cNvSpPr>
              <a:spLocks noChangeArrowheads="1"/>
            </p:cNvSpPr>
            <p:nvPr/>
          </p:nvSpPr>
          <p:spPr bwMode="auto">
            <a:xfrm>
              <a:off x="1831" y="2485"/>
              <a:ext cx="103" cy="255"/>
            </a:xfrm>
            <a:prstGeom prst="cube">
              <a:avLst>
                <a:gd name="adj" fmla="val 25000"/>
              </a:avLst>
            </a:pr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0126" name="AutoShape 60"/>
            <p:cNvSpPr>
              <a:spLocks noChangeArrowheads="1"/>
            </p:cNvSpPr>
            <p:nvPr/>
          </p:nvSpPr>
          <p:spPr bwMode="auto">
            <a:xfrm>
              <a:off x="1694" y="2485"/>
              <a:ext cx="240" cy="146"/>
            </a:xfrm>
            <a:prstGeom prst="cube">
              <a:avLst>
                <a:gd name="adj" fmla="val 25000"/>
              </a:avLst>
            </a:prstGeom>
            <a:noFill/>
            <a:ln w="9525">
              <a:solidFill>
                <a:schemeClr val="tx1"/>
              </a:solidFill>
              <a:miter lim="800000"/>
              <a:headEnd type="none" w="lg" len="lg"/>
              <a:tailEnd type="none" w="lg" len="lg"/>
            </a:ln>
          </p:spPr>
          <p:txBody>
            <a:bodyPr wrap="none" anchor="ctr"/>
            <a:lstStyle/>
            <a:p>
              <a:endParaRPr lang="en-US"/>
            </a:p>
          </p:txBody>
        </p:sp>
        <p:sp>
          <p:nvSpPr>
            <p:cNvPr id="156733" name="AutoShape 61"/>
            <p:cNvSpPr>
              <a:spLocks noChangeArrowheads="1"/>
            </p:cNvSpPr>
            <p:nvPr/>
          </p:nvSpPr>
          <p:spPr bwMode="auto">
            <a:xfrm>
              <a:off x="1899" y="3213"/>
              <a:ext cx="103" cy="254"/>
            </a:xfrm>
            <a:prstGeom prst="cube">
              <a:avLst>
                <a:gd name="adj" fmla="val 25000"/>
              </a:avLst>
            </a:pr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0128" name="AutoShape 62"/>
            <p:cNvSpPr>
              <a:spLocks noChangeArrowheads="1"/>
            </p:cNvSpPr>
            <p:nvPr/>
          </p:nvSpPr>
          <p:spPr bwMode="auto">
            <a:xfrm>
              <a:off x="1899" y="3322"/>
              <a:ext cx="240" cy="145"/>
            </a:xfrm>
            <a:prstGeom prst="cube">
              <a:avLst>
                <a:gd name="adj" fmla="val 25000"/>
              </a:avLst>
            </a:prstGeom>
            <a:noFill/>
            <a:ln w="9525">
              <a:solidFill>
                <a:schemeClr val="tx1"/>
              </a:solidFill>
              <a:miter lim="800000"/>
              <a:headEnd type="none" w="lg" len="lg"/>
              <a:tailEnd type="none" w="lg" len="lg"/>
            </a:ln>
          </p:spPr>
          <p:txBody>
            <a:bodyPr wrap="none" anchor="ctr"/>
            <a:lstStyle/>
            <a:p>
              <a:endParaRPr lang="en-US"/>
            </a:p>
          </p:txBody>
        </p:sp>
        <p:sp>
          <p:nvSpPr>
            <p:cNvPr id="40129" name="Line 63"/>
            <p:cNvSpPr>
              <a:spLocks noChangeShapeType="1"/>
            </p:cNvSpPr>
            <p:nvPr/>
          </p:nvSpPr>
          <p:spPr bwMode="auto">
            <a:xfrm flipV="1">
              <a:off x="1865" y="2122"/>
              <a:ext cx="0" cy="363"/>
            </a:xfrm>
            <a:prstGeom prst="line">
              <a:avLst/>
            </a:prstGeom>
            <a:noFill/>
            <a:ln w="57150">
              <a:solidFill>
                <a:schemeClr val="tx1">
                  <a:lumMod val="65000"/>
                  <a:lumOff val="35000"/>
                </a:schemeClr>
              </a:solidFill>
              <a:round/>
              <a:headEnd type="none" w="lg" len="lg"/>
              <a:tailEnd type="none" w="lg" len="lg"/>
            </a:ln>
          </p:spPr>
          <p:txBody>
            <a:bodyPr wrap="none" anchor="ctr"/>
            <a:lstStyle/>
            <a:p>
              <a:endParaRPr lang="en-US"/>
            </a:p>
          </p:txBody>
        </p:sp>
        <p:sp>
          <p:nvSpPr>
            <p:cNvPr id="40130" name="Line 64"/>
            <p:cNvSpPr>
              <a:spLocks noChangeShapeType="1"/>
            </p:cNvSpPr>
            <p:nvPr/>
          </p:nvSpPr>
          <p:spPr bwMode="auto">
            <a:xfrm flipV="1">
              <a:off x="1968" y="3467"/>
              <a:ext cx="0" cy="364"/>
            </a:xfrm>
            <a:prstGeom prst="line">
              <a:avLst/>
            </a:prstGeom>
            <a:noFill/>
            <a:ln w="57150">
              <a:solidFill>
                <a:schemeClr val="tx1">
                  <a:lumMod val="65000"/>
                  <a:lumOff val="35000"/>
                </a:schemeClr>
              </a:solidFill>
              <a:round/>
              <a:headEnd type="none" w="lg" len="lg"/>
              <a:tailEnd type="none" w="lg" len="lg"/>
            </a:ln>
          </p:spPr>
          <p:txBody>
            <a:bodyPr wrap="none" anchor="ctr"/>
            <a:lstStyle/>
            <a:p>
              <a:endParaRPr lang="en-US"/>
            </a:p>
          </p:txBody>
        </p:sp>
        <p:sp>
          <p:nvSpPr>
            <p:cNvPr id="40131" name="Oval 65"/>
            <p:cNvSpPr>
              <a:spLocks noChangeArrowheads="1"/>
            </p:cNvSpPr>
            <p:nvPr/>
          </p:nvSpPr>
          <p:spPr bwMode="auto">
            <a:xfrm>
              <a:off x="1250" y="2074"/>
              <a:ext cx="69" cy="73"/>
            </a:xfrm>
            <a:prstGeom prst="ellipse">
              <a:avLst/>
            </a:prstGeom>
            <a:solidFill>
              <a:srgbClr val="FF9900"/>
            </a:solidFill>
            <a:ln w="9525">
              <a:solidFill>
                <a:schemeClr val="tx1"/>
              </a:solidFill>
              <a:round/>
              <a:headEnd type="none" w="lg" len="lg"/>
              <a:tailEnd type="none" w="lg" len="lg"/>
            </a:ln>
          </p:spPr>
          <p:txBody>
            <a:bodyPr wrap="none" anchor="ctr"/>
            <a:lstStyle/>
            <a:p>
              <a:endParaRPr lang="en-US"/>
            </a:p>
          </p:txBody>
        </p:sp>
        <p:sp>
          <p:nvSpPr>
            <p:cNvPr id="40132" name="Line 66"/>
            <p:cNvSpPr>
              <a:spLocks noChangeShapeType="1"/>
            </p:cNvSpPr>
            <p:nvPr/>
          </p:nvSpPr>
          <p:spPr bwMode="auto">
            <a:xfrm flipV="1">
              <a:off x="1419" y="3831"/>
              <a:ext cx="549" cy="0"/>
            </a:xfrm>
            <a:prstGeom prst="line">
              <a:avLst/>
            </a:prstGeom>
            <a:noFill/>
            <a:ln w="57150">
              <a:solidFill>
                <a:schemeClr val="tx1">
                  <a:lumMod val="65000"/>
                  <a:lumOff val="35000"/>
                </a:schemeClr>
              </a:solidFill>
              <a:round/>
              <a:headEnd type="none" w="lg" len="lg"/>
              <a:tailEnd type="none" w="lg" len="lg"/>
            </a:ln>
          </p:spPr>
          <p:txBody>
            <a:bodyPr wrap="none" anchor="ctr"/>
            <a:lstStyle/>
            <a:p>
              <a:endParaRPr lang="en-US"/>
            </a:p>
          </p:txBody>
        </p:sp>
        <p:sp>
          <p:nvSpPr>
            <p:cNvPr id="40133" name="Line 67"/>
            <p:cNvSpPr>
              <a:spLocks noChangeShapeType="1"/>
            </p:cNvSpPr>
            <p:nvPr/>
          </p:nvSpPr>
          <p:spPr bwMode="auto">
            <a:xfrm flipV="1">
              <a:off x="1316" y="2122"/>
              <a:ext cx="549" cy="0"/>
            </a:xfrm>
            <a:prstGeom prst="line">
              <a:avLst/>
            </a:prstGeom>
            <a:noFill/>
            <a:ln w="57150">
              <a:solidFill>
                <a:schemeClr val="tx1">
                  <a:lumMod val="65000"/>
                  <a:lumOff val="35000"/>
                </a:schemeClr>
              </a:solidFill>
              <a:round/>
              <a:headEnd type="none" w="lg" len="lg"/>
              <a:tailEnd type="none" w="lg" len="lg"/>
            </a:ln>
          </p:spPr>
          <p:txBody>
            <a:bodyPr wrap="none" anchor="ctr"/>
            <a:lstStyle/>
            <a:p>
              <a:endParaRPr lang="en-US"/>
            </a:p>
          </p:txBody>
        </p:sp>
        <p:sp>
          <p:nvSpPr>
            <p:cNvPr id="40134" name="Oval 68"/>
            <p:cNvSpPr>
              <a:spLocks noChangeArrowheads="1"/>
            </p:cNvSpPr>
            <p:nvPr/>
          </p:nvSpPr>
          <p:spPr bwMode="auto">
            <a:xfrm>
              <a:off x="1387" y="3767"/>
              <a:ext cx="69" cy="73"/>
            </a:xfrm>
            <a:prstGeom prst="ellipse">
              <a:avLst/>
            </a:prstGeom>
            <a:solidFill>
              <a:srgbClr val="FF9900"/>
            </a:solidFill>
            <a:ln w="9525">
              <a:solidFill>
                <a:schemeClr val="tx1"/>
              </a:solidFill>
              <a:round/>
              <a:headEnd type="none" w="lg" len="lg"/>
              <a:tailEnd type="none" w="lg" len="lg"/>
            </a:ln>
          </p:spPr>
          <p:txBody>
            <a:bodyPr wrap="none" anchor="ctr"/>
            <a:lstStyle/>
            <a:p>
              <a:pPr algn="ctr"/>
              <a:endParaRPr lang="en-US" sz="3200" b="1"/>
            </a:p>
          </p:txBody>
        </p:sp>
        <p:sp>
          <p:nvSpPr>
            <p:cNvPr id="40135" name="Line 69"/>
            <p:cNvSpPr>
              <a:spLocks noChangeShapeType="1"/>
            </p:cNvSpPr>
            <p:nvPr/>
          </p:nvSpPr>
          <p:spPr bwMode="auto">
            <a:xfrm flipV="1">
              <a:off x="1920" y="2736"/>
              <a:ext cx="192" cy="96"/>
            </a:xfrm>
            <a:prstGeom prst="line">
              <a:avLst/>
            </a:prstGeom>
            <a:noFill/>
            <a:ln w="28575">
              <a:solidFill>
                <a:schemeClr val="tx1"/>
              </a:solidFill>
              <a:round/>
              <a:headEnd/>
              <a:tailEnd/>
            </a:ln>
          </p:spPr>
          <p:txBody>
            <a:bodyPr/>
            <a:lstStyle/>
            <a:p>
              <a:endParaRPr lang="en-US"/>
            </a:p>
          </p:txBody>
        </p:sp>
        <p:sp>
          <p:nvSpPr>
            <p:cNvPr id="40136" name="Line 70"/>
            <p:cNvSpPr>
              <a:spLocks noChangeShapeType="1"/>
            </p:cNvSpPr>
            <p:nvPr/>
          </p:nvSpPr>
          <p:spPr bwMode="auto">
            <a:xfrm flipV="1">
              <a:off x="1948" y="2764"/>
              <a:ext cx="192" cy="96"/>
            </a:xfrm>
            <a:prstGeom prst="line">
              <a:avLst/>
            </a:prstGeom>
            <a:noFill/>
            <a:ln w="28575">
              <a:solidFill>
                <a:schemeClr val="tx1"/>
              </a:solidFill>
              <a:round/>
              <a:headEnd/>
              <a:tailEnd/>
            </a:ln>
          </p:spPr>
          <p:txBody>
            <a:bodyPr/>
            <a:lstStyle/>
            <a:p>
              <a:endParaRPr lang="en-US"/>
            </a:p>
          </p:txBody>
        </p:sp>
        <p:sp>
          <p:nvSpPr>
            <p:cNvPr id="40137" name="Line 71"/>
            <p:cNvSpPr>
              <a:spLocks noChangeShapeType="1"/>
            </p:cNvSpPr>
            <p:nvPr/>
          </p:nvSpPr>
          <p:spPr bwMode="auto">
            <a:xfrm flipV="1">
              <a:off x="1968" y="2802"/>
              <a:ext cx="192" cy="96"/>
            </a:xfrm>
            <a:prstGeom prst="line">
              <a:avLst/>
            </a:prstGeom>
            <a:noFill/>
            <a:ln w="28575">
              <a:solidFill>
                <a:schemeClr val="tx1"/>
              </a:solidFill>
              <a:round/>
              <a:headEnd/>
              <a:tailEnd/>
            </a:ln>
          </p:spPr>
          <p:txBody>
            <a:bodyPr/>
            <a:lstStyle/>
            <a:p>
              <a:endParaRPr lang="en-US"/>
            </a:p>
          </p:txBody>
        </p:sp>
        <p:sp>
          <p:nvSpPr>
            <p:cNvPr id="40138" name="Line 72"/>
            <p:cNvSpPr>
              <a:spLocks noChangeShapeType="1"/>
            </p:cNvSpPr>
            <p:nvPr/>
          </p:nvSpPr>
          <p:spPr bwMode="auto">
            <a:xfrm flipV="1">
              <a:off x="1978" y="2842"/>
              <a:ext cx="192" cy="96"/>
            </a:xfrm>
            <a:prstGeom prst="line">
              <a:avLst/>
            </a:prstGeom>
            <a:noFill/>
            <a:ln w="28575">
              <a:solidFill>
                <a:schemeClr val="tx1"/>
              </a:solidFill>
              <a:round/>
              <a:headEnd/>
              <a:tailEnd/>
            </a:ln>
          </p:spPr>
          <p:txBody>
            <a:bodyPr/>
            <a:lstStyle/>
            <a:p>
              <a:endParaRPr lang="en-US"/>
            </a:p>
          </p:txBody>
        </p:sp>
        <p:sp>
          <p:nvSpPr>
            <p:cNvPr id="40139" name="Line 73"/>
            <p:cNvSpPr>
              <a:spLocks noChangeShapeType="1"/>
            </p:cNvSpPr>
            <p:nvPr/>
          </p:nvSpPr>
          <p:spPr bwMode="auto">
            <a:xfrm flipV="1">
              <a:off x="1988" y="2870"/>
              <a:ext cx="192" cy="96"/>
            </a:xfrm>
            <a:prstGeom prst="line">
              <a:avLst/>
            </a:prstGeom>
            <a:noFill/>
            <a:ln w="28575">
              <a:solidFill>
                <a:schemeClr val="tx1"/>
              </a:solidFill>
              <a:round/>
              <a:headEnd/>
              <a:tailEnd/>
            </a:ln>
          </p:spPr>
          <p:txBody>
            <a:bodyPr/>
            <a:lstStyle/>
            <a:p>
              <a:endParaRPr lang="en-US"/>
            </a:p>
          </p:txBody>
        </p:sp>
        <p:sp>
          <p:nvSpPr>
            <p:cNvPr id="40140" name="Line 74"/>
            <p:cNvSpPr>
              <a:spLocks noChangeShapeType="1"/>
            </p:cNvSpPr>
            <p:nvPr/>
          </p:nvSpPr>
          <p:spPr bwMode="auto">
            <a:xfrm flipV="1">
              <a:off x="1988" y="2908"/>
              <a:ext cx="192" cy="96"/>
            </a:xfrm>
            <a:prstGeom prst="line">
              <a:avLst/>
            </a:prstGeom>
            <a:noFill/>
            <a:ln w="28575">
              <a:solidFill>
                <a:schemeClr val="tx1"/>
              </a:solidFill>
              <a:round/>
              <a:headEnd/>
              <a:tailEnd/>
            </a:ln>
          </p:spPr>
          <p:txBody>
            <a:bodyPr/>
            <a:lstStyle/>
            <a:p>
              <a:endParaRPr lang="en-US"/>
            </a:p>
          </p:txBody>
        </p:sp>
        <p:sp>
          <p:nvSpPr>
            <p:cNvPr id="40141" name="Line 75"/>
            <p:cNvSpPr>
              <a:spLocks noChangeShapeType="1"/>
            </p:cNvSpPr>
            <p:nvPr/>
          </p:nvSpPr>
          <p:spPr bwMode="auto">
            <a:xfrm flipV="1">
              <a:off x="1996" y="2948"/>
              <a:ext cx="192" cy="96"/>
            </a:xfrm>
            <a:prstGeom prst="line">
              <a:avLst/>
            </a:prstGeom>
            <a:noFill/>
            <a:ln w="28575">
              <a:solidFill>
                <a:schemeClr val="tx1"/>
              </a:solidFill>
              <a:round/>
              <a:headEnd/>
              <a:tailEnd/>
            </a:ln>
          </p:spPr>
          <p:txBody>
            <a:bodyPr/>
            <a:lstStyle/>
            <a:p>
              <a:endParaRPr lang="en-US"/>
            </a:p>
          </p:txBody>
        </p:sp>
        <p:sp>
          <p:nvSpPr>
            <p:cNvPr id="40142" name="Line 76"/>
            <p:cNvSpPr>
              <a:spLocks noChangeShapeType="1"/>
            </p:cNvSpPr>
            <p:nvPr/>
          </p:nvSpPr>
          <p:spPr bwMode="auto">
            <a:xfrm flipV="1">
              <a:off x="1988" y="2996"/>
              <a:ext cx="192" cy="96"/>
            </a:xfrm>
            <a:prstGeom prst="line">
              <a:avLst/>
            </a:prstGeom>
            <a:noFill/>
            <a:ln w="28575">
              <a:solidFill>
                <a:schemeClr val="tx1"/>
              </a:solidFill>
              <a:round/>
              <a:headEnd/>
              <a:tailEnd/>
            </a:ln>
          </p:spPr>
          <p:txBody>
            <a:bodyPr/>
            <a:lstStyle/>
            <a:p>
              <a:endParaRPr lang="en-US"/>
            </a:p>
          </p:txBody>
        </p:sp>
        <p:sp>
          <p:nvSpPr>
            <p:cNvPr id="40143" name="Line 77"/>
            <p:cNvSpPr>
              <a:spLocks noChangeShapeType="1"/>
            </p:cNvSpPr>
            <p:nvPr/>
          </p:nvSpPr>
          <p:spPr bwMode="auto">
            <a:xfrm flipV="1">
              <a:off x="1968" y="3044"/>
              <a:ext cx="192" cy="96"/>
            </a:xfrm>
            <a:prstGeom prst="line">
              <a:avLst/>
            </a:prstGeom>
            <a:noFill/>
            <a:ln w="28575">
              <a:solidFill>
                <a:schemeClr val="tx1"/>
              </a:solidFill>
              <a:round/>
              <a:headEnd/>
              <a:tailEnd/>
            </a:ln>
          </p:spPr>
          <p:txBody>
            <a:bodyPr/>
            <a:lstStyle/>
            <a:p>
              <a:endParaRPr lang="en-US"/>
            </a:p>
          </p:txBody>
        </p:sp>
        <p:sp>
          <p:nvSpPr>
            <p:cNvPr id="40144" name="Line 78"/>
            <p:cNvSpPr>
              <a:spLocks noChangeShapeType="1"/>
            </p:cNvSpPr>
            <p:nvPr/>
          </p:nvSpPr>
          <p:spPr bwMode="auto">
            <a:xfrm flipV="1">
              <a:off x="1870" y="2716"/>
              <a:ext cx="192" cy="96"/>
            </a:xfrm>
            <a:prstGeom prst="line">
              <a:avLst/>
            </a:prstGeom>
            <a:noFill/>
            <a:ln w="28575">
              <a:solidFill>
                <a:schemeClr val="tx1"/>
              </a:solidFill>
              <a:round/>
              <a:headEnd/>
              <a:tailEnd/>
            </a:ln>
          </p:spPr>
          <p:txBody>
            <a:bodyPr/>
            <a:lstStyle/>
            <a:p>
              <a:endParaRPr lang="en-US"/>
            </a:p>
          </p:txBody>
        </p:sp>
        <p:sp>
          <p:nvSpPr>
            <p:cNvPr id="40145" name="Arc 79"/>
            <p:cNvSpPr>
              <a:spLocks/>
            </p:cNvSpPr>
            <p:nvPr/>
          </p:nvSpPr>
          <p:spPr bwMode="auto">
            <a:xfrm rot="3188324">
              <a:off x="2481" y="2397"/>
              <a:ext cx="553" cy="336"/>
            </a:xfrm>
            <a:custGeom>
              <a:avLst/>
              <a:gdLst>
                <a:gd name="T0" fmla="*/ 0 w 35533"/>
                <a:gd name="T1" fmla="*/ 104 h 21600"/>
                <a:gd name="T2" fmla="*/ 553 w 35533"/>
                <a:gd name="T3" fmla="*/ 206 h 21600"/>
                <a:gd name="T4" fmla="*/ 243 w 35533"/>
                <a:gd name="T5" fmla="*/ 336 h 21600"/>
                <a:gd name="T6" fmla="*/ 0 60000 65536"/>
                <a:gd name="T7" fmla="*/ 0 60000 65536"/>
                <a:gd name="T8" fmla="*/ 0 60000 65536"/>
                <a:gd name="T9" fmla="*/ 0 w 35533"/>
                <a:gd name="T10" fmla="*/ 0 h 21600"/>
                <a:gd name="T11" fmla="*/ 35533 w 35533"/>
                <a:gd name="T12" fmla="*/ 21600 h 21600"/>
              </a:gdLst>
              <a:ahLst/>
              <a:cxnLst>
                <a:cxn ang="T6">
                  <a:pos x="T0" y="T1"/>
                </a:cxn>
                <a:cxn ang="T7">
                  <a:pos x="T2" y="T3"/>
                </a:cxn>
                <a:cxn ang="T8">
                  <a:pos x="T4" y="T5"/>
                </a:cxn>
              </a:cxnLst>
              <a:rect l="T9" t="T10" r="T11" b="T12"/>
              <a:pathLst>
                <a:path w="35533" h="21600" fill="none" extrusionOk="0">
                  <a:moveTo>
                    <a:pt x="0" y="6679"/>
                  </a:moveTo>
                  <a:cubicBezTo>
                    <a:pt x="4075" y="2413"/>
                    <a:pt x="9719" y="-1"/>
                    <a:pt x="15619" y="0"/>
                  </a:cubicBezTo>
                  <a:cubicBezTo>
                    <a:pt x="24315" y="0"/>
                    <a:pt x="32164" y="5215"/>
                    <a:pt x="35533" y="13233"/>
                  </a:cubicBezTo>
                </a:path>
                <a:path w="35533" h="21600" stroke="0" extrusionOk="0">
                  <a:moveTo>
                    <a:pt x="0" y="6679"/>
                  </a:moveTo>
                  <a:cubicBezTo>
                    <a:pt x="4075" y="2413"/>
                    <a:pt x="9719" y="-1"/>
                    <a:pt x="15619" y="0"/>
                  </a:cubicBezTo>
                  <a:cubicBezTo>
                    <a:pt x="24315" y="0"/>
                    <a:pt x="32164" y="5215"/>
                    <a:pt x="35533" y="13233"/>
                  </a:cubicBezTo>
                  <a:lnTo>
                    <a:pt x="15619" y="21600"/>
                  </a:lnTo>
                  <a:close/>
                </a:path>
              </a:pathLst>
            </a:custGeom>
            <a:noFill/>
            <a:ln w="57150">
              <a:solidFill>
                <a:srgbClr val="663300"/>
              </a:solidFill>
              <a:round/>
              <a:headEnd/>
              <a:tailEnd/>
            </a:ln>
          </p:spPr>
          <p:txBody>
            <a:bodyPr wrap="none" anchor="ctr"/>
            <a:lstStyle/>
            <a:p>
              <a:endParaRPr lang="en-US"/>
            </a:p>
          </p:txBody>
        </p:sp>
      </p:grpSp>
      <p:sp>
        <p:nvSpPr>
          <p:cNvPr id="39951" name="Text Box 80"/>
          <p:cNvSpPr txBox="1">
            <a:spLocks noChangeArrowheads="1"/>
          </p:cNvSpPr>
          <p:nvPr/>
        </p:nvSpPr>
        <p:spPr bwMode="auto">
          <a:xfrm>
            <a:off x="2127250" y="2895600"/>
            <a:ext cx="387350" cy="519113"/>
          </a:xfrm>
          <a:prstGeom prst="rect">
            <a:avLst/>
          </a:prstGeom>
          <a:noFill/>
          <a:ln w="38100">
            <a:noFill/>
            <a:miter lim="800000"/>
            <a:headEnd/>
            <a:tailEnd/>
          </a:ln>
        </p:spPr>
        <p:txBody>
          <a:bodyPr wrap="none">
            <a:spAutoFit/>
          </a:bodyPr>
          <a:lstStyle/>
          <a:p>
            <a:pPr eaLnBrk="1" hangingPunct="1"/>
            <a:r>
              <a:rPr lang="en-US" sz="2800" b="1" dirty="0">
                <a:latin typeface="Times New Roman" pitchFamily="18" charset="0"/>
              </a:rPr>
              <a:t>+</a:t>
            </a:r>
          </a:p>
        </p:txBody>
      </p:sp>
      <p:sp>
        <p:nvSpPr>
          <p:cNvPr id="39952" name="Text Box 81"/>
          <p:cNvSpPr txBox="1">
            <a:spLocks noChangeArrowheads="1"/>
          </p:cNvSpPr>
          <p:nvPr/>
        </p:nvSpPr>
        <p:spPr bwMode="auto">
          <a:xfrm>
            <a:off x="2439988" y="5562600"/>
            <a:ext cx="303212" cy="519113"/>
          </a:xfrm>
          <a:prstGeom prst="rect">
            <a:avLst/>
          </a:prstGeom>
          <a:noFill/>
          <a:ln w="38100">
            <a:noFill/>
            <a:miter lim="800000"/>
            <a:headEnd/>
            <a:tailEnd/>
          </a:ln>
        </p:spPr>
        <p:txBody>
          <a:bodyPr wrap="none">
            <a:spAutoFit/>
          </a:bodyPr>
          <a:lstStyle/>
          <a:p>
            <a:pPr eaLnBrk="1" hangingPunct="1"/>
            <a:r>
              <a:rPr lang="en-US" sz="2800" b="1" dirty="0">
                <a:latin typeface="Times New Roman" pitchFamily="18" charset="0"/>
              </a:rPr>
              <a:t>-</a:t>
            </a:r>
          </a:p>
        </p:txBody>
      </p:sp>
      <p:sp>
        <p:nvSpPr>
          <p:cNvPr id="39953" name="Text Box 82"/>
          <p:cNvSpPr txBox="1">
            <a:spLocks noChangeArrowheads="1"/>
          </p:cNvSpPr>
          <p:nvPr/>
        </p:nvSpPr>
        <p:spPr bwMode="auto">
          <a:xfrm>
            <a:off x="3643313" y="1981200"/>
            <a:ext cx="1081087" cy="457200"/>
          </a:xfrm>
          <a:prstGeom prst="rect">
            <a:avLst/>
          </a:prstGeom>
          <a:noFill/>
          <a:ln w="38100">
            <a:noFill/>
            <a:miter lim="800000"/>
            <a:headEnd/>
            <a:tailEnd/>
          </a:ln>
        </p:spPr>
        <p:txBody>
          <a:bodyPr wrap="none">
            <a:spAutoFit/>
          </a:bodyPr>
          <a:lstStyle/>
          <a:p>
            <a:pPr eaLnBrk="1" hangingPunct="1"/>
            <a:r>
              <a:rPr lang="en-US" sz="2400" b="1" dirty="0">
                <a:latin typeface="Times New Roman" pitchFamily="18" charset="0"/>
              </a:rPr>
              <a:t>YOKE</a:t>
            </a:r>
          </a:p>
        </p:txBody>
      </p:sp>
      <p:sp>
        <p:nvSpPr>
          <p:cNvPr id="39954" name="Line 83"/>
          <p:cNvSpPr>
            <a:spLocks noChangeShapeType="1"/>
          </p:cNvSpPr>
          <p:nvPr/>
        </p:nvSpPr>
        <p:spPr bwMode="auto">
          <a:xfrm>
            <a:off x="4724400" y="2209800"/>
            <a:ext cx="1447800" cy="304800"/>
          </a:xfrm>
          <a:prstGeom prst="line">
            <a:avLst/>
          </a:prstGeom>
          <a:noFill/>
          <a:ln w="38100">
            <a:solidFill>
              <a:schemeClr val="tx1">
                <a:lumMod val="65000"/>
                <a:lumOff val="35000"/>
              </a:schemeClr>
            </a:solidFill>
            <a:round/>
            <a:headEnd/>
            <a:tailEnd type="triangle" w="med" len="med"/>
          </a:ln>
        </p:spPr>
        <p:txBody>
          <a:bodyPr/>
          <a:lstStyle/>
          <a:p>
            <a:endParaRPr lang="en-US" dirty="0"/>
          </a:p>
        </p:txBody>
      </p:sp>
      <p:sp>
        <p:nvSpPr>
          <p:cNvPr id="39955" name="Text Box 84"/>
          <p:cNvSpPr txBox="1">
            <a:spLocks noChangeArrowheads="1"/>
          </p:cNvSpPr>
          <p:nvPr/>
        </p:nvSpPr>
        <p:spPr bwMode="auto">
          <a:xfrm>
            <a:off x="1219200" y="2209800"/>
            <a:ext cx="1981200" cy="457200"/>
          </a:xfrm>
          <a:prstGeom prst="rect">
            <a:avLst/>
          </a:prstGeom>
          <a:noFill/>
          <a:ln w="38100">
            <a:noFill/>
            <a:miter lim="800000"/>
            <a:headEnd/>
            <a:tailEnd/>
          </a:ln>
        </p:spPr>
        <p:txBody>
          <a:bodyPr wrap="none">
            <a:spAutoFit/>
          </a:bodyPr>
          <a:lstStyle/>
          <a:p>
            <a:pPr eaLnBrk="1" hangingPunct="1"/>
            <a:r>
              <a:rPr lang="en-US" sz="2400" b="1" dirty="0">
                <a:latin typeface="Times New Roman" pitchFamily="18" charset="0"/>
              </a:rPr>
              <a:t>ARMATURE</a:t>
            </a:r>
          </a:p>
        </p:txBody>
      </p:sp>
      <p:sp>
        <p:nvSpPr>
          <p:cNvPr id="39956" name="Line 85"/>
          <p:cNvSpPr>
            <a:spLocks noChangeShapeType="1"/>
          </p:cNvSpPr>
          <p:nvPr/>
        </p:nvSpPr>
        <p:spPr bwMode="auto">
          <a:xfrm>
            <a:off x="3200400" y="2514600"/>
            <a:ext cx="1066800" cy="1219200"/>
          </a:xfrm>
          <a:prstGeom prst="line">
            <a:avLst/>
          </a:prstGeom>
          <a:noFill/>
          <a:ln w="38100">
            <a:solidFill>
              <a:schemeClr val="tx1">
                <a:lumMod val="65000"/>
                <a:lumOff val="35000"/>
              </a:schemeClr>
            </a:solidFill>
            <a:round/>
            <a:headEnd/>
            <a:tailEnd type="triangle" w="med" len="med"/>
          </a:ln>
        </p:spPr>
        <p:txBody>
          <a:bodyPr/>
          <a:lstStyle/>
          <a:p>
            <a:endParaRPr lang="en-US"/>
          </a:p>
        </p:txBody>
      </p:sp>
      <p:sp>
        <p:nvSpPr>
          <p:cNvPr id="39957" name="Text Box 86"/>
          <p:cNvSpPr txBox="1">
            <a:spLocks noChangeArrowheads="1"/>
          </p:cNvSpPr>
          <p:nvPr/>
        </p:nvSpPr>
        <p:spPr bwMode="auto">
          <a:xfrm>
            <a:off x="3733800" y="5715000"/>
            <a:ext cx="2520950" cy="457200"/>
          </a:xfrm>
          <a:prstGeom prst="rect">
            <a:avLst/>
          </a:prstGeom>
          <a:noFill/>
          <a:ln w="38100">
            <a:noFill/>
            <a:miter lim="800000"/>
            <a:headEnd/>
            <a:tailEnd/>
          </a:ln>
        </p:spPr>
        <p:txBody>
          <a:bodyPr wrap="none">
            <a:spAutoFit/>
          </a:bodyPr>
          <a:lstStyle/>
          <a:p>
            <a:pPr eaLnBrk="1" hangingPunct="1"/>
            <a:r>
              <a:rPr lang="en-US" sz="2400" b="1" dirty="0">
                <a:latin typeface="Times New Roman" pitchFamily="18" charset="0"/>
              </a:rPr>
              <a:t>COMMUTATOR</a:t>
            </a:r>
          </a:p>
        </p:txBody>
      </p:sp>
      <p:sp>
        <p:nvSpPr>
          <p:cNvPr id="39958" name="Line 87"/>
          <p:cNvSpPr>
            <a:spLocks noChangeShapeType="1"/>
          </p:cNvSpPr>
          <p:nvPr/>
        </p:nvSpPr>
        <p:spPr bwMode="auto">
          <a:xfrm flipH="1" flipV="1">
            <a:off x="3810000" y="4495800"/>
            <a:ext cx="228600" cy="1219200"/>
          </a:xfrm>
          <a:prstGeom prst="line">
            <a:avLst/>
          </a:prstGeom>
          <a:noFill/>
          <a:ln w="38100">
            <a:solidFill>
              <a:schemeClr val="tx1">
                <a:lumMod val="65000"/>
                <a:lumOff val="35000"/>
              </a:schemeClr>
            </a:solidFill>
            <a:round/>
            <a:headEnd/>
            <a:tailEnd type="triangle" w="med" len="med"/>
          </a:ln>
        </p:spPr>
        <p:txBody>
          <a:bodyPr/>
          <a:lstStyle/>
          <a:p>
            <a:endParaRPr lang="en-US"/>
          </a:p>
        </p:txBody>
      </p:sp>
      <p:sp>
        <p:nvSpPr>
          <p:cNvPr id="39959" name="Text Box 88"/>
          <p:cNvSpPr txBox="1">
            <a:spLocks noChangeArrowheads="1"/>
          </p:cNvSpPr>
          <p:nvPr/>
        </p:nvSpPr>
        <p:spPr bwMode="auto">
          <a:xfrm>
            <a:off x="1066800" y="3581400"/>
            <a:ext cx="1200150" cy="457200"/>
          </a:xfrm>
          <a:prstGeom prst="rect">
            <a:avLst/>
          </a:prstGeom>
          <a:noFill/>
          <a:ln w="38100">
            <a:noFill/>
            <a:miter lim="800000"/>
            <a:headEnd/>
            <a:tailEnd/>
          </a:ln>
        </p:spPr>
        <p:txBody>
          <a:bodyPr wrap="none">
            <a:spAutoFit/>
          </a:bodyPr>
          <a:lstStyle/>
          <a:p>
            <a:pPr eaLnBrk="1" hangingPunct="1"/>
            <a:r>
              <a:rPr lang="en-US" sz="2400" b="1" dirty="0">
                <a:latin typeface="Times New Roman" pitchFamily="18" charset="0"/>
              </a:rPr>
              <a:t>SHAFT</a:t>
            </a:r>
          </a:p>
        </p:txBody>
      </p:sp>
      <p:sp>
        <p:nvSpPr>
          <p:cNvPr id="39960" name="Line 89"/>
          <p:cNvSpPr>
            <a:spLocks noChangeShapeType="1"/>
          </p:cNvSpPr>
          <p:nvPr/>
        </p:nvSpPr>
        <p:spPr bwMode="auto">
          <a:xfrm>
            <a:off x="2209800" y="3810000"/>
            <a:ext cx="990600" cy="838200"/>
          </a:xfrm>
          <a:prstGeom prst="line">
            <a:avLst/>
          </a:prstGeom>
          <a:noFill/>
          <a:ln w="19050">
            <a:solidFill>
              <a:schemeClr val="tx1"/>
            </a:solidFill>
            <a:round/>
            <a:headEnd/>
            <a:tailEnd type="triangle" w="med" len="med"/>
          </a:ln>
        </p:spPr>
        <p:txBody>
          <a:bodyPr/>
          <a:lstStyle/>
          <a:p>
            <a:endParaRPr lang="en-US"/>
          </a:p>
        </p:txBody>
      </p:sp>
      <p:sp>
        <p:nvSpPr>
          <p:cNvPr id="39961" name="Text Box 90"/>
          <p:cNvSpPr txBox="1">
            <a:spLocks noChangeArrowheads="1"/>
          </p:cNvSpPr>
          <p:nvPr/>
        </p:nvSpPr>
        <p:spPr bwMode="auto">
          <a:xfrm>
            <a:off x="990600" y="5105400"/>
            <a:ext cx="1235075" cy="457200"/>
          </a:xfrm>
          <a:prstGeom prst="rect">
            <a:avLst/>
          </a:prstGeom>
          <a:noFill/>
          <a:ln w="38100">
            <a:noFill/>
            <a:miter lim="800000"/>
            <a:headEnd/>
            <a:tailEnd/>
          </a:ln>
        </p:spPr>
        <p:txBody>
          <a:bodyPr wrap="none">
            <a:spAutoFit/>
          </a:bodyPr>
          <a:lstStyle/>
          <a:p>
            <a:pPr eaLnBrk="1" hangingPunct="1"/>
            <a:r>
              <a:rPr lang="en-US" sz="2400" b="1" dirty="0">
                <a:latin typeface="Times New Roman" pitchFamily="18" charset="0"/>
              </a:rPr>
              <a:t>BRUSH</a:t>
            </a:r>
          </a:p>
        </p:txBody>
      </p:sp>
      <p:sp>
        <p:nvSpPr>
          <p:cNvPr id="39962" name="Line 91"/>
          <p:cNvSpPr>
            <a:spLocks noChangeShapeType="1"/>
          </p:cNvSpPr>
          <p:nvPr/>
        </p:nvSpPr>
        <p:spPr bwMode="auto">
          <a:xfrm flipV="1">
            <a:off x="2209800" y="5105400"/>
            <a:ext cx="1371600" cy="152400"/>
          </a:xfrm>
          <a:prstGeom prst="line">
            <a:avLst/>
          </a:prstGeom>
          <a:noFill/>
          <a:ln w="19050">
            <a:solidFill>
              <a:schemeClr val="tx1"/>
            </a:solidFill>
            <a:round/>
            <a:headEnd/>
            <a:tailEnd type="triangle" w="med" len="med"/>
          </a:ln>
        </p:spPr>
        <p:txBody>
          <a:bodyPr/>
          <a:lstStyle/>
          <a:p>
            <a:endParaRPr lang="en-US"/>
          </a:p>
        </p:txBody>
      </p:sp>
      <p:grpSp>
        <p:nvGrpSpPr>
          <p:cNvPr id="4" name="Group 92"/>
          <p:cNvGrpSpPr>
            <a:grpSpLocks/>
          </p:cNvGrpSpPr>
          <p:nvPr/>
        </p:nvGrpSpPr>
        <p:grpSpPr bwMode="auto">
          <a:xfrm>
            <a:off x="3657600" y="2819400"/>
            <a:ext cx="1844675" cy="708025"/>
            <a:chOff x="757" y="1153"/>
            <a:chExt cx="1402" cy="590"/>
          </a:xfrm>
        </p:grpSpPr>
        <p:sp>
          <p:nvSpPr>
            <p:cNvPr id="156765" name="AutoShape 93"/>
            <p:cNvSpPr>
              <a:spLocks noChangeArrowheads="1"/>
            </p:cNvSpPr>
            <p:nvPr/>
          </p:nvSpPr>
          <p:spPr bwMode="auto">
            <a:xfrm rot="289135" flipV="1">
              <a:off x="1170" y="1336"/>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66" name="AutoShape 94"/>
            <p:cNvSpPr>
              <a:spLocks noChangeArrowheads="1"/>
            </p:cNvSpPr>
            <p:nvPr/>
          </p:nvSpPr>
          <p:spPr bwMode="auto">
            <a:xfrm rot="289135" flipV="1">
              <a:off x="1152" y="1343"/>
              <a:ext cx="989" cy="180"/>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67" name="AutoShape 95"/>
            <p:cNvSpPr>
              <a:spLocks noChangeArrowheads="1"/>
            </p:cNvSpPr>
            <p:nvPr/>
          </p:nvSpPr>
          <p:spPr bwMode="auto">
            <a:xfrm rot="289135" flipV="1">
              <a:off x="1133" y="1349"/>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68" name="AutoShape 96"/>
            <p:cNvSpPr>
              <a:spLocks noChangeArrowheads="1"/>
            </p:cNvSpPr>
            <p:nvPr/>
          </p:nvSpPr>
          <p:spPr bwMode="auto">
            <a:xfrm rot="289135" flipV="1">
              <a:off x="1117" y="1355"/>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69" name="AutoShape 97"/>
            <p:cNvSpPr>
              <a:spLocks noChangeArrowheads="1"/>
            </p:cNvSpPr>
            <p:nvPr/>
          </p:nvSpPr>
          <p:spPr bwMode="auto">
            <a:xfrm rot="289135" flipV="1">
              <a:off x="1098" y="1363"/>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0" name="AutoShape 98"/>
            <p:cNvSpPr>
              <a:spLocks noChangeArrowheads="1"/>
            </p:cNvSpPr>
            <p:nvPr/>
          </p:nvSpPr>
          <p:spPr bwMode="auto">
            <a:xfrm rot="289135" flipV="1">
              <a:off x="1080" y="1369"/>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1" name="AutoShape 99"/>
            <p:cNvSpPr>
              <a:spLocks noChangeArrowheads="1"/>
            </p:cNvSpPr>
            <p:nvPr/>
          </p:nvSpPr>
          <p:spPr bwMode="auto">
            <a:xfrm rot="289135" flipV="1">
              <a:off x="1062" y="1377"/>
              <a:ext cx="988" cy="180"/>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2" name="AutoShape 100"/>
            <p:cNvSpPr>
              <a:spLocks noChangeArrowheads="1"/>
            </p:cNvSpPr>
            <p:nvPr/>
          </p:nvSpPr>
          <p:spPr bwMode="auto">
            <a:xfrm rot="289135" flipV="1">
              <a:off x="1044" y="1382"/>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3" name="AutoShape 101"/>
            <p:cNvSpPr>
              <a:spLocks noChangeArrowheads="1"/>
            </p:cNvSpPr>
            <p:nvPr/>
          </p:nvSpPr>
          <p:spPr bwMode="auto">
            <a:xfrm rot="289135" flipV="1">
              <a:off x="1026" y="1388"/>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4" name="AutoShape 102"/>
            <p:cNvSpPr>
              <a:spLocks noChangeArrowheads="1"/>
            </p:cNvSpPr>
            <p:nvPr/>
          </p:nvSpPr>
          <p:spPr bwMode="auto">
            <a:xfrm rot="289135" flipV="1">
              <a:off x="1008" y="1395"/>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5" name="AutoShape 103"/>
            <p:cNvSpPr>
              <a:spLocks noChangeArrowheads="1"/>
            </p:cNvSpPr>
            <p:nvPr/>
          </p:nvSpPr>
          <p:spPr bwMode="auto">
            <a:xfrm rot="289135" flipV="1">
              <a:off x="991" y="1402"/>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6" name="AutoShape 104"/>
            <p:cNvSpPr>
              <a:spLocks noChangeArrowheads="1"/>
            </p:cNvSpPr>
            <p:nvPr/>
          </p:nvSpPr>
          <p:spPr bwMode="auto">
            <a:xfrm rot="289135" flipV="1">
              <a:off x="972" y="1408"/>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7" name="AutoShape 105"/>
            <p:cNvSpPr>
              <a:spLocks noChangeArrowheads="1"/>
            </p:cNvSpPr>
            <p:nvPr/>
          </p:nvSpPr>
          <p:spPr bwMode="auto">
            <a:xfrm rot="289135" flipV="1">
              <a:off x="954" y="1415"/>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8" name="AutoShape 106"/>
            <p:cNvSpPr>
              <a:spLocks noChangeArrowheads="1"/>
            </p:cNvSpPr>
            <p:nvPr/>
          </p:nvSpPr>
          <p:spPr bwMode="auto">
            <a:xfrm rot="289135" flipV="1">
              <a:off x="937" y="1422"/>
              <a:ext cx="988" cy="180"/>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79" name="AutoShape 107"/>
            <p:cNvSpPr>
              <a:spLocks noChangeArrowheads="1"/>
            </p:cNvSpPr>
            <p:nvPr/>
          </p:nvSpPr>
          <p:spPr bwMode="auto">
            <a:xfrm rot="289135" flipV="1">
              <a:off x="917" y="1428"/>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0" name="AutoShape 108"/>
            <p:cNvSpPr>
              <a:spLocks noChangeArrowheads="1"/>
            </p:cNvSpPr>
            <p:nvPr/>
          </p:nvSpPr>
          <p:spPr bwMode="auto">
            <a:xfrm rot="289135" flipV="1">
              <a:off x="901" y="1433"/>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1" name="AutoShape 109"/>
            <p:cNvSpPr>
              <a:spLocks noChangeArrowheads="1"/>
            </p:cNvSpPr>
            <p:nvPr/>
          </p:nvSpPr>
          <p:spPr bwMode="auto">
            <a:xfrm rot="289135" flipV="1">
              <a:off x="882" y="1441"/>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2" name="AutoShape 110"/>
            <p:cNvSpPr>
              <a:spLocks noChangeArrowheads="1"/>
            </p:cNvSpPr>
            <p:nvPr/>
          </p:nvSpPr>
          <p:spPr bwMode="auto">
            <a:xfrm rot="289135" flipV="1">
              <a:off x="864" y="1447"/>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3" name="AutoShape 111"/>
            <p:cNvSpPr>
              <a:spLocks noChangeArrowheads="1"/>
            </p:cNvSpPr>
            <p:nvPr/>
          </p:nvSpPr>
          <p:spPr bwMode="auto">
            <a:xfrm rot="289135" flipV="1">
              <a:off x="847" y="1455"/>
              <a:ext cx="988" cy="180"/>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4" name="AutoShape 112"/>
            <p:cNvSpPr>
              <a:spLocks noChangeArrowheads="1"/>
            </p:cNvSpPr>
            <p:nvPr/>
          </p:nvSpPr>
          <p:spPr bwMode="auto">
            <a:xfrm rot="289135" flipV="1">
              <a:off x="828" y="1460"/>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5" name="AutoShape 113"/>
            <p:cNvSpPr>
              <a:spLocks noChangeArrowheads="1"/>
            </p:cNvSpPr>
            <p:nvPr/>
          </p:nvSpPr>
          <p:spPr bwMode="auto">
            <a:xfrm rot="289135" flipV="1">
              <a:off x="811" y="1467"/>
              <a:ext cx="988"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6" name="AutoShape 114"/>
            <p:cNvSpPr>
              <a:spLocks noChangeArrowheads="1"/>
            </p:cNvSpPr>
            <p:nvPr/>
          </p:nvSpPr>
          <p:spPr bwMode="auto">
            <a:xfrm rot="289135" flipV="1">
              <a:off x="793" y="1473"/>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787" name="AutoShape 115"/>
            <p:cNvSpPr>
              <a:spLocks noChangeArrowheads="1"/>
            </p:cNvSpPr>
            <p:nvPr/>
          </p:nvSpPr>
          <p:spPr bwMode="auto">
            <a:xfrm rot="289135" flipV="1">
              <a:off x="781" y="1480"/>
              <a:ext cx="989" cy="18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0057" name="Line 116"/>
            <p:cNvSpPr>
              <a:spLocks noChangeShapeType="1"/>
            </p:cNvSpPr>
            <p:nvPr/>
          </p:nvSpPr>
          <p:spPr bwMode="auto">
            <a:xfrm rot="289135" flipV="1">
              <a:off x="1531" y="1186"/>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58" name="AutoShape 117"/>
            <p:cNvSpPr>
              <a:spLocks noChangeArrowheads="1"/>
            </p:cNvSpPr>
            <p:nvPr/>
          </p:nvSpPr>
          <p:spPr bwMode="auto">
            <a:xfrm rot="289135">
              <a:off x="997" y="1320"/>
              <a:ext cx="936" cy="184"/>
            </a:xfrm>
            <a:prstGeom prst="parallelogram">
              <a:avLst>
                <a:gd name="adj" fmla="val 216690"/>
              </a:avLst>
            </a:prstGeom>
            <a:solidFill>
              <a:schemeClr val="folHlink"/>
            </a:solidFill>
            <a:ln w="12700">
              <a:solidFill>
                <a:schemeClr val="tx1"/>
              </a:solidFill>
              <a:miter lim="800000"/>
              <a:headEnd type="none" w="lg" len="lg"/>
              <a:tailEnd type="none" w="lg" len="lg"/>
            </a:ln>
          </p:spPr>
          <p:txBody>
            <a:bodyPr wrap="none" anchor="ctr"/>
            <a:lstStyle/>
            <a:p>
              <a:endParaRPr lang="en-US"/>
            </a:p>
          </p:txBody>
        </p:sp>
        <p:sp>
          <p:nvSpPr>
            <p:cNvPr id="40059" name="AutoShape 118"/>
            <p:cNvSpPr>
              <a:spLocks noChangeArrowheads="1"/>
            </p:cNvSpPr>
            <p:nvPr/>
          </p:nvSpPr>
          <p:spPr bwMode="auto">
            <a:xfrm rot="289135">
              <a:off x="1086" y="1290"/>
              <a:ext cx="434" cy="176"/>
            </a:xfrm>
            <a:prstGeom prst="roundRect">
              <a:avLst>
                <a:gd name="adj" fmla="val 16667"/>
              </a:avLst>
            </a:prstGeom>
            <a:solidFill>
              <a:schemeClr val="accent1"/>
            </a:solidFill>
            <a:ln w="9525">
              <a:solidFill>
                <a:schemeClr val="tx1"/>
              </a:solidFill>
              <a:round/>
              <a:headEnd type="none" w="lg" len="lg"/>
              <a:tailEnd type="none" w="lg" len="lg"/>
            </a:ln>
          </p:spPr>
          <p:txBody>
            <a:bodyPr wrap="none" anchor="ctr"/>
            <a:lstStyle/>
            <a:p>
              <a:endParaRPr lang="en-US"/>
            </a:p>
          </p:txBody>
        </p:sp>
        <p:sp>
          <p:nvSpPr>
            <p:cNvPr id="40060" name="AutoShape 119"/>
            <p:cNvSpPr>
              <a:spLocks noChangeArrowheads="1"/>
            </p:cNvSpPr>
            <p:nvPr/>
          </p:nvSpPr>
          <p:spPr bwMode="auto">
            <a:xfrm rot="289135">
              <a:off x="1029" y="1153"/>
              <a:ext cx="919" cy="160"/>
            </a:xfrm>
            <a:prstGeom prst="parallelogram">
              <a:avLst>
                <a:gd name="adj" fmla="val 245652"/>
              </a:avLst>
            </a:prstGeom>
            <a:solidFill>
              <a:schemeClr val="folHlink"/>
            </a:solidFill>
            <a:ln w="12700">
              <a:solidFill>
                <a:schemeClr val="tx1"/>
              </a:solidFill>
              <a:miter lim="800000"/>
              <a:headEnd type="none" w="lg" len="lg"/>
              <a:tailEnd type="none" w="lg" len="lg"/>
            </a:ln>
          </p:spPr>
          <p:txBody>
            <a:bodyPr wrap="none" anchor="ctr"/>
            <a:lstStyle/>
            <a:p>
              <a:endParaRPr lang="en-US"/>
            </a:p>
          </p:txBody>
        </p:sp>
        <p:sp>
          <p:nvSpPr>
            <p:cNvPr id="40061" name="Line 120"/>
            <p:cNvSpPr>
              <a:spLocks noChangeShapeType="1"/>
            </p:cNvSpPr>
            <p:nvPr/>
          </p:nvSpPr>
          <p:spPr bwMode="auto">
            <a:xfrm rot="289135">
              <a:off x="1091" y="1314"/>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2" name="Line 121"/>
            <p:cNvSpPr>
              <a:spLocks noChangeShapeType="1"/>
            </p:cNvSpPr>
            <p:nvPr/>
          </p:nvSpPr>
          <p:spPr bwMode="auto">
            <a:xfrm rot="289135">
              <a:off x="1092" y="1306"/>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3" name="Line 122"/>
            <p:cNvSpPr>
              <a:spLocks noChangeShapeType="1"/>
            </p:cNvSpPr>
            <p:nvPr/>
          </p:nvSpPr>
          <p:spPr bwMode="auto">
            <a:xfrm rot="289135">
              <a:off x="1090" y="1330"/>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4" name="Line 123"/>
            <p:cNvSpPr>
              <a:spLocks noChangeShapeType="1"/>
            </p:cNvSpPr>
            <p:nvPr/>
          </p:nvSpPr>
          <p:spPr bwMode="auto">
            <a:xfrm rot="289135">
              <a:off x="1090" y="1325"/>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5" name="Line 124"/>
            <p:cNvSpPr>
              <a:spLocks noChangeShapeType="1"/>
            </p:cNvSpPr>
            <p:nvPr/>
          </p:nvSpPr>
          <p:spPr bwMode="auto">
            <a:xfrm rot="289135">
              <a:off x="1089" y="1339"/>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6" name="Line 125"/>
            <p:cNvSpPr>
              <a:spLocks noChangeShapeType="1"/>
            </p:cNvSpPr>
            <p:nvPr/>
          </p:nvSpPr>
          <p:spPr bwMode="auto">
            <a:xfrm rot="289135">
              <a:off x="1088" y="1351"/>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7" name="Line 126"/>
            <p:cNvSpPr>
              <a:spLocks noChangeShapeType="1"/>
            </p:cNvSpPr>
            <p:nvPr/>
          </p:nvSpPr>
          <p:spPr bwMode="auto">
            <a:xfrm rot="289135">
              <a:off x="1087" y="136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8" name="Line 127"/>
            <p:cNvSpPr>
              <a:spLocks noChangeShapeType="1"/>
            </p:cNvSpPr>
            <p:nvPr/>
          </p:nvSpPr>
          <p:spPr bwMode="auto">
            <a:xfrm rot="289135">
              <a:off x="1086" y="1375"/>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69" name="Line 128"/>
            <p:cNvSpPr>
              <a:spLocks noChangeShapeType="1"/>
            </p:cNvSpPr>
            <p:nvPr/>
          </p:nvSpPr>
          <p:spPr bwMode="auto">
            <a:xfrm rot="289135">
              <a:off x="1085" y="1387"/>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0" name="Line 129"/>
            <p:cNvSpPr>
              <a:spLocks noChangeShapeType="1"/>
            </p:cNvSpPr>
            <p:nvPr/>
          </p:nvSpPr>
          <p:spPr bwMode="auto">
            <a:xfrm rot="289135">
              <a:off x="1084" y="1400"/>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1" name="Line 130"/>
            <p:cNvSpPr>
              <a:spLocks noChangeShapeType="1"/>
            </p:cNvSpPr>
            <p:nvPr/>
          </p:nvSpPr>
          <p:spPr bwMode="auto">
            <a:xfrm rot="289135">
              <a:off x="1083" y="141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2" name="Line 131"/>
            <p:cNvSpPr>
              <a:spLocks noChangeShapeType="1"/>
            </p:cNvSpPr>
            <p:nvPr/>
          </p:nvSpPr>
          <p:spPr bwMode="auto">
            <a:xfrm rot="289135">
              <a:off x="1082" y="142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3" name="Line 132"/>
            <p:cNvSpPr>
              <a:spLocks noChangeShapeType="1"/>
            </p:cNvSpPr>
            <p:nvPr/>
          </p:nvSpPr>
          <p:spPr bwMode="auto">
            <a:xfrm rot="289135">
              <a:off x="1081" y="1437"/>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4" name="Line 133"/>
            <p:cNvSpPr>
              <a:spLocks noChangeShapeType="1"/>
            </p:cNvSpPr>
            <p:nvPr/>
          </p:nvSpPr>
          <p:spPr bwMode="auto">
            <a:xfrm rot="289135">
              <a:off x="1080" y="1450"/>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5" name="Line 134"/>
            <p:cNvSpPr>
              <a:spLocks noChangeShapeType="1"/>
            </p:cNvSpPr>
            <p:nvPr/>
          </p:nvSpPr>
          <p:spPr bwMode="auto">
            <a:xfrm rot="289135">
              <a:off x="1079" y="1460"/>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6" name="Line 135"/>
            <p:cNvSpPr>
              <a:spLocks noChangeShapeType="1"/>
            </p:cNvSpPr>
            <p:nvPr/>
          </p:nvSpPr>
          <p:spPr bwMode="auto">
            <a:xfrm rot="289135">
              <a:off x="1078" y="1471"/>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7" name="Line 136"/>
            <p:cNvSpPr>
              <a:spLocks noChangeShapeType="1"/>
            </p:cNvSpPr>
            <p:nvPr/>
          </p:nvSpPr>
          <p:spPr bwMode="auto">
            <a:xfrm rot="289135" flipV="1">
              <a:off x="1518" y="1337"/>
              <a:ext cx="295" cy="144"/>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8" name="Line 137"/>
            <p:cNvSpPr>
              <a:spLocks noChangeShapeType="1"/>
            </p:cNvSpPr>
            <p:nvPr/>
          </p:nvSpPr>
          <p:spPr bwMode="auto">
            <a:xfrm rot="289135" flipV="1">
              <a:off x="1501" y="1337"/>
              <a:ext cx="329"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79" name="Line 138"/>
            <p:cNvSpPr>
              <a:spLocks noChangeShapeType="1"/>
            </p:cNvSpPr>
            <p:nvPr/>
          </p:nvSpPr>
          <p:spPr bwMode="auto">
            <a:xfrm rot="289135" flipV="1">
              <a:off x="1519" y="1329"/>
              <a:ext cx="295" cy="13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0" name="Line 139"/>
            <p:cNvSpPr>
              <a:spLocks noChangeShapeType="1"/>
            </p:cNvSpPr>
            <p:nvPr/>
          </p:nvSpPr>
          <p:spPr bwMode="auto">
            <a:xfrm rot="289135" flipV="1">
              <a:off x="1509" y="1307"/>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1" name="Line 140"/>
            <p:cNvSpPr>
              <a:spLocks noChangeShapeType="1"/>
            </p:cNvSpPr>
            <p:nvPr/>
          </p:nvSpPr>
          <p:spPr bwMode="auto">
            <a:xfrm rot="289135" flipV="1">
              <a:off x="1522" y="1290"/>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2" name="Line 141"/>
            <p:cNvSpPr>
              <a:spLocks noChangeShapeType="1"/>
            </p:cNvSpPr>
            <p:nvPr/>
          </p:nvSpPr>
          <p:spPr bwMode="auto">
            <a:xfrm rot="289135" flipV="1">
              <a:off x="1523" y="1276"/>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3" name="Line 142"/>
            <p:cNvSpPr>
              <a:spLocks noChangeShapeType="1"/>
            </p:cNvSpPr>
            <p:nvPr/>
          </p:nvSpPr>
          <p:spPr bwMode="auto">
            <a:xfrm rot="289135" flipV="1">
              <a:off x="1524" y="1260"/>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4" name="Line 143"/>
            <p:cNvSpPr>
              <a:spLocks noChangeShapeType="1"/>
            </p:cNvSpPr>
            <p:nvPr/>
          </p:nvSpPr>
          <p:spPr bwMode="auto">
            <a:xfrm rot="289135" flipV="1">
              <a:off x="1526" y="1247"/>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5" name="Line 144"/>
            <p:cNvSpPr>
              <a:spLocks noChangeShapeType="1"/>
            </p:cNvSpPr>
            <p:nvPr/>
          </p:nvSpPr>
          <p:spPr bwMode="auto">
            <a:xfrm rot="289135" flipV="1">
              <a:off x="1527" y="1231"/>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6" name="Line 145"/>
            <p:cNvSpPr>
              <a:spLocks noChangeShapeType="1"/>
            </p:cNvSpPr>
            <p:nvPr/>
          </p:nvSpPr>
          <p:spPr bwMode="auto">
            <a:xfrm rot="289135" flipV="1">
              <a:off x="1528" y="1218"/>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7" name="Line 146"/>
            <p:cNvSpPr>
              <a:spLocks noChangeShapeType="1"/>
            </p:cNvSpPr>
            <p:nvPr/>
          </p:nvSpPr>
          <p:spPr bwMode="auto">
            <a:xfrm rot="289135" flipV="1">
              <a:off x="1529" y="1203"/>
              <a:ext cx="330" cy="1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8" name="Line 147"/>
            <p:cNvSpPr>
              <a:spLocks noChangeShapeType="1"/>
            </p:cNvSpPr>
            <p:nvPr/>
          </p:nvSpPr>
          <p:spPr bwMode="auto">
            <a:xfrm rot="289135" flipV="1">
              <a:off x="1500" y="1336"/>
              <a:ext cx="312" cy="168"/>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89" name="Line 148"/>
            <p:cNvSpPr>
              <a:spLocks noChangeShapeType="1"/>
            </p:cNvSpPr>
            <p:nvPr/>
          </p:nvSpPr>
          <p:spPr bwMode="auto">
            <a:xfrm rot="289135" flipV="1">
              <a:off x="1490" y="1343"/>
              <a:ext cx="322" cy="16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90" name="Line 149"/>
            <p:cNvSpPr>
              <a:spLocks noChangeShapeType="1"/>
            </p:cNvSpPr>
            <p:nvPr/>
          </p:nvSpPr>
          <p:spPr bwMode="auto">
            <a:xfrm rot="289135" flipH="1">
              <a:off x="1530" y="1207"/>
              <a:ext cx="330" cy="13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91" name="Rectangle 150"/>
            <p:cNvSpPr>
              <a:spLocks noChangeArrowheads="1"/>
            </p:cNvSpPr>
            <p:nvPr/>
          </p:nvSpPr>
          <p:spPr bwMode="auto">
            <a:xfrm rot="289135">
              <a:off x="1824" y="1236"/>
              <a:ext cx="156" cy="112"/>
            </a:xfrm>
            <a:prstGeom prst="rect">
              <a:avLst/>
            </a:prstGeom>
            <a:solidFill>
              <a:srgbClr val="000099"/>
            </a:solidFill>
            <a:ln w="9525">
              <a:noFill/>
              <a:miter lim="800000"/>
              <a:headEnd type="none" w="lg" len="lg"/>
              <a:tailEnd type="none" w="lg" len="lg"/>
            </a:ln>
          </p:spPr>
          <p:txBody>
            <a:bodyPr wrap="none" anchor="ctr"/>
            <a:lstStyle/>
            <a:p>
              <a:endParaRPr lang="en-US"/>
            </a:p>
          </p:txBody>
        </p:sp>
        <p:sp>
          <p:nvSpPr>
            <p:cNvPr id="156823" name="AutoShape 151"/>
            <p:cNvSpPr>
              <a:spLocks noChangeArrowheads="1"/>
            </p:cNvSpPr>
            <p:nvPr/>
          </p:nvSpPr>
          <p:spPr bwMode="auto">
            <a:xfrm rot="289135" flipV="1">
              <a:off x="757" y="1488"/>
              <a:ext cx="989" cy="18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0093" name="Arc 152"/>
            <p:cNvSpPr>
              <a:spLocks/>
            </p:cNvSpPr>
            <p:nvPr/>
          </p:nvSpPr>
          <p:spPr bwMode="auto">
            <a:xfrm rot="289135">
              <a:off x="801" y="1591"/>
              <a:ext cx="832" cy="152"/>
            </a:xfrm>
            <a:custGeom>
              <a:avLst/>
              <a:gdLst>
                <a:gd name="T0" fmla="*/ 0 w 38600"/>
                <a:gd name="T1" fmla="*/ 84 h 21600"/>
                <a:gd name="T2" fmla="*/ 832 w 38600"/>
                <a:gd name="T3" fmla="*/ 84 h 21600"/>
                <a:gd name="T4" fmla="*/ 416 w 38600"/>
                <a:gd name="T5" fmla="*/ 152 h 21600"/>
                <a:gd name="T6" fmla="*/ 0 60000 65536"/>
                <a:gd name="T7" fmla="*/ 0 60000 65536"/>
                <a:gd name="T8" fmla="*/ 0 60000 65536"/>
                <a:gd name="T9" fmla="*/ 0 w 38600"/>
                <a:gd name="T10" fmla="*/ 0 h 21600"/>
                <a:gd name="T11" fmla="*/ 38600 w 38600"/>
                <a:gd name="T12" fmla="*/ 21600 h 21600"/>
              </a:gdLst>
              <a:ahLst/>
              <a:cxnLst>
                <a:cxn ang="T6">
                  <a:pos x="T0" y="T1"/>
                </a:cxn>
                <a:cxn ang="T7">
                  <a:pos x="T2" y="T3"/>
                </a:cxn>
                <a:cxn ang="T8">
                  <a:pos x="T4" y="T5"/>
                </a:cxn>
              </a:cxnLst>
              <a:rect l="T9" t="T10" r="T11" b="T12"/>
              <a:pathLst>
                <a:path w="38600" h="21600" fill="none" extrusionOk="0">
                  <a:moveTo>
                    <a:pt x="0" y="11908"/>
                  </a:moveTo>
                  <a:cubicBezTo>
                    <a:pt x="3665" y="4608"/>
                    <a:pt x="11135" y="-1"/>
                    <a:pt x="19304" y="0"/>
                  </a:cubicBezTo>
                  <a:cubicBezTo>
                    <a:pt x="27466" y="0"/>
                    <a:pt x="34931" y="4601"/>
                    <a:pt x="38599" y="11893"/>
                  </a:cubicBezTo>
                </a:path>
                <a:path w="38600" h="21600" stroke="0" extrusionOk="0">
                  <a:moveTo>
                    <a:pt x="0" y="11908"/>
                  </a:moveTo>
                  <a:cubicBezTo>
                    <a:pt x="3665" y="4608"/>
                    <a:pt x="11135" y="-1"/>
                    <a:pt x="19304" y="0"/>
                  </a:cubicBezTo>
                  <a:cubicBezTo>
                    <a:pt x="27466" y="0"/>
                    <a:pt x="34931" y="4601"/>
                    <a:pt x="38599" y="11893"/>
                  </a:cubicBezTo>
                  <a:lnTo>
                    <a:pt x="19304" y="21600"/>
                  </a:lnTo>
                  <a:close/>
                </a:path>
              </a:pathLst>
            </a:custGeom>
            <a:solidFill>
              <a:srgbClr val="000099"/>
            </a:solidFill>
            <a:ln w="9525">
              <a:solidFill>
                <a:schemeClr val="tx1"/>
              </a:solidFill>
              <a:round/>
              <a:headEnd type="none" w="lg" len="lg"/>
              <a:tailEnd type="none" w="lg" len="lg"/>
            </a:ln>
          </p:spPr>
          <p:txBody>
            <a:bodyPr wrap="none" anchor="ctr"/>
            <a:lstStyle/>
            <a:p>
              <a:endParaRPr lang="en-US"/>
            </a:p>
          </p:txBody>
        </p:sp>
        <p:sp>
          <p:nvSpPr>
            <p:cNvPr id="40094" name="Line 153"/>
            <p:cNvSpPr>
              <a:spLocks noChangeShapeType="1"/>
            </p:cNvSpPr>
            <p:nvPr/>
          </p:nvSpPr>
          <p:spPr bwMode="auto">
            <a:xfrm rot="289135" flipH="1">
              <a:off x="1551" y="1344"/>
              <a:ext cx="416" cy="192"/>
            </a:xfrm>
            <a:prstGeom prst="line">
              <a:avLst/>
            </a:prstGeom>
            <a:noFill/>
            <a:ln w="9525">
              <a:solidFill>
                <a:schemeClr val="tx1"/>
              </a:solidFill>
              <a:round/>
              <a:headEnd type="none" w="lg" len="lg"/>
              <a:tailEnd type="none" w="lg" len="lg"/>
            </a:ln>
          </p:spPr>
          <p:txBody>
            <a:bodyPr wrap="none" anchor="ctr"/>
            <a:lstStyle/>
            <a:p>
              <a:endParaRPr lang="en-US"/>
            </a:p>
          </p:txBody>
        </p:sp>
        <p:sp>
          <p:nvSpPr>
            <p:cNvPr id="40095" name="AutoShape 154" descr="Dark horizontal"/>
            <p:cNvSpPr>
              <a:spLocks noChangeArrowheads="1"/>
            </p:cNvSpPr>
            <p:nvPr/>
          </p:nvSpPr>
          <p:spPr bwMode="auto">
            <a:xfrm rot="289135">
              <a:off x="1185" y="1183"/>
              <a:ext cx="555" cy="104"/>
            </a:xfrm>
            <a:prstGeom prst="parallelogram">
              <a:avLst>
                <a:gd name="adj" fmla="val 228236"/>
              </a:avLst>
            </a:prstGeom>
            <a:pattFill prst="dkHorz">
              <a:fgClr>
                <a:schemeClr val="tx1"/>
              </a:fgClr>
              <a:bgClr>
                <a:srgbClr val="FFFFFF"/>
              </a:bgClr>
            </a:pattFill>
            <a:ln w="12700">
              <a:solidFill>
                <a:schemeClr val="tx1"/>
              </a:solidFill>
              <a:miter lim="800000"/>
              <a:headEnd type="none" w="lg" len="lg"/>
              <a:tailEnd type="none" w="lg" len="lg"/>
            </a:ln>
          </p:spPr>
          <p:txBody>
            <a:bodyPr wrap="none" anchor="ctr"/>
            <a:lstStyle/>
            <a:p>
              <a:endParaRPr lang="en-US"/>
            </a:p>
          </p:txBody>
        </p:sp>
        <p:sp>
          <p:nvSpPr>
            <p:cNvPr id="40096" name="Oval 155"/>
            <p:cNvSpPr>
              <a:spLocks noChangeArrowheads="1"/>
            </p:cNvSpPr>
            <p:nvPr/>
          </p:nvSpPr>
          <p:spPr bwMode="auto">
            <a:xfrm rot="289135">
              <a:off x="989" y="1489"/>
              <a:ext cx="34"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97" name="Oval 156"/>
            <p:cNvSpPr>
              <a:spLocks noChangeArrowheads="1"/>
            </p:cNvSpPr>
            <p:nvPr/>
          </p:nvSpPr>
          <p:spPr bwMode="auto">
            <a:xfrm rot="289135">
              <a:off x="1471" y="1538"/>
              <a:ext cx="35"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98" name="Oval 157"/>
            <p:cNvSpPr>
              <a:spLocks noChangeArrowheads="1"/>
            </p:cNvSpPr>
            <p:nvPr/>
          </p:nvSpPr>
          <p:spPr bwMode="auto">
            <a:xfrm rot="289135">
              <a:off x="1634" y="1672"/>
              <a:ext cx="35"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99" name="Oval 158"/>
            <p:cNvSpPr>
              <a:spLocks noChangeArrowheads="1"/>
            </p:cNvSpPr>
            <p:nvPr/>
          </p:nvSpPr>
          <p:spPr bwMode="auto">
            <a:xfrm rot="289135">
              <a:off x="823" y="1588"/>
              <a:ext cx="35"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grpSp>
      <p:grpSp>
        <p:nvGrpSpPr>
          <p:cNvPr id="5" name="Group 159"/>
          <p:cNvGrpSpPr>
            <a:grpSpLocks/>
          </p:cNvGrpSpPr>
          <p:nvPr/>
        </p:nvGrpSpPr>
        <p:grpSpPr bwMode="auto">
          <a:xfrm>
            <a:off x="4419600" y="4267200"/>
            <a:ext cx="1371600" cy="1676400"/>
            <a:chOff x="674" y="845"/>
            <a:chExt cx="1038" cy="1218"/>
          </a:xfrm>
        </p:grpSpPr>
        <p:sp>
          <p:nvSpPr>
            <p:cNvPr id="156832" name="AutoShape 160"/>
            <p:cNvSpPr>
              <a:spLocks noChangeArrowheads="1"/>
            </p:cNvSpPr>
            <p:nvPr/>
          </p:nvSpPr>
          <p:spPr bwMode="auto">
            <a:xfrm rot="-2985778">
              <a:off x="563" y="1399"/>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33" name="AutoShape 161"/>
            <p:cNvSpPr>
              <a:spLocks noChangeArrowheads="1"/>
            </p:cNvSpPr>
            <p:nvPr/>
          </p:nvSpPr>
          <p:spPr bwMode="auto">
            <a:xfrm rot="-2985778">
              <a:off x="546" y="1406"/>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34" name="AutoShape 162"/>
            <p:cNvSpPr>
              <a:spLocks noChangeArrowheads="1"/>
            </p:cNvSpPr>
            <p:nvPr/>
          </p:nvSpPr>
          <p:spPr bwMode="auto">
            <a:xfrm rot="-2985778">
              <a:off x="529" y="1414"/>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35" name="AutoShape 163"/>
            <p:cNvSpPr>
              <a:spLocks noChangeArrowheads="1"/>
            </p:cNvSpPr>
            <p:nvPr/>
          </p:nvSpPr>
          <p:spPr bwMode="auto">
            <a:xfrm rot="-2985778">
              <a:off x="514" y="1417"/>
              <a:ext cx="990"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39971" name="AutoShape 164"/>
            <p:cNvSpPr>
              <a:spLocks noChangeArrowheads="1"/>
            </p:cNvSpPr>
            <p:nvPr/>
          </p:nvSpPr>
          <p:spPr bwMode="auto">
            <a:xfrm rot="18614222" flipV="1">
              <a:off x="946" y="1522"/>
              <a:ext cx="919" cy="163"/>
            </a:xfrm>
            <a:prstGeom prst="parallelogram">
              <a:avLst>
                <a:gd name="adj" fmla="val 241130"/>
              </a:avLst>
            </a:prstGeom>
            <a:solidFill>
              <a:schemeClr val="folHlink"/>
            </a:solidFill>
            <a:ln w="12700">
              <a:solidFill>
                <a:schemeClr val="tx1"/>
              </a:solidFill>
              <a:miter lim="800000"/>
              <a:headEnd type="none" w="lg" len="lg"/>
              <a:tailEnd type="none" w="lg" len="lg"/>
            </a:ln>
          </p:spPr>
          <p:txBody>
            <a:bodyPr wrap="none" anchor="ctr"/>
            <a:lstStyle/>
            <a:p>
              <a:endParaRPr lang="en-US"/>
            </a:p>
          </p:txBody>
        </p:sp>
        <p:sp>
          <p:nvSpPr>
            <p:cNvPr id="156837" name="AutoShape 165"/>
            <p:cNvSpPr>
              <a:spLocks noChangeArrowheads="1"/>
            </p:cNvSpPr>
            <p:nvPr/>
          </p:nvSpPr>
          <p:spPr bwMode="auto">
            <a:xfrm rot="-2985778">
              <a:off x="492" y="1427"/>
              <a:ext cx="988" cy="186"/>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grpSp>
          <p:nvGrpSpPr>
            <p:cNvPr id="6" name="Group 166"/>
            <p:cNvGrpSpPr>
              <a:grpSpLocks/>
            </p:cNvGrpSpPr>
            <p:nvPr/>
          </p:nvGrpSpPr>
          <p:grpSpPr bwMode="auto">
            <a:xfrm>
              <a:off x="674" y="845"/>
              <a:ext cx="1038" cy="1132"/>
              <a:chOff x="674" y="845"/>
              <a:chExt cx="1038" cy="1132"/>
            </a:xfrm>
          </p:grpSpPr>
          <p:sp>
            <p:nvSpPr>
              <p:cNvPr id="156839" name="AutoShape 167"/>
              <p:cNvSpPr>
                <a:spLocks noChangeArrowheads="1"/>
              </p:cNvSpPr>
              <p:nvPr/>
            </p:nvSpPr>
            <p:spPr bwMode="auto">
              <a:xfrm rot="-2985778">
                <a:off x="895" y="1247"/>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0" name="AutoShape 168"/>
              <p:cNvSpPr>
                <a:spLocks noChangeArrowheads="1"/>
              </p:cNvSpPr>
              <p:nvPr/>
            </p:nvSpPr>
            <p:spPr bwMode="auto">
              <a:xfrm rot="-2985778">
                <a:off x="878" y="1255"/>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1" name="AutoShape 169"/>
              <p:cNvSpPr>
                <a:spLocks noChangeArrowheads="1"/>
              </p:cNvSpPr>
              <p:nvPr/>
            </p:nvSpPr>
            <p:spPr bwMode="auto">
              <a:xfrm rot="-2985778">
                <a:off x="860" y="1263"/>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2" name="AutoShape 170"/>
              <p:cNvSpPr>
                <a:spLocks noChangeArrowheads="1"/>
              </p:cNvSpPr>
              <p:nvPr/>
            </p:nvSpPr>
            <p:spPr bwMode="auto">
              <a:xfrm rot="-2985778">
                <a:off x="842" y="1271"/>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3" name="AutoShape 171"/>
              <p:cNvSpPr>
                <a:spLocks noChangeArrowheads="1"/>
              </p:cNvSpPr>
              <p:nvPr/>
            </p:nvSpPr>
            <p:spPr bwMode="auto">
              <a:xfrm rot="-2985778">
                <a:off x="825" y="1279"/>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4" name="AutoShape 172"/>
              <p:cNvSpPr>
                <a:spLocks noChangeArrowheads="1"/>
              </p:cNvSpPr>
              <p:nvPr/>
            </p:nvSpPr>
            <p:spPr bwMode="auto">
              <a:xfrm rot="-2985778">
                <a:off x="807" y="1286"/>
                <a:ext cx="988" cy="186"/>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5" name="AutoShape 173"/>
              <p:cNvSpPr>
                <a:spLocks noChangeArrowheads="1"/>
              </p:cNvSpPr>
              <p:nvPr/>
            </p:nvSpPr>
            <p:spPr bwMode="auto">
              <a:xfrm rot="-2985778">
                <a:off x="790" y="1295"/>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6" name="AutoShape 174"/>
              <p:cNvSpPr>
                <a:spLocks noChangeArrowheads="1"/>
              </p:cNvSpPr>
              <p:nvPr/>
            </p:nvSpPr>
            <p:spPr bwMode="auto">
              <a:xfrm rot="-2985778">
                <a:off x="773" y="1302"/>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7" name="AutoShape 175"/>
              <p:cNvSpPr>
                <a:spLocks noChangeArrowheads="1"/>
              </p:cNvSpPr>
              <p:nvPr/>
            </p:nvSpPr>
            <p:spPr bwMode="auto">
              <a:xfrm rot="-2985778">
                <a:off x="755" y="1311"/>
                <a:ext cx="990"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8" name="AutoShape 176"/>
              <p:cNvSpPr>
                <a:spLocks noChangeArrowheads="1"/>
              </p:cNvSpPr>
              <p:nvPr/>
            </p:nvSpPr>
            <p:spPr bwMode="auto">
              <a:xfrm rot="-2985778">
                <a:off x="738" y="1318"/>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49" name="AutoShape 177"/>
              <p:cNvSpPr>
                <a:spLocks noChangeArrowheads="1"/>
              </p:cNvSpPr>
              <p:nvPr/>
            </p:nvSpPr>
            <p:spPr bwMode="auto">
              <a:xfrm rot="-2985778">
                <a:off x="722" y="1326"/>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0" name="AutoShape 178"/>
              <p:cNvSpPr>
                <a:spLocks noChangeArrowheads="1"/>
              </p:cNvSpPr>
              <p:nvPr/>
            </p:nvSpPr>
            <p:spPr bwMode="auto">
              <a:xfrm rot="-2985778">
                <a:off x="702" y="1333"/>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1" name="AutoShape 179"/>
              <p:cNvSpPr>
                <a:spLocks noChangeArrowheads="1"/>
              </p:cNvSpPr>
              <p:nvPr/>
            </p:nvSpPr>
            <p:spPr bwMode="auto">
              <a:xfrm rot="-2985778">
                <a:off x="686" y="1341"/>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2" name="AutoShape 180"/>
              <p:cNvSpPr>
                <a:spLocks noChangeArrowheads="1"/>
              </p:cNvSpPr>
              <p:nvPr/>
            </p:nvSpPr>
            <p:spPr bwMode="auto">
              <a:xfrm rot="-2985778">
                <a:off x="668" y="1351"/>
                <a:ext cx="987"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3" name="AutoShape 181"/>
              <p:cNvSpPr>
                <a:spLocks noChangeArrowheads="1"/>
              </p:cNvSpPr>
              <p:nvPr/>
            </p:nvSpPr>
            <p:spPr bwMode="auto">
              <a:xfrm rot="-2985778">
                <a:off x="651" y="1359"/>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4" name="AutoShape 182"/>
              <p:cNvSpPr>
                <a:spLocks noChangeArrowheads="1"/>
              </p:cNvSpPr>
              <p:nvPr/>
            </p:nvSpPr>
            <p:spPr bwMode="auto">
              <a:xfrm rot="-2985778">
                <a:off x="633" y="1367"/>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5" name="AutoShape 183"/>
              <p:cNvSpPr>
                <a:spLocks noChangeArrowheads="1"/>
              </p:cNvSpPr>
              <p:nvPr/>
            </p:nvSpPr>
            <p:spPr bwMode="auto">
              <a:xfrm rot="-2985778">
                <a:off x="616" y="1375"/>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6" name="AutoShape 184"/>
              <p:cNvSpPr>
                <a:spLocks noChangeArrowheads="1"/>
              </p:cNvSpPr>
              <p:nvPr/>
            </p:nvSpPr>
            <p:spPr bwMode="auto">
              <a:xfrm rot="-2985778">
                <a:off x="598" y="1382"/>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56857" name="AutoShape 185"/>
              <p:cNvSpPr>
                <a:spLocks noChangeArrowheads="1"/>
              </p:cNvSpPr>
              <p:nvPr/>
            </p:nvSpPr>
            <p:spPr bwMode="auto">
              <a:xfrm rot="-2985778">
                <a:off x="581" y="1390"/>
                <a:ext cx="988" cy="185"/>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39993" name="Line 186"/>
              <p:cNvSpPr>
                <a:spLocks noChangeShapeType="1"/>
              </p:cNvSpPr>
              <p:nvPr/>
            </p:nvSpPr>
            <p:spPr bwMode="auto">
              <a:xfrm rot="-2985778">
                <a:off x="1365" y="1359"/>
                <a:ext cx="330" cy="15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39994" name="AutoShape 187"/>
              <p:cNvSpPr>
                <a:spLocks noChangeArrowheads="1"/>
              </p:cNvSpPr>
              <p:nvPr/>
            </p:nvSpPr>
            <p:spPr bwMode="auto">
              <a:xfrm rot="18614222" flipV="1">
                <a:off x="791" y="1397"/>
                <a:ext cx="936" cy="188"/>
              </a:xfrm>
              <a:prstGeom prst="parallelogram">
                <a:avLst>
                  <a:gd name="adj" fmla="val 212080"/>
                </a:avLst>
              </a:prstGeom>
              <a:solidFill>
                <a:schemeClr val="folHlink"/>
              </a:solidFill>
              <a:ln w="12700">
                <a:solidFill>
                  <a:schemeClr val="tx1"/>
                </a:solidFill>
                <a:miter lim="800000"/>
                <a:headEnd type="none" w="lg" len="lg"/>
                <a:tailEnd type="none" w="lg" len="lg"/>
              </a:ln>
            </p:spPr>
            <p:txBody>
              <a:bodyPr wrap="none" anchor="ctr"/>
              <a:lstStyle/>
              <a:p>
                <a:endParaRPr lang="en-US"/>
              </a:p>
            </p:txBody>
          </p:sp>
          <p:sp>
            <p:nvSpPr>
              <p:cNvPr id="39995" name="AutoShape 188"/>
              <p:cNvSpPr>
                <a:spLocks noChangeArrowheads="1"/>
              </p:cNvSpPr>
              <p:nvPr/>
            </p:nvSpPr>
            <p:spPr bwMode="auto">
              <a:xfrm rot="18614222" flipV="1">
                <a:off x="951" y="1541"/>
                <a:ext cx="434" cy="180"/>
              </a:xfrm>
              <a:prstGeom prst="roundRect">
                <a:avLst>
                  <a:gd name="adj" fmla="val 16667"/>
                </a:avLst>
              </a:prstGeom>
              <a:solidFill>
                <a:schemeClr val="accent1"/>
              </a:solidFill>
              <a:ln w="9525">
                <a:solidFill>
                  <a:schemeClr val="tx1"/>
                </a:solidFill>
                <a:round/>
                <a:headEnd type="none" w="lg" len="lg"/>
                <a:tailEnd type="none" w="lg" len="lg"/>
              </a:ln>
            </p:spPr>
            <p:txBody>
              <a:bodyPr wrap="none" anchor="ctr"/>
              <a:lstStyle/>
              <a:p>
                <a:endParaRPr lang="en-US"/>
              </a:p>
            </p:txBody>
          </p:sp>
          <p:sp>
            <p:nvSpPr>
              <p:cNvPr id="39996" name="Line 189"/>
              <p:cNvSpPr>
                <a:spLocks noChangeShapeType="1"/>
              </p:cNvSpPr>
              <p:nvPr/>
            </p:nvSpPr>
            <p:spPr bwMode="auto">
              <a:xfrm rot="18614222" flipV="1">
                <a:off x="1001" y="167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39997" name="Line 190"/>
              <p:cNvSpPr>
                <a:spLocks noChangeShapeType="1"/>
              </p:cNvSpPr>
              <p:nvPr/>
            </p:nvSpPr>
            <p:spPr bwMode="auto">
              <a:xfrm rot="18614222" flipV="1">
                <a:off x="1007" y="1678"/>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39998" name="Line 191"/>
              <p:cNvSpPr>
                <a:spLocks noChangeShapeType="1"/>
              </p:cNvSpPr>
              <p:nvPr/>
            </p:nvSpPr>
            <p:spPr bwMode="auto">
              <a:xfrm rot="18614222" flipV="1">
                <a:off x="988" y="1662"/>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39999" name="Line 192"/>
              <p:cNvSpPr>
                <a:spLocks noChangeShapeType="1"/>
              </p:cNvSpPr>
              <p:nvPr/>
            </p:nvSpPr>
            <p:spPr bwMode="auto">
              <a:xfrm rot="18614222" flipV="1">
                <a:off x="992" y="1666"/>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0" name="Line 193"/>
              <p:cNvSpPr>
                <a:spLocks noChangeShapeType="1"/>
              </p:cNvSpPr>
              <p:nvPr/>
            </p:nvSpPr>
            <p:spPr bwMode="auto">
              <a:xfrm rot="18614222" flipV="1">
                <a:off x="982" y="1657"/>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1" name="Line 194"/>
              <p:cNvSpPr>
                <a:spLocks noChangeShapeType="1"/>
              </p:cNvSpPr>
              <p:nvPr/>
            </p:nvSpPr>
            <p:spPr bwMode="auto">
              <a:xfrm rot="18614222" flipV="1">
                <a:off x="972" y="1648"/>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2" name="Line 195"/>
              <p:cNvSpPr>
                <a:spLocks noChangeShapeType="1"/>
              </p:cNvSpPr>
              <p:nvPr/>
            </p:nvSpPr>
            <p:spPr bwMode="auto">
              <a:xfrm rot="18614222" flipV="1">
                <a:off x="963" y="1641"/>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3" name="Line 196"/>
              <p:cNvSpPr>
                <a:spLocks noChangeShapeType="1"/>
              </p:cNvSpPr>
              <p:nvPr/>
            </p:nvSpPr>
            <p:spPr bwMode="auto">
              <a:xfrm rot="18614222" flipV="1">
                <a:off x="953" y="163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4" name="Line 197"/>
              <p:cNvSpPr>
                <a:spLocks noChangeShapeType="1"/>
              </p:cNvSpPr>
              <p:nvPr/>
            </p:nvSpPr>
            <p:spPr bwMode="auto">
              <a:xfrm rot="18614222" flipV="1">
                <a:off x="943" y="1624"/>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5" name="Line 198"/>
              <p:cNvSpPr>
                <a:spLocks noChangeShapeType="1"/>
              </p:cNvSpPr>
              <p:nvPr/>
            </p:nvSpPr>
            <p:spPr bwMode="auto">
              <a:xfrm rot="18614222" flipV="1">
                <a:off x="934" y="1617"/>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6" name="Line 199"/>
              <p:cNvSpPr>
                <a:spLocks noChangeShapeType="1"/>
              </p:cNvSpPr>
              <p:nvPr/>
            </p:nvSpPr>
            <p:spPr bwMode="auto">
              <a:xfrm rot="18614222" flipV="1">
                <a:off x="924" y="1607"/>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7" name="Line 200"/>
              <p:cNvSpPr>
                <a:spLocks noChangeShapeType="1"/>
              </p:cNvSpPr>
              <p:nvPr/>
            </p:nvSpPr>
            <p:spPr bwMode="auto">
              <a:xfrm rot="18614222" flipV="1">
                <a:off x="916" y="1601"/>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8" name="Line 201"/>
              <p:cNvSpPr>
                <a:spLocks noChangeShapeType="1"/>
              </p:cNvSpPr>
              <p:nvPr/>
            </p:nvSpPr>
            <p:spPr bwMode="auto">
              <a:xfrm rot="18614222" flipV="1">
                <a:off x="905" y="1592"/>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09" name="Line 202"/>
              <p:cNvSpPr>
                <a:spLocks noChangeShapeType="1"/>
              </p:cNvSpPr>
              <p:nvPr/>
            </p:nvSpPr>
            <p:spPr bwMode="auto">
              <a:xfrm rot="18614222" flipV="1">
                <a:off x="895" y="1583"/>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0" name="Line 203"/>
              <p:cNvSpPr>
                <a:spLocks noChangeShapeType="1"/>
              </p:cNvSpPr>
              <p:nvPr/>
            </p:nvSpPr>
            <p:spPr bwMode="auto">
              <a:xfrm rot="18614222" flipV="1">
                <a:off x="887" y="1576"/>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1" name="Line 204"/>
              <p:cNvSpPr>
                <a:spLocks noChangeShapeType="1"/>
              </p:cNvSpPr>
              <p:nvPr/>
            </p:nvSpPr>
            <p:spPr bwMode="auto">
              <a:xfrm rot="18614222" flipV="1">
                <a:off x="879" y="1569"/>
                <a:ext cx="434"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2" name="Line 205"/>
              <p:cNvSpPr>
                <a:spLocks noChangeShapeType="1"/>
              </p:cNvSpPr>
              <p:nvPr/>
            </p:nvSpPr>
            <p:spPr bwMode="auto">
              <a:xfrm rot="-2985778">
                <a:off x="1256" y="1278"/>
                <a:ext cx="295" cy="147"/>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3" name="Line 206"/>
              <p:cNvSpPr>
                <a:spLocks noChangeShapeType="1"/>
              </p:cNvSpPr>
              <p:nvPr/>
            </p:nvSpPr>
            <p:spPr bwMode="auto">
              <a:xfrm rot="-2985778">
                <a:off x="1236" y="1272"/>
                <a:ext cx="329"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4" name="Line 207"/>
              <p:cNvSpPr>
                <a:spLocks noChangeShapeType="1"/>
              </p:cNvSpPr>
              <p:nvPr/>
            </p:nvSpPr>
            <p:spPr bwMode="auto">
              <a:xfrm rot="-2985778">
                <a:off x="1266" y="1291"/>
                <a:ext cx="295" cy="139"/>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5" name="Line 208"/>
              <p:cNvSpPr>
                <a:spLocks noChangeShapeType="1"/>
              </p:cNvSpPr>
              <p:nvPr/>
            </p:nvSpPr>
            <p:spPr bwMode="auto">
              <a:xfrm rot="-2985778">
                <a:off x="1262" y="1287"/>
                <a:ext cx="330" cy="15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6" name="Line 209"/>
              <p:cNvSpPr>
                <a:spLocks noChangeShapeType="1"/>
              </p:cNvSpPr>
              <p:nvPr/>
            </p:nvSpPr>
            <p:spPr bwMode="auto">
              <a:xfrm rot="-2985778">
                <a:off x="1284" y="1290"/>
                <a:ext cx="330"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7" name="Line 210"/>
              <p:cNvSpPr>
                <a:spLocks noChangeShapeType="1"/>
              </p:cNvSpPr>
              <p:nvPr/>
            </p:nvSpPr>
            <p:spPr bwMode="auto">
              <a:xfrm rot="-2985778">
                <a:off x="1295" y="1299"/>
                <a:ext cx="330"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8" name="Line 211"/>
              <p:cNvSpPr>
                <a:spLocks noChangeShapeType="1"/>
              </p:cNvSpPr>
              <p:nvPr/>
            </p:nvSpPr>
            <p:spPr bwMode="auto">
              <a:xfrm rot="-2985778">
                <a:off x="1308" y="1310"/>
                <a:ext cx="330"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19" name="Line 212"/>
              <p:cNvSpPr>
                <a:spLocks noChangeShapeType="1"/>
              </p:cNvSpPr>
              <p:nvPr/>
            </p:nvSpPr>
            <p:spPr bwMode="auto">
              <a:xfrm rot="-2985778">
                <a:off x="1318" y="1319"/>
                <a:ext cx="330"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0" name="Line 213"/>
              <p:cNvSpPr>
                <a:spLocks noChangeShapeType="1"/>
              </p:cNvSpPr>
              <p:nvPr/>
            </p:nvSpPr>
            <p:spPr bwMode="auto">
              <a:xfrm rot="-2985778">
                <a:off x="1330" y="1329"/>
                <a:ext cx="330" cy="15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1" name="Line 214"/>
              <p:cNvSpPr>
                <a:spLocks noChangeShapeType="1"/>
              </p:cNvSpPr>
              <p:nvPr/>
            </p:nvSpPr>
            <p:spPr bwMode="auto">
              <a:xfrm rot="-2985778">
                <a:off x="1341" y="1338"/>
                <a:ext cx="330" cy="15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2" name="Line 215"/>
              <p:cNvSpPr>
                <a:spLocks noChangeShapeType="1"/>
              </p:cNvSpPr>
              <p:nvPr/>
            </p:nvSpPr>
            <p:spPr bwMode="auto">
              <a:xfrm rot="-2985778">
                <a:off x="1352" y="1348"/>
                <a:ext cx="330" cy="15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3" name="Line 216"/>
              <p:cNvSpPr>
                <a:spLocks noChangeShapeType="1"/>
              </p:cNvSpPr>
              <p:nvPr/>
            </p:nvSpPr>
            <p:spPr bwMode="auto">
              <a:xfrm rot="-2985778">
                <a:off x="1233" y="1265"/>
                <a:ext cx="312" cy="171"/>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4" name="Line 217"/>
              <p:cNvSpPr>
                <a:spLocks noChangeShapeType="1"/>
              </p:cNvSpPr>
              <p:nvPr/>
            </p:nvSpPr>
            <p:spPr bwMode="auto">
              <a:xfrm rot="-2985778">
                <a:off x="1222" y="1270"/>
                <a:ext cx="322" cy="163"/>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5" name="Line 218"/>
              <p:cNvSpPr>
                <a:spLocks noChangeShapeType="1"/>
              </p:cNvSpPr>
              <p:nvPr/>
            </p:nvSpPr>
            <p:spPr bwMode="auto">
              <a:xfrm rot="-2985778" flipH="1" flipV="1">
                <a:off x="1355" y="1358"/>
                <a:ext cx="330" cy="139"/>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0026" name="Rectangle 219"/>
              <p:cNvSpPr>
                <a:spLocks noChangeArrowheads="1"/>
              </p:cNvSpPr>
              <p:nvPr/>
            </p:nvSpPr>
            <p:spPr bwMode="auto">
              <a:xfrm rot="18614222" flipV="1">
                <a:off x="1577" y="1213"/>
                <a:ext cx="156" cy="114"/>
              </a:xfrm>
              <a:prstGeom prst="rect">
                <a:avLst/>
              </a:prstGeom>
              <a:solidFill>
                <a:srgbClr val="000099"/>
              </a:solidFill>
              <a:ln w="9525">
                <a:noFill/>
                <a:miter lim="800000"/>
                <a:headEnd type="none" w="lg" len="lg"/>
                <a:tailEnd type="none" w="lg" len="lg"/>
              </a:ln>
            </p:spPr>
            <p:txBody>
              <a:bodyPr wrap="none" anchor="ctr"/>
              <a:lstStyle/>
              <a:p>
                <a:endParaRPr lang="en-US"/>
              </a:p>
            </p:txBody>
          </p:sp>
          <p:sp>
            <p:nvSpPr>
              <p:cNvPr id="40027" name="Arc 220"/>
              <p:cNvSpPr>
                <a:spLocks/>
              </p:cNvSpPr>
              <p:nvPr/>
            </p:nvSpPr>
            <p:spPr bwMode="auto">
              <a:xfrm rot="18614222" flipV="1">
                <a:off x="483" y="1405"/>
                <a:ext cx="832" cy="155"/>
              </a:xfrm>
              <a:custGeom>
                <a:avLst/>
                <a:gdLst>
                  <a:gd name="T0" fmla="*/ 0 w 38600"/>
                  <a:gd name="T1" fmla="*/ 85 h 21600"/>
                  <a:gd name="T2" fmla="*/ 832 w 38600"/>
                  <a:gd name="T3" fmla="*/ 85 h 21600"/>
                  <a:gd name="T4" fmla="*/ 416 w 38600"/>
                  <a:gd name="T5" fmla="*/ 155 h 21600"/>
                  <a:gd name="T6" fmla="*/ 0 60000 65536"/>
                  <a:gd name="T7" fmla="*/ 0 60000 65536"/>
                  <a:gd name="T8" fmla="*/ 0 60000 65536"/>
                  <a:gd name="T9" fmla="*/ 0 w 38600"/>
                  <a:gd name="T10" fmla="*/ 0 h 21600"/>
                  <a:gd name="T11" fmla="*/ 38600 w 38600"/>
                  <a:gd name="T12" fmla="*/ 21600 h 21600"/>
                </a:gdLst>
                <a:ahLst/>
                <a:cxnLst>
                  <a:cxn ang="T6">
                    <a:pos x="T0" y="T1"/>
                  </a:cxn>
                  <a:cxn ang="T7">
                    <a:pos x="T2" y="T3"/>
                  </a:cxn>
                  <a:cxn ang="T8">
                    <a:pos x="T4" y="T5"/>
                  </a:cxn>
                </a:cxnLst>
                <a:rect l="T9" t="T10" r="T11" b="T12"/>
                <a:pathLst>
                  <a:path w="38600" h="21600" fill="none" extrusionOk="0">
                    <a:moveTo>
                      <a:pt x="0" y="11908"/>
                    </a:moveTo>
                    <a:cubicBezTo>
                      <a:pt x="3665" y="4608"/>
                      <a:pt x="11135" y="-1"/>
                      <a:pt x="19304" y="0"/>
                    </a:cubicBezTo>
                    <a:cubicBezTo>
                      <a:pt x="27466" y="0"/>
                      <a:pt x="34931" y="4601"/>
                      <a:pt x="38599" y="11893"/>
                    </a:cubicBezTo>
                  </a:path>
                  <a:path w="38600" h="21600" stroke="0" extrusionOk="0">
                    <a:moveTo>
                      <a:pt x="0" y="11908"/>
                    </a:moveTo>
                    <a:cubicBezTo>
                      <a:pt x="3665" y="4608"/>
                      <a:pt x="11135" y="-1"/>
                      <a:pt x="19304" y="0"/>
                    </a:cubicBezTo>
                    <a:cubicBezTo>
                      <a:pt x="27466" y="0"/>
                      <a:pt x="34931" y="4601"/>
                      <a:pt x="38599" y="11893"/>
                    </a:cubicBezTo>
                    <a:lnTo>
                      <a:pt x="19304" y="21600"/>
                    </a:lnTo>
                    <a:close/>
                  </a:path>
                </a:pathLst>
              </a:custGeom>
              <a:solidFill>
                <a:srgbClr val="000099"/>
              </a:solidFill>
              <a:ln w="9525">
                <a:solidFill>
                  <a:schemeClr val="tx1"/>
                </a:solidFill>
                <a:round/>
                <a:headEnd type="none" w="lg" len="lg"/>
                <a:tailEnd type="none" w="lg" len="lg"/>
              </a:ln>
            </p:spPr>
            <p:txBody>
              <a:bodyPr wrap="none" anchor="ctr"/>
              <a:lstStyle/>
              <a:p>
                <a:endParaRPr lang="en-US"/>
              </a:p>
            </p:txBody>
          </p:sp>
          <p:sp>
            <p:nvSpPr>
              <p:cNvPr id="40028" name="Line 221"/>
              <p:cNvSpPr>
                <a:spLocks noChangeShapeType="1"/>
              </p:cNvSpPr>
              <p:nvPr/>
            </p:nvSpPr>
            <p:spPr bwMode="auto">
              <a:xfrm rot="-2985778" flipH="1" flipV="1">
                <a:off x="1238" y="1165"/>
                <a:ext cx="416" cy="196"/>
              </a:xfrm>
              <a:prstGeom prst="line">
                <a:avLst/>
              </a:prstGeom>
              <a:noFill/>
              <a:ln w="9525">
                <a:solidFill>
                  <a:schemeClr val="tx1"/>
                </a:solidFill>
                <a:round/>
                <a:headEnd type="none" w="lg" len="lg"/>
                <a:tailEnd type="none" w="lg" len="lg"/>
              </a:ln>
            </p:spPr>
            <p:txBody>
              <a:bodyPr wrap="none" anchor="ctr"/>
              <a:lstStyle/>
              <a:p>
                <a:endParaRPr lang="en-US"/>
              </a:p>
            </p:txBody>
          </p:sp>
          <p:sp>
            <p:nvSpPr>
              <p:cNvPr id="40029" name="AutoShape 222" descr="Dark horizontal"/>
              <p:cNvSpPr>
                <a:spLocks noChangeArrowheads="1"/>
              </p:cNvSpPr>
              <p:nvPr/>
            </p:nvSpPr>
            <p:spPr bwMode="auto">
              <a:xfrm rot="18614222" flipV="1">
                <a:off x="1107" y="1567"/>
                <a:ext cx="555" cy="106"/>
              </a:xfrm>
              <a:prstGeom prst="parallelogram">
                <a:avLst>
                  <a:gd name="adj" fmla="val 223930"/>
                </a:avLst>
              </a:prstGeom>
              <a:pattFill prst="dkHorz">
                <a:fgClr>
                  <a:schemeClr val="tx1"/>
                </a:fgClr>
                <a:bgClr>
                  <a:srgbClr val="FFFFFF"/>
                </a:bgClr>
              </a:pattFill>
              <a:ln w="12700">
                <a:solidFill>
                  <a:schemeClr val="tx1"/>
                </a:solidFill>
                <a:miter lim="800000"/>
                <a:headEnd type="none" w="lg" len="lg"/>
                <a:tailEnd type="none" w="lg" len="lg"/>
              </a:ln>
            </p:spPr>
            <p:txBody>
              <a:bodyPr wrap="none" anchor="ctr"/>
              <a:lstStyle/>
              <a:p>
                <a:endParaRPr lang="en-US"/>
              </a:p>
            </p:txBody>
          </p:sp>
          <p:sp>
            <p:nvSpPr>
              <p:cNvPr id="40030" name="Oval 223"/>
              <p:cNvSpPr>
                <a:spLocks noChangeArrowheads="1"/>
              </p:cNvSpPr>
              <p:nvPr/>
            </p:nvSpPr>
            <p:spPr bwMode="auto">
              <a:xfrm rot="18614222" flipV="1">
                <a:off x="854" y="1746"/>
                <a:ext cx="34"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31" name="Oval 224"/>
              <p:cNvSpPr>
                <a:spLocks noChangeArrowheads="1"/>
              </p:cNvSpPr>
              <p:nvPr/>
            </p:nvSpPr>
            <p:spPr bwMode="auto">
              <a:xfrm rot="18614222" flipV="1">
                <a:off x="1161" y="1369"/>
                <a:ext cx="35" cy="17"/>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32" name="Oval 225"/>
              <p:cNvSpPr>
                <a:spLocks noChangeArrowheads="1"/>
              </p:cNvSpPr>
              <p:nvPr/>
            </p:nvSpPr>
            <p:spPr bwMode="auto">
              <a:xfrm rot="18614222" flipV="1">
                <a:off x="1179" y="1158"/>
                <a:ext cx="35" cy="16"/>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0033" name="Oval 226"/>
              <p:cNvSpPr>
                <a:spLocks noChangeArrowheads="1"/>
              </p:cNvSpPr>
              <p:nvPr/>
            </p:nvSpPr>
            <p:spPr bwMode="auto">
              <a:xfrm rot="18614222" flipV="1">
                <a:off x="665" y="1791"/>
                <a:ext cx="35" cy="17"/>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grpSp>
      </p:grpSp>
      <p:sp>
        <p:nvSpPr>
          <p:cNvPr id="39965" name="Text Box 227"/>
          <p:cNvSpPr txBox="1">
            <a:spLocks noChangeArrowheads="1"/>
          </p:cNvSpPr>
          <p:nvPr/>
        </p:nvSpPr>
        <p:spPr bwMode="auto">
          <a:xfrm>
            <a:off x="6208713" y="4800600"/>
            <a:ext cx="2116285" cy="830997"/>
          </a:xfrm>
          <a:prstGeom prst="rect">
            <a:avLst/>
          </a:prstGeom>
          <a:noFill/>
          <a:ln w="38100">
            <a:noFill/>
            <a:miter lim="800000"/>
            <a:headEnd/>
            <a:tailEnd/>
          </a:ln>
        </p:spPr>
        <p:txBody>
          <a:bodyPr wrap="none">
            <a:spAutoFit/>
          </a:bodyPr>
          <a:lstStyle/>
          <a:p>
            <a:pPr algn="ctr" eaLnBrk="1" hangingPunct="1"/>
            <a:r>
              <a:rPr lang="en-US" sz="2400" b="1" dirty="0">
                <a:latin typeface="Times New Roman" pitchFamily="18" charset="0"/>
              </a:rPr>
              <a:t>FIELD POLE </a:t>
            </a:r>
          </a:p>
          <a:p>
            <a:pPr algn="ctr" eaLnBrk="1" hangingPunct="1"/>
            <a:r>
              <a:rPr lang="en-US" sz="2400" b="1" dirty="0">
                <a:latin typeface="Times New Roman" pitchFamily="18" charset="0"/>
              </a:rPr>
              <a:t>&amp; COIL</a:t>
            </a:r>
          </a:p>
        </p:txBody>
      </p:sp>
      <p:sp>
        <p:nvSpPr>
          <p:cNvPr id="39966" name="Line 228"/>
          <p:cNvSpPr>
            <a:spLocks noChangeShapeType="1"/>
          </p:cNvSpPr>
          <p:nvPr/>
        </p:nvSpPr>
        <p:spPr bwMode="auto">
          <a:xfrm flipH="1" flipV="1">
            <a:off x="5486400" y="4800600"/>
            <a:ext cx="685800" cy="228600"/>
          </a:xfrm>
          <a:prstGeom prst="line">
            <a:avLst/>
          </a:prstGeom>
          <a:noFill/>
          <a:ln w="38100">
            <a:solidFill>
              <a:schemeClr val="tx1">
                <a:lumMod val="65000"/>
                <a:lumOff val="35000"/>
              </a:schemeClr>
            </a:solidFill>
            <a:round/>
            <a:headEnd/>
            <a:tailEnd type="triangle" w="med" len="med"/>
          </a:ln>
        </p:spPr>
        <p:txBody>
          <a:bodyPr/>
          <a:lstStyle/>
          <a:p>
            <a:endParaRPr lang="en-US"/>
          </a:p>
        </p:txBody>
      </p:sp>
      <p:sp>
        <p:nvSpPr>
          <p:cNvPr id="229" name="Rectangle 228"/>
          <p:cNvSpPr/>
          <p:nvPr/>
        </p:nvSpPr>
        <p:spPr>
          <a:xfrm>
            <a:off x="381000" y="533400"/>
            <a:ext cx="8763000" cy="646331"/>
          </a:xfrm>
          <a:prstGeom prst="rect">
            <a:avLst/>
          </a:prstGeom>
        </p:spPr>
        <p:txBody>
          <a:bodyPr wrap="square">
            <a:spAutoFit/>
          </a:bodyPr>
          <a:lstStyle/>
          <a:p>
            <a:r>
              <a:rPr lang="en-US" sz="3600" b="1" dirty="0" smtClean="0">
                <a:latin typeface="Times New Roman" pitchFamily="18" charset="0"/>
              </a:rPr>
              <a:t>MAIN CONSTRUCTIONAL FEATURES</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5562600" y="1752600"/>
            <a:ext cx="3581400" cy="3124200"/>
            <a:chOff x="2592" y="1104"/>
            <a:chExt cx="2688" cy="2400"/>
          </a:xfrm>
        </p:grpSpPr>
        <p:sp>
          <p:nvSpPr>
            <p:cNvPr id="40978" name="Rectangle 17" descr="Dark upward diagonal"/>
            <p:cNvSpPr>
              <a:spLocks noChangeArrowheads="1"/>
            </p:cNvSpPr>
            <p:nvPr/>
          </p:nvSpPr>
          <p:spPr bwMode="auto">
            <a:xfrm>
              <a:off x="2976" y="3072"/>
              <a:ext cx="432" cy="144"/>
            </a:xfrm>
            <a:prstGeom prst="rect">
              <a:avLst/>
            </a:prstGeom>
            <a:pattFill prst="dkUpDiag">
              <a:fgClr>
                <a:srgbClr val="FF0000"/>
              </a:fgClr>
              <a:bgClr>
                <a:srgbClr val="FFFFFF"/>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FF0000"/>
              </a:extrusionClr>
            </a:sp3d>
          </p:spPr>
          <p:txBody>
            <a:bodyPr wrap="none" anchor="ctr">
              <a:flatTx/>
            </a:bodyPr>
            <a:lstStyle/>
            <a:p>
              <a:endParaRPr lang="en-US"/>
            </a:p>
          </p:txBody>
        </p:sp>
        <p:sp>
          <p:nvSpPr>
            <p:cNvPr id="40979" name="Rectangle 18" descr="Dark upward diagonal"/>
            <p:cNvSpPr>
              <a:spLocks noChangeArrowheads="1"/>
            </p:cNvSpPr>
            <p:nvPr/>
          </p:nvSpPr>
          <p:spPr bwMode="auto">
            <a:xfrm>
              <a:off x="3759" y="3360"/>
              <a:ext cx="432" cy="144"/>
            </a:xfrm>
            <a:prstGeom prst="rect">
              <a:avLst/>
            </a:prstGeom>
            <a:pattFill prst="dkUpDiag">
              <a:fgClr>
                <a:srgbClr val="FF0000"/>
              </a:fgClr>
              <a:bgClr>
                <a:schemeClr val="bg1"/>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66CCFF"/>
              </a:extrusionClr>
            </a:sp3d>
          </p:spPr>
          <p:txBody>
            <a:bodyPr wrap="none" anchor="ctr">
              <a:flatTx/>
            </a:bodyPr>
            <a:lstStyle/>
            <a:p>
              <a:endParaRPr lang="en-US"/>
            </a:p>
          </p:txBody>
        </p:sp>
        <p:sp>
          <p:nvSpPr>
            <p:cNvPr id="40980" name="AutoShape 19"/>
            <p:cNvSpPr>
              <a:spLocks noChangeArrowheads="1"/>
            </p:cNvSpPr>
            <p:nvPr/>
          </p:nvSpPr>
          <p:spPr bwMode="auto">
            <a:xfrm flipV="1">
              <a:off x="3408" y="2592"/>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solidFill>
              <a:srgbClr val="66CCFF"/>
            </a:solid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981" name="AutoShape 20" descr="Dark upward diagonal"/>
            <p:cNvSpPr>
              <a:spLocks noChangeArrowheads="1"/>
            </p:cNvSpPr>
            <p:nvPr/>
          </p:nvSpPr>
          <p:spPr bwMode="auto">
            <a:xfrm flipV="1">
              <a:off x="2592" y="3024"/>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pattFill prst="dkUpDiag">
              <a:fgClr>
                <a:srgbClr val="FF3300"/>
              </a:fgClr>
              <a:bgClr>
                <a:schemeClr val="bg1"/>
              </a:bgClr>
            </a:patt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982" name="AutoShape 21" descr="Dark upward diagonal"/>
            <p:cNvSpPr>
              <a:spLocks noChangeArrowheads="1"/>
            </p:cNvSpPr>
            <p:nvPr/>
          </p:nvSpPr>
          <p:spPr bwMode="auto">
            <a:xfrm rot="15093320" flipV="1">
              <a:off x="2952" y="242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3" name="AutoShape 22" descr="Dark upward diagonal"/>
            <p:cNvSpPr>
              <a:spLocks noChangeArrowheads="1"/>
            </p:cNvSpPr>
            <p:nvPr/>
          </p:nvSpPr>
          <p:spPr bwMode="auto">
            <a:xfrm rot="15902401" flipV="1">
              <a:off x="2904" y="223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4" name="AutoShape 23" descr="Dark upward diagonal"/>
            <p:cNvSpPr>
              <a:spLocks noChangeArrowheads="1"/>
            </p:cNvSpPr>
            <p:nvPr/>
          </p:nvSpPr>
          <p:spPr bwMode="auto">
            <a:xfrm rot="17114561" flipV="1">
              <a:off x="2919" y="199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5" name="AutoShape 24" descr="Dark upward diagonal"/>
            <p:cNvSpPr>
              <a:spLocks noChangeArrowheads="1"/>
            </p:cNvSpPr>
            <p:nvPr/>
          </p:nvSpPr>
          <p:spPr bwMode="auto">
            <a:xfrm rot="17379502" flipV="1">
              <a:off x="3048" y="1800"/>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6" name="AutoShape 25" descr="Dark upward diagonal"/>
            <p:cNvSpPr>
              <a:spLocks noChangeArrowheads="1"/>
            </p:cNvSpPr>
            <p:nvPr/>
          </p:nvSpPr>
          <p:spPr bwMode="auto">
            <a:xfrm rot="18785703" flipV="1">
              <a:off x="3192" y="165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7" name="AutoShape 26" descr="Dark upward diagonal"/>
            <p:cNvSpPr>
              <a:spLocks noChangeArrowheads="1"/>
            </p:cNvSpPr>
            <p:nvPr/>
          </p:nvSpPr>
          <p:spPr bwMode="auto">
            <a:xfrm>
              <a:off x="2976" y="1728"/>
              <a:ext cx="1296" cy="1344"/>
            </a:xfrm>
            <a:custGeom>
              <a:avLst/>
              <a:gdLst>
                <a:gd name="T0" fmla="*/ 648 w 21600"/>
                <a:gd name="T1" fmla="*/ 0 h 21600"/>
                <a:gd name="T2" fmla="*/ 647 w 21600"/>
                <a:gd name="T3" fmla="*/ 1301 h 21600"/>
                <a:gd name="T4" fmla="*/ 648 w 21600"/>
                <a:gd name="T5" fmla="*/ 86 h 21600"/>
                <a:gd name="T6" fmla="*/ 649 w 21600"/>
                <a:gd name="T7" fmla="*/ 1301 h 21600"/>
                <a:gd name="T8" fmla="*/ 0 60000 65536"/>
                <a:gd name="T9" fmla="*/ 0 60000 65536"/>
                <a:gd name="T10" fmla="*/ 0 60000 65536"/>
                <a:gd name="T11" fmla="*/ 0 60000 65536"/>
                <a:gd name="T12" fmla="*/ 0 w 21600"/>
                <a:gd name="T13" fmla="*/ 0 h 21600"/>
                <a:gd name="T14" fmla="*/ 21600 w 21600"/>
                <a:gd name="T15" fmla="*/ 21488 h 21600"/>
              </a:gdLst>
              <a:ahLst/>
              <a:cxnLst>
                <a:cxn ang="T8">
                  <a:pos x="T0" y="T1"/>
                </a:cxn>
                <a:cxn ang="T9">
                  <a:pos x="T2" y="T3"/>
                </a:cxn>
                <a:cxn ang="T10">
                  <a:pos x="T4" y="T5"/>
                </a:cxn>
                <a:cxn ang="T11">
                  <a:pos x="T6" y="T7"/>
                </a:cxn>
              </a:cxnLst>
              <a:rect l="T12" t="T13" r="T14" b="T15"/>
              <a:pathLst>
                <a:path w="21600" h="21600">
                  <a:moveTo>
                    <a:pt x="10783" y="20217"/>
                  </a:moveTo>
                  <a:cubicBezTo>
                    <a:pt x="5588" y="20208"/>
                    <a:pt x="1382" y="15994"/>
                    <a:pt x="1382" y="10800"/>
                  </a:cubicBezTo>
                  <a:cubicBezTo>
                    <a:pt x="1382" y="5598"/>
                    <a:pt x="5598" y="1382"/>
                    <a:pt x="10800" y="1382"/>
                  </a:cubicBezTo>
                  <a:cubicBezTo>
                    <a:pt x="16001" y="1382"/>
                    <a:pt x="20218" y="5598"/>
                    <a:pt x="20218" y="10800"/>
                  </a:cubicBezTo>
                  <a:cubicBezTo>
                    <a:pt x="20218" y="15994"/>
                    <a:pt x="16011" y="20208"/>
                    <a:pt x="10816" y="20217"/>
                  </a:cubicBezTo>
                  <a:lnTo>
                    <a:pt x="10819" y="21599"/>
                  </a:lnTo>
                  <a:cubicBezTo>
                    <a:pt x="16776" y="21589"/>
                    <a:pt x="21600" y="16757"/>
                    <a:pt x="21600" y="10800"/>
                  </a:cubicBezTo>
                  <a:cubicBezTo>
                    <a:pt x="21600" y="4835"/>
                    <a:pt x="16764" y="0"/>
                    <a:pt x="10800" y="0"/>
                  </a:cubicBezTo>
                  <a:cubicBezTo>
                    <a:pt x="4835" y="0"/>
                    <a:pt x="0" y="4835"/>
                    <a:pt x="0" y="10800"/>
                  </a:cubicBezTo>
                  <a:cubicBezTo>
                    <a:pt x="-1" y="16757"/>
                    <a:pt x="4823" y="21589"/>
                    <a:pt x="10780" y="21599"/>
                  </a:cubicBez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2" dir="t"/>
            </a:scene3d>
            <a:sp3d extrusionH="1801800" prstMaterial="legacyMatte">
              <a:bevelT w="13500" h="13500" prst="angle"/>
              <a:bevelB w="13500" h="13500" prst="angle"/>
              <a:extrusionClr>
                <a:srgbClr val="C0C0C0"/>
              </a:extrusionClr>
            </a:sp3d>
          </p:spPr>
          <p:txBody>
            <a:bodyPr wrap="none" anchor="ctr">
              <a:flatTx/>
            </a:bodyPr>
            <a:lstStyle/>
            <a:p>
              <a:endParaRPr lang="en-US"/>
            </a:p>
          </p:txBody>
        </p:sp>
        <p:sp>
          <p:nvSpPr>
            <p:cNvPr id="40988" name="AutoShape 27" descr="Dark upward diagonal"/>
            <p:cNvSpPr>
              <a:spLocks noChangeArrowheads="1"/>
            </p:cNvSpPr>
            <p:nvPr/>
          </p:nvSpPr>
          <p:spPr bwMode="auto">
            <a:xfrm rot="3171931" flipV="1">
              <a:off x="4038" y="1800"/>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89" name="AutoShape 28" descr="Dark upward diagonal"/>
            <p:cNvSpPr>
              <a:spLocks noChangeArrowheads="1"/>
            </p:cNvSpPr>
            <p:nvPr/>
          </p:nvSpPr>
          <p:spPr bwMode="auto">
            <a:xfrm rot="3606490" flipV="1">
              <a:off x="4164" y="199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90" name="AutoShape 29" descr="Dark upward diagonal"/>
            <p:cNvSpPr>
              <a:spLocks noChangeArrowheads="1"/>
            </p:cNvSpPr>
            <p:nvPr/>
          </p:nvSpPr>
          <p:spPr bwMode="auto">
            <a:xfrm rot="5187566" flipV="1">
              <a:off x="4212" y="223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91" name="AutoShape 30" descr="Dark upward diagonal"/>
            <p:cNvSpPr>
              <a:spLocks noChangeArrowheads="1"/>
            </p:cNvSpPr>
            <p:nvPr/>
          </p:nvSpPr>
          <p:spPr bwMode="auto">
            <a:xfrm rot="5187566" flipV="1">
              <a:off x="4212" y="242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92" name="AutoShape 31" descr="Dark upward diagonal"/>
            <p:cNvSpPr>
              <a:spLocks noChangeArrowheads="1"/>
            </p:cNvSpPr>
            <p:nvPr/>
          </p:nvSpPr>
          <p:spPr bwMode="auto">
            <a:xfrm rot="5898815" flipV="1">
              <a:off x="4197" y="261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93" name="AutoShape 32" descr="Dark upward diagonal"/>
            <p:cNvSpPr>
              <a:spLocks noChangeArrowheads="1"/>
            </p:cNvSpPr>
            <p:nvPr/>
          </p:nvSpPr>
          <p:spPr bwMode="auto">
            <a:xfrm rot="21084544" flipV="1">
              <a:off x="3408" y="1569"/>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0994" name="AutoShape 33"/>
            <p:cNvSpPr>
              <a:spLocks noChangeArrowheads="1"/>
            </p:cNvSpPr>
            <p:nvPr/>
          </p:nvSpPr>
          <p:spPr bwMode="auto">
            <a:xfrm>
              <a:off x="3729" y="1104"/>
              <a:ext cx="384" cy="384"/>
            </a:xfrm>
            <a:custGeom>
              <a:avLst/>
              <a:gdLst>
                <a:gd name="T0" fmla="*/ 192 w 21600"/>
                <a:gd name="T1" fmla="*/ 0 h 21600"/>
                <a:gd name="T2" fmla="*/ 153 w 21600"/>
                <a:gd name="T3" fmla="*/ 339 h 21600"/>
                <a:gd name="T4" fmla="*/ 192 w 21600"/>
                <a:gd name="T5" fmla="*/ 80 h 21600"/>
                <a:gd name="T6" fmla="*/ 231 w 21600"/>
                <a:gd name="T7" fmla="*/ 339 h 21600"/>
                <a:gd name="T8" fmla="*/ 0 60000 65536"/>
                <a:gd name="T9" fmla="*/ 0 60000 65536"/>
                <a:gd name="T10" fmla="*/ 0 60000 65536"/>
                <a:gd name="T11" fmla="*/ 0 60000 65536"/>
                <a:gd name="T12" fmla="*/ 0 w 21600"/>
                <a:gd name="T13" fmla="*/ 0 h 21600"/>
                <a:gd name="T14" fmla="*/ 21600 w 21600"/>
                <a:gd name="T15" fmla="*/ 20588 h 21600"/>
              </a:gdLst>
              <a:ahLst/>
              <a:cxnLst>
                <a:cxn ang="T8">
                  <a:pos x="T0" y="T1"/>
                </a:cxn>
                <a:cxn ang="T9">
                  <a:pos x="T2" y="T3"/>
                </a:cxn>
                <a:cxn ang="T10">
                  <a:pos x="T4" y="T5"/>
                </a:cxn>
                <a:cxn ang="T11">
                  <a:pos x="T6" y="T7"/>
                </a:cxn>
              </a:cxnLst>
              <a:rect l="T12" t="T13" r="T14" b="T15"/>
              <a:pathLst>
                <a:path w="21600" h="21600">
                  <a:moveTo>
                    <a:pt x="9169" y="16874"/>
                  </a:moveTo>
                  <a:cubicBezTo>
                    <a:pt x="6420" y="16136"/>
                    <a:pt x="4510" y="13645"/>
                    <a:pt x="4510" y="10800"/>
                  </a:cubicBezTo>
                  <a:cubicBezTo>
                    <a:pt x="4510" y="7326"/>
                    <a:pt x="7326" y="4510"/>
                    <a:pt x="10800" y="4510"/>
                  </a:cubicBezTo>
                  <a:cubicBezTo>
                    <a:pt x="14273" y="4510"/>
                    <a:pt x="17090" y="7326"/>
                    <a:pt x="17090" y="10800"/>
                  </a:cubicBezTo>
                  <a:cubicBezTo>
                    <a:pt x="17090" y="13645"/>
                    <a:pt x="15179" y="16136"/>
                    <a:pt x="12430" y="16874"/>
                  </a:cubicBezTo>
                  <a:lnTo>
                    <a:pt x="13600" y="21230"/>
                  </a:lnTo>
                  <a:cubicBezTo>
                    <a:pt x="18319" y="19963"/>
                    <a:pt x="21600" y="15686"/>
                    <a:pt x="21600" y="10800"/>
                  </a:cubicBezTo>
                  <a:cubicBezTo>
                    <a:pt x="21600" y="4835"/>
                    <a:pt x="16764" y="0"/>
                    <a:pt x="10800" y="0"/>
                  </a:cubicBezTo>
                  <a:cubicBezTo>
                    <a:pt x="4835" y="0"/>
                    <a:pt x="0" y="4835"/>
                    <a:pt x="0" y="10800"/>
                  </a:cubicBezTo>
                  <a:cubicBezTo>
                    <a:pt x="-1" y="15686"/>
                    <a:pt x="3280" y="19963"/>
                    <a:pt x="7999" y="21230"/>
                  </a:cubicBezTo>
                  <a:close/>
                </a:path>
              </a:pathLst>
            </a:custGeom>
            <a:solidFill>
              <a:srgbClr val="66CCFF"/>
            </a:solidFill>
            <a:ln w="9525">
              <a:miter lim="800000"/>
              <a:headEnd/>
              <a:tailEnd/>
            </a:ln>
            <a:scene3d>
              <a:camera prst="legacyObliqueTopRight">
                <a:rot lat="0" lon="899999" rev="0"/>
              </a:camera>
              <a:lightRig rig="legacyFlat3" dir="t"/>
            </a:scene3d>
            <a:sp3d extrusionH="49200" prstMaterial="legacyMatte">
              <a:bevelT w="13500" h="13500" prst="angle"/>
              <a:bevelB w="13500" h="13500" prst="angle"/>
              <a:extrusionClr>
                <a:srgbClr val="C0C0C0"/>
              </a:extrusionClr>
            </a:sp3d>
          </p:spPr>
          <p:txBody>
            <a:bodyPr wrap="none" anchor="ctr">
              <a:flatTx/>
            </a:bodyPr>
            <a:lstStyle/>
            <a:p>
              <a:endParaRPr lang="en-US"/>
            </a:p>
          </p:txBody>
        </p:sp>
        <p:sp>
          <p:nvSpPr>
            <p:cNvPr id="40995" name="Oval 34"/>
            <p:cNvSpPr>
              <a:spLocks noChangeArrowheads="1"/>
            </p:cNvSpPr>
            <p:nvPr/>
          </p:nvSpPr>
          <p:spPr bwMode="auto">
            <a:xfrm>
              <a:off x="3906" y="1344"/>
              <a:ext cx="96" cy="96"/>
            </a:xfrm>
            <a:prstGeom prst="ellipse">
              <a:avLst/>
            </a:prstGeom>
            <a:solidFill>
              <a:schemeClr val="accent1"/>
            </a:solidFill>
            <a:ln w="9525">
              <a:round/>
              <a:headEnd/>
              <a:tailEnd/>
            </a:ln>
            <a:scene3d>
              <a:camera prst="legacyPerspectiveFront">
                <a:rot lat="16199997" lon="0" rev="0"/>
              </a:camera>
              <a:lightRig rig="legacyFlat3" dir="b"/>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0996" name="AutoShape 35" descr="Dark upward diagonal"/>
            <p:cNvSpPr>
              <a:spLocks noChangeArrowheads="1"/>
            </p:cNvSpPr>
            <p:nvPr/>
          </p:nvSpPr>
          <p:spPr bwMode="auto">
            <a:xfrm rot="1870304" flipV="1">
              <a:off x="3870" y="1647"/>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grpSp>
      <p:sp>
        <p:nvSpPr>
          <p:cNvPr id="40974" name="Text Box 37"/>
          <p:cNvSpPr txBox="1">
            <a:spLocks noChangeArrowheads="1"/>
          </p:cNvSpPr>
          <p:nvPr/>
        </p:nvSpPr>
        <p:spPr bwMode="auto">
          <a:xfrm>
            <a:off x="838200" y="2729469"/>
            <a:ext cx="5029200" cy="2123658"/>
          </a:xfrm>
          <a:prstGeom prst="rect">
            <a:avLst/>
          </a:prstGeom>
          <a:noFill/>
          <a:ln w="12700">
            <a:noFill/>
            <a:miter lim="800000"/>
            <a:headEnd type="none" w="sm" len="sm"/>
            <a:tailEnd/>
          </a:ln>
        </p:spPr>
        <p:txBody>
          <a:bodyPr anchor="ctr">
            <a:spAutoFit/>
          </a:bodyPr>
          <a:lstStyle/>
          <a:p>
            <a:pPr marL="342900" indent="-342900" algn="just">
              <a:lnSpc>
                <a:spcPct val="110000"/>
              </a:lnSpc>
              <a:buFont typeface="Wingdings" pitchFamily="2" charset="2"/>
              <a:buChar char="ü"/>
            </a:pPr>
            <a:r>
              <a:rPr lang="en-US" sz="2400" dirty="0">
                <a:latin typeface="Times New Roman" pitchFamily="18" charset="0"/>
                <a:cs typeface="Times New Roman" pitchFamily="18" charset="0"/>
              </a:rPr>
              <a:t>The outer cylindrical frame to which  main poles and inter poles are fixed and by means </a:t>
            </a:r>
            <a:r>
              <a:rPr lang="en-US" sz="2400" smtClean="0">
                <a:latin typeface="Times New Roman" pitchFamily="18" charset="0"/>
                <a:cs typeface="Times New Roman" pitchFamily="18" charset="0"/>
              </a:rPr>
              <a:t>of which </a:t>
            </a:r>
            <a:r>
              <a:rPr lang="en-US" sz="2400" dirty="0">
                <a:latin typeface="Times New Roman" pitchFamily="18" charset="0"/>
                <a:cs typeface="Times New Roman" pitchFamily="18" charset="0"/>
              </a:rPr>
              <a:t>the machine is fixed to the foundation is called YOKE. </a:t>
            </a:r>
          </a:p>
        </p:txBody>
      </p:sp>
      <p:sp>
        <p:nvSpPr>
          <p:cNvPr id="40975" name="Rectangle 38"/>
          <p:cNvSpPr>
            <a:spLocks noChangeArrowheads="1"/>
          </p:cNvSpPr>
          <p:nvPr/>
        </p:nvSpPr>
        <p:spPr bwMode="auto">
          <a:xfrm>
            <a:off x="533400" y="1639888"/>
            <a:ext cx="4978426" cy="498598"/>
          </a:xfrm>
          <a:prstGeom prst="rect">
            <a:avLst/>
          </a:prstGeom>
          <a:noFill/>
          <a:ln w="38100">
            <a:noFill/>
            <a:miter lim="800000"/>
            <a:headEnd/>
            <a:tailEnd/>
          </a:ln>
        </p:spPr>
        <p:txBody>
          <a:bodyPr wrap="square">
            <a:spAutoFit/>
          </a:bodyPr>
          <a:lstStyle/>
          <a:p>
            <a:pPr marL="457200" indent="-457200">
              <a:lnSpc>
                <a:spcPct val="110000"/>
              </a:lnSpc>
              <a:buFont typeface="Wingdings" pitchFamily="2" charset="2"/>
              <a:buChar char="Ø"/>
            </a:pPr>
            <a:r>
              <a:rPr lang="en-US" sz="2400" b="1" dirty="0">
                <a:latin typeface="Times New Roman" pitchFamily="18" charset="0"/>
                <a:cs typeface="Times New Roman" pitchFamily="18" charset="0"/>
              </a:rPr>
              <a:t>M</a:t>
            </a:r>
            <a:r>
              <a:rPr lang="en-US" sz="2400" b="1" dirty="0" smtClean="0">
                <a:latin typeface="Times New Roman" pitchFamily="18" charset="0"/>
                <a:cs typeface="Times New Roman" pitchFamily="18" charset="0"/>
              </a:rPr>
              <a:t>agnetic frame or Yoke;</a:t>
            </a:r>
            <a:endParaRPr lang="en-US" sz="2400" b="1" dirty="0">
              <a:latin typeface="Times New Roman" pitchFamily="18" charset="0"/>
              <a:cs typeface="Times New Roman" pitchFamily="18" charset="0"/>
            </a:endParaRPr>
          </a:p>
        </p:txBody>
      </p:sp>
      <p:sp>
        <p:nvSpPr>
          <p:cNvPr id="40976" name="Line 39"/>
          <p:cNvSpPr>
            <a:spLocks noChangeShapeType="1"/>
          </p:cNvSpPr>
          <p:nvPr/>
        </p:nvSpPr>
        <p:spPr bwMode="auto">
          <a:xfrm>
            <a:off x="2209800" y="4689348"/>
            <a:ext cx="4191000" cy="537971"/>
          </a:xfrm>
          <a:prstGeom prst="line">
            <a:avLst/>
          </a:prstGeom>
          <a:noFill/>
          <a:ln w="38100">
            <a:solidFill>
              <a:schemeClr val="tx1">
                <a:lumMod val="65000"/>
                <a:lumOff val="35000"/>
              </a:schemeClr>
            </a:solidFill>
            <a:round/>
            <a:headEnd/>
            <a:tailEnd/>
          </a:ln>
        </p:spPr>
        <p:txBody>
          <a:bodyPr/>
          <a:lstStyle/>
          <a:p>
            <a:endParaRPr lang="en-US" sz="2800" dirty="0"/>
          </a:p>
        </p:txBody>
      </p:sp>
      <p:sp>
        <p:nvSpPr>
          <p:cNvPr id="40977" name="Line 40"/>
          <p:cNvSpPr>
            <a:spLocks noChangeShapeType="1"/>
          </p:cNvSpPr>
          <p:nvPr/>
        </p:nvSpPr>
        <p:spPr bwMode="auto">
          <a:xfrm flipV="1">
            <a:off x="6400800" y="3276600"/>
            <a:ext cx="152400" cy="1981200"/>
          </a:xfrm>
          <a:prstGeom prst="line">
            <a:avLst/>
          </a:prstGeom>
          <a:noFill/>
          <a:ln w="38100">
            <a:solidFill>
              <a:schemeClr val="tx1">
                <a:lumMod val="75000"/>
                <a:lumOff val="25000"/>
              </a:schemeClr>
            </a:solidFill>
            <a:round/>
            <a:headEnd/>
            <a:tailEnd type="triangle" w="med" len="med"/>
          </a:ln>
        </p:spPr>
        <p:txBody>
          <a:bodyPr/>
          <a:lstStyle/>
          <a:p>
            <a:endParaRPr lang="en-US"/>
          </a:p>
        </p:txBody>
      </p:sp>
      <p:sp>
        <p:nvSpPr>
          <p:cNvPr id="37" name="Rectangle 36"/>
          <p:cNvSpPr/>
          <p:nvPr/>
        </p:nvSpPr>
        <p:spPr>
          <a:xfrm>
            <a:off x="304800" y="457200"/>
            <a:ext cx="8610600" cy="646331"/>
          </a:xfrm>
          <a:prstGeom prst="rect">
            <a:avLst/>
          </a:prstGeom>
        </p:spPr>
        <p:txBody>
          <a:bodyPr wrap="square">
            <a:spAutoFit/>
          </a:bodyPr>
          <a:lstStyle/>
          <a:p>
            <a:r>
              <a:rPr lang="en-US" sz="3600" b="1" dirty="0" smtClean="0">
                <a:latin typeface="Times New Roman" pitchFamily="18" charset="0"/>
              </a:rPr>
              <a:t>MAIN CONSTRUCTIONAL FEATURES</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562600" y="1712913"/>
            <a:ext cx="3581400" cy="3124200"/>
            <a:chOff x="2592" y="1104"/>
            <a:chExt cx="2688" cy="2400"/>
          </a:xfrm>
        </p:grpSpPr>
        <p:sp>
          <p:nvSpPr>
            <p:cNvPr id="42000" name="Rectangle 14" descr="Dark upward diagonal"/>
            <p:cNvSpPr>
              <a:spLocks noChangeArrowheads="1"/>
            </p:cNvSpPr>
            <p:nvPr/>
          </p:nvSpPr>
          <p:spPr bwMode="auto">
            <a:xfrm>
              <a:off x="2976" y="3072"/>
              <a:ext cx="432" cy="144"/>
            </a:xfrm>
            <a:prstGeom prst="rect">
              <a:avLst/>
            </a:prstGeom>
            <a:pattFill prst="dkUpDiag">
              <a:fgClr>
                <a:srgbClr val="FF0000"/>
              </a:fgClr>
              <a:bgClr>
                <a:srgbClr val="FFFFFF"/>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FF0000"/>
              </a:extrusionClr>
            </a:sp3d>
          </p:spPr>
          <p:txBody>
            <a:bodyPr wrap="none" anchor="ctr">
              <a:flatTx/>
            </a:bodyPr>
            <a:lstStyle/>
            <a:p>
              <a:endParaRPr lang="en-US"/>
            </a:p>
          </p:txBody>
        </p:sp>
        <p:sp>
          <p:nvSpPr>
            <p:cNvPr id="42001" name="Rectangle 15" descr="Dark upward diagonal"/>
            <p:cNvSpPr>
              <a:spLocks noChangeArrowheads="1"/>
            </p:cNvSpPr>
            <p:nvPr/>
          </p:nvSpPr>
          <p:spPr bwMode="auto">
            <a:xfrm>
              <a:off x="3759" y="3360"/>
              <a:ext cx="432" cy="144"/>
            </a:xfrm>
            <a:prstGeom prst="rect">
              <a:avLst/>
            </a:prstGeom>
            <a:pattFill prst="dkUpDiag">
              <a:fgClr>
                <a:srgbClr val="FF0000"/>
              </a:fgClr>
              <a:bgClr>
                <a:schemeClr val="bg1"/>
              </a:bgClr>
            </a:pattFill>
            <a:ln w="9525">
              <a:miter lim="800000"/>
              <a:headEnd/>
              <a:tailEnd/>
            </a:ln>
            <a:scene3d>
              <a:camera prst="legacyObliqueTopRight">
                <a:rot lat="600000" lon="1799999" rev="0"/>
              </a:camera>
              <a:lightRig rig="legacyFlat3" dir="b"/>
            </a:scene3d>
            <a:sp3d extrusionH="1878000" prstMaterial="legacyMatte">
              <a:bevelT w="13500" h="13500" prst="angle"/>
              <a:bevelB w="13500" h="13500" prst="angle"/>
              <a:extrusionClr>
                <a:srgbClr val="66CCFF"/>
              </a:extrusionClr>
            </a:sp3d>
          </p:spPr>
          <p:txBody>
            <a:bodyPr wrap="none" anchor="ctr">
              <a:flatTx/>
            </a:bodyPr>
            <a:lstStyle/>
            <a:p>
              <a:endParaRPr lang="en-US"/>
            </a:p>
          </p:txBody>
        </p:sp>
        <p:sp>
          <p:nvSpPr>
            <p:cNvPr id="42002" name="AutoShape 16"/>
            <p:cNvSpPr>
              <a:spLocks noChangeArrowheads="1"/>
            </p:cNvSpPr>
            <p:nvPr/>
          </p:nvSpPr>
          <p:spPr bwMode="auto">
            <a:xfrm flipV="1">
              <a:off x="3408" y="2592"/>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solidFill>
              <a:srgbClr val="66CCFF"/>
            </a:solid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2003" name="AutoShape 17" descr="Dark upward diagonal"/>
            <p:cNvSpPr>
              <a:spLocks noChangeArrowheads="1"/>
            </p:cNvSpPr>
            <p:nvPr/>
          </p:nvSpPr>
          <p:spPr bwMode="auto">
            <a:xfrm flipV="1">
              <a:off x="2592" y="3024"/>
              <a:ext cx="1872" cy="192"/>
            </a:xfrm>
            <a:custGeom>
              <a:avLst/>
              <a:gdLst>
                <a:gd name="T0" fmla="*/ 1492 w 21600"/>
                <a:gd name="T1" fmla="*/ 96 h 21600"/>
                <a:gd name="T2" fmla="*/ 936 w 21600"/>
                <a:gd name="T3" fmla="*/ 192 h 21600"/>
                <a:gd name="T4" fmla="*/ 380 w 21600"/>
                <a:gd name="T5" fmla="*/ 96 h 21600"/>
                <a:gd name="T6" fmla="*/ 936 w 21600"/>
                <a:gd name="T7" fmla="*/ 0 h 21600"/>
                <a:gd name="T8" fmla="*/ 0 60000 65536"/>
                <a:gd name="T9" fmla="*/ 0 60000 65536"/>
                <a:gd name="T10" fmla="*/ 0 60000 65536"/>
                <a:gd name="T11" fmla="*/ 0 60000 65536"/>
                <a:gd name="T12" fmla="*/ 6185 w 21600"/>
                <a:gd name="T13" fmla="*/ 6188 h 21600"/>
                <a:gd name="T14" fmla="*/ 15415 w 21600"/>
                <a:gd name="T15" fmla="*/ 15413 h 21600"/>
              </a:gdLst>
              <a:ahLst/>
              <a:cxnLst>
                <a:cxn ang="T8">
                  <a:pos x="T0" y="T1"/>
                </a:cxn>
                <a:cxn ang="T9">
                  <a:pos x="T2" y="T3"/>
                </a:cxn>
                <a:cxn ang="T10">
                  <a:pos x="T4" y="T5"/>
                </a:cxn>
                <a:cxn ang="T11">
                  <a:pos x="T6" y="T7"/>
                </a:cxn>
              </a:cxnLst>
              <a:rect l="T12" t="T13" r="T14" b="T15"/>
              <a:pathLst>
                <a:path w="21600" h="21600">
                  <a:moveTo>
                    <a:pt x="0" y="0"/>
                  </a:moveTo>
                  <a:lnTo>
                    <a:pt x="8769" y="21600"/>
                  </a:lnTo>
                  <a:lnTo>
                    <a:pt x="12831" y="21600"/>
                  </a:lnTo>
                  <a:lnTo>
                    <a:pt x="21600" y="0"/>
                  </a:lnTo>
                  <a:close/>
                </a:path>
              </a:pathLst>
            </a:custGeom>
            <a:pattFill prst="dkUpDiag">
              <a:fgClr>
                <a:srgbClr val="FF3300"/>
              </a:fgClr>
              <a:bgClr>
                <a:schemeClr val="bg1"/>
              </a:bgClr>
            </a:pattFill>
            <a:ln w="9525">
              <a:miter lim="800000"/>
              <a:headEnd/>
              <a:tailEnd/>
            </a:ln>
            <a:scene3d>
              <a:camera prst="legacyObliqueTopRight">
                <a:rot lat="0" lon="2400000" rev="0"/>
              </a:camera>
              <a:lightRig rig="legacyFlat3" dir="r"/>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2004" name="AutoShape 18" descr="Dark upward diagonal"/>
            <p:cNvSpPr>
              <a:spLocks noChangeArrowheads="1"/>
            </p:cNvSpPr>
            <p:nvPr/>
          </p:nvSpPr>
          <p:spPr bwMode="auto">
            <a:xfrm rot="15093320" flipV="1">
              <a:off x="2952" y="242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05" name="AutoShape 19" descr="Dark upward diagonal"/>
            <p:cNvSpPr>
              <a:spLocks noChangeArrowheads="1"/>
            </p:cNvSpPr>
            <p:nvPr/>
          </p:nvSpPr>
          <p:spPr bwMode="auto">
            <a:xfrm rot="15902401" flipV="1">
              <a:off x="2904" y="223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06" name="AutoShape 20" descr="Dark upward diagonal"/>
            <p:cNvSpPr>
              <a:spLocks noChangeArrowheads="1"/>
            </p:cNvSpPr>
            <p:nvPr/>
          </p:nvSpPr>
          <p:spPr bwMode="auto">
            <a:xfrm rot="17114561" flipV="1">
              <a:off x="2919" y="199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07" name="AutoShape 21" descr="Dark upward diagonal"/>
            <p:cNvSpPr>
              <a:spLocks noChangeArrowheads="1"/>
            </p:cNvSpPr>
            <p:nvPr/>
          </p:nvSpPr>
          <p:spPr bwMode="auto">
            <a:xfrm rot="17379502" flipV="1">
              <a:off x="3048" y="1800"/>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08" name="AutoShape 22" descr="Dark upward diagonal"/>
            <p:cNvSpPr>
              <a:spLocks noChangeArrowheads="1"/>
            </p:cNvSpPr>
            <p:nvPr/>
          </p:nvSpPr>
          <p:spPr bwMode="auto">
            <a:xfrm rot="18785703" flipV="1">
              <a:off x="3192" y="165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09" name="AutoShape 23" descr="Dark upward diagonal"/>
            <p:cNvSpPr>
              <a:spLocks noChangeArrowheads="1"/>
            </p:cNvSpPr>
            <p:nvPr/>
          </p:nvSpPr>
          <p:spPr bwMode="auto">
            <a:xfrm>
              <a:off x="2976" y="1728"/>
              <a:ext cx="1296" cy="1344"/>
            </a:xfrm>
            <a:custGeom>
              <a:avLst/>
              <a:gdLst>
                <a:gd name="T0" fmla="*/ 648 w 21600"/>
                <a:gd name="T1" fmla="*/ 0 h 21600"/>
                <a:gd name="T2" fmla="*/ 647 w 21600"/>
                <a:gd name="T3" fmla="*/ 1301 h 21600"/>
                <a:gd name="T4" fmla="*/ 648 w 21600"/>
                <a:gd name="T5" fmla="*/ 86 h 21600"/>
                <a:gd name="T6" fmla="*/ 649 w 21600"/>
                <a:gd name="T7" fmla="*/ 1301 h 21600"/>
                <a:gd name="T8" fmla="*/ 0 60000 65536"/>
                <a:gd name="T9" fmla="*/ 0 60000 65536"/>
                <a:gd name="T10" fmla="*/ 0 60000 65536"/>
                <a:gd name="T11" fmla="*/ 0 60000 65536"/>
                <a:gd name="T12" fmla="*/ 0 w 21600"/>
                <a:gd name="T13" fmla="*/ 0 h 21600"/>
                <a:gd name="T14" fmla="*/ 21600 w 21600"/>
                <a:gd name="T15" fmla="*/ 21488 h 21600"/>
              </a:gdLst>
              <a:ahLst/>
              <a:cxnLst>
                <a:cxn ang="T8">
                  <a:pos x="T0" y="T1"/>
                </a:cxn>
                <a:cxn ang="T9">
                  <a:pos x="T2" y="T3"/>
                </a:cxn>
                <a:cxn ang="T10">
                  <a:pos x="T4" y="T5"/>
                </a:cxn>
                <a:cxn ang="T11">
                  <a:pos x="T6" y="T7"/>
                </a:cxn>
              </a:cxnLst>
              <a:rect l="T12" t="T13" r="T14" b="T15"/>
              <a:pathLst>
                <a:path w="21600" h="21600">
                  <a:moveTo>
                    <a:pt x="10783" y="20217"/>
                  </a:moveTo>
                  <a:cubicBezTo>
                    <a:pt x="5588" y="20208"/>
                    <a:pt x="1382" y="15994"/>
                    <a:pt x="1382" y="10800"/>
                  </a:cubicBezTo>
                  <a:cubicBezTo>
                    <a:pt x="1382" y="5598"/>
                    <a:pt x="5598" y="1382"/>
                    <a:pt x="10800" y="1382"/>
                  </a:cubicBezTo>
                  <a:cubicBezTo>
                    <a:pt x="16001" y="1382"/>
                    <a:pt x="20218" y="5598"/>
                    <a:pt x="20218" y="10800"/>
                  </a:cubicBezTo>
                  <a:cubicBezTo>
                    <a:pt x="20218" y="15994"/>
                    <a:pt x="16011" y="20208"/>
                    <a:pt x="10816" y="20217"/>
                  </a:cubicBezTo>
                  <a:lnTo>
                    <a:pt x="10819" y="21599"/>
                  </a:lnTo>
                  <a:cubicBezTo>
                    <a:pt x="16776" y="21589"/>
                    <a:pt x="21600" y="16757"/>
                    <a:pt x="21600" y="10800"/>
                  </a:cubicBezTo>
                  <a:cubicBezTo>
                    <a:pt x="21600" y="4835"/>
                    <a:pt x="16764" y="0"/>
                    <a:pt x="10800" y="0"/>
                  </a:cubicBezTo>
                  <a:cubicBezTo>
                    <a:pt x="4835" y="0"/>
                    <a:pt x="0" y="4835"/>
                    <a:pt x="0" y="10800"/>
                  </a:cubicBezTo>
                  <a:cubicBezTo>
                    <a:pt x="-1" y="16757"/>
                    <a:pt x="4823" y="21589"/>
                    <a:pt x="10780" y="21599"/>
                  </a:cubicBez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2" dir="t"/>
            </a:scene3d>
            <a:sp3d extrusionH="1801800" prstMaterial="legacyMatte">
              <a:bevelT w="13500" h="13500" prst="angle"/>
              <a:bevelB w="13500" h="13500" prst="angle"/>
              <a:extrusionClr>
                <a:srgbClr val="C0C0C0"/>
              </a:extrusionClr>
            </a:sp3d>
          </p:spPr>
          <p:txBody>
            <a:bodyPr wrap="none" anchor="ctr">
              <a:flatTx/>
            </a:bodyPr>
            <a:lstStyle/>
            <a:p>
              <a:endParaRPr lang="en-US"/>
            </a:p>
          </p:txBody>
        </p:sp>
        <p:sp>
          <p:nvSpPr>
            <p:cNvPr id="42010" name="AutoShape 24" descr="Dark upward diagonal"/>
            <p:cNvSpPr>
              <a:spLocks noChangeArrowheads="1"/>
            </p:cNvSpPr>
            <p:nvPr/>
          </p:nvSpPr>
          <p:spPr bwMode="auto">
            <a:xfrm rot="3171931" flipV="1">
              <a:off x="4038" y="1800"/>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1" name="AutoShape 25" descr="Dark upward diagonal"/>
            <p:cNvSpPr>
              <a:spLocks noChangeArrowheads="1"/>
            </p:cNvSpPr>
            <p:nvPr/>
          </p:nvSpPr>
          <p:spPr bwMode="auto">
            <a:xfrm rot="3606490" flipV="1">
              <a:off x="4164" y="199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2" name="AutoShape 26" descr="Dark upward diagonal"/>
            <p:cNvSpPr>
              <a:spLocks noChangeArrowheads="1"/>
            </p:cNvSpPr>
            <p:nvPr/>
          </p:nvSpPr>
          <p:spPr bwMode="auto">
            <a:xfrm rot="5187566" flipV="1">
              <a:off x="4212" y="2232"/>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3" name="AutoShape 27" descr="Dark upward diagonal"/>
            <p:cNvSpPr>
              <a:spLocks noChangeArrowheads="1"/>
            </p:cNvSpPr>
            <p:nvPr/>
          </p:nvSpPr>
          <p:spPr bwMode="auto">
            <a:xfrm rot="5187566" flipV="1">
              <a:off x="4212" y="2424"/>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4" name="AutoShape 28" descr="Dark upward diagonal"/>
            <p:cNvSpPr>
              <a:spLocks noChangeArrowheads="1"/>
            </p:cNvSpPr>
            <p:nvPr/>
          </p:nvSpPr>
          <p:spPr bwMode="auto">
            <a:xfrm rot="5898815" flipV="1">
              <a:off x="4197" y="2616"/>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r"/>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5" name="AutoShape 29" descr="Dark upward diagonal"/>
            <p:cNvSpPr>
              <a:spLocks noChangeArrowheads="1"/>
            </p:cNvSpPr>
            <p:nvPr/>
          </p:nvSpPr>
          <p:spPr bwMode="auto">
            <a:xfrm rot="21084544" flipV="1">
              <a:off x="3408" y="1569"/>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sp>
          <p:nvSpPr>
            <p:cNvPr id="42016" name="AutoShape 30"/>
            <p:cNvSpPr>
              <a:spLocks noChangeArrowheads="1"/>
            </p:cNvSpPr>
            <p:nvPr/>
          </p:nvSpPr>
          <p:spPr bwMode="auto">
            <a:xfrm>
              <a:off x="3729" y="1104"/>
              <a:ext cx="384" cy="384"/>
            </a:xfrm>
            <a:custGeom>
              <a:avLst/>
              <a:gdLst>
                <a:gd name="T0" fmla="*/ 192 w 21600"/>
                <a:gd name="T1" fmla="*/ 0 h 21600"/>
                <a:gd name="T2" fmla="*/ 153 w 21600"/>
                <a:gd name="T3" fmla="*/ 339 h 21600"/>
                <a:gd name="T4" fmla="*/ 192 w 21600"/>
                <a:gd name="T5" fmla="*/ 80 h 21600"/>
                <a:gd name="T6" fmla="*/ 231 w 21600"/>
                <a:gd name="T7" fmla="*/ 339 h 21600"/>
                <a:gd name="T8" fmla="*/ 0 60000 65536"/>
                <a:gd name="T9" fmla="*/ 0 60000 65536"/>
                <a:gd name="T10" fmla="*/ 0 60000 65536"/>
                <a:gd name="T11" fmla="*/ 0 60000 65536"/>
                <a:gd name="T12" fmla="*/ 0 w 21600"/>
                <a:gd name="T13" fmla="*/ 0 h 21600"/>
                <a:gd name="T14" fmla="*/ 21600 w 21600"/>
                <a:gd name="T15" fmla="*/ 20588 h 21600"/>
              </a:gdLst>
              <a:ahLst/>
              <a:cxnLst>
                <a:cxn ang="T8">
                  <a:pos x="T0" y="T1"/>
                </a:cxn>
                <a:cxn ang="T9">
                  <a:pos x="T2" y="T3"/>
                </a:cxn>
                <a:cxn ang="T10">
                  <a:pos x="T4" y="T5"/>
                </a:cxn>
                <a:cxn ang="T11">
                  <a:pos x="T6" y="T7"/>
                </a:cxn>
              </a:cxnLst>
              <a:rect l="T12" t="T13" r="T14" b="T15"/>
              <a:pathLst>
                <a:path w="21600" h="21600">
                  <a:moveTo>
                    <a:pt x="9169" y="16874"/>
                  </a:moveTo>
                  <a:cubicBezTo>
                    <a:pt x="6420" y="16136"/>
                    <a:pt x="4510" y="13645"/>
                    <a:pt x="4510" y="10800"/>
                  </a:cubicBezTo>
                  <a:cubicBezTo>
                    <a:pt x="4510" y="7326"/>
                    <a:pt x="7326" y="4510"/>
                    <a:pt x="10800" y="4510"/>
                  </a:cubicBezTo>
                  <a:cubicBezTo>
                    <a:pt x="14273" y="4510"/>
                    <a:pt x="17090" y="7326"/>
                    <a:pt x="17090" y="10800"/>
                  </a:cubicBezTo>
                  <a:cubicBezTo>
                    <a:pt x="17090" y="13645"/>
                    <a:pt x="15179" y="16136"/>
                    <a:pt x="12430" y="16874"/>
                  </a:cubicBezTo>
                  <a:lnTo>
                    <a:pt x="13600" y="21230"/>
                  </a:lnTo>
                  <a:cubicBezTo>
                    <a:pt x="18319" y="19963"/>
                    <a:pt x="21600" y="15686"/>
                    <a:pt x="21600" y="10800"/>
                  </a:cubicBezTo>
                  <a:cubicBezTo>
                    <a:pt x="21600" y="4835"/>
                    <a:pt x="16764" y="0"/>
                    <a:pt x="10800" y="0"/>
                  </a:cubicBezTo>
                  <a:cubicBezTo>
                    <a:pt x="4835" y="0"/>
                    <a:pt x="0" y="4835"/>
                    <a:pt x="0" y="10800"/>
                  </a:cubicBezTo>
                  <a:cubicBezTo>
                    <a:pt x="-1" y="15686"/>
                    <a:pt x="3280" y="19963"/>
                    <a:pt x="7999" y="21230"/>
                  </a:cubicBezTo>
                  <a:close/>
                </a:path>
              </a:pathLst>
            </a:custGeom>
            <a:solidFill>
              <a:srgbClr val="66CCFF"/>
            </a:solidFill>
            <a:ln w="9525">
              <a:miter lim="800000"/>
              <a:headEnd/>
              <a:tailEnd/>
            </a:ln>
            <a:scene3d>
              <a:camera prst="legacyObliqueTopRight">
                <a:rot lat="0" lon="899999" rev="0"/>
              </a:camera>
              <a:lightRig rig="legacyFlat3" dir="t"/>
            </a:scene3d>
            <a:sp3d extrusionH="49200" prstMaterial="legacyMatte">
              <a:bevelT w="13500" h="13500" prst="angle"/>
              <a:bevelB w="13500" h="13500" prst="angle"/>
              <a:extrusionClr>
                <a:srgbClr val="C0C0C0"/>
              </a:extrusionClr>
            </a:sp3d>
          </p:spPr>
          <p:txBody>
            <a:bodyPr wrap="none" anchor="ctr">
              <a:flatTx/>
            </a:bodyPr>
            <a:lstStyle/>
            <a:p>
              <a:endParaRPr lang="en-US"/>
            </a:p>
          </p:txBody>
        </p:sp>
        <p:sp>
          <p:nvSpPr>
            <p:cNvPr id="42017" name="Oval 31"/>
            <p:cNvSpPr>
              <a:spLocks noChangeArrowheads="1"/>
            </p:cNvSpPr>
            <p:nvPr/>
          </p:nvSpPr>
          <p:spPr bwMode="auto">
            <a:xfrm>
              <a:off x="3906" y="1344"/>
              <a:ext cx="96" cy="96"/>
            </a:xfrm>
            <a:prstGeom prst="ellipse">
              <a:avLst/>
            </a:prstGeom>
            <a:solidFill>
              <a:schemeClr val="accent1"/>
            </a:solidFill>
            <a:ln w="9525">
              <a:round/>
              <a:headEnd/>
              <a:tailEnd/>
            </a:ln>
            <a:scene3d>
              <a:camera prst="legacyPerspectiveFront">
                <a:rot lat="16199997" lon="0" rev="0"/>
              </a:camera>
              <a:lightRig rig="legacyFlat3" dir="b"/>
            </a:scene3d>
            <a:sp3d extrusionH="430200" prstMaterial="legacyMatte">
              <a:bevelT w="13500" h="13500" prst="angle"/>
              <a:bevelB w="13500" h="13500" prst="angle"/>
              <a:extrusionClr>
                <a:srgbClr val="66CCFF"/>
              </a:extrusionClr>
            </a:sp3d>
          </p:spPr>
          <p:txBody>
            <a:bodyPr wrap="none" anchor="ctr">
              <a:flatTx/>
            </a:bodyPr>
            <a:lstStyle/>
            <a:p>
              <a:endParaRPr lang="en-US"/>
            </a:p>
          </p:txBody>
        </p:sp>
        <p:sp>
          <p:nvSpPr>
            <p:cNvPr id="42018" name="AutoShape 32" descr="Dark upward diagonal"/>
            <p:cNvSpPr>
              <a:spLocks noChangeArrowheads="1"/>
            </p:cNvSpPr>
            <p:nvPr/>
          </p:nvSpPr>
          <p:spPr bwMode="auto">
            <a:xfrm rot="1870304" flipV="1">
              <a:off x="3870" y="1647"/>
              <a:ext cx="144" cy="192"/>
            </a:xfrm>
            <a:custGeom>
              <a:avLst/>
              <a:gdLst>
                <a:gd name="T0" fmla="*/ 108 w 21600"/>
                <a:gd name="T1" fmla="*/ 96 h 21600"/>
                <a:gd name="T2" fmla="*/ 72 w 21600"/>
                <a:gd name="T3" fmla="*/ 192 h 21600"/>
                <a:gd name="T4" fmla="*/ 36 w 21600"/>
                <a:gd name="T5" fmla="*/ 96 h 21600"/>
                <a:gd name="T6" fmla="*/ 72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pattFill prst="dkUpDiag">
              <a:fgClr>
                <a:srgbClr val="FF3300"/>
              </a:fgClr>
              <a:bgClr>
                <a:srgbClr val="FFFFFF"/>
              </a:bgClr>
            </a:pattFill>
            <a:ln w="9525">
              <a:miter lim="800000"/>
              <a:headEnd/>
              <a:tailEnd/>
            </a:ln>
            <a:scene3d>
              <a:camera prst="legacyObliqueTopRight">
                <a:rot lat="0" lon="899999" rev="0"/>
              </a:camera>
              <a:lightRig rig="legacyFlat3" dir="b"/>
            </a:scene3d>
            <a:sp3d extrusionH="1801800" prstMaterial="legacyMatte">
              <a:bevelT w="13500" h="13500" prst="angle"/>
              <a:bevelB w="13500" h="13500" prst="angle"/>
              <a:extrusionClr>
                <a:srgbClr val="CCECFF"/>
              </a:extrusionClr>
            </a:sp3d>
          </p:spPr>
          <p:txBody>
            <a:bodyPr wrap="none" anchor="ctr">
              <a:flatTx/>
            </a:bodyPr>
            <a:lstStyle/>
            <a:p>
              <a:endParaRPr lang="en-US"/>
            </a:p>
          </p:txBody>
        </p:sp>
      </p:grpSp>
      <p:sp>
        <p:nvSpPr>
          <p:cNvPr id="41998" name="Text Box 33"/>
          <p:cNvSpPr txBox="1">
            <a:spLocks noChangeArrowheads="1"/>
          </p:cNvSpPr>
          <p:nvPr/>
        </p:nvSpPr>
        <p:spPr bwMode="auto">
          <a:xfrm>
            <a:off x="228600" y="1524001"/>
            <a:ext cx="5638800" cy="3637919"/>
          </a:xfrm>
          <a:prstGeom prst="rect">
            <a:avLst/>
          </a:prstGeom>
          <a:noFill/>
          <a:ln w="12700">
            <a:noFill/>
            <a:miter lim="800000"/>
            <a:headEnd type="none" w="sm" len="sm"/>
            <a:tailEnd/>
          </a:ln>
        </p:spPr>
        <p:txBody>
          <a:bodyPr wrap="square" anchor="ctr">
            <a:spAutoFit/>
          </a:bodyPr>
          <a:lstStyle/>
          <a:p>
            <a:pPr marL="342900" indent="-342900" algn="just">
              <a:lnSpc>
                <a:spcPct val="120000"/>
              </a:lnSpc>
              <a:buFont typeface="Wingdings" pitchFamily="2" charset="2"/>
              <a:buChar char="Ø"/>
            </a:pPr>
            <a:r>
              <a:rPr lang="en-US" sz="2400" dirty="0">
                <a:latin typeface="Times New Roman" pitchFamily="18" charset="0"/>
                <a:cs typeface="Times New Roman" pitchFamily="18" charset="0"/>
              </a:rPr>
              <a:t>It serves two </a:t>
            </a:r>
            <a:r>
              <a:rPr lang="en-US" sz="2400" dirty="0" smtClean="0">
                <a:latin typeface="Times New Roman" pitchFamily="18" charset="0"/>
                <a:cs typeface="Times New Roman" pitchFamily="18" charset="0"/>
              </a:rPr>
              <a:t>purposes;</a:t>
            </a:r>
            <a:endParaRPr lang="en-US" sz="2400" dirty="0">
              <a:latin typeface="Times New Roman" pitchFamily="18" charset="0"/>
              <a:cs typeface="Times New Roman" pitchFamily="18" charset="0"/>
            </a:endParaRPr>
          </a:p>
          <a:p>
            <a:pPr marL="800100" lvl="1" indent="-342900" algn="just">
              <a:lnSpc>
                <a:spcPct val="120000"/>
              </a:lnSpc>
              <a:buFont typeface="Wingdings" pitchFamily="2" charset="2"/>
              <a:buChar char="ü"/>
            </a:pP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provides mechanical protection to </a:t>
            </a:r>
            <a:r>
              <a:rPr lang="en-US" sz="2400" dirty="0" smtClean="0">
                <a:latin typeface="Times New Roman" pitchFamily="18" charset="0"/>
                <a:cs typeface="Times New Roman" pitchFamily="18" charset="0"/>
              </a:rPr>
              <a:t>   </a:t>
            </a:r>
          </a:p>
          <a:p>
            <a:pPr lvl="1" algn="just">
              <a:lnSpc>
                <a:spcPct val="12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inner </a:t>
            </a:r>
            <a:r>
              <a:rPr lang="en-US" sz="2400" dirty="0">
                <a:latin typeface="Times New Roman" pitchFamily="18" charset="0"/>
                <a:cs typeface="Times New Roman" pitchFamily="18" charset="0"/>
              </a:rPr>
              <a:t>parts of the </a:t>
            </a:r>
            <a:r>
              <a:rPr lang="en-US" sz="2400" dirty="0" smtClean="0">
                <a:latin typeface="Times New Roman" pitchFamily="18" charset="0"/>
                <a:cs typeface="Times New Roman" pitchFamily="18" charset="0"/>
              </a:rPr>
              <a:t>machines,</a:t>
            </a:r>
          </a:p>
          <a:p>
            <a:pPr algn="just">
              <a:lnSpc>
                <a:spcPct val="120000"/>
              </a:lnSpc>
            </a:pPr>
            <a:endParaRPr lang="en-US" sz="2400" b="1" dirty="0" smtClean="0"/>
          </a:p>
          <a:p>
            <a:pPr algn="just">
              <a:lnSpc>
                <a:spcPct val="120000"/>
              </a:lnSpc>
            </a:pPr>
            <a:endParaRPr lang="en-US" sz="2400" b="1" dirty="0" smtClean="0"/>
          </a:p>
          <a:p>
            <a:pPr algn="just">
              <a:lnSpc>
                <a:spcPct val="120000"/>
              </a:lnSpc>
            </a:pPr>
            <a:endParaRPr lang="en-US" sz="2400" b="1" dirty="0" smtClean="0"/>
          </a:p>
          <a:p>
            <a:pPr algn="just">
              <a:lnSpc>
                <a:spcPct val="120000"/>
              </a:lnSpc>
            </a:pPr>
            <a:endParaRPr lang="en-US" sz="2400" b="1" dirty="0" smtClean="0"/>
          </a:p>
          <a:p>
            <a:pPr algn="just">
              <a:lnSpc>
                <a:spcPct val="120000"/>
              </a:lnSpc>
            </a:pPr>
            <a:endParaRPr lang="en-US" sz="2400" b="1" dirty="0"/>
          </a:p>
        </p:txBody>
      </p:sp>
      <p:sp>
        <p:nvSpPr>
          <p:cNvPr id="36" name="Rectangle 35"/>
          <p:cNvSpPr/>
          <p:nvPr/>
        </p:nvSpPr>
        <p:spPr>
          <a:xfrm>
            <a:off x="304800" y="2819400"/>
            <a:ext cx="5638800" cy="3773341"/>
          </a:xfrm>
          <a:prstGeom prst="rect">
            <a:avLst/>
          </a:prstGeom>
        </p:spPr>
        <p:txBody>
          <a:bodyPr wrap="square">
            <a:spAutoFit/>
          </a:bodyPr>
          <a:lstStyle/>
          <a:p>
            <a:pPr marL="800100" lvl="1" indent="-342900" algn="just">
              <a:lnSpc>
                <a:spcPct val="130000"/>
              </a:lnSpc>
              <a:buFont typeface="Wingdings" pitchFamily="2" charset="2"/>
              <a:buChar char="ü"/>
            </a:pPr>
            <a:r>
              <a:rPr lang="en-US" sz="2400" dirty="0" smtClean="0">
                <a:latin typeface="Times New Roman" pitchFamily="18" charset="0"/>
                <a:cs typeface="Times New Roman" pitchFamily="18" charset="0"/>
              </a:rPr>
              <a:t> It provides a low reluctance path for the magnetic flux.</a:t>
            </a:r>
          </a:p>
          <a:p>
            <a:pPr marL="342900" indent="-342900" algn="just">
              <a:lnSpc>
                <a:spcPct val="130000"/>
              </a:lnSpc>
              <a:buFont typeface="Wingdings" pitchFamily="2" charset="2"/>
              <a:buChar char="Ø"/>
            </a:pPr>
            <a:r>
              <a:rPr lang="en-US" sz="2400" dirty="0" smtClean="0">
                <a:latin typeface="Times New Roman" pitchFamily="18" charset="0"/>
                <a:cs typeface="Times New Roman" pitchFamily="18" charset="0"/>
              </a:rPr>
              <a:t>The yoke is made of cast iron for smaller machines and cast steel or Fabricated rolled steel for larger machines.</a:t>
            </a:r>
          </a:p>
          <a:p>
            <a:pPr algn="just">
              <a:lnSpc>
                <a:spcPct val="130000"/>
              </a:lnSpc>
            </a:pPr>
            <a:endParaRPr lang="en-US" sz="2400" b="1" dirty="0" smtClean="0"/>
          </a:p>
          <a:p>
            <a:pPr algn="just">
              <a:lnSpc>
                <a:spcPct val="130000"/>
              </a:lnSpc>
            </a:pPr>
            <a:endParaRPr lang="en-US" sz="2000" b="1" dirty="0" smtClean="0"/>
          </a:p>
          <a:p>
            <a:pPr algn="just">
              <a:lnSpc>
                <a:spcPct val="130000"/>
              </a:lnSpc>
            </a:pPr>
            <a:endParaRPr lang="en-US" sz="2000" b="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Text Box 13"/>
          <p:cNvSpPr txBox="1">
            <a:spLocks noChangeArrowheads="1"/>
          </p:cNvSpPr>
          <p:nvPr/>
        </p:nvSpPr>
        <p:spPr bwMode="auto">
          <a:xfrm>
            <a:off x="533400" y="1252514"/>
            <a:ext cx="4800600" cy="4278094"/>
          </a:xfrm>
          <a:prstGeom prst="rect">
            <a:avLst/>
          </a:prstGeom>
          <a:noFill/>
          <a:ln w="12700">
            <a:noFill/>
            <a:miter lim="800000"/>
            <a:headEnd type="none" w="sm" len="sm"/>
            <a:tailEnd/>
          </a:ln>
        </p:spPr>
        <p:txBody>
          <a:bodyPr wrap="square" anchor="ctr">
            <a:spAutoFit/>
          </a:bodyPr>
          <a:lstStyle/>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pole core and pole shoes are fixed to the  yoke by </a:t>
            </a:r>
            <a:r>
              <a:rPr lang="en-US" sz="2400" dirty="0" smtClean="0">
                <a:latin typeface="Times New Roman" pitchFamily="18" charset="0"/>
                <a:cs typeface="Times New Roman" pitchFamily="18" charset="0"/>
              </a:rPr>
              <a:t>Screws.</a:t>
            </a:r>
          </a:p>
          <a:p>
            <a:pPr marL="342900" indent="-342900" algn="just">
              <a:buFont typeface="Wingdings" pitchFamily="2" charset="2"/>
              <a:buChar char="ü"/>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serves the following </a:t>
            </a:r>
            <a:r>
              <a:rPr lang="en-US" sz="2400" dirty="0" smtClean="0">
                <a:latin typeface="Times New Roman" pitchFamily="18" charset="0"/>
                <a:cs typeface="Times New Roman" pitchFamily="18" charset="0"/>
              </a:rPr>
              <a:t>purpose;</a:t>
            </a:r>
            <a:endParaRPr lang="en-US" sz="2400" dirty="0">
              <a:latin typeface="Times New Roman" pitchFamily="18" charset="0"/>
              <a:cs typeface="Times New Roman" pitchFamily="18" charset="0"/>
            </a:endParaRPr>
          </a:p>
          <a:p>
            <a:pPr marL="1257300" lvl="2" indent="-342900" algn="just">
              <a:buFont typeface="Arial" pitchFamily="34" charset="0"/>
              <a:buChar char="•"/>
            </a:pPr>
            <a:r>
              <a:rPr lang="en-US" sz="2400" dirty="0" smtClean="0">
                <a:latin typeface="Times New Roman" pitchFamily="18" charset="0"/>
                <a:cs typeface="Times New Roman" pitchFamily="18" charset="0"/>
              </a:rPr>
              <a:t>They support the field or exciting coils,</a:t>
            </a:r>
            <a:endParaRPr lang="en-US" sz="2400" b="1" dirty="0">
              <a:latin typeface="Times New Roman" pitchFamily="18" charset="0"/>
              <a:cs typeface="Times New Roman" pitchFamily="18" charset="0"/>
            </a:endParaRPr>
          </a:p>
          <a:p>
            <a:pPr marL="1257300" lvl="2" indent="-342900" algn="just">
              <a:buFont typeface="Arial" pitchFamily="34" charset="0"/>
              <a:buChar char="•"/>
            </a:pPr>
            <a:r>
              <a:rPr lang="en-US" sz="2400" dirty="0">
                <a:latin typeface="Times New Roman" pitchFamily="18" charset="0"/>
                <a:cs typeface="Times New Roman" pitchFamily="18" charset="0"/>
              </a:rPr>
              <a:t>They distribute the magnetic flux on the armature periphery more  </a:t>
            </a:r>
            <a:r>
              <a:rPr lang="en-US" sz="2400" dirty="0" smtClean="0">
                <a:latin typeface="Times New Roman" pitchFamily="18" charset="0"/>
                <a:cs typeface="Times New Roman" pitchFamily="18" charset="0"/>
              </a:rPr>
              <a:t>uniformly,</a:t>
            </a:r>
            <a:r>
              <a:rPr lang="en-US" sz="3200" b="1" dirty="0">
                <a:solidFill>
                  <a:srgbClr val="FFFF66"/>
                </a:solidFill>
              </a:rPr>
              <a:t>	</a:t>
            </a:r>
            <a:endParaRPr lang="en-US" sz="3200" b="1" u="sng" dirty="0">
              <a:solidFill>
                <a:srgbClr val="FFFF66"/>
              </a:solidFill>
            </a:endParaRPr>
          </a:p>
        </p:txBody>
      </p:sp>
      <p:sp>
        <p:nvSpPr>
          <p:cNvPr id="45070" name="Rectangle 14"/>
          <p:cNvSpPr>
            <a:spLocks noChangeArrowheads="1"/>
          </p:cNvSpPr>
          <p:nvPr/>
        </p:nvSpPr>
        <p:spPr bwMode="auto">
          <a:xfrm>
            <a:off x="457200" y="1066800"/>
            <a:ext cx="6096000" cy="424732"/>
          </a:xfrm>
          <a:prstGeom prst="rect">
            <a:avLst/>
          </a:prstGeom>
          <a:noFill/>
          <a:ln w="38100">
            <a:noFill/>
            <a:miter lim="800000"/>
            <a:headEnd/>
            <a:tailEnd/>
          </a:ln>
        </p:spPr>
        <p:txBody>
          <a:bodyPr wrap="square">
            <a:spAutoFit/>
          </a:bodyPr>
          <a:lstStyle/>
          <a:p>
            <a:pPr marL="457200" indent="-457200">
              <a:lnSpc>
                <a:spcPct val="90000"/>
              </a:lnSpc>
              <a:buFont typeface="Wingdings" pitchFamily="2" charset="2"/>
              <a:buChar char="Ø"/>
            </a:pPr>
            <a:r>
              <a:rPr lang="en-US" sz="2400" b="1" dirty="0" smtClean="0">
                <a:latin typeface="Times New Roman" pitchFamily="18" charset="0"/>
                <a:cs typeface="Times New Roman" pitchFamily="18" charset="0"/>
              </a:rPr>
              <a:t> Pole core and pole shoes;</a:t>
            </a:r>
            <a:endParaRPr lang="en-US" sz="2400" b="1" dirty="0">
              <a:latin typeface="Times New Roman" pitchFamily="18" charset="0"/>
              <a:cs typeface="Times New Roman" pitchFamily="18" charset="0"/>
            </a:endParaRPr>
          </a:p>
        </p:txBody>
      </p:sp>
      <p:grpSp>
        <p:nvGrpSpPr>
          <p:cNvPr id="2" name="Group 57"/>
          <p:cNvGrpSpPr>
            <a:grpSpLocks/>
          </p:cNvGrpSpPr>
          <p:nvPr/>
        </p:nvGrpSpPr>
        <p:grpSpPr bwMode="auto">
          <a:xfrm>
            <a:off x="5562600" y="2514600"/>
            <a:ext cx="3505200" cy="2362200"/>
            <a:chOff x="720" y="768"/>
            <a:chExt cx="3744" cy="2496"/>
          </a:xfrm>
        </p:grpSpPr>
        <p:sp>
          <p:nvSpPr>
            <p:cNvPr id="127034" name="AutoShape 58"/>
            <p:cNvSpPr>
              <a:spLocks noChangeArrowheads="1"/>
            </p:cNvSpPr>
            <p:nvPr/>
          </p:nvSpPr>
          <p:spPr bwMode="auto">
            <a:xfrm flipV="1">
              <a:off x="1680" y="2929"/>
              <a:ext cx="2257"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7035" name="Rectangle 59"/>
            <p:cNvSpPr>
              <a:spLocks noChangeArrowheads="1"/>
            </p:cNvSpPr>
            <p:nvPr/>
          </p:nvSpPr>
          <p:spPr bwMode="auto">
            <a:xfrm>
              <a:off x="1680" y="3120"/>
              <a:ext cx="2208" cy="144"/>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a:defRPr/>
              </a:pPr>
              <a:endParaRPr lang="en-US"/>
            </a:p>
          </p:txBody>
        </p:sp>
        <p:sp>
          <p:nvSpPr>
            <p:cNvPr id="45077" name="AutoShape 60"/>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78" name="Rectangle 61"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45079" name="Rectangle 62"/>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45080" name="AutoShape 63"/>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81" name="Rectangle 64"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45082" name="Rectangle 65"/>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45083" name="Line 66"/>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84" name="Line 67"/>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85" name="Oval 68"/>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86" name="Line 69"/>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45087" name="AutoShape 70"/>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a:p>
          </p:txBody>
        </p:sp>
        <p:sp>
          <p:nvSpPr>
            <p:cNvPr id="45088" name="Line 71"/>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89" name="Line 72"/>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0" name="Line 73"/>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1" name="Line 74"/>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2" name="Line 75"/>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3" name="Line 76"/>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4" name="Line 77"/>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45095" name="Line 78"/>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127055" name="Rectangle 79"/>
            <p:cNvSpPr>
              <a:spLocks noChangeArrowheads="1"/>
            </p:cNvSpPr>
            <p:nvPr/>
          </p:nvSpPr>
          <p:spPr bwMode="auto">
            <a:xfrm>
              <a:off x="720" y="1967"/>
              <a:ext cx="1443" cy="193"/>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7056" name="Rectangle 80"/>
            <p:cNvSpPr>
              <a:spLocks noChangeArrowheads="1"/>
            </p:cNvSpPr>
            <p:nvPr/>
          </p:nvSpPr>
          <p:spPr bwMode="auto">
            <a:xfrm>
              <a:off x="3937" y="1967"/>
              <a:ext cx="527" cy="193"/>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5098" name="AutoShape 81"/>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a:p>
          </p:txBody>
        </p:sp>
        <p:sp>
          <p:nvSpPr>
            <p:cNvPr id="45099" name="Line 82"/>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0" name="Line 83"/>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1" name="Line 84"/>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2" name="Line 85"/>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3" name="Line 86"/>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4" name="Line 87"/>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45105" name="AutoShape 88"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45106" name="AutoShape 89"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45107" name="AutoShape 90"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45108" name="Rectangle 91"/>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a:p>
          </p:txBody>
        </p:sp>
        <p:sp>
          <p:nvSpPr>
            <p:cNvPr id="127068" name="AutoShape 92"/>
            <p:cNvSpPr>
              <a:spLocks noChangeArrowheads="1"/>
            </p:cNvSpPr>
            <p:nvPr/>
          </p:nvSpPr>
          <p:spPr bwMode="auto">
            <a:xfrm>
              <a:off x="1824" y="2256"/>
              <a:ext cx="97"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7069" name="AutoShape 93"/>
            <p:cNvSpPr>
              <a:spLocks noChangeArrowheads="1"/>
            </p:cNvSpPr>
            <p:nvPr/>
          </p:nvSpPr>
          <p:spPr bwMode="auto">
            <a:xfrm>
              <a:off x="1824" y="1681"/>
              <a:ext cx="97"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45111" name="Rectangle 94"/>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45112" name="Rectangle 95"/>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45113" name="Rectangle 96"/>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45114" name="Rectangle 97"/>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45115" name="AutoShape 98"/>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45116" name="AutoShape 99"/>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45117" name="Rectangle 100"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45118" name="Rectangle 101"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127078" name="Rectangle 102"/>
            <p:cNvSpPr>
              <a:spLocks noChangeArrowheads="1"/>
            </p:cNvSpPr>
            <p:nvPr/>
          </p:nvSpPr>
          <p:spPr bwMode="auto">
            <a:xfrm>
              <a:off x="817" y="1712"/>
              <a:ext cx="239" cy="721"/>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7079" name="Rectangle 103"/>
            <p:cNvSpPr>
              <a:spLocks noChangeArrowheads="1"/>
            </p:cNvSpPr>
            <p:nvPr/>
          </p:nvSpPr>
          <p:spPr bwMode="auto">
            <a:xfrm>
              <a:off x="1056" y="1681"/>
              <a:ext cx="47"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7080" name="Rectangle 104"/>
            <p:cNvSpPr>
              <a:spLocks noChangeArrowheads="1"/>
            </p:cNvSpPr>
            <p:nvPr/>
          </p:nvSpPr>
          <p:spPr bwMode="auto">
            <a:xfrm>
              <a:off x="767" y="1681"/>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grpSp>
      <p:sp>
        <p:nvSpPr>
          <p:cNvPr id="45072" name="Text Box 105"/>
          <p:cNvSpPr txBox="1">
            <a:spLocks noChangeArrowheads="1"/>
          </p:cNvSpPr>
          <p:nvPr/>
        </p:nvSpPr>
        <p:spPr bwMode="auto">
          <a:xfrm>
            <a:off x="6553200" y="5334000"/>
            <a:ext cx="1281113" cy="336550"/>
          </a:xfrm>
          <a:prstGeom prst="rect">
            <a:avLst/>
          </a:prstGeom>
          <a:noFill/>
          <a:ln w="38100">
            <a:solidFill>
              <a:schemeClr val="tx1"/>
            </a:solidFill>
            <a:miter lim="800000"/>
            <a:headEnd/>
            <a:tailEnd/>
          </a:ln>
        </p:spPr>
        <p:txBody>
          <a:bodyPr wrap="none">
            <a:spAutoFit/>
          </a:bodyPr>
          <a:lstStyle/>
          <a:p>
            <a:pPr eaLnBrk="1" hangingPunct="1"/>
            <a:r>
              <a:rPr lang="en-US" sz="1600" dirty="0">
                <a:latin typeface="Times New Roman" pitchFamily="18" charset="0"/>
              </a:rPr>
              <a:t>POLE CORE</a:t>
            </a:r>
          </a:p>
        </p:txBody>
      </p:sp>
      <p:sp>
        <p:nvSpPr>
          <p:cNvPr id="45073" name="Line 106"/>
          <p:cNvSpPr>
            <a:spLocks noChangeShapeType="1"/>
          </p:cNvSpPr>
          <p:nvPr/>
        </p:nvSpPr>
        <p:spPr bwMode="auto">
          <a:xfrm>
            <a:off x="7772400" y="5486400"/>
            <a:ext cx="228600" cy="0"/>
          </a:xfrm>
          <a:prstGeom prst="line">
            <a:avLst/>
          </a:prstGeom>
          <a:noFill/>
          <a:ln w="19050">
            <a:solidFill>
              <a:schemeClr val="tx1"/>
            </a:solidFill>
            <a:round/>
            <a:headEnd/>
            <a:tailEnd/>
          </a:ln>
        </p:spPr>
        <p:txBody>
          <a:bodyPr/>
          <a:lstStyle/>
          <a:p>
            <a:endParaRPr lang="en-US"/>
          </a:p>
        </p:txBody>
      </p:sp>
      <p:sp>
        <p:nvSpPr>
          <p:cNvPr id="45074" name="Line 107"/>
          <p:cNvSpPr>
            <a:spLocks noChangeShapeType="1"/>
          </p:cNvSpPr>
          <p:nvPr/>
        </p:nvSpPr>
        <p:spPr bwMode="auto">
          <a:xfrm flipH="1" flipV="1">
            <a:off x="7315200" y="4267200"/>
            <a:ext cx="685800" cy="121920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5638800" y="2514600"/>
            <a:ext cx="3505200" cy="2084388"/>
            <a:chOff x="3552" y="1584"/>
            <a:chExt cx="2208" cy="1313"/>
          </a:xfrm>
        </p:grpSpPr>
        <p:sp>
          <p:nvSpPr>
            <p:cNvPr id="120845" name="AutoShape 13"/>
            <p:cNvSpPr>
              <a:spLocks noChangeArrowheads="1"/>
            </p:cNvSpPr>
            <p:nvPr/>
          </p:nvSpPr>
          <p:spPr bwMode="auto">
            <a:xfrm rot="5349755">
              <a:off x="4487" y="1636"/>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46" name="AutoShape 14"/>
            <p:cNvSpPr>
              <a:spLocks noChangeArrowheads="1"/>
            </p:cNvSpPr>
            <p:nvPr/>
          </p:nvSpPr>
          <p:spPr bwMode="auto">
            <a:xfrm flipV="1">
              <a:off x="4030" y="2041"/>
              <a:ext cx="1532" cy="49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47" name="Arc 15"/>
            <p:cNvSpPr>
              <a:spLocks/>
            </p:cNvSpPr>
            <p:nvPr/>
          </p:nvSpPr>
          <p:spPr bwMode="auto">
            <a:xfrm>
              <a:off x="4040" y="2432"/>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48" name="AutoShape 16"/>
            <p:cNvSpPr>
              <a:spLocks noChangeArrowheads="1"/>
            </p:cNvSpPr>
            <p:nvPr/>
          </p:nvSpPr>
          <p:spPr bwMode="auto">
            <a:xfrm rot="5349755">
              <a:off x="4418" y="1658"/>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49" name="AutoShape 17"/>
            <p:cNvSpPr>
              <a:spLocks noChangeArrowheads="1"/>
            </p:cNvSpPr>
            <p:nvPr/>
          </p:nvSpPr>
          <p:spPr bwMode="auto">
            <a:xfrm flipV="1">
              <a:off x="3969" y="2063"/>
              <a:ext cx="1533" cy="49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0" name="Arc 18"/>
            <p:cNvSpPr>
              <a:spLocks/>
            </p:cNvSpPr>
            <p:nvPr/>
          </p:nvSpPr>
          <p:spPr bwMode="auto">
            <a:xfrm>
              <a:off x="3979" y="2454"/>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51" name="AutoShape 19"/>
            <p:cNvSpPr>
              <a:spLocks noChangeArrowheads="1"/>
            </p:cNvSpPr>
            <p:nvPr/>
          </p:nvSpPr>
          <p:spPr bwMode="auto">
            <a:xfrm rot="5349755">
              <a:off x="4358" y="1680"/>
              <a:ext cx="587" cy="483"/>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2" name="AutoShape 20"/>
            <p:cNvSpPr>
              <a:spLocks noChangeArrowheads="1"/>
            </p:cNvSpPr>
            <p:nvPr/>
          </p:nvSpPr>
          <p:spPr bwMode="auto">
            <a:xfrm flipV="1">
              <a:off x="3934" y="2084"/>
              <a:ext cx="1532" cy="494"/>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3" name="Arc 21"/>
            <p:cNvSpPr>
              <a:spLocks/>
            </p:cNvSpPr>
            <p:nvPr/>
          </p:nvSpPr>
          <p:spPr bwMode="auto">
            <a:xfrm>
              <a:off x="3944" y="2476"/>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54" name="AutoShape 22"/>
            <p:cNvSpPr>
              <a:spLocks noChangeArrowheads="1"/>
            </p:cNvSpPr>
            <p:nvPr/>
          </p:nvSpPr>
          <p:spPr bwMode="auto">
            <a:xfrm rot="5349755">
              <a:off x="4297" y="1701"/>
              <a:ext cx="588"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5" name="AutoShape 23"/>
            <p:cNvSpPr>
              <a:spLocks noChangeArrowheads="1"/>
            </p:cNvSpPr>
            <p:nvPr/>
          </p:nvSpPr>
          <p:spPr bwMode="auto">
            <a:xfrm flipV="1">
              <a:off x="3882" y="2106"/>
              <a:ext cx="1532" cy="494"/>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6" name="Arc 24"/>
            <p:cNvSpPr>
              <a:spLocks/>
            </p:cNvSpPr>
            <p:nvPr/>
          </p:nvSpPr>
          <p:spPr bwMode="auto">
            <a:xfrm>
              <a:off x="3917" y="2498"/>
              <a:ext cx="1479" cy="108"/>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57" name="AutoShape 25"/>
            <p:cNvSpPr>
              <a:spLocks noChangeArrowheads="1"/>
            </p:cNvSpPr>
            <p:nvPr/>
          </p:nvSpPr>
          <p:spPr bwMode="auto">
            <a:xfrm rot="5349755">
              <a:off x="4269" y="1723"/>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8" name="AutoShape 26"/>
            <p:cNvSpPr>
              <a:spLocks noChangeArrowheads="1"/>
            </p:cNvSpPr>
            <p:nvPr/>
          </p:nvSpPr>
          <p:spPr bwMode="auto">
            <a:xfrm flipV="1">
              <a:off x="3853" y="2121"/>
              <a:ext cx="1533" cy="494"/>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59" name="Arc 27"/>
            <p:cNvSpPr>
              <a:spLocks/>
            </p:cNvSpPr>
            <p:nvPr/>
          </p:nvSpPr>
          <p:spPr bwMode="auto">
            <a:xfrm>
              <a:off x="3855" y="2506"/>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60" name="AutoShape 28"/>
            <p:cNvSpPr>
              <a:spLocks noChangeArrowheads="1"/>
            </p:cNvSpPr>
            <p:nvPr/>
          </p:nvSpPr>
          <p:spPr bwMode="auto">
            <a:xfrm rot="5349755">
              <a:off x="4236" y="1723"/>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1" name="AutoShape 29"/>
            <p:cNvSpPr>
              <a:spLocks noChangeArrowheads="1"/>
            </p:cNvSpPr>
            <p:nvPr/>
          </p:nvSpPr>
          <p:spPr bwMode="auto">
            <a:xfrm flipV="1">
              <a:off x="3795" y="2135"/>
              <a:ext cx="1532" cy="49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2" name="Arc 30"/>
            <p:cNvSpPr>
              <a:spLocks/>
            </p:cNvSpPr>
            <p:nvPr/>
          </p:nvSpPr>
          <p:spPr bwMode="auto">
            <a:xfrm>
              <a:off x="3813" y="2499"/>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63" name="AutoShape 31"/>
            <p:cNvSpPr>
              <a:spLocks noChangeArrowheads="1"/>
            </p:cNvSpPr>
            <p:nvPr/>
          </p:nvSpPr>
          <p:spPr bwMode="auto">
            <a:xfrm rot="5349755">
              <a:off x="4199" y="1745"/>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4" name="AutoShape 32"/>
            <p:cNvSpPr>
              <a:spLocks noChangeArrowheads="1"/>
            </p:cNvSpPr>
            <p:nvPr/>
          </p:nvSpPr>
          <p:spPr bwMode="auto">
            <a:xfrm flipV="1">
              <a:off x="3766" y="2143"/>
              <a:ext cx="1532" cy="49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5" name="Arc 33"/>
            <p:cNvSpPr>
              <a:spLocks/>
            </p:cNvSpPr>
            <p:nvPr/>
          </p:nvSpPr>
          <p:spPr bwMode="auto">
            <a:xfrm>
              <a:off x="3742" y="2534"/>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66" name="AutoShape 34"/>
            <p:cNvSpPr>
              <a:spLocks noChangeArrowheads="1"/>
            </p:cNvSpPr>
            <p:nvPr/>
          </p:nvSpPr>
          <p:spPr bwMode="auto">
            <a:xfrm rot="5349755">
              <a:off x="4147" y="1767"/>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7" name="AutoShape 35"/>
            <p:cNvSpPr>
              <a:spLocks noChangeArrowheads="1"/>
            </p:cNvSpPr>
            <p:nvPr/>
          </p:nvSpPr>
          <p:spPr bwMode="auto">
            <a:xfrm flipV="1">
              <a:off x="3714" y="2171"/>
              <a:ext cx="1532" cy="494"/>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68" name="Arc 36"/>
            <p:cNvSpPr>
              <a:spLocks/>
            </p:cNvSpPr>
            <p:nvPr/>
          </p:nvSpPr>
          <p:spPr bwMode="auto">
            <a:xfrm>
              <a:off x="3699" y="2543"/>
              <a:ext cx="1478" cy="108"/>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69" name="AutoShape 37"/>
            <p:cNvSpPr>
              <a:spLocks noChangeArrowheads="1"/>
            </p:cNvSpPr>
            <p:nvPr/>
          </p:nvSpPr>
          <p:spPr bwMode="auto">
            <a:xfrm rot="5349755">
              <a:off x="4109" y="1788"/>
              <a:ext cx="588"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70" name="AutoShape 38"/>
            <p:cNvSpPr>
              <a:spLocks noChangeArrowheads="1"/>
            </p:cNvSpPr>
            <p:nvPr/>
          </p:nvSpPr>
          <p:spPr bwMode="auto">
            <a:xfrm flipV="1">
              <a:off x="3652" y="2193"/>
              <a:ext cx="1532" cy="494"/>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71" name="Arc 39"/>
            <p:cNvSpPr>
              <a:spLocks/>
            </p:cNvSpPr>
            <p:nvPr/>
          </p:nvSpPr>
          <p:spPr bwMode="auto">
            <a:xfrm>
              <a:off x="3645" y="2571"/>
              <a:ext cx="1479" cy="109"/>
            </a:xfrm>
            <a:custGeom>
              <a:avLst/>
              <a:gdLst>
                <a:gd name="G0" fmla="+- 21577 0 0"/>
                <a:gd name="G1" fmla="+- 21600 0 0"/>
                <a:gd name="G2" fmla="+- 21600 0 0"/>
                <a:gd name="T0" fmla="*/ 0 w 43177"/>
                <a:gd name="T1" fmla="*/ 20609 h 21600"/>
                <a:gd name="T2" fmla="*/ 43177 w 43177"/>
                <a:gd name="T3" fmla="*/ 21600 h 21600"/>
                <a:gd name="T4" fmla="*/ 21577 w 43177"/>
                <a:gd name="T5" fmla="*/ 21600 h 21600"/>
              </a:gdLst>
              <a:ahLst/>
              <a:cxnLst>
                <a:cxn ang="0">
                  <a:pos x="T0" y="T1"/>
                </a:cxn>
                <a:cxn ang="0">
                  <a:pos x="T2" y="T3"/>
                </a:cxn>
                <a:cxn ang="0">
                  <a:pos x="T4" y="T5"/>
                </a:cxn>
              </a:cxnLst>
              <a:rect l="0" t="0" r="r" b="b"/>
              <a:pathLst>
                <a:path w="43177" h="21600" fill="none" extrusionOk="0">
                  <a:moveTo>
                    <a:pt x="-1" y="20608"/>
                  </a:moveTo>
                  <a:cubicBezTo>
                    <a:pt x="529" y="9077"/>
                    <a:pt x="10032" y="-1"/>
                    <a:pt x="21577" y="0"/>
                  </a:cubicBezTo>
                  <a:cubicBezTo>
                    <a:pt x="33506" y="0"/>
                    <a:pt x="43177" y="9670"/>
                    <a:pt x="43177" y="21600"/>
                  </a:cubicBezTo>
                </a:path>
                <a:path w="43177" h="21600" stroke="0" extrusionOk="0">
                  <a:moveTo>
                    <a:pt x="-1" y="20608"/>
                  </a:moveTo>
                  <a:cubicBezTo>
                    <a:pt x="529" y="9077"/>
                    <a:pt x="10032" y="-1"/>
                    <a:pt x="21577" y="0"/>
                  </a:cubicBezTo>
                  <a:cubicBezTo>
                    <a:pt x="33506" y="0"/>
                    <a:pt x="43177" y="9670"/>
                    <a:pt x="43177" y="21600"/>
                  </a:cubicBezTo>
                  <a:lnTo>
                    <a:pt x="21577" y="21600"/>
                  </a:lnTo>
                  <a:close/>
                </a:path>
              </a:pathLst>
            </a:cu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0872" name="AutoShape 40"/>
            <p:cNvSpPr>
              <a:spLocks noChangeArrowheads="1"/>
            </p:cNvSpPr>
            <p:nvPr/>
          </p:nvSpPr>
          <p:spPr bwMode="auto">
            <a:xfrm rot="5349755">
              <a:off x="4057" y="1810"/>
              <a:ext cx="587" cy="484"/>
            </a:xfrm>
            <a:prstGeom prst="flowChartOnlineStorage">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0873" name="AutoShape 41"/>
            <p:cNvSpPr>
              <a:spLocks noChangeArrowheads="1"/>
            </p:cNvSpPr>
            <p:nvPr/>
          </p:nvSpPr>
          <p:spPr bwMode="auto">
            <a:xfrm flipV="1">
              <a:off x="3608" y="2215"/>
              <a:ext cx="1533" cy="49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6125" name="Oval 46"/>
            <p:cNvSpPr>
              <a:spLocks noChangeArrowheads="1"/>
            </p:cNvSpPr>
            <p:nvPr/>
          </p:nvSpPr>
          <p:spPr bwMode="auto">
            <a:xfrm>
              <a:off x="3986" y="2258"/>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26" name="Oval 47"/>
            <p:cNvSpPr>
              <a:spLocks noChangeArrowheads="1"/>
            </p:cNvSpPr>
            <p:nvPr/>
          </p:nvSpPr>
          <p:spPr bwMode="auto">
            <a:xfrm>
              <a:off x="4174" y="2128"/>
              <a:ext cx="54" cy="43"/>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27" name="Oval 48"/>
            <p:cNvSpPr>
              <a:spLocks noChangeArrowheads="1"/>
            </p:cNvSpPr>
            <p:nvPr/>
          </p:nvSpPr>
          <p:spPr bwMode="auto">
            <a:xfrm>
              <a:off x="4739" y="2258"/>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28" name="Oval 49"/>
            <p:cNvSpPr>
              <a:spLocks noChangeArrowheads="1"/>
            </p:cNvSpPr>
            <p:nvPr/>
          </p:nvSpPr>
          <p:spPr bwMode="auto">
            <a:xfrm>
              <a:off x="4201" y="1845"/>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29" name="Oval 50"/>
            <p:cNvSpPr>
              <a:spLocks noChangeArrowheads="1"/>
            </p:cNvSpPr>
            <p:nvPr/>
          </p:nvSpPr>
          <p:spPr bwMode="auto">
            <a:xfrm>
              <a:off x="4470" y="1845"/>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30" name="Oval 51"/>
            <p:cNvSpPr>
              <a:spLocks noChangeArrowheads="1"/>
            </p:cNvSpPr>
            <p:nvPr/>
          </p:nvSpPr>
          <p:spPr bwMode="auto">
            <a:xfrm>
              <a:off x="4470" y="2106"/>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31" name="Arc 52"/>
            <p:cNvSpPr>
              <a:spLocks/>
            </p:cNvSpPr>
            <p:nvPr/>
          </p:nvSpPr>
          <p:spPr bwMode="auto">
            <a:xfrm>
              <a:off x="3717" y="2484"/>
              <a:ext cx="1290" cy="413"/>
            </a:xfrm>
            <a:custGeom>
              <a:avLst/>
              <a:gdLst>
                <a:gd name="T0" fmla="*/ 0 w 38600"/>
                <a:gd name="T1" fmla="*/ 228 h 21600"/>
                <a:gd name="T2" fmla="*/ 1290 w 38600"/>
                <a:gd name="T3" fmla="*/ 227 h 21600"/>
                <a:gd name="T4" fmla="*/ 645 w 38600"/>
                <a:gd name="T5" fmla="*/ 413 h 21600"/>
                <a:gd name="T6" fmla="*/ 0 60000 65536"/>
                <a:gd name="T7" fmla="*/ 0 60000 65536"/>
                <a:gd name="T8" fmla="*/ 0 60000 65536"/>
                <a:gd name="T9" fmla="*/ 0 w 38600"/>
                <a:gd name="T10" fmla="*/ 0 h 21600"/>
                <a:gd name="T11" fmla="*/ 38600 w 38600"/>
                <a:gd name="T12" fmla="*/ 21600 h 21600"/>
              </a:gdLst>
              <a:ahLst/>
              <a:cxnLst>
                <a:cxn ang="T6">
                  <a:pos x="T0" y="T1"/>
                </a:cxn>
                <a:cxn ang="T7">
                  <a:pos x="T2" y="T3"/>
                </a:cxn>
                <a:cxn ang="T8">
                  <a:pos x="T4" y="T5"/>
                </a:cxn>
              </a:cxnLst>
              <a:rect l="T9" t="T10" r="T11" b="T12"/>
              <a:pathLst>
                <a:path w="38600" h="21600" fill="none" extrusionOk="0">
                  <a:moveTo>
                    <a:pt x="0" y="11908"/>
                  </a:moveTo>
                  <a:cubicBezTo>
                    <a:pt x="3665" y="4608"/>
                    <a:pt x="11135" y="-1"/>
                    <a:pt x="19304" y="0"/>
                  </a:cubicBezTo>
                  <a:cubicBezTo>
                    <a:pt x="27466" y="0"/>
                    <a:pt x="34931" y="4601"/>
                    <a:pt x="38599" y="11893"/>
                  </a:cubicBezTo>
                </a:path>
                <a:path w="38600" h="21600" stroke="0" extrusionOk="0">
                  <a:moveTo>
                    <a:pt x="0" y="11908"/>
                  </a:moveTo>
                  <a:cubicBezTo>
                    <a:pt x="3665" y="4608"/>
                    <a:pt x="11135" y="-1"/>
                    <a:pt x="19304" y="0"/>
                  </a:cubicBezTo>
                  <a:cubicBezTo>
                    <a:pt x="27466" y="0"/>
                    <a:pt x="34931" y="4601"/>
                    <a:pt x="38599" y="11893"/>
                  </a:cubicBezTo>
                  <a:lnTo>
                    <a:pt x="19304" y="21600"/>
                  </a:lnTo>
                  <a:close/>
                </a:path>
              </a:pathLst>
            </a:custGeom>
            <a:solidFill>
              <a:srgbClr val="000099"/>
            </a:solidFill>
            <a:ln w="9525">
              <a:solidFill>
                <a:schemeClr val="tx1"/>
              </a:solidFill>
              <a:round/>
              <a:headEnd type="none" w="lg" len="lg"/>
              <a:tailEnd type="none" w="lg" len="lg"/>
            </a:ln>
          </p:spPr>
          <p:txBody>
            <a:bodyPr wrap="none" anchor="ctr"/>
            <a:lstStyle/>
            <a:p>
              <a:endParaRPr lang="en-US"/>
            </a:p>
          </p:txBody>
        </p:sp>
        <p:sp>
          <p:nvSpPr>
            <p:cNvPr id="46132" name="Oval 53"/>
            <p:cNvSpPr>
              <a:spLocks noChangeArrowheads="1"/>
            </p:cNvSpPr>
            <p:nvPr/>
          </p:nvSpPr>
          <p:spPr bwMode="auto">
            <a:xfrm>
              <a:off x="3771" y="2541"/>
              <a:ext cx="54" cy="44"/>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33" name="Oval 54"/>
            <p:cNvSpPr>
              <a:spLocks noChangeArrowheads="1"/>
            </p:cNvSpPr>
            <p:nvPr/>
          </p:nvSpPr>
          <p:spPr bwMode="auto">
            <a:xfrm>
              <a:off x="4927" y="2563"/>
              <a:ext cx="54" cy="43"/>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6134" name="Arc 55"/>
            <p:cNvSpPr>
              <a:spLocks/>
            </p:cNvSpPr>
            <p:nvPr/>
          </p:nvSpPr>
          <p:spPr bwMode="auto">
            <a:xfrm flipV="1">
              <a:off x="3552" y="2585"/>
              <a:ext cx="192" cy="227"/>
            </a:xfrm>
            <a:custGeom>
              <a:avLst/>
              <a:gdLst>
                <a:gd name="T0" fmla="*/ 34 w 40896"/>
                <a:gd name="T1" fmla="*/ 227 h 37673"/>
                <a:gd name="T2" fmla="*/ 192 w 40896"/>
                <a:gd name="T3" fmla="*/ 72 h 37673"/>
                <a:gd name="T4" fmla="*/ 101 w 40896"/>
                <a:gd name="T5" fmla="*/ 130 h 37673"/>
                <a:gd name="T6" fmla="*/ 0 60000 65536"/>
                <a:gd name="T7" fmla="*/ 0 60000 65536"/>
                <a:gd name="T8" fmla="*/ 0 60000 65536"/>
                <a:gd name="T9" fmla="*/ 0 w 40896"/>
                <a:gd name="T10" fmla="*/ 0 h 37673"/>
                <a:gd name="T11" fmla="*/ 40896 w 40896"/>
                <a:gd name="T12" fmla="*/ 37673 h 37673"/>
              </a:gdLst>
              <a:ahLst/>
              <a:cxnLst>
                <a:cxn ang="T6">
                  <a:pos x="T0" y="T1"/>
                </a:cxn>
                <a:cxn ang="T7">
                  <a:pos x="T2" y="T3"/>
                </a:cxn>
                <a:cxn ang="T8">
                  <a:pos x="T4" y="T5"/>
                </a:cxn>
              </a:cxnLst>
              <a:rect l="T9" t="T10" r="T11" b="T12"/>
              <a:pathLst>
                <a:path w="40896" h="37673" fill="none" extrusionOk="0">
                  <a:moveTo>
                    <a:pt x="7170" y="37672"/>
                  </a:moveTo>
                  <a:cubicBezTo>
                    <a:pt x="2606" y="33576"/>
                    <a:pt x="0" y="27732"/>
                    <a:pt x="0" y="21600"/>
                  </a:cubicBezTo>
                  <a:cubicBezTo>
                    <a:pt x="0" y="9670"/>
                    <a:pt x="9670" y="0"/>
                    <a:pt x="21600" y="0"/>
                  </a:cubicBezTo>
                  <a:cubicBezTo>
                    <a:pt x="29762" y="-1"/>
                    <a:pt x="37227" y="4601"/>
                    <a:pt x="40895" y="11893"/>
                  </a:cubicBezTo>
                </a:path>
                <a:path w="40896" h="37673" stroke="0" extrusionOk="0">
                  <a:moveTo>
                    <a:pt x="7170" y="37672"/>
                  </a:moveTo>
                  <a:cubicBezTo>
                    <a:pt x="2606" y="33576"/>
                    <a:pt x="0" y="27732"/>
                    <a:pt x="0" y="21600"/>
                  </a:cubicBezTo>
                  <a:cubicBezTo>
                    <a:pt x="0" y="9670"/>
                    <a:pt x="9670" y="0"/>
                    <a:pt x="21600" y="0"/>
                  </a:cubicBezTo>
                  <a:cubicBezTo>
                    <a:pt x="29762" y="-1"/>
                    <a:pt x="37227" y="4601"/>
                    <a:pt x="40895" y="11893"/>
                  </a:cubicBezTo>
                  <a:lnTo>
                    <a:pt x="21600" y="21600"/>
                  </a:lnTo>
                  <a:close/>
                </a:path>
              </a:pathLst>
            </a:custGeom>
            <a:solidFill>
              <a:srgbClr val="000099"/>
            </a:solidFill>
            <a:ln w="9525">
              <a:noFill/>
              <a:round/>
              <a:headEnd type="none" w="lg" len="lg"/>
              <a:tailEnd type="none" w="lg" len="lg"/>
            </a:ln>
          </p:spPr>
          <p:txBody>
            <a:bodyPr wrap="none" anchor="ctr"/>
            <a:lstStyle/>
            <a:p>
              <a:endParaRPr lang="en-US"/>
            </a:p>
          </p:txBody>
        </p:sp>
        <p:sp>
          <p:nvSpPr>
            <p:cNvPr id="46135" name="Arc 56"/>
            <p:cNvSpPr>
              <a:spLocks/>
            </p:cNvSpPr>
            <p:nvPr/>
          </p:nvSpPr>
          <p:spPr bwMode="auto">
            <a:xfrm flipV="1">
              <a:off x="4939" y="2672"/>
              <a:ext cx="203" cy="171"/>
            </a:xfrm>
            <a:custGeom>
              <a:avLst/>
              <a:gdLst>
                <a:gd name="T0" fmla="*/ 0 w 43164"/>
                <a:gd name="T1" fmla="*/ 123 h 28306"/>
                <a:gd name="T2" fmla="*/ 198 w 43164"/>
                <a:gd name="T3" fmla="*/ 171 h 28306"/>
                <a:gd name="T4" fmla="*/ 101 w 43164"/>
                <a:gd name="T5" fmla="*/ 130 h 28306"/>
                <a:gd name="T6" fmla="*/ 0 60000 65536"/>
                <a:gd name="T7" fmla="*/ 0 60000 65536"/>
                <a:gd name="T8" fmla="*/ 0 60000 65536"/>
                <a:gd name="T9" fmla="*/ 0 w 43164"/>
                <a:gd name="T10" fmla="*/ 0 h 28306"/>
                <a:gd name="T11" fmla="*/ 43164 w 43164"/>
                <a:gd name="T12" fmla="*/ 28306 h 28306"/>
              </a:gdLst>
              <a:ahLst/>
              <a:cxnLst>
                <a:cxn ang="T6">
                  <a:pos x="T0" y="T1"/>
                </a:cxn>
                <a:cxn ang="T7">
                  <a:pos x="T2" y="T3"/>
                </a:cxn>
                <a:cxn ang="T8">
                  <a:pos x="T4" y="T5"/>
                </a:cxn>
              </a:cxnLst>
              <a:rect l="T9" t="T10" r="T11" b="T12"/>
              <a:pathLst>
                <a:path w="43164" h="28306" fill="none" extrusionOk="0">
                  <a:moveTo>
                    <a:pt x="0" y="20349"/>
                  </a:moveTo>
                  <a:cubicBezTo>
                    <a:pt x="663" y="8924"/>
                    <a:pt x="10120" y="-1"/>
                    <a:pt x="21564" y="0"/>
                  </a:cubicBezTo>
                  <a:cubicBezTo>
                    <a:pt x="33493" y="0"/>
                    <a:pt x="43164" y="9670"/>
                    <a:pt x="43164" y="21600"/>
                  </a:cubicBezTo>
                  <a:cubicBezTo>
                    <a:pt x="43164" y="23877"/>
                    <a:pt x="42803" y="26140"/>
                    <a:pt x="42096" y="28305"/>
                  </a:cubicBezTo>
                </a:path>
                <a:path w="43164" h="28306" stroke="0" extrusionOk="0">
                  <a:moveTo>
                    <a:pt x="0" y="20349"/>
                  </a:moveTo>
                  <a:cubicBezTo>
                    <a:pt x="663" y="8924"/>
                    <a:pt x="10120" y="-1"/>
                    <a:pt x="21564" y="0"/>
                  </a:cubicBezTo>
                  <a:cubicBezTo>
                    <a:pt x="33493" y="0"/>
                    <a:pt x="43164" y="9670"/>
                    <a:pt x="43164" y="21600"/>
                  </a:cubicBezTo>
                  <a:cubicBezTo>
                    <a:pt x="43164" y="23877"/>
                    <a:pt x="42803" y="26140"/>
                    <a:pt x="42096" y="28305"/>
                  </a:cubicBezTo>
                  <a:lnTo>
                    <a:pt x="21564" y="21600"/>
                  </a:lnTo>
                  <a:close/>
                </a:path>
              </a:pathLst>
            </a:custGeom>
            <a:solidFill>
              <a:srgbClr val="000099"/>
            </a:solidFill>
            <a:ln w="9525">
              <a:noFill/>
              <a:round/>
              <a:headEnd type="none" w="lg" len="lg"/>
              <a:tailEnd type="none" w="lg" len="lg"/>
            </a:ln>
          </p:spPr>
          <p:txBody>
            <a:bodyPr wrap="none" anchor="ctr"/>
            <a:lstStyle/>
            <a:p>
              <a:endParaRPr lang="en-US"/>
            </a:p>
          </p:txBody>
        </p:sp>
        <p:sp>
          <p:nvSpPr>
            <p:cNvPr id="46136" name="Rectangle 57"/>
            <p:cNvSpPr>
              <a:spLocks noChangeArrowheads="1"/>
            </p:cNvSpPr>
            <p:nvPr/>
          </p:nvSpPr>
          <p:spPr bwMode="auto">
            <a:xfrm rot="-2467457">
              <a:off x="5062" y="2498"/>
              <a:ext cx="698" cy="174"/>
            </a:xfrm>
            <a:prstGeom prst="rect">
              <a:avLst/>
            </a:prstGeom>
            <a:solidFill>
              <a:srgbClr val="000099"/>
            </a:solidFill>
            <a:ln w="9525">
              <a:noFill/>
              <a:miter lim="800000"/>
              <a:headEnd type="none" w="lg" len="lg"/>
              <a:tailEnd type="none" w="lg" len="lg"/>
            </a:ln>
          </p:spPr>
          <p:txBody>
            <a:bodyPr wrap="none" anchor="ctr"/>
            <a:lstStyle/>
            <a:p>
              <a:endParaRPr lang="en-US"/>
            </a:p>
          </p:txBody>
        </p:sp>
      </p:grpSp>
      <p:sp>
        <p:nvSpPr>
          <p:cNvPr id="58" name="Rectangle 57"/>
          <p:cNvSpPr/>
          <p:nvPr/>
        </p:nvSpPr>
        <p:spPr>
          <a:xfrm>
            <a:off x="609600" y="838201"/>
            <a:ext cx="5187950" cy="2677656"/>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pole shoes have larger </a:t>
            </a:r>
          </a:p>
          <a:p>
            <a:pPr algn="just"/>
            <a:r>
              <a:rPr lang="en-US" sz="2400" dirty="0" smtClean="0">
                <a:latin typeface="Times New Roman" pitchFamily="18" charset="0"/>
                <a:cs typeface="Times New Roman" pitchFamily="18" charset="0"/>
              </a:rPr>
              <a:t>    X-section, so, the reluctance of   </a:t>
            </a:r>
          </a:p>
          <a:p>
            <a:pPr algn="just"/>
            <a:r>
              <a:rPr lang="en-US" sz="2400" dirty="0" smtClean="0">
                <a:latin typeface="Times New Roman" pitchFamily="18" charset="0"/>
                <a:cs typeface="Times New Roman" pitchFamily="18" charset="0"/>
              </a:rPr>
              <a:t>    the  magnetic path is reduced,</a:t>
            </a:r>
          </a:p>
          <a:p>
            <a:pPr marL="342900" indent="-342900" algn="just">
              <a:buFont typeface="Arial" panose="020B0604020202020204" pitchFamily="34" charset="0"/>
              <a:buChar char="•"/>
            </a:pPr>
            <a:r>
              <a:rPr lang="en-US" sz="2400" dirty="0" smtClean="0">
                <a:latin typeface="Times New Roman" pitchFamily="18" charset="0"/>
                <a:cs typeface="Times New Roman" pitchFamily="18" charset="0"/>
              </a:rPr>
              <a:t>The pole core and pole shoes are made of Laminated steel assembled by Riveting together under hydraulic</a:t>
            </a:r>
          </a:p>
          <a:p>
            <a:pPr algn="just"/>
            <a:r>
              <a:rPr lang="en-US" sz="2400" dirty="0" smtClean="0">
                <a:latin typeface="Times New Roman" pitchFamily="18" charset="0"/>
                <a:cs typeface="Times New Roman" pitchFamily="18" charset="0"/>
              </a:rPr>
              <a:t>    Pressure.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Text Box 13"/>
          <p:cNvSpPr txBox="1">
            <a:spLocks noChangeArrowheads="1"/>
          </p:cNvSpPr>
          <p:nvPr/>
        </p:nvSpPr>
        <p:spPr bwMode="auto">
          <a:xfrm>
            <a:off x="762000" y="1600200"/>
            <a:ext cx="5257800" cy="3416320"/>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Field coils or exciting coils are used to </a:t>
            </a:r>
            <a:r>
              <a:rPr lang="en-US" sz="2400" dirty="0" smtClean="0">
                <a:latin typeface="Times New Roman" pitchFamily="18" charset="0"/>
                <a:cs typeface="Times New Roman" pitchFamily="18" charset="0"/>
              </a:rPr>
              <a:t>magnetize </a:t>
            </a:r>
            <a:r>
              <a:rPr lang="en-US" sz="2400" dirty="0">
                <a:latin typeface="Times New Roman" pitchFamily="18" charset="0"/>
                <a:cs typeface="Times New Roman" pitchFamily="18" charset="0"/>
              </a:rPr>
              <a:t>the pole </a:t>
            </a:r>
            <a:r>
              <a:rPr lang="en-US" sz="2400" dirty="0" smtClean="0">
                <a:latin typeface="Times New Roman" pitchFamily="18" charset="0"/>
                <a:cs typeface="Times New Roman" pitchFamily="18" charset="0"/>
              </a:rPr>
              <a:t>core.</a:t>
            </a:r>
          </a:p>
          <a:p>
            <a:pPr marL="342900" indent="-342900" algn="just">
              <a:buFont typeface="Wingdings" pitchFamily="2" charset="2"/>
              <a:buChar char="ü"/>
            </a:pPr>
            <a:r>
              <a:rPr lang="en-US" sz="2400" dirty="0" smtClean="0">
                <a:latin typeface="Times New Roman" pitchFamily="18" charset="0"/>
                <a:cs typeface="Times New Roman" pitchFamily="18" charset="0"/>
              </a:rPr>
              <a:t>Enameled </a:t>
            </a:r>
            <a:r>
              <a:rPr lang="en-US" sz="2400" dirty="0">
                <a:latin typeface="Times New Roman" pitchFamily="18" charset="0"/>
                <a:cs typeface="Times New Roman" pitchFamily="18" charset="0"/>
              </a:rPr>
              <a:t>copper wire is used for the construction of these </a:t>
            </a:r>
            <a:r>
              <a:rPr lang="en-US" sz="2400" dirty="0" smtClean="0">
                <a:latin typeface="Times New Roman" pitchFamily="18" charset="0"/>
                <a:cs typeface="Times New Roman" pitchFamily="18" charset="0"/>
              </a:rPr>
              <a:t>coils. </a:t>
            </a:r>
          </a:p>
          <a:p>
            <a:pPr marL="342900" indent="-342900" algn="just">
              <a:buFont typeface="Wingdings" pitchFamily="2" charset="2"/>
              <a:buChar char="ü"/>
            </a:pPr>
            <a:r>
              <a:rPr lang="en-US" sz="2400" dirty="0" smtClean="0">
                <a:latin typeface="Times New Roman" pitchFamily="18" charset="0"/>
                <a:cs typeface="Times New Roman" pitchFamily="18" charset="0"/>
              </a:rPr>
              <a:t>When direct current is passed through these coils/winding, it sets up the magnetic field which magnetize the pole core to the reqd. flux.</a:t>
            </a:r>
          </a:p>
          <a:p>
            <a:pPr algn="just"/>
            <a:endParaRPr lang="en-US" sz="2400" b="1" dirty="0"/>
          </a:p>
        </p:txBody>
      </p:sp>
      <p:sp>
        <p:nvSpPr>
          <p:cNvPr id="49166" name="Rectangle 14"/>
          <p:cNvSpPr>
            <a:spLocks noChangeArrowheads="1"/>
          </p:cNvSpPr>
          <p:nvPr/>
        </p:nvSpPr>
        <p:spPr bwMode="auto">
          <a:xfrm>
            <a:off x="381000" y="990600"/>
            <a:ext cx="5234794" cy="461665"/>
          </a:xfrm>
          <a:prstGeom prst="rect">
            <a:avLst/>
          </a:prstGeom>
          <a:noFill/>
          <a:ln w="38100">
            <a:noFill/>
            <a:miter lim="800000"/>
            <a:headEnd/>
            <a:tailEnd/>
          </a:ln>
        </p:spPr>
        <p:txBody>
          <a:bodyPr wrap="square">
            <a:spAutoFit/>
          </a:bodyPr>
          <a:lstStyle/>
          <a:p>
            <a:pPr marL="457200" indent="-457200">
              <a:buFont typeface="Wingdings" pitchFamily="2" charset="2"/>
              <a:buChar char="Ø"/>
            </a:pPr>
            <a:r>
              <a:rPr lang="en-US" sz="2400" b="1" dirty="0">
                <a:latin typeface="Times New Roman" pitchFamily="18" charset="0"/>
                <a:cs typeface="Times New Roman" pitchFamily="18" charset="0"/>
              </a:rPr>
              <a:t>F</a:t>
            </a:r>
            <a:r>
              <a:rPr lang="en-US" sz="2400" b="1" dirty="0" smtClean="0">
                <a:latin typeface="Times New Roman" pitchFamily="18" charset="0"/>
                <a:cs typeface="Times New Roman" pitchFamily="18" charset="0"/>
              </a:rPr>
              <a:t>ield or exciting coils;</a:t>
            </a:r>
            <a:endParaRPr lang="en-US" sz="2400" b="1" dirty="0">
              <a:latin typeface="Times New Roman" pitchFamily="18" charset="0"/>
              <a:cs typeface="Times New Roman" pitchFamily="18" charset="0"/>
            </a:endParaRPr>
          </a:p>
        </p:txBody>
      </p:sp>
      <p:grpSp>
        <p:nvGrpSpPr>
          <p:cNvPr id="2" name="Group 84"/>
          <p:cNvGrpSpPr>
            <a:grpSpLocks/>
          </p:cNvGrpSpPr>
          <p:nvPr/>
        </p:nvGrpSpPr>
        <p:grpSpPr bwMode="auto">
          <a:xfrm>
            <a:off x="5638800" y="4419600"/>
            <a:ext cx="2895600" cy="2057400"/>
            <a:chOff x="1488" y="1296"/>
            <a:chExt cx="4032" cy="2640"/>
          </a:xfrm>
        </p:grpSpPr>
        <p:sp>
          <p:nvSpPr>
            <p:cNvPr id="118869" name="AutoShape 85"/>
            <p:cNvSpPr>
              <a:spLocks noChangeArrowheads="1"/>
            </p:cNvSpPr>
            <p:nvPr/>
          </p:nvSpPr>
          <p:spPr bwMode="auto">
            <a:xfrm rot="289135" flipV="1">
              <a:off x="2676" y="2115"/>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0" name="AutoShape 86"/>
            <p:cNvSpPr>
              <a:spLocks noChangeArrowheads="1"/>
            </p:cNvSpPr>
            <p:nvPr/>
          </p:nvSpPr>
          <p:spPr bwMode="auto">
            <a:xfrm rot="289135" flipV="1">
              <a:off x="2624" y="2145"/>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1" name="AutoShape 87"/>
            <p:cNvSpPr>
              <a:spLocks noChangeArrowheads="1"/>
            </p:cNvSpPr>
            <p:nvPr/>
          </p:nvSpPr>
          <p:spPr bwMode="auto">
            <a:xfrm rot="289135" flipV="1">
              <a:off x="2572" y="2174"/>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2" name="AutoShape 88"/>
            <p:cNvSpPr>
              <a:spLocks noChangeArrowheads="1"/>
            </p:cNvSpPr>
            <p:nvPr/>
          </p:nvSpPr>
          <p:spPr bwMode="auto">
            <a:xfrm rot="289135" flipV="1">
              <a:off x="2520" y="2205"/>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3" name="AutoShape 89"/>
            <p:cNvSpPr>
              <a:spLocks noChangeArrowheads="1"/>
            </p:cNvSpPr>
            <p:nvPr/>
          </p:nvSpPr>
          <p:spPr bwMode="auto">
            <a:xfrm rot="289135" flipV="1">
              <a:off x="2468" y="2235"/>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4" name="AutoShape 90"/>
            <p:cNvSpPr>
              <a:spLocks noChangeArrowheads="1"/>
            </p:cNvSpPr>
            <p:nvPr/>
          </p:nvSpPr>
          <p:spPr bwMode="auto">
            <a:xfrm rot="289135" flipV="1">
              <a:off x="2416" y="2264"/>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5" name="AutoShape 91"/>
            <p:cNvSpPr>
              <a:spLocks noChangeArrowheads="1"/>
            </p:cNvSpPr>
            <p:nvPr/>
          </p:nvSpPr>
          <p:spPr bwMode="auto">
            <a:xfrm rot="289135" flipV="1">
              <a:off x="2366" y="2294"/>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6" name="AutoShape 92"/>
            <p:cNvSpPr>
              <a:spLocks noChangeArrowheads="1"/>
            </p:cNvSpPr>
            <p:nvPr/>
          </p:nvSpPr>
          <p:spPr bwMode="auto">
            <a:xfrm rot="289135" flipV="1">
              <a:off x="2314" y="2321"/>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7" name="AutoShape 93"/>
            <p:cNvSpPr>
              <a:spLocks noChangeArrowheads="1"/>
            </p:cNvSpPr>
            <p:nvPr/>
          </p:nvSpPr>
          <p:spPr bwMode="auto">
            <a:xfrm rot="289135" flipV="1">
              <a:off x="2262" y="2351"/>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8" name="AutoShape 94"/>
            <p:cNvSpPr>
              <a:spLocks noChangeArrowheads="1"/>
            </p:cNvSpPr>
            <p:nvPr/>
          </p:nvSpPr>
          <p:spPr bwMode="auto">
            <a:xfrm rot="289135" flipV="1">
              <a:off x="2210" y="2380"/>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79" name="AutoShape 95"/>
            <p:cNvSpPr>
              <a:spLocks noChangeArrowheads="1"/>
            </p:cNvSpPr>
            <p:nvPr/>
          </p:nvSpPr>
          <p:spPr bwMode="auto">
            <a:xfrm rot="289135" flipV="1">
              <a:off x="2160" y="2410"/>
              <a:ext cx="2844"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0" name="AutoShape 96"/>
            <p:cNvSpPr>
              <a:spLocks noChangeArrowheads="1"/>
            </p:cNvSpPr>
            <p:nvPr/>
          </p:nvSpPr>
          <p:spPr bwMode="auto">
            <a:xfrm rot="289135" flipV="1">
              <a:off x="2106" y="2437"/>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1" name="AutoShape 97"/>
            <p:cNvSpPr>
              <a:spLocks noChangeArrowheads="1"/>
            </p:cNvSpPr>
            <p:nvPr/>
          </p:nvSpPr>
          <p:spPr bwMode="auto">
            <a:xfrm rot="289135" flipV="1">
              <a:off x="2054" y="2467"/>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2" name="AutoShape 98"/>
            <p:cNvSpPr>
              <a:spLocks noChangeArrowheads="1"/>
            </p:cNvSpPr>
            <p:nvPr/>
          </p:nvSpPr>
          <p:spPr bwMode="auto">
            <a:xfrm rot="289135" flipV="1">
              <a:off x="2006" y="2496"/>
              <a:ext cx="2840"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3" name="AutoShape 99"/>
            <p:cNvSpPr>
              <a:spLocks noChangeArrowheads="1"/>
            </p:cNvSpPr>
            <p:nvPr/>
          </p:nvSpPr>
          <p:spPr bwMode="auto">
            <a:xfrm rot="289135" flipV="1">
              <a:off x="1952" y="2526"/>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4" name="AutoShape 100"/>
            <p:cNvSpPr>
              <a:spLocks noChangeArrowheads="1"/>
            </p:cNvSpPr>
            <p:nvPr/>
          </p:nvSpPr>
          <p:spPr bwMode="auto">
            <a:xfrm rot="289135" flipV="1">
              <a:off x="1902" y="2553"/>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5" name="AutoShape 101"/>
            <p:cNvSpPr>
              <a:spLocks noChangeArrowheads="1"/>
            </p:cNvSpPr>
            <p:nvPr/>
          </p:nvSpPr>
          <p:spPr bwMode="auto">
            <a:xfrm rot="289135" flipV="1">
              <a:off x="1848" y="2585"/>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6" name="AutoShape 102"/>
            <p:cNvSpPr>
              <a:spLocks noChangeArrowheads="1"/>
            </p:cNvSpPr>
            <p:nvPr/>
          </p:nvSpPr>
          <p:spPr bwMode="auto">
            <a:xfrm rot="289135" flipV="1">
              <a:off x="1796" y="2612"/>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7" name="AutoShape 103"/>
            <p:cNvSpPr>
              <a:spLocks noChangeArrowheads="1"/>
            </p:cNvSpPr>
            <p:nvPr/>
          </p:nvSpPr>
          <p:spPr bwMode="auto">
            <a:xfrm rot="289135" flipV="1">
              <a:off x="1748" y="2642"/>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8" name="AutoShape 104"/>
            <p:cNvSpPr>
              <a:spLocks noChangeArrowheads="1"/>
            </p:cNvSpPr>
            <p:nvPr/>
          </p:nvSpPr>
          <p:spPr bwMode="auto">
            <a:xfrm rot="289135" flipV="1">
              <a:off x="1692" y="2671"/>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89" name="AutoShape 105"/>
            <p:cNvSpPr>
              <a:spLocks noChangeArrowheads="1"/>
            </p:cNvSpPr>
            <p:nvPr/>
          </p:nvSpPr>
          <p:spPr bwMode="auto">
            <a:xfrm rot="289135" flipV="1">
              <a:off x="1644" y="2702"/>
              <a:ext cx="2842" cy="809"/>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90" name="AutoShape 106"/>
            <p:cNvSpPr>
              <a:spLocks noChangeArrowheads="1"/>
            </p:cNvSpPr>
            <p:nvPr/>
          </p:nvSpPr>
          <p:spPr bwMode="auto">
            <a:xfrm rot="289135" flipV="1">
              <a:off x="1592" y="2728"/>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18891" name="AutoShape 107"/>
            <p:cNvSpPr>
              <a:spLocks noChangeArrowheads="1"/>
            </p:cNvSpPr>
            <p:nvPr/>
          </p:nvSpPr>
          <p:spPr bwMode="auto">
            <a:xfrm rot="289135" flipV="1">
              <a:off x="1558" y="2759"/>
              <a:ext cx="2842" cy="811"/>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9191" name="Line 108"/>
            <p:cNvSpPr>
              <a:spLocks noChangeShapeType="1"/>
            </p:cNvSpPr>
            <p:nvPr/>
          </p:nvSpPr>
          <p:spPr bwMode="auto">
            <a:xfrm rot="289135" flipV="1">
              <a:off x="3712" y="1444"/>
              <a:ext cx="949"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192" name="AutoShape 109"/>
            <p:cNvSpPr>
              <a:spLocks noChangeArrowheads="1"/>
            </p:cNvSpPr>
            <p:nvPr/>
          </p:nvSpPr>
          <p:spPr bwMode="auto">
            <a:xfrm rot="289135">
              <a:off x="2160" y="2064"/>
              <a:ext cx="2690" cy="824"/>
            </a:xfrm>
            <a:prstGeom prst="parallelogram">
              <a:avLst>
                <a:gd name="adj" fmla="val 139061"/>
              </a:avLst>
            </a:prstGeom>
            <a:solidFill>
              <a:srgbClr val="996633"/>
            </a:solidFill>
            <a:ln w="12700">
              <a:solidFill>
                <a:schemeClr val="tx1"/>
              </a:solidFill>
              <a:miter lim="800000"/>
              <a:headEnd type="none" w="lg" len="lg"/>
              <a:tailEnd type="none" w="lg" len="lg"/>
            </a:ln>
          </p:spPr>
          <p:txBody>
            <a:bodyPr wrap="none" anchor="ctr"/>
            <a:lstStyle/>
            <a:p>
              <a:endParaRPr lang="en-US"/>
            </a:p>
          </p:txBody>
        </p:sp>
        <p:sp>
          <p:nvSpPr>
            <p:cNvPr id="49193" name="AutoShape 110"/>
            <p:cNvSpPr>
              <a:spLocks noChangeArrowheads="1"/>
            </p:cNvSpPr>
            <p:nvPr/>
          </p:nvSpPr>
          <p:spPr bwMode="auto">
            <a:xfrm rot="289135">
              <a:off x="2433" y="1909"/>
              <a:ext cx="1248" cy="788"/>
            </a:xfrm>
            <a:prstGeom prst="roundRect">
              <a:avLst>
                <a:gd name="adj" fmla="val 16667"/>
              </a:avLst>
            </a:prstGeom>
            <a:solidFill>
              <a:schemeClr val="accent1"/>
            </a:solidFill>
            <a:ln w="9525">
              <a:solidFill>
                <a:schemeClr val="tx1"/>
              </a:solidFill>
              <a:round/>
              <a:headEnd type="none" w="lg" len="lg"/>
              <a:tailEnd type="none" w="lg" len="lg"/>
            </a:ln>
          </p:spPr>
          <p:txBody>
            <a:bodyPr wrap="none" anchor="ctr"/>
            <a:lstStyle/>
            <a:p>
              <a:endParaRPr lang="en-US"/>
            </a:p>
          </p:txBody>
        </p:sp>
        <p:sp>
          <p:nvSpPr>
            <p:cNvPr id="49194" name="AutoShape 111"/>
            <p:cNvSpPr>
              <a:spLocks noChangeArrowheads="1"/>
            </p:cNvSpPr>
            <p:nvPr/>
          </p:nvSpPr>
          <p:spPr bwMode="auto">
            <a:xfrm rot="289135">
              <a:off x="2270" y="1296"/>
              <a:ext cx="2641" cy="716"/>
            </a:xfrm>
            <a:prstGeom prst="parallelogram">
              <a:avLst>
                <a:gd name="adj" fmla="val 157754"/>
              </a:avLst>
            </a:prstGeom>
            <a:solidFill>
              <a:srgbClr val="996633"/>
            </a:solidFill>
            <a:ln w="12700">
              <a:solidFill>
                <a:schemeClr val="tx1"/>
              </a:solidFill>
              <a:miter lim="800000"/>
              <a:headEnd type="none" w="lg" len="lg"/>
              <a:tailEnd type="none" w="lg" len="lg"/>
            </a:ln>
          </p:spPr>
          <p:txBody>
            <a:bodyPr wrap="none" anchor="ctr"/>
            <a:lstStyle/>
            <a:p>
              <a:endParaRPr lang="en-US"/>
            </a:p>
          </p:txBody>
        </p:sp>
        <p:sp>
          <p:nvSpPr>
            <p:cNvPr id="49195" name="Line 112"/>
            <p:cNvSpPr>
              <a:spLocks noChangeShapeType="1"/>
            </p:cNvSpPr>
            <p:nvPr/>
          </p:nvSpPr>
          <p:spPr bwMode="auto">
            <a:xfrm rot="289135">
              <a:off x="2448" y="2016"/>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196" name="Line 113"/>
            <p:cNvSpPr>
              <a:spLocks noChangeShapeType="1"/>
            </p:cNvSpPr>
            <p:nvPr/>
          </p:nvSpPr>
          <p:spPr bwMode="auto">
            <a:xfrm rot="289135">
              <a:off x="2451" y="1981"/>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197" name="Line 114"/>
            <p:cNvSpPr>
              <a:spLocks noChangeShapeType="1"/>
            </p:cNvSpPr>
            <p:nvPr/>
          </p:nvSpPr>
          <p:spPr bwMode="auto">
            <a:xfrm rot="289135">
              <a:off x="2445" y="2088"/>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198" name="Line 115"/>
            <p:cNvSpPr>
              <a:spLocks noChangeShapeType="1"/>
            </p:cNvSpPr>
            <p:nvPr/>
          </p:nvSpPr>
          <p:spPr bwMode="auto">
            <a:xfrm rot="289135">
              <a:off x="2445" y="2066"/>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199" name="Line 116"/>
            <p:cNvSpPr>
              <a:spLocks noChangeShapeType="1"/>
            </p:cNvSpPr>
            <p:nvPr/>
          </p:nvSpPr>
          <p:spPr bwMode="auto">
            <a:xfrm rot="289135">
              <a:off x="2442" y="2128"/>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0" name="Line 117"/>
            <p:cNvSpPr>
              <a:spLocks noChangeShapeType="1"/>
            </p:cNvSpPr>
            <p:nvPr/>
          </p:nvSpPr>
          <p:spPr bwMode="auto">
            <a:xfrm rot="289135">
              <a:off x="2439" y="2182"/>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1" name="Line 118"/>
            <p:cNvSpPr>
              <a:spLocks noChangeShapeType="1"/>
            </p:cNvSpPr>
            <p:nvPr/>
          </p:nvSpPr>
          <p:spPr bwMode="auto">
            <a:xfrm rot="289135">
              <a:off x="2436" y="2236"/>
              <a:ext cx="1248"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2" name="Line 119"/>
            <p:cNvSpPr>
              <a:spLocks noChangeShapeType="1"/>
            </p:cNvSpPr>
            <p:nvPr/>
          </p:nvSpPr>
          <p:spPr bwMode="auto">
            <a:xfrm rot="289135">
              <a:off x="2433" y="2289"/>
              <a:ext cx="1248"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3" name="Line 120"/>
            <p:cNvSpPr>
              <a:spLocks noChangeShapeType="1"/>
            </p:cNvSpPr>
            <p:nvPr/>
          </p:nvSpPr>
          <p:spPr bwMode="auto">
            <a:xfrm rot="289135">
              <a:off x="2431" y="2343"/>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4" name="Line 121"/>
            <p:cNvSpPr>
              <a:spLocks noChangeShapeType="1"/>
            </p:cNvSpPr>
            <p:nvPr/>
          </p:nvSpPr>
          <p:spPr bwMode="auto">
            <a:xfrm rot="289135">
              <a:off x="2428" y="2401"/>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5" name="Line 122"/>
            <p:cNvSpPr>
              <a:spLocks noChangeShapeType="1"/>
            </p:cNvSpPr>
            <p:nvPr/>
          </p:nvSpPr>
          <p:spPr bwMode="auto">
            <a:xfrm rot="289135">
              <a:off x="2425" y="2459"/>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6" name="Line 123"/>
            <p:cNvSpPr>
              <a:spLocks noChangeShapeType="1"/>
            </p:cNvSpPr>
            <p:nvPr/>
          </p:nvSpPr>
          <p:spPr bwMode="auto">
            <a:xfrm rot="289135">
              <a:off x="2422" y="2504"/>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7" name="Line 124"/>
            <p:cNvSpPr>
              <a:spLocks noChangeShapeType="1"/>
            </p:cNvSpPr>
            <p:nvPr/>
          </p:nvSpPr>
          <p:spPr bwMode="auto">
            <a:xfrm rot="289135">
              <a:off x="2419" y="2567"/>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8" name="Line 125"/>
            <p:cNvSpPr>
              <a:spLocks noChangeShapeType="1"/>
            </p:cNvSpPr>
            <p:nvPr/>
          </p:nvSpPr>
          <p:spPr bwMode="auto">
            <a:xfrm rot="289135">
              <a:off x="2416" y="2625"/>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09" name="Line 126"/>
            <p:cNvSpPr>
              <a:spLocks noChangeShapeType="1"/>
            </p:cNvSpPr>
            <p:nvPr/>
          </p:nvSpPr>
          <p:spPr bwMode="auto">
            <a:xfrm rot="289135">
              <a:off x="2413" y="2670"/>
              <a:ext cx="1248"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0" name="Line 127"/>
            <p:cNvSpPr>
              <a:spLocks noChangeShapeType="1"/>
            </p:cNvSpPr>
            <p:nvPr/>
          </p:nvSpPr>
          <p:spPr bwMode="auto">
            <a:xfrm rot="289135">
              <a:off x="2411" y="2719"/>
              <a:ext cx="1247" cy="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1" name="Line 128"/>
            <p:cNvSpPr>
              <a:spLocks noChangeShapeType="1"/>
            </p:cNvSpPr>
            <p:nvPr/>
          </p:nvSpPr>
          <p:spPr bwMode="auto">
            <a:xfrm rot="289135" flipV="1">
              <a:off x="3675" y="2119"/>
              <a:ext cx="848" cy="645"/>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2" name="Line 129"/>
            <p:cNvSpPr>
              <a:spLocks noChangeShapeType="1"/>
            </p:cNvSpPr>
            <p:nvPr/>
          </p:nvSpPr>
          <p:spPr bwMode="auto">
            <a:xfrm rot="289135" flipV="1">
              <a:off x="3626" y="2119"/>
              <a:ext cx="946"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3" name="Line 130"/>
            <p:cNvSpPr>
              <a:spLocks noChangeShapeType="1"/>
            </p:cNvSpPr>
            <p:nvPr/>
          </p:nvSpPr>
          <p:spPr bwMode="auto">
            <a:xfrm rot="289135" flipV="1">
              <a:off x="3678" y="2084"/>
              <a:ext cx="848" cy="608"/>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4" name="Line 131"/>
            <p:cNvSpPr>
              <a:spLocks noChangeShapeType="1"/>
            </p:cNvSpPr>
            <p:nvPr/>
          </p:nvSpPr>
          <p:spPr bwMode="auto">
            <a:xfrm rot="289135" flipV="1">
              <a:off x="3649" y="1985"/>
              <a:ext cx="948"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5" name="Line 132"/>
            <p:cNvSpPr>
              <a:spLocks noChangeShapeType="1"/>
            </p:cNvSpPr>
            <p:nvPr/>
          </p:nvSpPr>
          <p:spPr bwMode="auto">
            <a:xfrm rot="289135" flipV="1">
              <a:off x="3686" y="1909"/>
              <a:ext cx="949"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6" name="Line 133"/>
            <p:cNvSpPr>
              <a:spLocks noChangeShapeType="1"/>
            </p:cNvSpPr>
            <p:nvPr/>
          </p:nvSpPr>
          <p:spPr bwMode="auto">
            <a:xfrm rot="289135" flipV="1">
              <a:off x="3689" y="1846"/>
              <a:ext cx="949" cy="681"/>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7" name="Line 134"/>
            <p:cNvSpPr>
              <a:spLocks noChangeShapeType="1"/>
            </p:cNvSpPr>
            <p:nvPr/>
          </p:nvSpPr>
          <p:spPr bwMode="auto">
            <a:xfrm rot="289135" flipV="1">
              <a:off x="3692" y="1775"/>
              <a:ext cx="949"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8" name="Line 135"/>
            <p:cNvSpPr>
              <a:spLocks noChangeShapeType="1"/>
            </p:cNvSpPr>
            <p:nvPr/>
          </p:nvSpPr>
          <p:spPr bwMode="auto">
            <a:xfrm rot="289135" flipV="1">
              <a:off x="3698" y="1717"/>
              <a:ext cx="948"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19" name="Line 136"/>
            <p:cNvSpPr>
              <a:spLocks noChangeShapeType="1"/>
            </p:cNvSpPr>
            <p:nvPr/>
          </p:nvSpPr>
          <p:spPr bwMode="auto">
            <a:xfrm rot="289135" flipV="1">
              <a:off x="3701" y="1645"/>
              <a:ext cx="948"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0" name="Line 137"/>
            <p:cNvSpPr>
              <a:spLocks noChangeShapeType="1"/>
            </p:cNvSpPr>
            <p:nvPr/>
          </p:nvSpPr>
          <p:spPr bwMode="auto">
            <a:xfrm rot="289135" flipV="1">
              <a:off x="3704" y="1587"/>
              <a:ext cx="948"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1" name="Line 138"/>
            <p:cNvSpPr>
              <a:spLocks noChangeShapeType="1"/>
            </p:cNvSpPr>
            <p:nvPr/>
          </p:nvSpPr>
          <p:spPr bwMode="auto">
            <a:xfrm rot="289135" flipV="1">
              <a:off x="3707" y="1520"/>
              <a:ext cx="948" cy="680"/>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2" name="Line 139"/>
            <p:cNvSpPr>
              <a:spLocks noChangeShapeType="1"/>
            </p:cNvSpPr>
            <p:nvPr/>
          </p:nvSpPr>
          <p:spPr bwMode="auto">
            <a:xfrm rot="289135" flipV="1">
              <a:off x="3623" y="2115"/>
              <a:ext cx="897" cy="752"/>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3" name="Line 140"/>
            <p:cNvSpPr>
              <a:spLocks noChangeShapeType="1"/>
            </p:cNvSpPr>
            <p:nvPr/>
          </p:nvSpPr>
          <p:spPr bwMode="auto">
            <a:xfrm rot="289135" flipV="1">
              <a:off x="3595" y="2146"/>
              <a:ext cx="925" cy="716"/>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4" name="Line 141"/>
            <p:cNvSpPr>
              <a:spLocks noChangeShapeType="1"/>
            </p:cNvSpPr>
            <p:nvPr/>
          </p:nvSpPr>
          <p:spPr bwMode="auto">
            <a:xfrm rot="289135" flipH="1">
              <a:off x="3709" y="1538"/>
              <a:ext cx="949" cy="608"/>
            </a:xfrm>
            <a:prstGeom prst="line">
              <a:avLst/>
            </a:prstGeom>
            <a:noFill/>
            <a:ln w="76200">
              <a:solidFill>
                <a:srgbClr val="FF9900"/>
              </a:solidFill>
              <a:round/>
              <a:headEnd type="none" w="lg" len="lg"/>
              <a:tailEnd type="none" w="lg" len="lg"/>
            </a:ln>
          </p:spPr>
          <p:txBody>
            <a:bodyPr wrap="none" anchor="ctr"/>
            <a:lstStyle/>
            <a:p>
              <a:endParaRPr lang="en-US"/>
            </a:p>
          </p:txBody>
        </p:sp>
        <p:sp>
          <p:nvSpPr>
            <p:cNvPr id="49225" name="Rectangle 142"/>
            <p:cNvSpPr>
              <a:spLocks noChangeArrowheads="1"/>
            </p:cNvSpPr>
            <p:nvPr/>
          </p:nvSpPr>
          <p:spPr bwMode="auto">
            <a:xfrm rot="289135">
              <a:off x="5072" y="1667"/>
              <a:ext cx="448" cy="502"/>
            </a:xfrm>
            <a:prstGeom prst="rect">
              <a:avLst/>
            </a:prstGeom>
            <a:solidFill>
              <a:srgbClr val="000099"/>
            </a:solidFill>
            <a:ln w="9525">
              <a:noFill/>
              <a:miter lim="800000"/>
              <a:headEnd type="none" w="lg" len="lg"/>
              <a:tailEnd type="none" w="lg" len="lg"/>
            </a:ln>
          </p:spPr>
          <p:txBody>
            <a:bodyPr wrap="none" anchor="ctr"/>
            <a:lstStyle/>
            <a:p>
              <a:endParaRPr lang="en-US"/>
            </a:p>
          </p:txBody>
        </p:sp>
        <p:sp>
          <p:nvSpPr>
            <p:cNvPr id="118927" name="AutoShape 143"/>
            <p:cNvSpPr>
              <a:spLocks noChangeArrowheads="1"/>
            </p:cNvSpPr>
            <p:nvPr/>
          </p:nvSpPr>
          <p:spPr bwMode="auto">
            <a:xfrm rot="289135" flipV="1">
              <a:off x="1488" y="2795"/>
              <a:ext cx="2842" cy="813"/>
            </a:xfrm>
            <a:prstGeom prst="flowChartManualOperation">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49227" name="Arc 144"/>
            <p:cNvSpPr>
              <a:spLocks/>
            </p:cNvSpPr>
            <p:nvPr/>
          </p:nvSpPr>
          <p:spPr bwMode="auto">
            <a:xfrm rot="289135">
              <a:off x="1614" y="3256"/>
              <a:ext cx="2391" cy="680"/>
            </a:xfrm>
            <a:custGeom>
              <a:avLst/>
              <a:gdLst>
                <a:gd name="T0" fmla="*/ 0 w 38600"/>
                <a:gd name="T1" fmla="*/ 375 h 21600"/>
                <a:gd name="T2" fmla="*/ 2391 w 38600"/>
                <a:gd name="T3" fmla="*/ 374 h 21600"/>
                <a:gd name="T4" fmla="*/ 1196 w 38600"/>
                <a:gd name="T5" fmla="*/ 680 h 21600"/>
                <a:gd name="T6" fmla="*/ 0 60000 65536"/>
                <a:gd name="T7" fmla="*/ 0 60000 65536"/>
                <a:gd name="T8" fmla="*/ 0 60000 65536"/>
                <a:gd name="T9" fmla="*/ 0 w 38600"/>
                <a:gd name="T10" fmla="*/ 0 h 21600"/>
                <a:gd name="T11" fmla="*/ 38600 w 38600"/>
                <a:gd name="T12" fmla="*/ 21600 h 21600"/>
              </a:gdLst>
              <a:ahLst/>
              <a:cxnLst>
                <a:cxn ang="T6">
                  <a:pos x="T0" y="T1"/>
                </a:cxn>
                <a:cxn ang="T7">
                  <a:pos x="T2" y="T3"/>
                </a:cxn>
                <a:cxn ang="T8">
                  <a:pos x="T4" y="T5"/>
                </a:cxn>
              </a:cxnLst>
              <a:rect l="T9" t="T10" r="T11" b="T12"/>
              <a:pathLst>
                <a:path w="38600" h="21600" fill="none" extrusionOk="0">
                  <a:moveTo>
                    <a:pt x="0" y="11908"/>
                  </a:moveTo>
                  <a:cubicBezTo>
                    <a:pt x="3665" y="4608"/>
                    <a:pt x="11135" y="-1"/>
                    <a:pt x="19304" y="0"/>
                  </a:cubicBezTo>
                  <a:cubicBezTo>
                    <a:pt x="27466" y="0"/>
                    <a:pt x="34931" y="4601"/>
                    <a:pt x="38599" y="11893"/>
                  </a:cubicBezTo>
                </a:path>
                <a:path w="38600" h="21600" stroke="0" extrusionOk="0">
                  <a:moveTo>
                    <a:pt x="0" y="11908"/>
                  </a:moveTo>
                  <a:cubicBezTo>
                    <a:pt x="3665" y="4608"/>
                    <a:pt x="11135" y="-1"/>
                    <a:pt x="19304" y="0"/>
                  </a:cubicBezTo>
                  <a:cubicBezTo>
                    <a:pt x="27466" y="0"/>
                    <a:pt x="34931" y="4601"/>
                    <a:pt x="38599" y="11893"/>
                  </a:cubicBezTo>
                  <a:lnTo>
                    <a:pt x="19304" y="21600"/>
                  </a:lnTo>
                  <a:close/>
                </a:path>
              </a:pathLst>
            </a:custGeom>
            <a:solidFill>
              <a:srgbClr val="000099"/>
            </a:solidFill>
            <a:ln w="9525">
              <a:solidFill>
                <a:schemeClr val="tx1"/>
              </a:solidFill>
              <a:round/>
              <a:headEnd type="none" w="lg" len="lg"/>
              <a:tailEnd type="none" w="lg" len="lg"/>
            </a:ln>
          </p:spPr>
          <p:txBody>
            <a:bodyPr wrap="none" anchor="ctr"/>
            <a:lstStyle/>
            <a:p>
              <a:endParaRPr lang="en-US"/>
            </a:p>
          </p:txBody>
        </p:sp>
        <p:sp>
          <p:nvSpPr>
            <p:cNvPr id="49228" name="AutoShape 145" descr="Dark horizontal"/>
            <p:cNvSpPr>
              <a:spLocks noChangeArrowheads="1"/>
            </p:cNvSpPr>
            <p:nvPr/>
          </p:nvSpPr>
          <p:spPr bwMode="auto">
            <a:xfrm rot="289135">
              <a:off x="2718" y="1430"/>
              <a:ext cx="1595" cy="466"/>
            </a:xfrm>
            <a:prstGeom prst="parallelogram">
              <a:avLst>
                <a:gd name="adj" fmla="val 146386"/>
              </a:avLst>
            </a:prstGeom>
            <a:pattFill prst="dkHorz">
              <a:fgClr>
                <a:schemeClr val="tx1"/>
              </a:fgClr>
              <a:bgClr>
                <a:srgbClr val="FFFFFF"/>
              </a:bgClr>
            </a:pattFill>
            <a:ln w="12700">
              <a:solidFill>
                <a:schemeClr val="tx1"/>
              </a:solidFill>
              <a:miter lim="800000"/>
              <a:headEnd type="none" w="lg" len="lg"/>
              <a:tailEnd type="none" w="lg" len="lg"/>
            </a:ln>
          </p:spPr>
          <p:txBody>
            <a:bodyPr wrap="none" anchor="ctr"/>
            <a:lstStyle/>
            <a:p>
              <a:endParaRPr lang="en-US"/>
            </a:p>
          </p:txBody>
        </p:sp>
        <p:sp>
          <p:nvSpPr>
            <p:cNvPr id="49229" name="Oval 146"/>
            <p:cNvSpPr>
              <a:spLocks noChangeArrowheads="1"/>
            </p:cNvSpPr>
            <p:nvPr/>
          </p:nvSpPr>
          <p:spPr bwMode="auto">
            <a:xfrm rot="289135">
              <a:off x="2155" y="2799"/>
              <a:ext cx="97" cy="72"/>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9230" name="Oval 147"/>
            <p:cNvSpPr>
              <a:spLocks noChangeArrowheads="1"/>
            </p:cNvSpPr>
            <p:nvPr/>
          </p:nvSpPr>
          <p:spPr bwMode="auto">
            <a:xfrm rot="289135">
              <a:off x="3540" y="3019"/>
              <a:ext cx="101" cy="71"/>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9231" name="Oval 148"/>
            <p:cNvSpPr>
              <a:spLocks noChangeArrowheads="1"/>
            </p:cNvSpPr>
            <p:nvPr/>
          </p:nvSpPr>
          <p:spPr bwMode="auto">
            <a:xfrm rot="289135">
              <a:off x="4008" y="3618"/>
              <a:ext cx="101" cy="72"/>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9232" name="Oval 149"/>
            <p:cNvSpPr>
              <a:spLocks noChangeArrowheads="1"/>
            </p:cNvSpPr>
            <p:nvPr/>
          </p:nvSpPr>
          <p:spPr bwMode="auto">
            <a:xfrm rot="289135">
              <a:off x="1678" y="3242"/>
              <a:ext cx="100" cy="72"/>
            </a:xfrm>
            <a:prstGeom prst="ellipse">
              <a:avLst/>
            </a:prstGeom>
            <a:solidFill>
              <a:schemeClr val="bg1"/>
            </a:solidFill>
            <a:ln w="9525">
              <a:solidFill>
                <a:schemeClr val="tx1"/>
              </a:solidFill>
              <a:round/>
              <a:headEnd type="none" w="lg" len="lg"/>
              <a:tailEnd type="none" w="lg" len="lg"/>
            </a:ln>
          </p:spPr>
          <p:txBody>
            <a:bodyPr wrap="none" anchor="ctr"/>
            <a:lstStyle/>
            <a:p>
              <a:endParaRPr lang="en-US"/>
            </a:p>
          </p:txBody>
        </p:sp>
        <p:sp>
          <p:nvSpPr>
            <p:cNvPr id="49233" name="Line 150"/>
            <p:cNvSpPr>
              <a:spLocks noChangeShapeType="1"/>
            </p:cNvSpPr>
            <p:nvPr/>
          </p:nvSpPr>
          <p:spPr bwMode="auto">
            <a:xfrm>
              <a:off x="2448" y="1968"/>
              <a:ext cx="1248" cy="96"/>
            </a:xfrm>
            <a:prstGeom prst="line">
              <a:avLst/>
            </a:prstGeom>
            <a:noFill/>
            <a:ln w="38100">
              <a:solidFill>
                <a:srgbClr val="FFFF66"/>
              </a:solidFill>
              <a:round/>
              <a:headEnd/>
              <a:tailEnd/>
            </a:ln>
          </p:spPr>
          <p:txBody>
            <a:bodyPr/>
            <a:lstStyle/>
            <a:p>
              <a:endParaRPr lang="en-US"/>
            </a:p>
          </p:txBody>
        </p:sp>
        <p:sp>
          <p:nvSpPr>
            <p:cNvPr id="49234" name="Line 151"/>
            <p:cNvSpPr>
              <a:spLocks noChangeShapeType="1"/>
            </p:cNvSpPr>
            <p:nvPr/>
          </p:nvSpPr>
          <p:spPr bwMode="auto">
            <a:xfrm>
              <a:off x="2448" y="2016"/>
              <a:ext cx="1248" cy="96"/>
            </a:xfrm>
            <a:prstGeom prst="line">
              <a:avLst/>
            </a:prstGeom>
            <a:noFill/>
            <a:ln w="38100">
              <a:solidFill>
                <a:srgbClr val="FFFF66"/>
              </a:solidFill>
              <a:round/>
              <a:headEnd/>
              <a:tailEnd/>
            </a:ln>
          </p:spPr>
          <p:txBody>
            <a:bodyPr/>
            <a:lstStyle/>
            <a:p>
              <a:endParaRPr lang="en-US"/>
            </a:p>
          </p:txBody>
        </p:sp>
        <p:sp>
          <p:nvSpPr>
            <p:cNvPr id="49235" name="Line 152"/>
            <p:cNvSpPr>
              <a:spLocks noChangeShapeType="1"/>
            </p:cNvSpPr>
            <p:nvPr/>
          </p:nvSpPr>
          <p:spPr bwMode="auto">
            <a:xfrm>
              <a:off x="2448" y="2064"/>
              <a:ext cx="1248" cy="96"/>
            </a:xfrm>
            <a:prstGeom prst="line">
              <a:avLst/>
            </a:prstGeom>
            <a:noFill/>
            <a:ln w="38100">
              <a:solidFill>
                <a:srgbClr val="FFFF66"/>
              </a:solidFill>
              <a:round/>
              <a:headEnd/>
              <a:tailEnd/>
            </a:ln>
          </p:spPr>
          <p:txBody>
            <a:bodyPr/>
            <a:lstStyle/>
            <a:p>
              <a:endParaRPr lang="en-US"/>
            </a:p>
          </p:txBody>
        </p:sp>
        <p:sp>
          <p:nvSpPr>
            <p:cNvPr id="49236" name="Line 153"/>
            <p:cNvSpPr>
              <a:spLocks noChangeShapeType="1"/>
            </p:cNvSpPr>
            <p:nvPr/>
          </p:nvSpPr>
          <p:spPr bwMode="auto">
            <a:xfrm>
              <a:off x="2448" y="2112"/>
              <a:ext cx="1248" cy="96"/>
            </a:xfrm>
            <a:prstGeom prst="line">
              <a:avLst/>
            </a:prstGeom>
            <a:noFill/>
            <a:ln w="38100">
              <a:solidFill>
                <a:srgbClr val="FFFF66"/>
              </a:solidFill>
              <a:round/>
              <a:headEnd/>
              <a:tailEnd/>
            </a:ln>
          </p:spPr>
          <p:txBody>
            <a:bodyPr/>
            <a:lstStyle/>
            <a:p>
              <a:endParaRPr lang="en-US"/>
            </a:p>
          </p:txBody>
        </p:sp>
        <p:sp>
          <p:nvSpPr>
            <p:cNvPr id="49237" name="Line 154"/>
            <p:cNvSpPr>
              <a:spLocks noChangeShapeType="1"/>
            </p:cNvSpPr>
            <p:nvPr/>
          </p:nvSpPr>
          <p:spPr bwMode="auto">
            <a:xfrm>
              <a:off x="2448" y="2160"/>
              <a:ext cx="1248" cy="96"/>
            </a:xfrm>
            <a:prstGeom prst="line">
              <a:avLst/>
            </a:prstGeom>
            <a:noFill/>
            <a:ln w="38100">
              <a:solidFill>
                <a:srgbClr val="FFFF66"/>
              </a:solidFill>
              <a:round/>
              <a:headEnd/>
              <a:tailEnd/>
            </a:ln>
          </p:spPr>
          <p:txBody>
            <a:bodyPr/>
            <a:lstStyle/>
            <a:p>
              <a:endParaRPr lang="en-US"/>
            </a:p>
          </p:txBody>
        </p:sp>
        <p:sp>
          <p:nvSpPr>
            <p:cNvPr id="49238" name="Line 155"/>
            <p:cNvSpPr>
              <a:spLocks noChangeShapeType="1"/>
            </p:cNvSpPr>
            <p:nvPr/>
          </p:nvSpPr>
          <p:spPr bwMode="auto">
            <a:xfrm>
              <a:off x="2448" y="2208"/>
              <a:ext cx="1248" cy="96"/>
            </a:xfrm>
            <a:prstGeom prst="line">
              <a:avLst/>
            </a:prstGeom>
            <a:noFill/>
            <a:ln w="38100">
              <a:solidFill>
                <a:srgbClr val="FFFF66"/>
              </a:solidFill>
              <a:round/>
              <a:headEnd/>
              <a:tailEnd/>
            </a:ln>
          </p:spPr>
          <p:txBody>
            <a:bodyPr/>
            <a:lstStyle/>
            <a:p>
              <a:endParaRPr lang="en-US"/>
            </a:p>
          </p:txBody>
        </p:sp>
        <p:sp>
          <p:nvSpPr>
            <p:cNvPr id="49239" name="Line 156"/>
            <p:cNvSpPr>
              <a:spLocks noChangeShapeType="1"/>
            </p:cNvSpPr>
            <p:nvPr/>
          </p:nvSpPr>
          <p:spPr bwMode="auto">
            <a:xfrm>
              <a:off x="2448" y="2256"/>
              <a:ext cx="1248" cy="96"/>
            </a:xfrm>
            <a:prstGeom prst="line">
              <a:avLst/>
            </a:prstGeom>
            <a:noFill/>
            <a:ln w="38100">
              <a:solidFill>
                <a:srgbClr val="FFFF66"/>
              </a:solidFill>
              <a:round/>
              <a:headEnd/>
              <a:tailEnd/>
            </a:ln>
          </p:spPr>
          <p:txBody>
            <a:bodyPr/>
            <a:lstStyle/>
            <a:p>
              <a:endParaRPr lang="en-US"/>
            </a:p>
          </p:txBody>
        </p:sp>
        <p:sp>
          <p:nvSpPr>
            <p:cNvPr id="49240" name="Line 157"/>
            <p:cNvSpPr>
              <a:spLocks noChangeShapeType="1"/>
            </p:cNvSpPr>
            <p:nvPr/>
          </p:nvSpPr>
          <p:spPr bwMode="auto">
            <a:xfrm>
              <a:off x="2448" y="2304"/>
              <a:ext cx="1248" cy="96"/>
            </a:xfrm>
            <a:prstGeom prst="line">
              <a:avLst/>
            </a:prstGeom>
            <a:noFill/>
            <a:ln w="38100">
              <a:solidFill>
                <a:srgbClr val="FFFF66"/>
              </a:solidFill>
              <a:round/>
              <a:headEnd/>
              <a:tailEnd/>
            </a:ln>
          </p:spPr>
          <p:txBody>
            <a:bodyPr/>
            <a:lstStyle/>
            <a:p>
              <a:endParaRPr lang="en-US"/>
            </a:p>
          </p:txBody>
        </p:sp>
        <p:sp>
          <p:nvSpPr>
            <p:cNvPr id="49241" name="Line 158"/>
            <p:cNvSpPr>
              <a:spLocks noChangeShapeType="1"/>
            </p:cNvSpPr>
            <p:nvPr/>
          </p:nvSpPr>
          <p:spPr bwMode="auto">
            <a:xfrm>
              <a:off x="2448" y="2352"/>
              <a:ext cx="1248" cy="96"/>
            </a:xfrm>
            <a:prstGeom prst="line">
              <a:avLst/>
            </a:prstGeom>
            <a:noFill/>
            <a:ln w="38100">
              <a:solidFill>
                <a:srgbClr val="FFFF66"/>
              </a:solidFill>
              <a:round/>
              <a:headEnd/>
              <a:tailEnd/>
            </a:ln>
          </p:spPr>
          <p:txBody>
            <a:bodyPr/>
            <a:lstStyle/>
            <a:p>
              <a:endParaRPr lang="en-US"/>
            </a:p>
          </p:txBody>
        </p:sp>
        <p:sp>
          <p:nvSpPr>
            <p:cNvPr id="49242" name="Line 159"/>
            <p:cNvSpPr>
              <a:spLocks noChangeShapeType="1"/>
            </p:cNvSpPr>
            <p:nvPr/>
          </p:nvSpPr>
          <p:spPr bwMode="auto">
            <a:xfrm>
              <a:off x="2448" y="2400"/>
              <a:ext cx="1248" cy="96"/>
            </a:xfrm>
            <a:prstGeom prst="line">
              <a:avLst/>
            </a:prstGeom>
            <a:noFill/>
            <a:ln w="38100">
              <a:solidFill>
                <a:srgbClr val="FFFF66"/>
              </a:solidFill>
              <a:round/>
              <a:headEnd/>
              <a:tailEnd/>
            </a:ln>
          </p:spPr>
          <p:txBody>
            <a:bodyPr/>
            <a:lstStyle/>
            <a:p>
              <a:endParaRPr lang="en-US"/>
            </a:p>
          </p:txBody>
        </p:sp>
        <p:sp>
          <p:nvSpPr>
            <p:cNvPr id="49243" name="Line 160"/>
            <p:cNvSpPr>
              <a:spLocks noChangeShapeType="1"/>
            </p:cNvSpPr>
            <p:nvPr/>
          </p:nvSpPr>
          <p:spPr bwMode="auto">
            <a:xfrm>
              <a:off x="2448" y="2496"/>
              <a:ext cx="1248" cy="96"/>
            </a:xfrm>
            <a:prstGeom prst="line">
              <a:avLst/>
            </a:prstGeom>
            <a:noFill/>
            <a:ln w="38100">
              <a:solidFill>
                <a:srgbClr val="FFFF66"/>
              </a:solidFill>
              <a:round/>
              <a:headEnd/>
              <a:tailEnd/>
            </a:ln>
          </p:spPr>
          <p:txBody>
            <a:bodyPr/>
            <a:lstStyle/>
            <a:p>
              <a:endParaRPr lang="en-US"/>
            </a:p>
          </p:txBody>
        </p:sp>
        <p:sp>
          <p:nvSpPr>
            <p:cNvPr id="49244" name="Line 161"/>
            <p:cNvSpPr>
              <a:spLocks noChangeShapeType="1"/>
            </p:cNvSpPr>
            <p:nvPr/>
          </p:nvSpPr>
          <p:spPr bwMode="auto">
            <a:xfrm>
              <a:off x="2448" y="2448"/>
              <a:ext cx="1248" cy="96"/>
            </a:xfrm>
            <a:prstGeom prst="line">
              <a:avLst/>
            </a:prstGeom>
            <a:noFill/>
            <a:ln w="38100">
              <a:solidFill>
                <a:srgbClr val="FFFF66"/>
              </a:solidFill>
              <a:round/>
              <a:headEnd/>
              <a:tailEnd/>
            </a:ln>
          </p:spPr>
          <p:txBody>
            <a:bodyPr/>
            <a:lstStyle/>
            <a:p>
              <a:endParaRPr lang="en-US"/>
            </a:p>
          </p:txBody>
        </p:sp>
        <p:sp>
          <p:nvSpPr>
            <p:cNvPr id="49245" name="Line 162"/>
            <p:cNvSpPr>
              <a:spLocks noChangeShapeType="1"/>
            </p:cNvSpPr>
            <p:nvPr/>
          </p:nvSpPr>
          <p:spPr bwMode="auto">
            <a:xfrm>
              <a:off x="2448" y="2544"/>
              <a:ext cx="1248" cy="96"/>
            </a:xfrm>
            <a:prstGeom prst="line">
              <a:avLst/>
            </a:prstGeom>
            <a:noFill/>
            <a:ln w="38100">
              <a:solidFill>
                <a:srgbClr val="FFFF66"/>
              </a:solidFill>
              <a:round/>
              <a:headEnd/>
              <a:tailEnd/>
            </a:ln>
          </p:spPr>
          <p:txBody>
            <a:bodyPr/>
            <a:lstStyle/>
            <a:p>
              <a:endParaRPr lang="en-US"/>
            </a:p>
          </p:txBody>
        </p:sp>
        <p:sp>
          <p:nvSpPr>
            <p:cNvPr id="49246" name="Line 163"/>
            <p:cNvSpPr>
              <a:spLocks noChangeShapeType="1"/>
            </p:cNvSpPr>
            <p:nvPr/>
          </p:nvSpPr>
          <p:spPr bwMode="auto">
            <a:xfrm>
              <a:off x="2448" y="2592"/>
              <a:ext cx="1248" cy="96"/>
            </a:xfrm>
            <a:prstGeom prst="line">
              <a:avLst/>
            </a:prstGeom>
            <a:noFill/>
            <a:ln w="38100">
              <a:solidFill>
                <a:srgbClr val="FFFF66"/>
              </a:solidFill>
              <a:round/>
              <a:headEnd/>
              <a:tailEnd/>
            </a:ln>
          </p:spPr>
          <p:txBody>
            <a:bodyPr/>
            <a:lstStyle/>
            <a:p>
              <a:endParaRPr lang="en-US"/>
            </a:p>
          </p:txBody>
        </p:sp>
        <p:sp>
          <p:nvSpPr>
            <p:cNvPr id="49247" name="Line 164"/>
            <p:cNvSpPr>
              <a:spLocks noChangeShapeType="1"/>
            </p:cNvSpPr>
            <p:nvPr/>
          </p:nvSpPr>
          <p:spPr bwMode="auto">
            <a:xfrm>
              <a:off x="2448" y="2688"/>
              <a:ext cx="1248" cy="96"/>
            </a:xfrm>
            <a:prstGeom prst="line">
              <a:avLst/>
            </a:prstGeom>
            <a:noFill/>
            <a:ln w="38100">
              <a:solidFill>
                <a:srgbClr val="FFFF66"/>
              </a:solidFill>
              <a:round/>
              <a:headEnd/>
              <a:tailEnd/>
            </a:ln>
          </p:spPr>
          <p:txBody>
            <a:bodyPr/>
            <a:lstStyle/>
            <a:p>
              <a:endParaRPr lang="en-US"/>
            </a:p>
          </p:txBody>
        </p:sp>
        <p:sp>
          <p:nvSpPr>
            <p:cNvPr id="49248" name="Line 165"/>
            <p:cNvSpPr>
              <a:spLocks noChangeShapeType="1"/>
            </p:cNvSpPr>
            <p:nvPr/>
          </p:nvSpPr>
          <p:spPr bwMode="auto">
            <a:xfrm>
              <a:off x="2448" y="2640"/>
              <a:ext cx="1248" cy="96"/>
            </a:xfrm>
            <a:prstGeom prst="line">
              <a:avLst/>
            </a:prstGeom>
            <a:noFill/>
            <a:ln w="38100">
              <a:solidFill>
                <a:srgbClr val="FFFF66"/>
              </a:solidFill>
              <a:round/>
              <a:headEnd/>
              <a:tailEnd/>
            </a:ln>
          </p:spPr>
          <p:txBody>
            <a:bodyPr/>
            <a:lstStyle/>
            <a:p>
              <a:endParaRPr lang="en-US"/>
            </a:p>
          </p:txBody>
        </p:sp>
        <p:sp>
          <p:nvSpPr>
            <p:cNvPr id="49249" name="Line 166"/>
            <p:cNvSpPr>
              <a:spLocks noChangeShapeType="1"/>
            </p:cNvSpPr>
            <p:nvPr/>
          </p:nvSpPr>
          <p:spPr bwMode="auto">
            <a:xfrm flipV="1">
              <a:off x="3696" y="1536"/>
              <a:ext cx="960" cy="528"/>
            </a:xfrm>
            <a:prstGeom prst="line">
              <a:avLst/>
            </a:prstGeom>
            <a:noFill/>
            <a:ln w="38100">
              <a:solidFill>
                <a:srgbClr val="FFFF66"/>
              </a:solidFill>
              <a:round/>
              <a:headEnd/>
              <a:tailEnd/>
            </a:ln>
          </p:spPr>
          <p:txBody>
            <a:bodyPr/>
            <a:lstStyle/>
            <a:p>
              <a:endParaRPr lang="en-US"/>
            </a:p>
          </p:txBody>
        </p:sp>
        <p:sp>
          <p:nvSpPr>
            <p:cNvPr id="49250" name="Line 167"/>
            <p:cNvSpPr>
              <a:spLocks noChangeShapeType="1"/>
            </p:cNvSpPr>
            <p:nvPr/>
          </p:nvSpPr>
          <p:spPr bwMode="auto">
            <a:xfrm flipV="1">
              <a:off x="3696" y="1584"/>
              <a:ext cx="960" cy="528"/>
            </a:xfrm>
            <a:prstGeom prst="line">
              <a:avLst/>
            </a:prstGeom>
            <a:noFill/>
            <a:ln w="38100">
              <a:solidFill>
                <a:srgbClr val="FFFF66"/>
              </a:solidFill>
              <a:round/>
              <a:headEnd/>
              <a:tailEnd/>
            </a:ln>
          </p:spPr>
          <p:txBody>
            <a:bodyPr/>
            <a:lstStyle/>
            <a:p>
              <a:endParaRPr lang="en-US"/>
            </a:p>
          </p:txBody>
        </p:sp>
        <p:sp>
          <p:nvSpPr>
            <p:cNvPr id="49251" name="Line 168"/>
            <p:cNvSpPr>
              <a:spLocks noChangeShapeType="1"/>
            </p:cNvSpPr>
            <p:nvPr/>
          </p:nvSpPr>
          <p:spPr bwMode="auto">
            <a:xfrm flipV="1">
              <a:off x="3696" y="1632"/>
              <a:ext cx="960" cy="528"/>
            </a:xfrm>
            <a:prstGeom prst="line">
              <a:avLst/>
            </a:prstGeom>
            <a:noFill/>
            <a:ln w="38100">
              <a:solidFill>
                <a:srgbClr val="FFFF66"/>
              </a:solidFill>
              <a:round/>
              <a:headEnd/>
              <a:tailEnd/>
            </a:ln>
          </p:spPr>
          <p:txBody>
            <a:bodyPr/>
            <a:lstStyle/>
            <a:p>
              <a:endParaRPr lang="en-US"/>
            </a:p>
          </p:txBody>
        </p:sp>
        <p:sp>
          <p:nvSpPr>
            <p:cNvPr id="49252" name="Line 169"/>
            <p:cNvSpPr>
              <a:spLocks noChangeShapeType="1"/>
            </p:cNvSpPr>
            <p:nvPr/>
          </p:nvSpPr>
          <p:spPr bwMode="auto">
            <a:xfrm flipV="1">
              <a:off x="3696" y="1680"/>
              <a:ext cx="960" cy="528"/>
            </a:xfrm>
            <a:prstGeom prst="line">
              <a:avLst/>
            </a:prstGeom>
            <a:noFill/>
            <a:ln w="38100">
              <a:solidFill>
                <a:srgbClr val="FFFF66"/>
              </a:solidFill>
              <a:round/>
              <a:headEnd/>
              <a:tailEnd/>
            </a:ln>
          </p:spPr>
          <p:txBody>
            <a:bodyPr/>
            <a:lstStyle/>
            <a:p>
              <a:endParaRPr lang="en-US"/>
            </a:p>
          </p:txBody>
        </p:sp>
        <p:sp>
          <p:nvSpPr>
            <p:cNvPr id="49253" name="Line 170"/>
            <p:cNvSpPr>
              <a:spLocks noChangeShapeType="1"/>
            </p:cNvSpPr>
            <p:nvPr/>
          </p:nvSpPr>
          <p:spPr bwMode="auto">
            <a:xfrm flipV="1">
              <a:off x="3696" y="1728"/>
              <a:ext cx="960" cy="528"/>
            </a:xfrm>
            <a:prstGeom prst="line">
              <a:avLst/>
            </a:prstGeom>
            <a:noFill/>
            <a:ln w="38100">
              <a:solidFill>
                <a:srgbClr val="FFFF66"/>
              </a:solidFill>
              <a:round/>
              <a:headEnd/>
              <a:tailEnd/>
            </a:ln>
          </p:spPr>
          <p:txBody>
            <a:bodyPr/>
            <a:lstStyle/>
            <a:p>
              <a:endParaRPr lang="en-US"/>
            </a:p>
          </p:txBody>
        </p:sp>
        <p:sp>
          <p:nvSpPr>
            <p:cNvPr id="49254" name="Line 171"/>
            <p:cNvSpPr>
              <a:spLocks noChangeShapeType="1"/>
            </p:cNvSpPr>
            <p:nvPr/>
          </p:nvSpPr>
          <p:spPr bwMode="auto">
            <a:xfrm flipV="1">
              <a:off x="3696" y="1776"/>
              <a:ext cx="960" cy="528"/>
            </a:xfrm>
            <a:prstGeom prst="line">
              <a:avLst/>
            </a:prstGeom>
            <a:noFill/>
            <a:ln w="38100">
              <a:solidFill>
                <a:srgbClr val="FFFF66"/>
              </a:solidFill>
              <a:round/>
              <a:headEnd/>
              <a:tailEnd/>
            </a:ln>
          </p:spPr>
          <p:txBody>
            <a:bodyPr/>
            <a:lstStyle/>
            <a:p>
              <a:endParaRPr lang="en-US"/>
            </a:p>
          </p:txBody>
        </p:sp>
        <p:sp>
          <p:nvSpPr>
            <p:cNvPr id="49255" name="Line 172"/>
            <p:cNvSpPr>
              <a:spLocks noChangeShapeType="1"/>
            </p:cNvSpPr>
            <p:nvPr/>
          </p:nvSpPr>
          <p:spPr bwMode="auto">
            <a:xfrm flipV="1">
              <a:off x="3696" y="1824"/>
              <a:ext cx="960" cy="528"/>
            </a:xfrm>
            <a:prstGeom prst="line">
              <a:avLst/>
            </a:prstGeom>
            <a:noFill/>
            <a:ln w="38100">
              <a:solidFill>
                <a:srgbClr val="FFFF66"/>
              </a:solidFill>
              <a:round/>
              <a:headEnd/>
              <a:tailEnd/>
            </a:ln>
          </p:spPr>
          <p:txBody>
            <a:bodyPr/>
            <a:lstStyle/>
            <a:p>
              <a:endParaRPr lang="en-US"/>
            </a:p>
          </p:txBody>
        </p:sp>
        <p:sp>
          <p:nvSpPr>
            <p:cNvPr id="49256" name="Line 173"/>
            <p:cNvSpPr>
              <a:spLocks noChangeShapeType="1"/>
            </p:cNvSpPr>
            <p:nvPr/>
          </p:nvSpPr>
          <p:spPr bwMode="auto">
            <a:xfrm flipV="1">
              <a:off x="3696" y="1920"/>
              <a:ext cx="960" cy="528"/>
            </a:xfrm>
            <a:prstGeom prst="line">
              <a:avLst/>
            </a:prstGeom>
            <a:noFill/>
            <a:ln w="38100">
              <a:solidFill>
                <a:srgbClr val="FFFF66"/>
              </a:solidFill>
              <a:round/>
              <a:headEnd/>
              <a:tailEnd/>
            </a:ln>
          </p:spPr>
          <p:txBody>
            <a:bodyPr/>
            <a:lstStyle/>
            <a:p>
              <a:endParaRPr lang="en-US"/>
            </a:p>
          </p:txBody>
        </p:sp>
        <p:sp>
          <p:nvSpPr>
            <p:cNvPr id="49257" name="Line 174"/>
            <p:cNvSpPr>
              <a:spLocks noChangeShapeType="1"/>
            </p:cNvSpPr>
            <p:nvPr/>
          </p:nvSpPr>
          <p:spPr bwMode="auto">
            <a:xfrm flipV="1">
              <a:off x="3696" y="1872"/>
              <a:ext cx="960" cy="528"/>
            </a:xfrm>
            <a:prstGeom prst="line">
              <a:avLst/>
            </a:prstGeom>
            <a:noFill/>
            <a:ln w="38100">
              <a:solidFill>
                <a:srgbClr val="FFFF66"/>
              </a:solidFill>
              <a:round/>
              <a:headEnd/>
              <a:tailEnd/>
            </a:ln>
          </p:spPr>
          <p:txBody>
            <a:bodyPr/>
            <a:lstStyle/>
            <a:p>
              <a:endParaRPr lang="en-US"/>
            </a:p>
          </p:txBody>
        </p:sp>
        <p:sp>
          <p:nvSpPr>
            <p:cNvPr id="49258" name="Line 175"/>
            <p:cNvSpPr>
              <a:spLocks noChangeShapeType="1"/>
            </p:cNvSpPr>
            <p:nvPr/>
          </p:nvSpPr>
          <p:spPr bwMode="auto">
            <a:xfrm flipV="1">
              <a:off x="3696" y="1968"/>
              <a:ext cx="960" cy="528"/>
            </a:xfrm>
            <a:prstGeom prst="line">
              <a:avLst/>
            </a:prstGeom>
            <a:noFill/>
            <a:ln w="38100">
              <a:solidFill>
                <a:srgbClr val="FFFF66"/>
              </a:solidFill>
              <a:round/>
              <a:headEnd/>
              <a:tailEnd/>
            </a:ln>
          </p:spPr>
          <p:txBody>
            <a:bodyPr/>
            <a:lstStyle/>
            <a:p>
              <a:endParaRPr lang="en-US"/>
            </a:p>
          </p:txBody>
        </p:sp>
        <p:sp>
          <p:nvSpPr>
            <p:cNvPr id="49259" name="Line 176"/>
            <p:cNvSpPr>
              <a:spLocks noChangeShapeType="1"/>
            </p:cNvSpPr>
            <p:nvPr/>
          </p:nvSpPr>
          <p:spPr bwMode="auto">
            <a:xfrm flipV="1">
              <a:off x="3696" y="2016"/>
              <a:ext cx="960" cy="528"/>
            </a:xfrm>
            <a:prstGeom prst="line">
              <a:avLst/>
            </a:prstGeom>
            <a:noFill/>
            <a:ln w="38100">
              <a:solidFill>
                <a:srgbClr val="FFFF66"/>
              </a:solidFill>
              <a:round/>
              <a:headEnd/>
              <a:tailEnd/>
            </a:ln>
          </p:spPr>
          <p:txBody>
            <a:bodyPr/>
            <a:lstStyle/>
            <a:p>
              <a:endParaRPr lang="en-US"/>
            </a:p>
          </p:txBody>
        </p:sp>
        <p:sp>
          <p:nvSpPr>
            <p:cNvPr id="49260" name="Line 177"/>
            <p:cNvSpPr>
              <a:spLocks noChangeShapeType="1"/>
            </p:cNvSpPr>
            <p:nvPr/>
          </p:nvSpPr>
          <p:spPr bwMode="auto">
            <a:xfrm flipV="1">
              <a:off x="3696" y="2112"/>
              <a:ext cx="960" cy="528"/>
            </a:xfrm>
            <a:prstGeom prst="line">
              <a:avLst/>
            </a:prstGeom>
            <a:noFill/>
            <a:ln w="38100">
              <a:solidFill>
                <a:srgbClr val="FFFF66"/>
              </a:solidFill>
              <a:round/>
              <a:headEnd/>
              <a:tailEnd/>
            </a:ln>
          </p:spPr>
          <p:txBody>
            <a:bodyPr/>
            <a:lstStyle/>
            <a:p>
              <a:endParaRPr lang="en-US"/>
            </a:p>
          </p:txBody>
        </p:sp>
        <p:sp>
          <p:nvSpPr>
            <p:cNvPr id="49261" name="Line 178"/>
            <p:cNvSpPr>
              <a:spLocks noChangeShapeType="1"/>
            </p:cNvSpPr>
            <p:nvPr/>
          </p:nvSpPr>
          <p:spPr bwMode="auto">
            <a:xfrm flipV="1">
              <a:off x="3696" y="2112"/>
              <a:ext cx="960" cy="528"/>
            </a:xfrm>
            <a:prstGeom prst="line">
              <a:avLst/>
            </a:prstGeom>
            <a:noFill/>
            <a:ln w="38100">
              <a:solidFill>
                <a:srgbClr val="FFFF66"/>
              </a:solidFill>
              <a:round/>
              <a:headEnd/>
              <a:tailEnd/>
            </a:ln>
          </p:spPr>
          <p:txBody>
            <a:bodyPr/>
            <a:lstStyle/>
            <a:p>
              <a:endParaRPr lang="en-US"/>
            </a:p>
          </p:txBody>
        </p:sp>
        <p:sp>
          <p:nvSpPr>
            <p:cNvPr id="49262" name="Line 179"/>
            <p:cNvSpPr>
              <a:spLocks noChangeShapeType="1"/>
            </p:cNvSpPr>
            <p:nvPr/>
          </p:nvSpPr>
          <p:spPr bwMode="auto">
            <a:xfrm flipV="1">
              <a:off x="3696" y="2064"/>
              <a:ext cx="960" cy="528"/>
            </a:xfrm>
            <a:prstGeom prst="line">
              <a:avLst/>
            </a:prstGeom>
            <a:noFill/>
            <a:ln w="38100">
              <a:solidFill>
                <a:srgbClr val="FFFF66"/>
              </a:solidFill>
              <a:round/>
              <a:headEnd/>
              <a:tailEnd/>
            </a:ln>
          </p:spPr>
          <p:txBody>
            <a:bodyPr/>
            <a:lstStyle/>
            <a:p>
              <a:endParaRPr lang="en-US"/>
            </a:p>
          </p:txBody>
        </p:sp>
        <p:sp>
          <p:nvSpPr>
            <p:cNvPr id="49263" name="Line 180"/>
            <p:cNvSpPr>
              <a:spLocks noChangeShapeType="1"/>
            </p:cNvSpPr>
            <p:nvPr/>
          </p:nvSpPr>
          <p:spPr bwMode="auto">
            <a:xfrm flipV="1">
              <a:off x="3696" y="2112"/>
              <a:ext cx="960" cy="528"/>
            </a:xfrm>
            <a:prstGeom prst="line">
              <a:avLst/>
            </a:prstGeom>
            <a:noFill/>
            <a:ln w="38100">
              <a:solidFill>
                <a:srgbClr val="FFFF66"/>
              </a:solidFill>
              <a:round/>
              <a:headEnd/>
              <a:tailEnd/>
            </a:ln>
          </p:spPr>
          <p:txBody>
            <a:bodyPr/>
            <a:lstStyle/>
            <a:p>
              <a:endParaRPr lang="en-US"/>
            </a:p>
          </p:txBody>
        </p:sp>
        <p:sp>
          <p:nvSpPr>
            <p:cNvPr id="49264" name="Line 181"/>
            <p:cNvSpPr>
              <a:spLocks noChangeShapeType="1"/>
            </p:cNvSpPr>
            <p:nvPr/>
          </p:nvSpPr>
          <p:spPr bwMode="auto">
            <a:xfrm flipV="1">
              <a:off x="3696" y="2112"/>
              <a:ext cx="960" cy="528"/>
            </a:xfrm>
            <a:prstGeom prst="line">
              <a:avLst/>
            </a:prstGeom>
            <a:noFill/>
            <a:ln w="38100">
              <a:solidFill>
                <a:srgbClr val="FFFF66"/>
              </a:solidFill>
              <a:round/>
              <a:headEnd/>
              <a:tailEnd/>
            </a:ln>
          </p:spPr>
          <p:txBody>
            <a:bodyPr/>
            <a:lstStyle/>
            <a:p>
              <a:endParaRPr lang="en-US"/>
            </a:p>
          </p:txBody>
        </p:sp>
        <p:sp>
          <p:nvSpPr>
            <p:cNvPr id="49265" name="Line 182"/>
            <p:cNvSpPr>
              <a:spLocks noChangeShapeType="1"/>
            </p:cNvSpPr>
            <p:nvPr/>
          </p:nvSpPr>
          <p:spPr bwMode="auto">
            <a:xfrm flipV="1">
              <a:off x="3696" y="2112"/>
              <a:ext cx="960" cy="528"/>
            </a:xfrm>
            <a:prstGeom prst="line">
              <a:avLst/>
            </a:prstGeom>
            <a:noFill/>
            <a:ln w="38100">
              <a:solidFill>
                <a:srgbClr val="FFFF66"/>
              </a:solidFill>
              <a:round/>
              <a:headEnd/>
              <a:tailEnd/>
            </a:ln>
          </p:spPr>
          <p:txBody>
            <a:bodyPr/>
            <a:lstStyle/>
            <a:p>
              <a:endParaRPr lang="en-US"/>
            </a:p>
          </p:txBody>
        </p:sp>
        <p:sp>
          <p:nvSpPr>
            <p:cNvPr id="49266" name="Line 183"/>
            <p:cNvSpPr>
              <a:spLocks noChangeShapeType="1"/>
            </p:cNvSpPr>
            <p:nvPr/>
          </p:nvSpPr>
          <p:spPr bwMode="auto">
            <a:xfrm flipV="1">
              <a:off x="3696" y="2160"/>
              <a:ext cx="960" cy="528"/>
            </a:xfrm>
            <a:prstGeom prst="line">
              <a:avLst/>
            </a:prstGeom>
            <a:noFill/>
            <a:ln w="38100">
              <a:solidFill>
                <a:srgbClr val="FFFF66"/>
              </a:solidFill>
              <a:round/>
              <a:headEnd/>
              <a:tailEnd/>
            </a:ln>
          </p:spPr>
          <p:txBody>
            <a:bodyPr/>
            <a:lstStyle/>
            <a:p>
              <a:endParaRPr lang="en-US"/>
            </a:p>
          </p:txBody>
        </p:sp>
        <p:sp>
          <p:nvSpPr>
            <p:cNvPr id="49267" name="Line 184"/>
            <p:cNvSpPr>
              <a:spLocks noChangeShapeType="1"/>
            </p:cNvSpPr>
            <p:nvPr/>
          </p:nvSpPr>
          <p:spPr bwMode="auto">
            <a:xfrm flipV="1">
              <a:off x="3696" y="2208"/>
              <a:ext cx="960" cy="528"/>
            </a:xfrm>
            <a:prstGeom prst="line">
              <a:avLst/>
            </a:prstGeom>
            <a:noFill/>
            <a:ln w="38100">
              <a:solidFill>
                <a:srgbClr val="FFFF66"/>
              </a:solidFill>
              <a:round/>
              <a:headEnd/>
              <a:tailEnd/>
            </a:ln>
          </p:spPr>
          <p:txBody>
            <a:bodyPr/>
            <a:lstStyle/>
            <a:p>
              <a:endParaRPr lang="en-US"/>
            </a:p>
          </p:txBody>
        </p:sp>
        <p:sp>
          <p:nvSpPr>
            <p:cNvPr id="49268" name="Line 185"/>
            <p:cNvSpPr>
              <a:spLocks noChangeShapeType="1"/>
            </p:cNvSpPr>
            <p:nvPr/>
          </p:nvSpPr>
          <p:spPr bwMode="auto">
            <a:xfrm flipV="1">
              <a:off x="3696" y="2256"/>
              <a:ext cx="960" cy="528"/>
            </a:xfrm>
            <a:prstGeom prst="line">
              <a:avLst/>
            </a:prstGeom>
            <a:noFill/>
            <a:ln w="38100">
              <a:solidFill>
                <a:srgbClr val="FFFF66"/>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Text Box 13"/>
          <p:cNvSpPr txBox="1">
            <a:spLocks noChangeArrowheads="1"/>
          </p:cNvSpPr>
          <p:nvPr/>
        </p:nvSpPr>
        <p:spPr bwMode="auto">
          <a:xfrm>
            <a:off x="228600" y="1350801"/>
            <a:ext cx="8686800" cy="1754326"/>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Armature is a rotating part of the DC machine, reversal of flux takes place, so hysteresis losses are </a:t>
            </a:r>
            <a:r>
              <a:rPr lang="en-US" sz="2400" dirty="0" smtClean="0">
                <a:latin typeface="Times New Roman" pitchFamily="18" charset="0"/>
                <a:cs typeface="Times New Roman" pitchFamily="18" charset="0"/>
              </a:rPr>
              <a:t>produced.</a:t>
            </a:r>
          </a:p>
          <a:p>
            <a:pPr marL="342900" indent="-342900" algn="just">
              <a:buFont typeface="Wingdings" pitchFamily="2" charset="2"/>
              <a:buChar char="ü"/>
            </a:pPr>
            <a:r>
              <a:rPr lang="en-US" sz="2400" dirty="0" smtClean="0">
                <a:latin typeface="Times New Roman" pitchFamily="18" charset="0"/>
                <a:cs typeface="Times New Roman" pitchFamily="18" charset="0"/>
              </a:rPr>
              <a:t>To minimize </a:t>
            </a:r>
            <a:r>
              <a:rPr lang="en-US" sz="2400" dirty="0">
                <a:latin typeface="Times New Roman" pitchFamily="18" charset="0"/>
                <a:cs typeface="Times New Roman" pitchFamily="18" charset="0"/>
              </a:rPr>
              <a:t>this loss, silicon steel is used for the </a:t>
            </a:r>
            <a:r>
              <a:rPr lang="en-US" sz="2400" dirty="0" smtClean="0">
                <a:latin typeface="Times New Roman" pitchFamily="18" charset="0"/>
                <a:cs typeface="Times New Roman" pitchFamily="18" charset="0"/>
              </a:rPr>
              <a:t>construction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lnSpc>
                <a:spcPct val="150000"/>
              </a:lnSpc>
            </a:pPr>
            <a:endParaRPr lang="en-US" sz="2400" b="1" dirty="0"/>
          </a:p>
        </p:txBody>
      </p:sp>
      <p:sp>
        <p:nvSpPr>
          <p:cNvPr id="51214" name="Rectangle 14"/>
          <p:cNvSpPr>
            <a:spLocks noChangeArrowheads="1"/>
          </p:cNvSpPr>
          <p:nvPr/>
        </p:nvSpPr>
        <p:spPr bwMode="auto">
          <a:xfrm>
            <a:off x="228600" y="381000"/>
            <a:ext cx="4114799" cy="496867"/>
          </a:xfrm>
          <a:prstGeom prst="rect">
            <a:avLst/>
          </a:prstGeom>
          <a:noFill/>
          <a:ln w="38100">
            <a:noFill/>
            <a:miter lim="800000"/>
            <a:headEnd/>
            <a:tailEnd/>
          </a:ln>
        </p:spPr>
        <p:txBody>
          <a:bodyPr wrap="square">
            <a:spAutoFit/>
          </a:bodyPr>
          <a:lstStyle/>
          <a:p>
            <a:pPr marL="457200" indent="-457200" algn="just">
              <a:lnSpc>
                <a:spcPct val="120000"/>
              </a:lnSpc>
              <a:buFont typeface="Wingdings" pitchFamily="2" charset="2"/>
              <a:buChar char="Ø"/>
            </a:pPr>
            <a:r>
              <a:rPr lang="en-US" sz="2400" b="1" dirty="0">
                <a:latin typeface="Times New Roman" pitchFamily="18" charset="0"/>
                <a:cs typeface="Times New Roman" pitchFamily="18" charset="0"/>
              </a:rPr>
              <a:t>A</a:t>
            </a:r>
            <a:r>
              <a:rPr lang="en-US" sz="2400" b="1" dirty="0" smtClean="0">
                <a:latin typeface="Times New Roman" pitchFamily="18" charset="0"/>
                <a:cs typeface="Times New Roman" pitchFamily="18" charset="0"/>
              </a:rPr>
              <a:t>rmature core;</a:t>
            </a:r>
            <a:endParaRPr lang="en-US" sz="2400" b="1" dirty="0">
              <a:latin typeface="Times New Roman" pitchFamily="18" charset="0"/>
              <a:cs typeface="Times New Roman" pitchFamily="18" charset="0"/>
            </a:endParaRPr>
          </a:p>
        </p:txBody>
      </p:sp>
      <p:sp>
        <p:nvSpPr>
          <p:cNvPr id="16" name="Rectangle 15"/>
          <p:cNvSpPr/>
          <p:nvPr/>
        </p:nvSpPr>
        <p:spPr>
          <a:xfrm>
            <a:off x="228600" y="2667000"/>
            <a:ext cx="8534400" cy="1938992"/>
          </a:xfrm>
          <a:prstGeom prst="rect">
            <a:avLst/>
          </a:prstGeom>
        </p:spPr>
        <p:txBody>
          <a:bodyPr wrap="square">
            <a:spAutoFit/>
          </a:bodyPr>
          <a:lstStyle/>
          <a:p>
            <a:pPr marL="342900" indent="-342900" algn="just">
              <a:buFont typeface="Wingdings" pitchFamily="2" charset="2"/>
              <a:buChar char="ü"/>
            </a:pPr>
            <a:r>
              <a:rPr lang="en-US" sz="2400" dirty="0" smtClean="0">
                <a:latin typeface="Times New Roman" pitchFamily="18" charset="0"/>
                <a:cs typeface="Times New Roman" pitchFamily="18" charset="0"/>
              </a:rPr>
              <a:t>The rotating armature cuts the main  magnetic field , therefore an e.m.f is induced in the armature core.</a:t>
            </a:r>
          </a:p>
          <a:p>
            <a:pPr marL="342900" indent="-342900" algn="just">
              <a:buFont typeface="Wingdings" pitchFamily="2" charset="2"/>
              <a:buChar char="ü"/>
            </a:pPr>
            <a:r>
              <a:rPr lang="en-US" sz="2400" dirty="0" smtClean="0">
                <a:latin typeface="Times New Roman" pitchFamily="18" charset="0"/>
                <a:cs typeface="Times New Roman" pitchFamily="18" charset="0"/>
              </a:rPr>
              <a:t>This e.m.f circulates currents in the core which results in current loss in it.</a:t>
            </a:r>
          </a:p>
          <a:p>
            <a:pPr algn="just"/>
            <a:endParaRPr lang="en-US" sz="2400" dirty="0"/>
          </a:p>
        </p:txBody>
      </p:sp>
      <p:sp>
        <p:nvSpPr>
          <p:cNvPr id="7" name="Rectangle 6"/>
          <p:cNvSpPr/>
          <p:nvPr/>
        </p:nvSpPr>
        <p:spPr>
          <a:xfrm>
            <a:off x="228600" y="3886200"/>
            <a:ext cx="8686800" cy="1938992"/>
          </a:xfrm>
          <a:prstGeom prst="rect">
            <a:avLst/>
          </a:prstGeom>
        </p:spPr>
        <p:txBody>
          <a:bodyPr wrap="square">
            <a:spAutoFit/>
          </a:bodyPr>
          <a:lstStyle/>
          <a:p>
            <a:pPr algn="just"/>
            <a:endParaRPr lang="en-US" sz="2400" dirty="0">
              <a:latin typeface="Times New Roman" pitchFamily="18" charset="0"/>
              <a:cs typeface="Times New Roman" pitchFamily="18" charset="0"/>
            </a:endParaRPr>
          </a:p>
          <a:p>
            <a:pPr marL="342900" indent="-342900" algn="just">
              <a:buFont typeface="Wingdings" pitchFamily="2" charset="2"/>
              <a:buChar char="ü"/>
            </a:pPr>
            <a:r>
              <a:rPr lang="en-US" sz="2400" dirty="0" smtClean="0">
                <a:latin typeface="Times New Roman" pitchFamily="18" charset="0"/>
                <a:cs typeface="Times New Roman" pitchFamily="18" charset="0"/>
              </a:rPr>
              <a:t>The armature core is laminated to reduce the current loss.</a:t>
            </a:r>
          </a:p>
          <a:p>
            <a:pPr marL="342900" indent="-342900" algn="just">
              <a:buFont typeface="Wingdings" pitchFamily="2" charset="2"/>
              <a:buChar char="ü"/>
            </a:pPr>
            <a:r>
              <a:rPr lang="en-US" sz="2400" dirty="0" smtClean="0">
                <a:latin typeface="Times New Roman" pitchFamily="18" charset="0"/>
                <a:cs typeface="Times New Roman" pitchFamily="18" charset="0"/>
              </a:rPr>
              <a:t>Armature  core serves the following  purposes;</a:t>
            </a:r>
          </a:p>
          <a:p>
            <a:pPr marL="800100" lvl="1" indent="-342900" algn="just">
              <a:buFont typeface="Arial" pitchFamily="34" charset="0"/>
              <a:buChar char="•"/>
            </a:pPr>
            <a:r>
              <a:rPr lang="en-US" sz="2400" dirty="0" smtClean="0">
                <a:latin typeface="Times New Roman" pitchFamily="18" charset="0"/>
                <a:cs typeface="Times New Roman" pitchFamily="18" charset="0"/>
              </a:rPr>
              <a:t>It houses the conductors in the slots,</a:t>
            </a:r>
          </a:p>
          <a:p>
            <a:pPr marL="800100" lvl="1" indent="-342900" algn="just">
              <a:buFont typeface="Arial" pitchFamily="34" charset="0"/>
              <a:buChar char="•"/>
            </a:pPr>
            <a:r>
              <a:rPr lang="en-US" sz="2400" dirty="0" smtClean="0">
                <a:latin typeface="Times New Roman" pitchFamily="18" charset="0"/>
                <a:cs typeface="Times New Roman" pitchFamily="18" charset="0"/>
              </a:rPr>
              <a:t>It provides an easy path for magnetic flux.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5" name="Text Box 13"/>
          <p:cNvSpPr txBox="1">
            <a:spLocks noChangeArrowheads="1"/>
          </p:cNvSpPr>
          <p:nvPr/>
        </p:nvSpPr>
        <p:spPr bwMode="auto">
          <a:xfrm>
            <a:off x="457200" y="1269932"/>
            <a:ext cx="5257800" cy="1569660"/>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The no. of conductors in form of coils placed in the slots  of the armature and suitably inter connected  are </a:t>
            </a:r>
            <a:r>
              <a:rPr lang="en-US" sz="2400" dirty="0" smtClean="0">
                <a:latin typeface="Times New Roman" pitchFamily="18" charset="0"/>
                <a:cs typeface="Times New Roman" pitchFamily="18" charset="0"/>
              </a:rPr>
              <a:t>called</a:t>
            </a:r>
          </a:p>
          <a:p>
            <a:pPr algn="just"/>
            <a:r>
              <a:rPr lang="en-US" sz="2400" dirty="0" smtClean="0">
                <a:latin typeface="Times New Roman" pitchFamily="18" charset="0"/>
                <a:cs typeface="Times New Roman" pitchFamily="18" charset="0"/>
              </a:rPr>
              <a:t>     winding. </a:t>
            </a:r>
            <a:endParaRPr lang="en-US" sz="3200" b="1" dirty="0" smtClean="0">
              <a:solidFill>
                <a:srgbClr val="FFFF66"/>
              </a:solidFill>
              <a:latin typeface="Times New Roman" pitchFamily="18" charset="0"/>
              <a:cs typeface="Times New Roman" pitchFamily="18" charset="0"/>
            </a:endParaRPr>
          </a:p>
        </p:txBody>
      </p:sp>
      <p:sp>
        <p:nvSpPr>
          <p:cNvPr id="54286" name="Rectangle 14"/>
          <p:cNvSpPr>
            <a:spLocks noChangeArrowheads="1"/>
          </p:cNvSpPr>
          <p:nvPr/>
        </p:nvSpPr>
        <p:spPr bwMode="auto">
          <a:xfrm>
            <a:off x="609600" y="304800"/>
            <a:ext cx="4419600" cy="535531"/>
          </a:xfrm>
          <a:prstGeom prst="rect">
            <a:avLst/>
          </a:prstGeom>
          <a:noFill/>
          <a:ln w="38100">
            <a:noFill/>
            <a:miter lim="800000"/>
            <a:headEnd/>
            <a:tailEnd/>
          </a:ln>
        </p:spPr>
        <p:txBody>
          <a:bodyPr wrap="square">
            <a:spAutoFit/>
          </a:bodyPr>
          <a:lstStyle/>
          <a:p>
            <a:pPr marL="457200" indent="-457200">
              <a:lnSpc>
                <a:spcPct val="120000"/>
              </a:lnSpc>
              <a:buFont typeface="Wingdings" pitchFamily="2" charset="2"/>
              <a:buChar char="Ø"/>
            </a:pPr>
            <a:r>
              <a:rPr lang="en-US" sz="2400" b="1" dirty="0">
                <a:latin typeface="Times New Roman" pitchFamily="18" charset="0"/>
                <a:cs typeface="Times New Roman" pitchFamily="18" charset="0"/>
              </a:rPr>
              <a:t>A</a:t>
            </a:r>
            <a:r>
              <a:rPr lang="en-US" sz="2400" b="1" dirty="0" smtClean="0">
                <a:latin typeface="Times New Roman" pitchFamily="18" charset="0"/>
                <a:cs typeface="Times New Roman" pitchFamily="18" charset="0"/>
              </a:rPr>
              <a:t>rmature winding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2" name="Group 15"/>
          <p:cNvGrpSpPr>
            <a:grpSpLocks/>
          </p:cNvGrpSpPr>
          <p:nvPr/>
        </p:nvGrpSpPr>
        <p:grpSpPr bwMode="auto">
          <a:xfrm>
            <a:off x="4876800" y="2209800"/>
            <a:ext cx="4191000" cy="2667000"/>
            <a:chOff x="720" y="768"/>
            <a:chExt cx="3744" cy="2496"/>
          </a:xfrm>
        </p:grpSpPr>
        <p:sp>
          <p:nvSpPr>
            <p:cNvPr id="128016" name="AutoShape 16"/>
            <p:cNvSpPr>
              <a:spLocks noChangeArrowheads="1"/>
            </p:cNvSpPr>
            <p:nvPr/>
          </p:nvSpPr>
          <p:spPr bwMode="auto">
            <a:xfrm flipV="1">
              <a:off x="1680" y="2928"/>
              <a:ext cx="2256"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8017" name="Rectangle 17"/>
            <p:cNvSpPr>
              <a:spLocks noChangeArrowheads="1"/>
            </p:cNvSpPr>
            <p:nvPr/>
          </p:nvSpPr>
          <p:spPr bwMode="auto">
            <a:xfrm>
              <a:off x="1680" y="3120"/>
              <a:ext cx="2208" cy="144"/>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a:defRPr/>
              </a:pPr>
              <a:endParaRPr lang="en-US"/>
            </a:p>
          </p:txBody>
        </p:sp>
        <p:sp>
          <p:nvSpPr>
            <p:cNvPr id="54293" name="AutoShape 18"/>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294" name="Rectangle 19"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54295" name="Rectangle 20"/>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54296" name="AutoShape 21"/>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297" name="Rectangle 22"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54298" name="Rectangle 23"/>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54299" name="Line 24"/>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300" name="Line 25"/>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301" name="Oval 26"/>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302" name="Line 27"/>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54303" name="AutoShape 28"/>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a:p>
          </p:txBody>
        </p:sp>
        <p:sp>
          <p:nvSpPr>
            <p:cNvPr id="54304" name="Line 29"/>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05" name="Line 30"/>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06" name="Line 31"/>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07" name="Line 32"/>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08" name="Line 33"/>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09" name="Line 34"/>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10" name="Line 35"/>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54311" name="Line 36"/>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128037" name="Rectangle 37"/>
            <p:cNvSpPr>
              <a:spLocks noChangeArrowheads="1"/>
            </p:cNvSpPr>
            <p:nvPr/>
          </p:nvSpPr>
          <p:spPr bwMode="auto">
            <a:xfrm>
              <a:off x="720" y="1968"/>
              <a:ext cx="1443"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8038" name="Rectangle 38"/>
            <p:cNvSpPr>
              <a:spLocks noChangeArrowheads="1"/>
            </p:cNvSpPr>
            <p:nvPr/>
          </p:nvSpPr>
          <p:spPr bwMode="auto">
            <a:xfrm>
              <a:off x="3936" y="1968"/>
              <a:ext cx="528"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54314" name="AutoShape 39"/>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a:p>
          </p:txBody>
        </p:sp>
        <p:sp>
          <p:nvSpPr>
            <p:cNvPr id="54315" name="Line 40"/>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16" name="Line 41"/>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17" name="Line 42"/>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18" name="Line 43"/>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19" name="Line 44"/>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20" name="Line 45"/>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54321" name="AutoShape 46"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54322" name="AutoShape 47"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54323" name="AutoShape 48"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54324" name="Rectangle 49"/>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a:p>
          </p:txBody>
        </p:sp>
        <p:sp>
          <p:nvSpPr>
            <p:cNvPr id="128050" name="AutoShape 50"/>
            <p:cNvSpPr>
              <a:spLocks noChangeArrowheads="1"/>
            </p:cNvSpPr>
            <p:nvPr/>
          </p:nvSpPr>
          <p:spPr bwMode="auto">
            <a:xfrm>
              <a:off x="1825" y="2257"/>
              <a:ext cx="96" cy="143"/>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28051" name="AutoShape 51"/>
            <p:cNvSpPr>
              <a:spLocks noChangeArrowheads="1"/>
            </p:cNvSpPr>
            <p:nvPr/>
          </p:nvSpPr>
          <p:spPr bwMode="auto">
            <a:xfrm>
              <a:off x="1825" y="1680"/>
              <a:ext cx="96"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54327" name="Rectangle 52"/>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54328" name="Rectangle 53"/>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54329" name="Rectangle 54"/>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54330" name="Rectangle 55"/>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54331" name="AutoShape 56"/>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54332" name="AutoShape 57"/>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54333" name="Rectangle 58"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54334" name="Rectangle 59"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128060" name="Rectangle 60"/>
            <p:cNvSpPr>
              <a:spLocks noChangeArrowheads="1"/>
            </p:cNvSpPr>
            <p:nvPr/>
          </p:nvSpPr>
          <p:spPr bwMode="auto">
            <a:xfrm>
              <a:off x="816" y="1713"/>
              <a:ext cx="240" cy="721"/>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8061" name="Rectangle 61"/>
            <p:cNvSpPr>
              <a:spLocks noChangeArrowheads="1"/>
            </p:cNvSpPr>
            <p:nvPr/>
          </p:nvSpPr>
          <p:spPr bwMode="auto">
            <a:xfrm>
              <a:off x="1056"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28062" name="Rectangle 62"/>
            <p:cNvSpPr>
              <a:spLocks noChangeArrowheads="1"/>
            </p:cNvSpPr>
            <p:nvPr/>
          </p:nvSpPr>
          <p:spPr bwMode="auto">
            <a:xfrm>
              <a:off x="767"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grpSp>
      <p:sp>
        <p:nvSpPr>
          <p:cNvPr id="54288" name="Text Box 63"/>
          <p:cNvSpPr txBox="1">
            <a:spLocks noChangeArrowheads="1"/>
          </p:cNvSpPr>
          <p:nvPr/>
        </p:nvSpPr>
        <p:spPr bwMode="auto">
          <a:xfrm>
            <a:off x="5638800" y="5334000"/>
            <a:ext cx="2284413" cy="336550"/>
          </a:xfrm>
          <a:prstGeom prst="rect">
            <a:avLst/>
          </a:prstGeom>
          <a:noFill/>
          <a:ln w="38100">
            <a:noFill/>
            <a:miter lim="800000"/>
            <a:headEnd/>
            <a:tailEnd/>
          </a:ln>
        </p:spPr>
        <p:txBody>
          <a:bodyPr wrap="none">
            <a:spAutoFit/>
          </a:bodyPr>
          <a:lstStyle/>
          <a:p>
            <a:pPr eaLnBrk="1" hangingPunct="1"/>
            <a:r>
              <a:rPr lang="en-US" sz="1600" dirty="0">
                <a:latin typeface="Times New Roman" pitchFamily="18" charset="0"/>
              </a:rPr>
              <a:t>ARMATURE WINDING</a:t>
            </a:r>
          </a:p>
        </p:txBody>
      </p:sp>
      <p:sp>
        <p:nvSpPr>
          <p:cNvPr id="54289" name="Line 64"/>
          <p:cNvSpPr>
            <a:spLocks noChangeShapeType="1"/>
          </p:cNvSpPr>
          <p:nvPr/>
        </p:nvSpPr>
        <p:spPr bwMode="auto">
          <a:xfrm>
            <a:off x="8001000" y="5486400"/>
            <a:ext cx="304800" cy="0"/>
          </a:xfrm>
          <a:prstGeom prst="line">
            <a:avLst/>
          </a:prstGeom>
          <a:noFill/>
          <a:ln w="12700">
            <a:solidFill>
              <a:schemeClr val="tx1"/>
            </a:solidFill>
            <a:round/>
            <a:headEnd/>
            <a:tailEnd/>
          </a:ln>
        </p:spPr>
        <p:txBody>
          <a:bodyPr/>
          <a:lstStyle/>
          <a:p>
            <a:endParaRPr lang="en-US"/>
          </a:p>
        </p:txBody>
      </p:sp>
      <p:sp>
        <p:nvSpPr>
          <p:cNvPr id="54290" name="Line 65"/>
          <p:cNvSpPr>
            <a:spLocks noChangeShapeType="1"/>
          </p:cNvSpPr>
          <p:nvPr/>
        </p:nvSpPr>
        <p:spPr bwMode="auto">
          <a:xfrm flipH="1" flipV="1">
            <a:off x="7467600" y="3886200"/>
            <a:ext cx="838200" cy="1600200"/>
          </a:xfrm>
          <a:prstGeom prst="line">
            <a:avLst/>
          </a:prstGeom>
          <a:noFill/>
          <a:ln w="38100">
            <a:solidFill>
              <a:schemeClr val="tx1"/>
            </a:solidFill>
            <a:round/>
            <a:headEnd/>
            <a:tailEnd type="triangle" w="med" len="med"/>
          </a:ln>
        </p:spPr>
        <p:txBody>
          <a:bodyPr/>
          <a:lstStyle/>
          <a:p>
            <a:endParaRPr lang="en-US"/>
          </a:p>
        </p:txBody>
      </p:sp>
      <p:sp>
        <p:nvSpPr>
          <p:cNvPr id="56" name="Rectangle 55"/>
          <p:cNvSpPr/>
          <p:nvPr/>
        </p:nvSpPr>
        <p:spPr>
          <a:xfrm>
            <a:off x="457200" y="2667000"/>
            <a:ext cx="4267200" cy="1938992"/>
          </a:xfrm>
          <a:prstGeom prst="rect">
            <a:avLst/>
          </a:prstGeom>
        </p:spPr>
        <p:txBody>
          <a:bodyPr wrap="square">
            <a:spAutoFit/>
          </a:bodyPr>
          <a:lstStyle/>
          <a:p>
            <a:pPr marL="342900" indent="-342900" algn="just">
              <a:buFont typeface="Wingdings" pitchFamily="2" charset="2"/>
              <a:buChar char="ü"/>
            </a:pPr>
            <a:endParaRPr lang="en-US" sz="2400" dirty="0" smtClean="0">
              <a:latin typeface="Times New Roman" pitchFamily="18" charset="0"/>
              <a:cs typeface="Times New Roman" pitchFamily="18" charset="0"/>
            </a:endParaRPr>
          </a:p>
          <a:p>
            <a:pPr marL="342900" indent="-342900" algn="just">
              <a:buFont typeface="Wingdings" pitchFamily="2" charset="2"/>
              <a:buChar char="ü"/>
            </a:pPr>
            <a:r>
              <a:rPr lang="en-US" sz="2400" dirty="0" smtClean="0">
                <a:latin typeface="Times New Roman" pitchFamily="18" charset="0"/>
                <a:cs typeface="Times New Roman" pitchFamily="18" charset="0"/>
              </a:rPr>
              <a:t>This is the armature winding where conversion of power takes place i.e. in case of generator , </a:t>
            </a:r>
          </a:p>
        </p:txBody>
      </p:sp>
      <p:sp>
        <p:nvSpPr>
          <p:cNvPr id="57" name="Rectangle 56"/>
          <p:cNvSpPr/>
          <p:nvPr/>
        </p:nvSpPr>
        <p:spPr>
          <a:xfrm>
            <a:off x="533400" y="4495800"/>
            <a:ext cx="4800600" cy="1421928"/>
          </a:xfrm>
          <a:prstGeom prst="rect">
            <a:avLst/>
          </a:prstGeom>
        </p:spPr>
        <p:txBody>
          <a:bodyPr wrap="square">
            <a:spAutoFit/>
          </a:bodyPr>
          <a:lstStyle/>
          <a:p>
            <a:pPr algn="just">
              <a:lnSpc>
                <a:spcPct val="120000"/>
              </a:lnSpc>
            </a:pPr>
            <a:r>
              <a:rPr lang="en-US" sz="2400" dirty="0" smtClean="0">
                <a:latin typeface="Times New Roman" pitchFamily="18" charset="0"/>
                <a:cs typeface="Times New Roman" pitchFamily="18" charset="0"/>
              </a:rPr>
              <a:t>   mechanical power is converted into            </a:t>
            </a:r>
          </a:p>
          <a:p>
            <a:pPr algn="just">
              <a:lnSpc>
                <a:spcPct val="12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electrical power and in case of a    </a:t>
            </a:r>
          </a:p>
          <a:p>
            <a:pPr algn="just">
              <a:lnSpc>
                <a:spcPct val="12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motor, </a:t>
            </a:r>
          </a:p>
        </p:txBody>
      </p:sp>
      <p:sp>
        <p:nvSpPr>
          <p:cNvPr id="58" name="Rectangle 57"/>
          <p:cNvSpPr/>
          <p:nvPr/>
        </p:nvSpPr>
        <p:spPr>
          <a:xfrm>
            <a:off x="533400" y="5765026"/>
            <a:ext cx="6206149" cy="978729"/>
          </a:xfrm>
          <a:prstGeom prst="rect">
            <a:avLst/>
          </a:prstGeom>
        </p:spPr>
        <p:txBody>
          <a:bodyPr wrap="square">
            <a:spAutoFit/>
          </a:bodyPr>
          <a:lstStyle/>
          <a:p>
            <a:pPr algn="just">
              <a:lnSpc>
                <a:spcPct val="120000"/>
              </a:lnSpc>
            </a:pPr>
            <a:r>
              <a:rPr lang="en-US" sz="2400" dirty="0" smtClean="0">
                <a:latin typeface="Times New Roman" pitchFamily="18" charset="0"/>
                <a:cs typeface="Times New Roman" pitchFamily="18" charset="0"/>
              </a:rPr>
              <a:t>   Electrical power is converted into mechanical   </a:t>
            </a:r>
          </a:p>
          <a:p>
            <a:pPr algn="just">
              <a:lnSpc>
                <a:spcPct val="12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power.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2" name="Text Box 63"/>
          <p:cNvSpPr txBox="1">
            <a:spLocks noChangeArrowheads="1"/>
          </p:cNvSpPr>
          <p:nvPr/>
        </p:nvSpPr>
        <p:spPr bwMode="auto">
          <a:xfrm>
            <a:off x="304800" y="804446"/>
            <a:ext cx="8610600" cy="3046988"/>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Depending upon the types of inter </a:t>
            </a:r>
            <a:r>
              <a:rPr lang="en-US" sz="2400" dirty="0" smtClean="0">
                <a:latin typeface="Times New Roman" pitchFamily="18" charset="0"/>
                <a:cs typeface="Times New Roman" pitchFamily="18" charset="0"/>
              </a:rPr>
              <a:t>connection of coils, the </a:t>
            </a:r>
            <a:r>
              <a:rPr lang="en-US" sz="2400" dirty="0">
                <a:latin typeface="Times New Roman" pitchFamily="18" charset="0"/>
                <a:cs typeface="Times New Roman" pitchFamily="18" charset="0"/>
              </a:rPr>
              <a:t>winding  can be classified into two types;</a:t>
            </a:r>
          </a:p>
          <a:p>
            <a:pPr marL="800100" lvl="1" indent="-342900" algn="just">
              <a:buFont typeface="Arial" pitchFamily="34" charset="0"/>
              <a:buChar char="•"/>
            </a:pPr>
            <a:r>
              <a:rPr lang="en-US" sz="2400" dirty="0" smtClean="0">
                <a:latin typeface="Times New Roman" pitchFamily="18" charset="0"/>
                <a:cs typeface="Times New Roman" pitchFamily="18" charset="0"/>
              </a:rPr>
              <a:t>Lap Winding,</a:t>
            </a:r>
          </a:p>
          <a:p>
            <a:pPr marL="800100" lvl="1" indent="-342900" algn="just">
              <a:buFont typeface="Arial" pitchFamily="34" charset="0"/>
              <a:buChar char="•"/>
            </a:pPr>
            <a:r>
              <a:rPr lang="en-US" sz="2400" dirty="0">
                <a:latin typeface="Times New Roman" pitchFamily="18" charset="0"/>
                <a:cs typeface="Times New Roman" pitchFamily="18" charset="0"/>
              </a:rPr>
              <a:t>Wave </a:t>
            </a:r>
            <a:r>
              <a:rPr lang="en-US" sz="2400" dirty="0" smtClean="0">
                <a:latin typeface="Times New Roman" pitchFamily="18" charset="0"/>
                <a:cs typeface="Times New Roman" pitchFamily="18" charset="0"/>
              </a:rPr>
              <a:t>Winding.</a:t>
            </a:r>
          </a:p>
          <a:p>
            <a:pPr marL="800100" lvl="1" indent="-342900" algn="just">
              <a:buFont typeface="Arial" pitchFamily="34" charset="0"/>
              <a:buChar char="•"/>
            </a:pPr>
            <a:r>
              <a:rPr lang="en-US" sz="2400" dirty="0">
                <a:latin typeface="Times New Roman" pitchFamily="18" charset="0"/>
                <a:cs typeface="Times New Roman" pitchFamily="18" charset="0"/>
              </a:rPr>
              <a:t>Lap Winding,</a:t>
            </a:r>
          </a:p>
          <a:p>
            <a:pPr lvl="2"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conductors/coils are connected in such a way that </a:t>
            </a:r>
            <a:r>
              <a:rPr lang="en-US" sz="2400" dirty="0" smtClean="0">
                <a:latin typeface="Times New Roman" pitchFamily="18" charset="0"/>
                <a:cs typeface="Times New Roman" pitchFamily="18" charset="0"/>
              </a:rPr>
              <a:t>no. of </a:t>
            </a:r>
            <a:r>
              <a:rPr lang="en-US" sz="2400" dirty="0">
                <a:latin typeface="Times New Roman" pitchFamily="18" charset="0"/>
                <a:cs typeface="Times New Roman" pitchFamily="18" charset="0"/>
              </a:rPr>
              <a:t>parallel paths are equal to no. of poles</a:t>
            </a:r>
            <a:r>
              <a:rPr lang="en-US" sz="2400" dirty="0" smtClean="0">
                <a:latin typeface="Times New Roman" pitchFamily="18" charset="0"/>
                <a:cs typeface="Times New Roman" pitchFamily="18" charset="0"/>
              </a:rPr>
              <a:t>.</a:t>
            </a:r>
          </a:p>
          <a:p>
            <a:pPr algn="just"/>
            <a:endParaRPr lang="en-US" sz="2400" b="1" dirty="0"/>
          </a:p>
        </p:txBody>
      </p:sp>
      <p:sp>
        <p:nvSpPr>
          <p:cNvPr id="16" name="Rectangle 15"/>
          <p:cNvSpPr/>
          <p:nvPr/>
        </p:nvSpPr>
        <p:spPr>
          <a:xfrm>
            <a:off x="304800" y="3505200"/>
            <a:ext cx="8610600" cy="2529923"/>
          </a:xfrm>
          <a:prstGeom prst="rect">
            <a:avLst/>
          </a:prstGeom>
        </p:spPr>
        <p:txBody>
          <a:bodyPr wrap="square">
            <a:spAutoFit/>
          </a:bodyPr>
          <a:lstStyle/>
          <a:p>
            <a:pPr lvl="2" algn="just">
              <a:lnSpc>
                <a:spcPct val="110000"/>
              </a:lnSpc>
            </a:pPr>
            <a:r>
              <a:rPr lang="en-US" sz="2400" dirty="0" smtClean="0">
                <a:latin typeface="Times New Roman" pitchFamily="18" charset="0"/>
                <a:cs typeface="Times New Roman" pitchFamily="18" charset="0"/>
              </a:rPr>
              <a:t>If machine has ‘P’ no. of poles and ‘Z’ no. of conductors, then there will be  ‘P’ no. of parallel paths and each path will have ‘Z/P’ no of conductors in series. Also the no. of brushes are equal to no. of parallel paths. Out of which half of the brushes will be positive and remaining will be negative.</a:t>
            </a:r>
          </a:p>
          <a:p>
            <a:pPr algn="just">
              <a:lnSpc>
                <a:spcPct val="110000"/>
              </a:lnSpc>
            </a:pP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0" name="Text Box 14"/>
          <p:cNvSpPr txBox="1">
            <a:spLocks noChangeArrowheads="1"/>
          </p:cNvSpPr>
          <p:nvPr/>
        </p:nvSpPr>
        <p:spPr bwMode="auto">
          <a:xfrm>
            <a:off x="533400" y="418035"/>
            <a:ext cx="8153400" cy="3010055"/>
          </a:xfrm>
          <a:prstGeom prst="rect">
            <a:avLst/>
          </a:prstGeom>
          <a:noFill/>
          <a:ln w="12700">
            <a:noFill/>
            <a:miter lim="800000"/>
            <a:headEnd type="none" w="sm" len="sm"/>
            <a:tailEnd/>
          </a:ln>
        </p:spPr>
        <p:txBody>
          <a:bodyPr wrap="square" anchor="ctr">
            <a:spAutoFit/>
          </a:bodyPr>
          <a:lstStyle/>
          <a:p>
            <a:pPr marL="457200" indent="-457200" algn="just">
              <a:buFont typeface="Arial" pitchFamily="34" charset="0"/>
              <a:buChar char="•"/>
            </a:pPr>
            <a:r>
              <a:rPr lang="en-US" sz="2400" dirty="0" smtClean="0">
                <a:latin typeface="Times New Roman" pitchFamily="18" charset="0"/>
                <a:cs typeface="Times New Roman" pitchFamily="18" charset="0"/>
              </a:rPr>
              <a:t>Wave Winding;</a:t>
            </a:r>
            <a:endParaRPr lang="en-US" sz="2400" dirty="0">
              <a:latin typeface="Times New Roman" pitchFamily="18" charset="0"/>
              <a:cs typeface="Times New Roman" pitchFamily="18" charset="0"/>
            </a:endParaRPr>
          </a:p>
          <a:p>
            <a:pPr lvl="2"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conductors are so connected that they are divided into two parallel paths only , irrespective of the no. of poles. If machines has ‘Z’ no. of </a:t>
            </a:r>
            <a:r>
              <a:rPr lang="en-US" sz="2400" dirty="0" smtClean="0">
                <a:latin typeface="Times New Roman" pitchFamily="18" charset="0"/>
                <a:cs typeface="Times New Roman" pitchFamily="18" charset="0"/>
              </a:rPr>
              <a:t> conductors, there will be only two parallel paths and each will be having ‘Z/2’  no. of conductors connected in series with only two brushes.</a:t>
            </a:r>
          </a:p>
          <a:p>
            <a:pPr algn="just">
              <a:lnSpc>
                <a:spcPct val="90000"/>
              </a:lnSpc>
            </a:pP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b="1" dirty="0" smtClean="0">
                <a:latin typeface="Times New Roman" pitchFamily="18" charset="0"/>
                <a:cs typeface="Times New Roman" pitchFamily="18" charset="0"/>
              </a:rPr>
              <a:t>Motors and Generators </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1530350"/>
            <a:ext cx="2266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2020888"/>
            <a:ext cx="3255963"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1"/>
          <p:cNvSpPr txBox="1">
            <a:spLocks noChangeArrowheads="1"/>
          </p:cNvSpPr>
          <p:nvPr/>
        </p:nvSpPr>
        <p:spPr bwMode="auto">
          <a:xfrm>
            <a:off x="3001963" y="3335338"/>
            <a:ext cx="2359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latin typeface="Times New Roman" pitchFamily="18" charset="0"/>
                <a:cs typeface="Times New Roman" pitchFamily="18" charset="0"/>
              </a:rPr>
              <a:t>Small DC Motor</a:t>
            </a:r>
          </a:p>
        </p:txBody>
      </p:sp>
      <p:sp>
        <p:nvSpPr>
          <p:cNvPr id="5126" name="Text Box 12"/>
          <p:cNvSpPr txBox="1">
            <a:spLocks noChangeArrowheads="1"/>
          </p:cNvSpPr>
          <p:nvPr/>
        </p:nvSpPr>
        <p:spPr bwMode="auto">
          <a:xfrm>
            <a:off x="6021388" y="4908550"/>
            <a:ext cx="2359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latin typeface="Times New Roman" pitchFamily="18" charset="0"/>
                <a:cs typeface="Times New Roman" pitchFamily="18" charset="0"/>
              </a:rPr>
              <a:t>Generator in a Hydro Plant</a:t>
            </a:r>
          </a:p>
        </p:txBody>
      </p:sp>
      <p:pic>
        <p:nvPicPr>
          <p:cNvPr id="512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40335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16"/>
          <p:cNvSpPr txBox="1">
            <a:spLocks noChangeArrowheads="1"/>
          </p:cNvSpPr>
          <p:nvPr/>
        </p:nvSpPr>
        <p:spPr bwMode="auto">
          <a:xfrm>
            <a:off x="0" y="3924300"/>
            <a:ext cx="343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Geothermal Generator</a:t>
            </a:r>
          </a:p>
        </p:txBody>
      </p:sp>
      <p:sp>
        <p:nvSpPr>
          <p:cNvPr id="5129" name="Rectangle 18"/>
          <p:cNvSpPr>
            <a:spLocks noChangeArrowheads="1"/>
          </p:cNvSpPr>
          <p:nvPr/>
        </p:nvSpPr>
        <p:spPr bwMode="auto">
          <a:xfrm>
            <a:off x="609600" y="3686175"/>
            <a:ext cx="2300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200"/>
              <a:t>Image courtesy of DOE / NREL</a:t>
            </a:r>
          </a:p>
        </p:txBody>
      </p:sp>
      <p:pic>
        <p:nvPicPr>
          <p:cNvPr id="513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473575"/>
            <a:ext cx="3784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3"/>
          <p:cNvSpPr txBox="1">
            <a:spLocks noChangeArrowheads="1"/>
          </p:cNvSpPr>
          <p:nvPr/>
        </p:nvSpPr>
        <p:spPr bwMode="auto">
          <a:xfrm>
            <a:off x="2722563" y="6045200"/>
            <a:ext cx="2359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latin typeface="Times New Roman" pitchFamily="18" charset="0"/>
                <a:cs typeface="Times New Roman" pitchFamily="18" charset="0"/>
              </a:rPr>
              <a:t>Electric Turbine Generator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Rectangle 13"/>
          <p:cNvSpPr>
            <a:spLocks noChangeArrowheads="1"/>
          </p:cNvSpPr>
          <p:nvPr/>
        </p:nvSpPr>
        <p:spPr bwMode="auto">
          <a:xfrm>
            <a:off x="609601" y="304800"/>
            <a:ext cx="3035994" cy="978729"/>
          </a:xfrm>
          <a:prstGeom prst="rect">
            <a:avLst/>
          </a:prstGeom>
          <a:noFill/>
          <a:ln w="38100">
            <a:noFill/>
            <a:miter lim="800000"/>
            <a:headEnd/>
            <a:tailEnd/>
          </a:ln>
        </p:spPr>
        <p:txBody>
          <a:bodyPr wrap="square">
            <a:spAutoFit/>
          </a:bodyPr>
          <a:lstStyle/>
          <a:p>
            <a:pPr>
              <a:lnSpc>
                <a:spcPct val="120000"/>
              </a:lnSpc>
            </a:pPr>
            <a:endParaRPr lang="en-US" sz="2400" b="1" dirty="0" smtClean="0">
              <a:latin typeface="Times New Roman" pitchFamily="18" charset="0"/>
              <a:cs typeface="Times New Roman" pitchFamily="18" charset="0"/>
            </a:endParaRPr>
          </a:p>
          <a:p>
            <a:pPr marL="457200" indent="-457200">
              <a:lnSpc>
                <a:spcPct val="120000"/>
              </a:lnSpc>
              <a:buFont typeface="Wingdings" pitchFamily="2" charset="2"/>
              <a:buChar char="Ø"/>
            </a:pPr>
            <a:r>
              <a:rPr lang="en-US" sz="2400" b="1" dirty="0" err="1" smtClean="0">
                <a:latin typeface="Times New Roman" pitchFamily="18" charset="0"/>
                <a:cs typeface="Times New Roman" pitchFamily="18" charset="0"/>
              </a:rPr>
              <a:t>Commutator</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2478" name="Text Box 14"/>
          <p:cNvSpPr txBox="1">
            <a:spLocks noChangeArrowheads="1"/>
          </p:cNvSpPr>
          <p:nvPr/>
        </p:nvSpPr>
        <p:spPr bwMode="auto">
          <a:xfrm>
            <a:off x="457199" y="1540082"/>
            <a:ext cx="6620565" cy="1938992"/>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It is the most important part of a DC machine and serves the following </a:t>
            </a:r>
            <a:r>
              <a:rPr lang="en-US" sz="2400" dirty="0" smtClean="0">
                <a:latin typeface="Times New Roman" pitchFamily="18" charset="0"/>
                <a:cs typeface="Times New Roman" pitchFamily="18" charset="0"/>
              </a:rPr>
              <a:t>purpose;</a:t>
            </a:r>
          </a:p>
          <a:p>
            <a:pPr marL="800100" lvl="1" indent="-342900" algn="just">
              <a:buFont typeface="Arial" pitchFamily="34" charset="0"/>
              <a:buChar char="•"/>
            </a:pPr>
            <a:r>
              <a:rPr lang="en-US" sz="2400" dirty="0" smtClean="0">
                <a:latin typeface="Times New Roman" pitchFamily="18" charset="0"/>
                <a:cs typeface="Times New Roman" pitchFamily="18" charset="0"/>
              </a:rPr>
              <a:t>It connects the rotating armature conductors</a:t>
            </a:r>
          </a:p>
          <a:p>
            <a:pPr marL="514350" indent="-514350" algn="just"/>
            <a:r>
              <a:rPr lang="en-US" sz="2400" dirty="0" smtClean="0">
                <a:latin typeface="Times New Roman" pitchFamily="18" charset="0"/>
                <a:cs typeface="Times New Roman" pitchFamily="18" charset="0"/>
              </a:rPr>
              <a:t>          to the stationary external circuit  through the </a:t>
            </a:r>
          </a:p>
          <a:p>
            <a:pPr marL="514350" indent="-514350" algn="just"/>
            <a:r>
              <a:rPr lang="en-US" sz="2400" dirty="0" smtClean="0">
                <a:latin typeface="Times New Roman" pitchFamily="18" charset="0"/>
                <a:cs typeface="Times New Roman" pitchFamily="18" charset="0"/>
              </a:rPr>
              <a:t>          brushes,</a:t>
            </a:r>
            <a:endParaRPr lang="en-US" sz="2400" dirty="0" smtClean="0"/>
          </a:p>
        </p:txBody>
      </p:sp>
      <p:grpSp>
        <p:nvGrpSpPr>
          <p:cNvPr id="2" name="Group 15"/>
          <p:cNvGrpSpPr>
            <a:grpSpLocks/>
          </p:cNvGrpSpPr>
          <p:nvPr/>
        </p:nvGrpSpPr>
        <p:grpSpPr bwMode="auto">
          <a:xfrm>
            <a:off x="5020766" y="2924756"/>
            <a:ext cx="4038600" cy="2209800"/>
            <a:chOff x="1392" y="816"/>
            <a:chExt cx="3312" cy="1872"/>
          </a:xfrm>
        </p:grpSpPr>
        <p:sp>
          <p:nvSpPr>
            <p:cNvPr id="62480" name="Rectangle 16" descr="60%"/>
            <p:cNvSpPr>
              <a:spLocks noChangeArrowheads="1"/>
            </p:cNvSpPr>
            <p:nvPr/>
          </p:nvSpPr>
          <p:spPr bwMode="auto">
            <a:xfrm>
              <a:off x="2160" y="1392"/>
              <a:ext cx="1776" cy="144"/>
            </a:xfrm>
            <a:prstGeom prst="rect">
              <a:avLst/>
            </a:prstGeom>
            <a:pattFill prst="pct60">
              <a:fgClr>
                <a:srgbClr val="663300"/>
              </a:fgClr>
              <a:bgClr>
                <a:schemeClr val="bg2"/>
              </a:bgClr>
            </a:pattFill>
            <a:ln w="9525">
              <a:solidFill>
                <a:schemeClr val="tx1"/>
              </a:solidFill>
              <a:miter lim="800000"/>
              <a:headEnd/>
              <a:tailEnd/>
            </a:ln>
          </p:spPr>
          <p:txBody>
            <a:bodyPr wrap="none" anchor="ctr"/>
            <a:lstStyle/>
            <a:p>
              <a:endParaRPr lang="en-US" dirty="0"/>
            </a:p>
          </p:txBody>
        </p:sp>
        <p:sp>
          <p:nvSpPr>
            <p:cNvPr id="62481" name="Rectangle 17" descr="60%"/>
            <p:cNvSpPr>
              <a:spLocks noChangeArrowheads="1"/>
            </p:cNvSpPr>
            <p:nvPr/>
          </p:nvSpPr>
          <p:spPr bwMode="auto">
            <a:xfrm>
              <a:off x="2304" y="1296"/>
              <a:ext cx="1440" cy="240"/>
            </a:xfrm>
            <a:prstGeom prst="rect">
              <a:avLst/>
            </a:prstGeom>
            <a:pattFill prst="pct60">
              <a:fgClr>
                <a:srgbClr val="663300"/>
              </a:fgClr>
              <a:bgClr>
                <a:schemeClr val="bg2"/>
              </a:bgClr>
            </a:pattFill>
            <a:ln w="9525">
              <a:solidFill>
                <a:schemeClr val="tx1"/>
              </a:solidFill>
              <a:miter lim="800000"/>
              <a:headEnd/>
              <a:tailEnd/>
            </a:ln>
          </p:spPr>
          <p:txBody>
            <a:bodyPr wrap="none" anchor="ctr"/>
            <a:lstStyle/>
            <a:p>
              <a:endParaRPr lang="en-US" dirty="0"/>
            </a:p>
          </p:txBody>
        </p:sp>
        <p:sp>
          <p:nvSpPr>
            <p:cNvPr id="142354" name="Rectangle 18"/>
            <p:cNvSpPr>
              <a:spLocks noChangeArrowheads="1"/>
            </p:cNvSpPr>
            <p:nvPr/>
          </p:nvSpPr>
          <p:spPr bwMode="auto">
            <a:xfrm>
              <a:off x="2304" y="1152"/>
              <a:ext cx="1296" cy="144"/>
            </a:xfrm>
            <a:prstGeom prst="rect">
              <a:avLst/>
            </a:pr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dirty="0"/>
            </a:p>
          </p:txBody>
        </p:sp>
        <p:sp>
          <p:nvSpPr>
            <p:cNvPr id="142355" name="Rectangle 19"/>
            <p:cNvSpPr>
              <a:spLocks noChangeArrowheads="1"/>
            </p:cNvSpPr>
            <p:nvPr/>
          </p:nvSpPr>
          <p:spPr bwMode="auto">
            <a:xfrm>
              <a:off x="3600" y="816"/>
              <a:ext cx="144" cy="480"/>
            </a:xfrm>
            <a:prstGeom prst="rect">
              <a:avLst/>
            </a:pr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dirty="0"/>
            </a:p>
          </p:txBody>
        </p:sp>
        <p:sp>
          <p:nvSpPr>
            <p:cNvPr id="142356" name="AutoShape 20"/>
            <p:cNvSpPr>
              <a:spLocks noChangeArrowheads="1"/>
            </p:cNvSpPr>
            <p:nvPr/>
          </p:nvSpPr>
          <p:spPr bwMode="auto">
            <a:xfrm flipV="1">
              <a:off x="2400" y="1296"/>
              <a:ext cx="1152"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dirty="0"/>
            </a:p>
          </p:txBody>
        </p:sp>
        <p:sp>
          <p:nvSpPr>
            <p:cNvPr id="62485" name="Rectangle 21" descr="Dark upward diagonal"/>
            <p:cNvSpPr>
              <a:spLocks noChangeArrowheads="1"/>
            </p:cNvSpPr>
            <p:nvPr/>
          </p:nvSpPr>
          <p:spPr bwMode="auto">
            <a:xfrm>
              <a:off x="2112" y="1536"/>
              <a:ext cx="1920" cy="96"/>
            </a:xfrm>
            <a:prstGeom prst="rect">
              <a:avLst/>
            </a:prstGeom>
            <a:pattFill prst="dkUpDiag">
              <a:fgClr>
                <a:srgbClr val="663300"/>
              </a:fgClr>
              <a:bgClr>
                <a:schemeClr val="bg2"/>
              </a:bgClr>
            </a:pattFill>
            <a:ln w="9525">
              <a:solidFill>
                <a:schemeClr val="tx1"/>
              </a:solidFill>
              <a:miter lim="800000"/>
              <a:headEnd/>
              <a:tailEnd/>
            </a:ln>
          </p:spPr>
          <p:txBody>
            <a:bodyPr wrap="none" anchor="ctr"/>
            <a:lstStyle/>
            <a:p>
              <a:endParaRPr lang="en-US" dirty="0"/>
            </a:p>
          </p:txBody>
        </p:sp>
        <p:sp>
          <p:nvSpPr>
            <p:cNvPr id="62486" name="Line 22"/>
            <p:cNvSpPr>
              <a:spLocks noChangeShapeType="1"/>
            </p:cNvSpPr>
            <p:nvPr/>
          </p:nvSpPr>
          <p:spPr bwMode="auto">
            <a:xfrm>
              <a:off x="2304" y="1296"/>
              <a:ext cx="384" cy="0"/>
            </a:xfrm>
            <a:prstGeom prst="line">
              <a:avLst/>
            </a:prstGeom>
            <a:noFill/>
            <a:ln w="57150">
              <a:solidFill>
                <a:schemeClr val="tx1"/>
              </a:solidFill>
              <a:round/>
              <a:headEnd/>
              <a:tailEnd/>
            </a:ln>
          </p:spPr>
          <p:txBody>
            <a:bodyPr/>
            <a:lstStyle/>
            <a:p>
              <a:endParaRPr lang="en-US" dirty="0"/>
            </a:p>
          </p:txBody>
        </p:sp>
        <p:sp>
          <p:nvSpPr>
            <p:cNvPr id="62487" name="Line 23"/>
            <p:cNvSpPr>
              <a:spLocks noChangeShapeType="1"/>
            </p:cNvSpPr>
            <p:nvPr/>
          </p:nvSpPr>
          <p:spPr bwMode="auto">
            <a:xfrm flipH="1">
              <a:off x="2400" y="1296"/>
              <a:ext cx="288" cy="240"/>
            </a:xfrm>
            <a:prstGeom prst="line">
              <a:avLst/>
            </a:prstGeom>
            <a:noFill/>
            <a:ln w="57150">
              <a:solidFill>
                <a:schemeClr val="tx1"/>
              </a:solidFill>
              <a:round/>
              <a:headEnd/>
              <a:tailEnd/>
            </a:ln>
          </p:spPr>
          <p:txBody>
            <a:bodyPr/>
            <a:lstStyle/>
            <a:p>
              <a:endParaRPr lang="en-US" dirty="0"/>
            </a:p>
          </p:txBody>
        </p:sp>
        <p:sp>
          <p:nvSpPr>
            <p:cNvPr id="62488" name="Line 24"/>
            <p:cNvSpPr>
              <a:spLocks noChangeShapeType="1"/>
            </p:cNvSpPr>
            <p:nvPr/>
          </p:nvSpPr>
          <p:spPr bwMode="auto">
            <a:xfrm>
              <a:off x="3264" y="1296"/>
              <a:ext cx="480" cy="0"/>
            </a:xfrm>
            <a:prstGeom prst="line">
              <a:avLst/>
            </a:prstGeom>
            <a:noFill/>
            <a:ln w="57150">
              <a:solidFill>
                <a:schemeClr val="tx1"/>
              </a:solidFill>
              <a:round/>
              <a:headEnd/>
              <a:tailEnd/>
            </a:ln>
          </p:spPr>
          <p:txBody>
            <a:bodyPr/>
            <a:lstStyle/>
            <a:p>
              <a:endParaRPr lang="en-US" dirty="0"/>
            </a:p>
          </p:txBody>
        </p:sp>
        <p:sp>
          <p:nvSpPr>
            <p:cNvPr id="62489" name="Line 25"/>
            <p:cNvSpPr>
              <a:spLocks noChangeShapeType="1"/>
            </p:cNvSpPr>
            <p:nvPr/>
          </p:nvSpPr>
          <p:spPr bwMode="auto">
            <a:xfrm>
              <a:off x="3264" y="1296"/>
              <a:ext cx="288" cy="240"/>
            </a:xfrm>
            <a:prstGeom prst="line">
              <a:avLst/>
            </a:prstGeom>
            <a:noFill/>
            <a:ln w="57150">
              <a:solidFill>
                <a:schemeClr val="tx1"/>
              </a:solidFill>
              <a:round/>
              <a:headEnd/>
              <a:tailEnd/>
            </a:ln>
          </p:spPr>
          <p:txBody>
            <a:bodyPr/>
            <a:lstStyle/>
            <a:p>
              <a:endParaRPr lang="en-US" dirty="0"/>
            </a:p>
          </p:txBody>
        </p:sp>
        <p:sp>
          <p:nvSpPr>
            <p:cNvPr id="62490" name="Line 26"/>
            <p:cNvSpPr>
              <a:spLocks noChangeShapeType="1"/>
            </p:cNvSpPr>
            <p:nvPr/>
          </p:nvSpPr>
          <p:spPr bwMode="auto">
            <a:xfrm>
              <a:off x="2400" y="1536"/>
              <a:ext cx="1152" cy="0"/>
            </a:xfrm>
            <a:prstGeom prst="line">
              <a:avLst/>
            </a:prstGeom>
            <a:noFill/>
            <a:ln w="57150">
              <a:solidFill>
                <a:schemeClr val="tx1"/>
              </a:solidFill>
              <a:round/>
              <a:headEnd/>
              <a:tailEnd/>
            </a:ln>
          </p:spPr>
          <p:txBody>
            <a:bodyPr/>
            <a:lstStyle/>
            <a:p>
              <a:endParaRPr lang="en-US" dirty="0"/>
            </a:p>
          </p:txBody>
        </p:sp>
        <p:sp>
          <p:nvSpPr>
            <p:cNvPr id="62491" name="Line 27"/>
            <p:cNvSpPr>
              <a:spLocks noChangeShapeType="1"/>
            </p:cNvSpPr>
            <p:nvPr/>
          </p:nvSpPr>
          <p:spPr bwMode="auto">
            <a:xfrm>
              <a:off x="2304" y="1152"/>
              <a:ext cx="1296" cy="0"/>
            </a:xfrm>
            <a:prstGeom prst="line">
              <a:avLst/>
            </a:prstGeom>
            <a:noFill/>
            <a:ln w="9525">
              <a:solidFill>
                <a:schemeClr val="tx1"/>
              </a:solidFill>
              <a:round/>
              <a:headEnd/>
              <a:tailEnd/>
            </a:ln>
          </p:spPr>
          <p:txBody>
            <a:bodyPr/>
            <a:lstStyle/>
            <a:p>
              <a:endParaRPr lang="en-US" dirty="0"/>
            </a:p>
          </p:txBody>
        </p:sp>
        <p:sp>
          <p:nvSpPr>
            <p:cNvPr id="62492" name="Line 28"/>
            <p:cNvSpPr>
              <a:spLocks noChangeShapeType="1"/>
            </p:cNvSpPr>
            <p:nvPr/>
          </p:nvSpPr>
          <p:spPr bwMode="auto">
            <a:xfrm>
              <a:off x="3600" y="816"/>
              <a:ext cx="0" cy="336"/>
            </a:xfrm>
            <a:prstGeom prst="line">
              <a:avLst/>
            </a:prstGeom>
            <a:noFill/>
            <a:ln w="9525">
              <a:solidFill>
                <a:schemeClr val="tx1"/>
              </a:solidFill>
              <a:round/>
              <a:headEnd/>
              <a:tailEnd/>
            </a:ln>
          </p:spPr>
          <p:txBody>
            <a:bodyPr/>
            <a:lstStyle/>
            <a:p>
              <a:endParaRPr lang="en-US" dirty="0"/>
            </a:p>
          </p:txBody>
        </p:sp>
        <p:sp>
          <p:nvSpPr>
            <p:cNvPr id="62493" name="Line 29"/>
            <p:cNvSpPr>
              <a:spLocks noChangeShapeType="1"/>
            </p:cNvSpPr>
            <p:nvPr/>
          </p:nvSpPr>
          <p:spPr bwMode="auto">
            <a:xfrm>
              <a:off x="2304" y="1152"/>
              <a:ext cx="0" cy="144"/>
            </a:xfrm>
            <a:prstGeom prst="line">
              <a:avLst/>
            </a:prstGeom>
            <a:noFill/>
            <a:ln w="9525">
              <a:solidFill>
                <a:schemeClr val="tx1"/>
              </a:solidFill>
              <a:round/>
              <a:headEnd/>
              <a:tailEnd/>
            </a:ln>
          </p:spPr>
          <p:txBody>
            <a:bodyPr/>
            <a:lstStyle/>
            <a:p>
              <a:endParaRPr lang="en-US" dirty="0"/>
            </a:p>
          </p:txBody>
        </p:sp>
        <p:sp>
          <p:nvSpPr>
            <p:cNvPr id="62494" name="Line 30"/>
            <p:cNvSpPr>
              <a:spLocks noChangeShapeType="1"/>
            </p:cNvSpPr>
            <p:nvPr/>
          </p:nvSpPr>
          <p:spPr bwMode="auto">
            <a:xfrm>
              <a:off x="3600" y="816"/>
              <a:ext cx="144" cy="0"/>
            </a:xfrm>
            <a:prstGeom prst="line">
              <a:avLst/>
            </a:prstGeom>
            <a:noFill/>
            <a:ln w="9525">
              <a:solidFill>
                <a:schemeClr val="tx1"/>
              </a:solidFill>
              <a:round/>
              <a:headEnd/>
              <a:tailEnd/>
            </a:ln>
          </p:spPr>
          <p:txBody>
            <a:bodyPr/>
            <a:lstStyle/>
            <a:p>
              <a:endParaRPr lang="en-US" dirty="0"/>
            </a:p>
          </p:txBody>
        </p:sp>
        <p:sp>
          <p:nvSpPr>
            <p:cNvPr id="62495" name="Line 31"/>
            <p:cNvSpPr>
              <a:spLocks noChangeShapeType="1"/>
            </p:cNvSpPr>
            <p:nvPr/>
          </p:nvSpPr>
          <p:spPr bwMode="auto">
            <a:xfrm>
              <a:off x="3744" y="816"/>
              <a:ext cx="0" cy="528"/>
            </a:xfrm>
            <a:prstGeom prst="line">
              <a:avLst/>
            </a:prstGeom>
            <a:noFill/>
            <a:ln w="9525">
              <a:solidFill>
                <a:schemeClr val="tx1"/>
              </a:solidFill>
              <a:round/>
              <a:headEnd/>
              <a:tailEnd/>
            </a:ln>
          </p:spPr>
          <p:txBody>
            <a:bodyPr/>
            <a:lstStyle/>
            <a:p>
              <a:endParaRPr lang="en-US" dirty="0"/>
            </a:p>
          </p:txBody>
        </p:sp>
        <p:sp>
          <p:nvSpPr>
            <p:cNvPr id="62496" name="Line 32"/>
            <p:cNvSpPr>
              <a:spLocks noChangeShapeType="1"/>
            </p:cNvSpPr>
            <p:nvPr/>
          </p:nvSpPr>
          <p:spPr bwMode="auto">
            <a:xfrm>
              <a:off x="3600" y="912"/>
              <a:ext cx="144" cy="0"/>
            </a:xfrm>
            <a:prstGeom prst="line">
              <a:avLst/>
            </a:prstGeom>
            <a:noFill/>
            <a:ln w="9525">
              <a:solidFill>
                <a:schemeClr val="tx1"/>
              </a:solidFill>
              <a:prstDash val="sysDot"/>
              <a:round/>
              <a:headEnd/>
              <a:tailEnd/>
            </a:ln>
          </p:spPr>
          <p:txBody>
            <a:bodyPr/>
            <a:lstStyle/>
            <a:p>
              <a:endParaRPr lang="en-US" dirty="0"/>
            </a:p>
          </p:txBody>
        </p:sp>
        <p:sp>
          <p:nvSpPr>
            <p:cNvPr id="142369" name="Rectangle 33"/>
            <p:cNvSpPr>
              <a:spLocks noChangeArrowheads="1"/>
            </p:cNvSpPr>
            <p:nvPr/>
          </p:nvSpPr>
          <p:spPr bwMode="auto">
            <a:xfrm>
              <a:off x="1536" y="1633"/>
              <a:ext cx="3024" cy="288"/>
            </a:xfrm>
            <a:prstGeom prst="rect">
              <a:avLst/>
            </a:prstGeom>
            <a:gradFill rotWithShape="0">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62498" name="Rectangle 34" descr="Light horizontal"/>
            <p:cNvSpPr>
              <a:spLocks noChangeArrowheads="1"/>
            </p:cNvSpPr>
            <p:nvPr/>
          </p:nvSpPr>
          <p:spPr bwMode="auto">
            <a:xfrm>
              <a:off x="2304" y="1776"/>
              <a:ext cx="1296" cy="624"/>
            </a:xfrm>
            <a:prstGeom prst="rect">
              <a:avLst/>
            </a:prstGeom>
            <a:pattFill prst="ltHorz">
              <a:fgClr>
                <a:srgbClr val="FF9900"/>
              </a:fgClr>
              <a:bgClr>
                <a:srgbClr val="663300"/>
              </a:bgClr>
            </a:pattFill>
            <a:ln w="9525">
              <a:solidFill>
                <a:schemeClr val="tx1"/>
              </a:solidFill>
              <a:miter lim="800000"/>
              <a:headEnd/>
              <a:tailEnd/>
            </a:ln>
          </p:spPr>
          <p:txBody>
            <a:bodyPr wrap="none" anchor="ctr"/>
            <a:lstStyle/>
            <a:p>
              <a:endParaRPr lang="en-US" dirty="0"/>
            </a:p>
          </p:txBody>
        </p:sp>
        <p:sp>
          <p:nvSpPr>
            <p:cNvPr id="62499" name="Rectangle 35" descr="Dark horizontal"/>
            <p:cNvSpPr>
              <a:spLocks noChangeArrowheads="1"/>
            </p:cNvSpPr>
            <p:nvPr/>
          </p:nvSpPr>
          <p:spPr bwMode="auto">
            <a:xfrm>
              <a:off x="3600" y="1776"/>
              <a:ext cx="144" cy="912"/>
            </a:xfrm>
            <a:prstGeom prst="rect">
              <a:avLst/>
            </a:prstGeom>
            <a:pattFill prst="dkHorz">
              <a:fgClr>
                <a:srgbClr val="FF9900"/>
              </a:fgClr>
              <a:bgClr>
                <a:srgbClr val="663300"/>
              </a:bgClr>
            </a:pattFill>
            <a:ln w="9525">
              <a:solidFill>
                <a:schemeClr val="tx1"/>
              </a:solidFill>
              <a:miter lim="800000"/>
              <a:headEnd/>
              <a:tailEnd/>
            </a:ln>
          </p:spPr>
          <p:txBody>
            <a:bodyPr wrap="none" anchor="ctr"/>
            <a:lstStyle/>
            <a:p>
              <a:endParaRPr lang="en-US" dirty="0"/>
            </a:p>
          </p:txBody>
        </p:sp>
        <p:sp>
          <p:nvSpPr>
            <p:cNvPr id="62500" name="Line 36"/>
            <p:cNvSpPr>
              <a:spLocks noChangeShapeType="1"/>
            </p:cNvSpPr>
            <p:nvPr/>
          </p:nvSpPr>
          <p:spPr bwMode="auto">
            <a:xfrm>
              <a:off x="1392" y="1776"/>
              <a:ext cx="3312" cy="0"/>
            </a:xfrm>
            <a:prstGeom prst="line">
              <a:avLst/>
            </a:prstGeom>
            <a:noFill/>
            <a:ln w="9525">
              <a:solidFill>
                <a:schemeClr val="tx1"/>
              </a:solidFill>
              <a:prstDash val="lgDashDot"/>
              <a:round/>
              <a:headEnd/>
              <a:tailEnd/>
            </a:ln>
          </p:spPr>
          <p:txBody>
            <a:bodyPr/>
            <a:lstStyle/>
            <a:p>
              <a:endParaRPr lang="en-US" dirty="0"/>
            </a:p>
          </p:txBody>
        </p:sp>
        <p:sp>
          <p:nvSpPr>
            <p:cNvPr id="62501" name="Rectangle 37"/>
            <p:cNvSpPr>
              <a:spLocks noChangeArrowheads="1"/>
            </p:cNvSpPr>
            <p:nvPr/>
          </p:nvSpPr>
          <p:spPr bwMode="auto">
            <a:xfrm>
              <a:off x="3744" y="1776"/>
              <a:ext cx="192" cy="384"/>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dirty="0"/>
            </a:p>
          </p:txBody>
        </p:sp>
        <p:sp>
          <p:nvSpPr>
            <p:cNvPr id="62502" name="Rectangle 38"/>
            <p:cNvSpPr>
              <a:spLocks noChangeArrowheads="1"/>
            </p:cNvSpPr>
            <p:nvPr/>
          </p:nvSpPr>
          <p:spPr bwMode="auto">
            <a:xfrm>
              <a:off x="3936" y="1776"/>
              <a:ext cx="96" cy="240"/>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dirty="0"/>
            </a:p>
          </p:txBody>
        </p:sp>
        <p:sp>
          <p:nvSpPr>
            <p:cNvPr id="62503" name="Rectangle 39"/>
            <p:cNvSpPr>
              <a:spLocks noChangeArrowheads="1"/>
            </p:cNvSpPr>
            <p:nvPr/>
          </p:nvSpPr>
          <p:spPr bwMode="auto">
            <a:xfrm>
              <a:off x="2160" y="1776"/>
              <a:ext cx="144" cy="384"/>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dirty="0"/>
            </a:p>
          </p:txBody>
        </p:sp>
        <p:sp>
          <p:nvSpPr>
            <p:cNvPr id="62504" name="Rectangle 40"/>
            <p:cNvSpPr>
              <a:spLocks noChangeArrowheads="1"/>
            </p:cNvSpPr>
            <p:nvPr/>
          </p:nvSpPr>
          <p:spPr bwMode="auto">
            <a:xfrm>
              <a:off x="2112" y="1776"/>
              <a:ext cx="48" cy="240"/>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dirty="0"/>
            </a:p>
          </p:txBody>
        </p:sp>
      </p:grpSp>
      <p:sp>
        <p:nvSpPr>
          <p:cNvPr id="33" name="Rectangle 32"/>
          <p:cNvSpPr/>
          <p:nvPr/>
        </p:nvSpPr>
        <p:spPr>
          <a:xfrm>
            <a:off x="533400" y="3352800"/>
            <a:ext cx="4343400" cy="3046988"/>
          </a:xfrm>
          <a:prstGeom prst="rect">
            <a:avLst/>
          </a:prstGeom>
        </p:spPr>
        <p:txBody>
          <a:bodyPr wrap="square">
            <a:spAutoFit/>
          </a:bodyPr>
          <a:lstStyle/>
          <a:p>
            <a:pPr marL="800100" lvl="1" indent="-342900" algn="just">
              <a:buFont typeface="Arial" pitchFamily="34" charset="0"/>
              <a:buChar char="•"/>
            </a:pPr>
            <a:r>
              <a:rPr lang="en-US" sz="2400" dirty="0" smtClean="0">
                <a:latin typeface="Times New Roman" pitchFamily="18" charset="0"/>
                <a:cs typeface="Times New Roman" pitchFamily="18" charset="0"/>
              </a:rPr>
              <a:t>It converts altering current induced in the armature conductors into unidirectional current  in the external load circuit in generating action and it converts alternating torque into unidirectional-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371600"/>
            <a:ext cx="8305800" cy="3785652"/>
          </a:xfrm>
          <a:prstGeom prst="rect">
            <a:avLst/>
          </a:prstGeom>
        </p:spPr>
        <p:txBody>
          <a:bodyPr wrap="square">
            <a:spAutoFit/>
          </a:bodyPr>
          <a:lstStyle/>
          <a:p>
            <a:pPr algn="just"/>
            <a:endParaRPr lang="en-US" sz="2400" b="1" dirty="0" smtClean="0"/>
          </a:p>
          <a:p>
            <a:pPr algn="just"/>
            <a:endParaRPr lang="en-US" sz="2400" b="1" dirty="0" smtClean="0"/>
          </a:p>
          <a:p>
            <a:pPr algn="just"/>
            <a:endParaRPr lang="en-US" sz="2400" b="1" dirty="0" smtClean="0"/>
          </a:p>
          <a:p>
            <a:pPr algn="just"/>
            <a:endParaRPr lang="en-US" sz="2400" b="1"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p:txBody>
      </p:sp>
      <p:sp>
        <p:nvSpPr>
          <p:cNvPr id="5" name="Rectangle 4"/>
          <p:cNvSpPr/>
          <p:nvPr/>
        </p:nvSpPr>
        <p:spPr>
          <a:xfrm>
            <a:off x="533400" y="1295400"/>
            <a:ext cx="8382000" cy="3416320"/>
          </a:xfrm>
          <a:prstGeom prst="rect">
            <a:avLst/>
          </a:prstGeom>
        </p:spPr>
        <p:txBody>
          <a:bodyPr wrap="square">
            <a:spAutoFit/>
          </a:bodyPr>
          <a:lstStyle/>
          <a:p>
            <a:pPr algn="just"/>
            <a:r>
              <a:rPr lang="en-US" sz="2400" dirty="0" smtClean="0">
                <a:latin typeface="Times New Roman" pitchFamily="18" charset="0"/>
                <a:cs typeface="Times New Roman" pitchFamily="18" charset="0"/>
              </a:rPr>
              <a:t>     torque produced in the armature in motoring action.</a:t>
            </a:r>
          </a:p>
          <a:p>
            <a:pPr marL="342900" indent="-342900" algn="just">
              <a:buFont typeface="Arial" panose="020B0604020202020204" pitchFamily="34" charset="0"/>
              <a:buChar char="•"/>
            </a:pPr>
            <a:r>
              <a:rPr lang="en-US" sz="2400" dirty="0" smtClean="0">
                <a:latin typeface="Times New Roman" pitchFamily="18" charset="0"/>
                <a:cs typeface="Times New Roman" pitchFamily="18" charset="0"/>
              </a:rPr>
              <a:t>The commutator is of cylindrical shape and is made of wedge shaped hard drawn copper segments.</a:t>
            </a:r>
          </a:p>
          <a:p>
            <a:pPr marL="342900" indent="-342900" algn="just">
              <a:buFont typeface="Arial" panose="020B0604020202020204" pitchFamily="34" charset="0"/>
              <a:buChar char="•"/>
            </a:pPr>
            <a:r>
              <a:rPr lang="en-US" sz="2400" dirty="0" smtClean="0">
                <a:latin typeface="Times New Roman" pitchFamily="18" charset="0"/>
                <a:cs typeface="Times New Roman" pitchFamily="18" charset="0"/>
              </a:rPr>
              <a:t>The segments are insulated from each other by a thin sheet of mica.</a:t>
            </a:r>
          </a:p>
          <a:p>
            <a:pPr marL="342900" indent="-342900" algn="just">
              <a:buFont typeface="Arial" panose="020B0604020202020204" pitchFamily="34" charset="0"/>
              <a:buChar char="•"/>
            </a:pPr>
            <a:r>
              <a:rPr lang="en-US" sz="2400" dirty="0" smtClean="0">
                <a:latin typeface="Times New Roman" pitchFamily="18" charset="0"/>
                <a:cs typeface="Times New Roman" pitchFamily="18" charset="0"/>
              </a:rPr>
              <a:t>The segments are held together by means of  two V-shaped rings that fit into the V-grooves cut into the segments.</a:t>
            </a:r>
          </a:p>
          <a:p>
            <a:pPr marL="342900" indent="-342900" algn="just">
              <a:buFont typeface="Arial" panose="020B0604020202020204" pitchFamily="34" charset="0"/>
              <a:buChar char="•"/>
            </a:pPr>
            <a:r>
              <a:rPr lang="en-US" sz="2400" dirty="0" smtClean="0">
                <a:latin typeface="Times New Roman" pitchFamily="18" charset="0"/>
                <a:cs typeface="Times New Roman" pitchFamily="18" charset="0"/>
              </a:rPr>
              <a:t>Each armature coil is connected to the commutator segment through riser.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209800" y="2133600"/>
            <a:ext cx="5257800" cy="3581400"/>
            <a:chOff x="1392" y="816"/>
            <a:chExt cx="3312" cy="1872"/>
          </a:xfrm>
        </p:grpSpPr>
        <p:sp>
          <p:nvSpPr>
            <p:cNvPr id="66587" name="Rectangle 14" descr="60%"/>
            <p:cNvSpPr>
              <a:spLocks noChangeArrowheads="1"/>
            </p:cNvSpPr>
            <p:nvPr/>
          </p:nvSpPr>
          <p:spPr bwMode="auto">
            <a:xfrm>
              <a:off x="2160" y="1392"/>
              <a:ext cx="1776" cy="144"/>
            </a:xfrm>
            <a:prstGeom prst="rect">
              <a:avLst/>
            </a:prstGeom>
            <a:pattFill prst="pct60">
              <a:fgClr>
                <a:srgbClr val="663300"/>
              </a:fgClr>
              <a:bgClr>
                <a:schemeClr val="bg2"/>
              </a:bgClr>
            </a:pattFill>
            <a:ln w="9525">
              <a:solidFill>
                <a:schemeClr val="tx1"/>
              </a:solidFill>
              <a:miter lim="800000"/>
              <a:headEnd/>
              <a:tailEnd/>
            </a:ln>
          </p:spPr>
          <p:txBody>
            <a:bodyPr wrap="none" anchor="ctr"/>
            <a:lstStyle/>
            <a:p>
              <a:endParaRPr lang="en-US"/>
            </a:p>
          </p:txBody>
        </p:sp>
        <p:sp>
          <p:nvSpPr>
            <p:cNvPr id="66588" name="Rectangle 15" descr="60%"/>
            <p:cNvSpPr>
              <a:spLocks noChangeArrowheads="1"/>
            </p:cNvSpPr>
            <p:nvPr/>
          </p:nvSpPr>
          <p:spPr bwMode="auto">
            <a:xfrm>
              <a:off x="2304" y="1296"/>
              <a:ext cx="1440" cy="240"/>
            </a:xfrm>
            <a:prstGeom prst="rect">
              <a:avLst/>
            </a:prstGeom>
            <a:pattFill prst="pct60">
              <a:fgClr>
                <a:srgbClr val="663300"/>
              </a:fgClr>
              <a:bgClr>
                <a:schemeClr val="bg2"/>
              </a:bgClr>
            </a:pattFill>
            <a:ln w="9525">
              <a:solidFill>
                <a:schemeClr val="tx1"/>
              </a:solidFill>
              <a:miter lim="800000"/>
              <a:headEnd/>
              <a:tailEnd/>
            </a:ln>
          </p:spPr>
          <p:txBody>
            <a:bodyPr wrap="none" anchor="ctr"/>
            <a:lstStyle/>
            <a:p>
              <a:endParaRPr lang="en-US"/>
            </a:p>
          </p:txBody>
        </p:sp>
        <p:sp>
          <p:nvSpPr>
            <p:cNvPr id="157712" name="Rectangle 16"/>
            <p:cNvSpPr>
              <a:spLocks noChangeArrowheads="1"/>
            </p:cNvSpPr>
            <p:nvPr/>
          </p:nvSpPr>
          <p:spPr bwMode="auto">
            <a:xfrm>
              <a:off x="2304" y="1152"/>
              <a:ext cx="1296" cy="144"/>
            </a:xfrm>
            <a:prstGeom prst="rect">
              <a:avLst/>
            </a:pr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a:p>
          </p:txBody>
        </p:sp>
        <p:sp>
          <p:nvSpPr>
            <p:cNvPr id="157713" name="Rectangle 17"/>
            <p:cNvSpPr>
              <a:spLocks noChangeArrowheads="1"/>
            </p:cNvSpPr>
            <p:nvPr/>
          </p:nvSpPr>
          <p:spPr bwMode="auto">
            <a:xfrm>
              <a:off x="3600" y="816"/>
              <a:ext cx="144" cy="480"/>
            </a:xfrm>
            <a:prstGeom prst="rect">
              <a:avLst/>
            </a:pr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a:p>
          </p:txBody>
        </p:sp>
        <p:sp>
          <p:nvSpPr>
            <p:cNvPr id="157714" name="AutoShape 18"/>
            <p:cNvSpPr>
              <a:spLocks noChangeArrowheads="1"/>
            </p:cNvSpPr>
            <p:nvPr/>
          </p:nvSpPr>
          <p:spPr bwMode="auto">
            <a:xfrm flipV="1">
              <a:off x="2400" y="1296"/>
              <a:ext cx="1152"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9900"/>
                </a:gs>
                <a:gs pos="50000">
                  <a:schemeClr val="bg1"/>
                </a:gs>
                <a:gs pos="100000">
                  <a:srgbClr val="FF9900"/>
                </a:gs>
              </a:gsLst>
              <a:lin ang="5400000" scaled="1"/>
            </a:gradFill>
            <a:ln w="9525">
              <a:noFill/>
              <a:miter lim="800000"/>
              <a:headEnd/>
              <a:tailEnd/>
            </a:ln>
            <a:effectLst/>
          </p:spPr>
          <p:txBody>
            <a:bodyPr wrap="none" anchor="ctr"/>
            <a:lstStyle/>
            <a:p>
              <a:pPr>
                <a:defRPr/>
              </a:pPr>
              <a:endParaRPr lang="en-US"/>
            </a:p>
          </p:txBody>
        </p:sp>
        <p:sp>
          <p:nvSpPr>
            <p:cNvPr id="66592" name="Rectangle 19" descr="Dark upward diagonal"/>
            <p:cNvSpPr>
              <a:spLocks noChangeArrowheads="1"/>
            </p:cNvSpPr>
            <p:nvPr/>
          </p:nvSpPr>
          <p:spPr bwMode="auto">
            <a:xfrm>
              <a:off x="2112" y="1536"/>
              <a:ext cx="1920" cy="96"/>
            </a:xfrm>
            <a:prstGeom prst="rect">
              <a:avLst/>
            </a:prstGeom>
            <a:pattFill prst="dkUpDiag">
              <a:fgClr>
                <a:srgbClr val="663300"/>
              </a:fgClr>
              <a:bgClr>
                <a:schemeClr val="bg2"/>
              </a:bgClr>
            </a:pattFill>
            <a:ln w="9525">
              <a:solidFill>
                <a:schemeClr val="tx1"/>
              </a:solidFill>
              <a:miter lim="800000"/>
              <a:headEnd/>
              <a:tailEnd/>
            </a:ln>
          </p:spPr>
          <p:txBody>
            <a:bodyPr wrap="none" anchor="ctr"/>
            <a:lstStyle/>
            <a:p>
              <a:endParaRPr lang="en-US"/>
            </a:p>
          </p:txBody>
        </p:sp>
        <p:sp>
          <p:nvSpPr>
            <p:cNvPr id="66593" name="Line 20"/>
            <p:cNvSpPr>
              <a:spLocks noChangeShapeType="1"/>
            </p:cNvSpPr>
            <p:nvPr/>
          </p:nvSpPr>
          <p:spPr bwMode="auto">
            <a:xfrm>
              <a:off x="2304" y="1296"/>
              <a:ext cx="384" cy="0"/>
            </a:xfrm>
            <a:prstGeom prst="line">
              <a:avLst/>
            </a:prstGeom>
            <a:noFill/>
            <a:ln w="57150">
              <a:solidFill>
                <a:schemeClr val="tx1"/>
              </a:solidFill>
              <a:round/>
              <a:headEnd/>
              <a:tailEnd/>
            </a:ln>
          </p:spPr>
          <p:txBody>
            <a:bodyPr/>
            <a:lstStyle/>
            <a:p>
              <a:endParaRPr lang="en-US"/>
            </a:p>
          </p:txBody>
        </p:sp>
        <p:sp>
          <p:nvSpPr>
            <p:cNvPr id="66594" name="Line 21"/>
            <p:cNvSpPr>
              <a:spLocks noChangeShapeType="1"/>
            </p:cNvSpPr>
            <p:nvPr/>
          </p:nvSpPr>
          <p:spPr bwMode="auto">
            <a:xfrm flipH="1">
              <a:off x="2400" y="1296"/>
              <a:ext cx="288" cy="240"/>
            </a:xfrm>
            <a:prstGeom prst="line">
              <a:avLst/>
            </a:prstGeom>
            <a:noFill/>
            <a:ln w="57150">
              <a:solidFill>
                <a:schemeClr val="tx1"/>
              </a:solidFill>
              <a:round/>
              <a:headEnd/>
              <a:tailEnd/>
            </a:ln>
          </p:spPr>
          <p:txBody>
            <a:bodyPr/>
            <a:lstStyle/>
            <a:p>
              <a:endParaRPr lang="en-US"/>
            </a:p>
          </p:txBody>
        </p:sp>
        <p:sp>
          <p:nvSpPr>
            <p:cNvPr id="66595" name="Line 22"/>
            <p:cNvSpPr>
              <a:spLocks noChangeShapeType="1"/>
            </p:cNvSpPr>
            <p:nvPr/>
          </p:nvSpPr>
          <p:spPr bwMode="auto">
            <a:xfrm>
              <a:off x="3264" y="1296"/>
              <a:ext cx="480" cy="0"/>
            </a:xfrm>
            <a:prstGeom prst="line">
              <a:avLst/>
            </a:prstGeom>
            <a:noFill/>
            <a:ln w="57150">
              <a:solidFill>
                <a:schemeClr val="tx1"/>
              </a:solidFill>
              <a:round/>
              <a:headEnd/>
              <a:tailEnd/>
            </a:ln>
          </p:spPr>
          <p:txBody>
            <a:bodyPr/>
            <a:lstStyle/>
            <a:p>
              <a:endParaRPr lang="en-US"/>
            </a:p>
          </p:txBody>
        </p:sp>
        <p:sp>
          <p:nvSpPr>
            <p:cNvPr id="66596" name="Line 23"/>
            <p:cNvSpPr>
              <a:spLocks noChangeShapeType="1"/>
            </p:cNvSpPr>
            <p:nvPr/>
          </p:nvSpPr>
          <p:spPr bwMode="auto">
            <a:xfrm>
              <a:off x="3264" y="1296"/>
              <a:ext cx="288" cy="240"/>
            </a:xfrm>
            <a:prstGeom prst="line">
              <a:avLst/>
            </a:prstGeom>
            <a:noFill/>
            <a:ln w="57150">
              <a:solidFill>
                <a:schemeClr val="tx1"/>
              </a:solidFill>
              <a:round/>
              <a:headEnd/>
              <a:tailEnd/>
            </a:ln>
          </p:spPr>
          <p:txBody>
            <a:bodyPr/>
            <a:lstStyle/>
            <a:p>
              <a:endParaRPr lang="en-US"/>
            </a:p>
          </p:txBody>
        </p:sp>
        <p:sp>
          <p:nvSpPr>
            <p:cNvPr id="66597" name="Line 24"/>
            <p:cNvSpPr>
              <a:spLocks noChangeShapeType="1"/>
            </p:cNvSpPr>
            <p:nvPr/>
          </p:nvSpPr>
          <p:spPr bwMode="auto">
            <a:xfrm>
              <a:off x="2400" y="1536"/>
              <a:ext cx="1152" cy="0"/>
            </a:xfrm>
            <a:prstGeom prst="line">
              <a:avLst/>
            </a:prstGeom>
            <a:noFill/>
            <a:ln w="57150">
              <a:solidFill>
                <a:schemeClr val="tx1"/>
              </a:solidFill>
              <a:round/>
              <a:headEnd/>
              <a:tailEnd/>
            </a:ln>
          </p:spPr>
          <p:txBody>
            <a:bodyPr/>
            <a:lstStyle/>
            <a:p>
              <a:endParaRPr lang="en-US"/>
            </a:p>
          </p:txBody>
        </p:sp>
        <p:sp>
          <p:nvSpPr>
            <p:cNvPr id="66598" name="Line 25"/>
            <p:cNvSpPr>
              <a:spLocks noChangeShapeType="1"/>
            </p:cNvSpPr>
            <p:nvPr/>
          </p:nvSpPr>
          <p:spPr bwMode="auto">
            <a:xfrm>
              <a:off x="2304" y="1152"/>
              <a:ext cx="1296" cy="0"/>
            </a:xfrm>
            <a:prstGeom prst="line">
              <a:avLst/>
            </a:prstGeom>
            <a:noFill/>
            <a:ln w="9525">
              <a:solidFill>
                <a:schemeClr val="tx1"/>
              </a:solidFill>
              <a:round/>
              <a:headEnd/>
              <a:tailEnd/>
            </a:ln>
          </p:spPr>
          <p:txBody>
            <a:bodyPr/>
            <a:lstStyle/>
            <a:p>
              <a:endParaRPr lang="en-US"/>
            </a:p>
          </p:txBody>
        </p:sp>
        <p:sp>
          <p:nvSpPr>
            <p:cNvPr id="66599" name="Line 26"/>
            <p:cNvSpPr>
              <a:spLocks noChangeShapeType="1"/>
            </p:cNvSpPr>
            <p:nvPr/>
          </p:nvSpPr>
          <p:spPr bwMode="auto">
            <a:xfrm>
              <a:off x="3600" y="816"/>
              <a:ext cx="0" cy="336"/>
            </a:xfrm>
            <a:prstGeom prst="line">
              <a:avLst/>
            </a:prstGeom>
            <a:noFill/>
            <a:ln w="9525">
              <a:solidFill>
                <a:schemeClr val="tx1"/>
              </a:solidFill>
              <a:round/>
              <a:headEnd/>
              <a:tailEnd/>
            </a:ln>
          </p:spPr>
          <p:txBody>
            <a:bodyPr/>
            <a:lstStyle/>
            <a:p>
              <a:endParaRPr lang="en-US"/>
            </a:p>
          </p:txBody>
        </p:sp>
        <p:sp>
          <p:nvSpPr>
            <p:cNvPr id="66600" name="Line 27"/>
            <p:cNvSpPr>
              <a:spLocks noChangeShapeType="1"/>
            </p:cNvSpPr>
            <p:nvPr/>
          </p:nvSpPr>
          <p:spPr bwMode="auto">
            <a:xfrm>
              <a:off x="2304" y="1152"/>
              <a:ext cx="0" cy="144"/>
            </a:xfrm>
            <a:prstGeom prst="line">
              <a:avLst/>
            </a:prstGeom>
            <a:noFill/>
            <a:ln w="9525">
              <a:solidFill>
                <a:schemeClr val="tx1"/>
              </a:solidFill>
              <a:round/>
              <a:headEnd/>
              <a:tailEnd/>
            </a:ln>
          </p:spPr>
          <p:txBody>
            <a:bodyPr/>
            <a:lstStyle/>
            <a:p>
              <a:endParaRPr lang="en-US"/>
            </a:p>
          </p:txBody>
        </p:sp>
        <p:sp>
          <p:nvSpPr>
            <p:cNvPr id="66601" name="Line 28"/>
            <p:cNvSpPr>
              <a:spLocks noChangeShapeType="1"/>
            </p:cNvSpPr>
            <p:nvPr/>
          </p:nvSpPr>
          <p:spPr bwMode="auto">
            <a:xfrm>
              <a:off x="3600" y="816"/>
              <a:ext cx="144" cy="0"/>
            </a:xfrm>
            <a:prstGeom prst="line">
              <a:avLst/>
            </a:prstGeom>
            <a:noFill/>
            <a:ln w="9525">
              <a:solidFill>
                <a:schemeClr val="tx1"/>
              </a:solidFill>
              <a:round/>
              <a:headEnd/>
              <a:tailEnd/>
            </a:ln>
          </p:spPr>
          <p:txBody>
            <a:bodyPr/>
            <a:lstStyle/>
            <a:p>
              <a:endParaRPr lang="en-US"/>
            </a:p>
          </p:txBody>
        </p:sp>
        <p:sp>
          <p:nvSpPr>
            <p:cNvPr id="66602" name="Line 29"/>
            <p:cNvSpPr>
              <a:spLocks noChangeShapeType="1"/>
            </p:cNvSpPr>
            <p:nvPr/>
          </p:nvSpPr>
          <p:spPr bwMode="auto">
            <a:xfrm>
              <a:off x="3744" y="816"/>
              <a:ext cx="0" cy="528"/>
            </a:xfrm>
            <a:prstGeom prst="line">
              <a:avLst/>
            </a:prstGeom>
            <a:noFill/>
            <a:ln w="9525">
              <a:solidFill>
                <a:schemeClr val="tx1"/>
              </a:solidFill>
              <a:round/>
              <a:headEnd/>
              <a:tailEnd/>
            </a:ln>
          </p:spPr>
          <p:txBody>
            <a:bodyPr/>
            <a:lstStyle/>
            <a:p>
              <a:endParaRPr lang="en-US"/>
            </a:p>
          </p:txBody>
        </p:sp>
        <p:sp>
          <p:nvSpPr>
            <p:cNvPr id="66603" name="Line 30"/>
            <p:cNvSpPr>
              <a:spLocks noChangeShapeType="1"/>
            </p:cNvSpPr>
            <p:nvPr/>
          </p:nvSpPr>
          <p:spPr bwMode="auto">
            <a:xfrm>
              <a:off x="3600" y="912"/>
              <a:ext cx="144" cy="0"/>
            </a:xfrm>
            <a:prstGeom prst="line">
              <a:avLst/>
            </a:prstGeom>
            <a:noFill/>
            <a:ln w="9525">
              <a:solidFill>
                <a:schemeClr val="tx1"/>
              </a:solidFill>
              <a:prstDash val="sysDot"/>
              <a:round/>
              <a:headEnd/>
              <a:tailEnd/>
            </a:ln>
          </p:spPr>
          <p:txBody>
            <a:bodyPr/>
            <a:lstStyle/>
            <a:p>
              <a:endParaRPr lang="en-US"/>
            </a:p>
          </p:txBody>
        </p:sp>
        <p:sp>
          <p:nvSpPr>
            <p:cNvPr id="157727" name="Rectangle 31"/>
            <p:cNvSpPr>
              <a:spLocks noChangeArrowheads="1"/>
            </p:cNvSpPr>
            <p:nvPr/>
          </p:nvSpPr>
          <p:spPr bwMode="auto">
            <a:xfrm>
              <a:off x="1536" y="1632"/>
              <a:ext cx="3024" cy="288"/>
            </a:xfrm>
            <a:prstGeom prst="rect">
              <a:avLst/>
            </a:prstGeom>
            <a:gradFill rotWithShape="0">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66605" name="Rectangle 32" descr="Light horizontal"/>
            <p:cNvSpPr>
              <a:spLocks noChangeArrowheads="1"/>
            </p:cNvSpPr>
            <p:nvPr/>
          </p:nvSpPr>
          <p:spPr bwMode="auto">
            <a:xfrm>
              <a:off x="2304" y="1776"/>
              <a:ext cx="1296" cy="624"/>
            </a:xfrm>
            <a:prstGeom prst="rect">
              <a:avLst/>
            </a:prstGeom>
            <a:pattFill prst="ltHorz">
              <a:fgClr>
                <a:srgbClr val="FF9900"/>
              </a:fgClr>
              <a:bgClr>
                <a:srgbClr val="663300"/>
              </a:bgClr>
            </a:pattFill>
            <a:ln w="9525">
              <a:solidFill>
                <a:schemeClr val="tx1"/>
              </a:solidFill>
              <a:miter lim="800000"/>
              <a:headEnd/>
              <a:tailEnd/>
            </a:ln>
          </p:spPr>
          <p:txBody>
            <a:bodyPr wrap="none" anchor="ctr"/>
            <a:lstStyle/>
            <a:p>
              <a:endParaRPr lang="en-US"/>
            </a:p>
          </p:txBody>
        </p:sp>
        <p:sp>
          <p:nvSpPr>
            <p:cNvPr id="66606" name="Rectangle 33" descr="Dark horizontal"/>
            <p:cNvSpPr>
              <a:spLocks noChangeArrowheads="1"/>
            </p:cNvSpPr>
            <p:nvPr/>
          </p:nvSpPr>
          <p:spPr bwMode="auto">
            <a:xfrm>
              <a:off x="3600" y="1776"/>
              <a:ext cx="144" cy="912"/>
            </a:xfrm>
            <a:prstGeom prst="rect">
              <a:avLst/>
            </a:prstGeom>
            <a:pattFill prst="dkHorz">
              <a:fgClr>
                <a:srgbClr val="FF9900"/>
              </a:fgClr>
              <a:bgClr>
                <a:srgbClr val="663300"/>
              </a:bgClr>
            </a:pattFill>
            <a:ln w="9525">
              <a:solidFill>
                <a:schemeClr val="tx1"/>
              </a:solidFill>
              <a:miter lim="800000"/>
              <a:headEnd/>
              <a:tailEnd/>
            </a:ln>
          </p:spPr>
          <p:txBody>
            <a:bodyPr wrap="none" anchor="ctr"/>
            <a:lstStyle/>
            <a:p>
              <a:endParaRPr lang="en-US"/>
            </a:p>
          </p:txBody>
        </p:sp>
        <p:sp>
          <p:nvSpPr>
            <p:cNvPr id="66607" name="Line 34"/>
            <p:cNvSpPr>
              <a:spLocks noChangeShapeType="1"/>
            </p:cNvSpPr>
            <p:nvPr/>
          </p:nvSpPr>
          <p:spPr bwMode="auto">
            <a:xfrm>
              <a:off x="1392" y="1776"/>
              <a:ext cx="3312" cy="0"/>
            </a:xfrm>
            <a:prstGeom prst="line">
              <a:avLst/>
            </a:prstGeom>
            <a:noFill/>
            <a:ln w="9525">
              <a:solidFill>
                <a:schemeClr val="tx1"/>
              </a:solidFill>
              <a:prstDash val="lgDashDot"/>
              <a:round/>
              <a:headEnd/>
              <a:tailEnd/>
            </a:ln>
          </p:spPr>
          <p:txBody>
            <a:bodyPr/>
            <a:lstStyle/>
            <a:p>
              <a:endParaRPr lang="en-US"/>
            </a:p>
          </p:txBody>
        </p:sp>
        <p:sp>
          <p:nvSpPr>
            <p:cNvPr id="66608" name="Rectangle 35"/>
            <p:cNvSpPr>
              <a:spLocks noChangeArrowheads="1"/>
            </p:cNvSpPr>
            <p:nvPr/>
          </p:nvSpPr>
          <p:spPr bwMode="auto">
            <a:xfrm>
              <a:off x="3744" y="1776"/>
              <a:ext cx="192" cy="384"/>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a:p>
          </p:txBody>
        </p:sp>
        <p:sp>
          <p:nvSpPr>
            <p:cNvPr id="66609" name="Rectangle 36"/>
            <p:cNvSpPr>
              <a:spLocks noChangeArrowheads="1"/>
            </p:cNvSpPr>
            <p:nvPr/>
          </p:nvSpPr>
          <p:spPr bwMode="auto">
            <a:xfrm>
              <a:off x="3936" y="1776"/>
              <a:ext cx="96" cy="240"/>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a:p>
          </p:txBody>
        </p:sp>
        <p:sp>
          <p:nvSpPr>
            <p:cNvPr id="66610" name="Rectangle 37"/>
            <p:cNvSpPr>
              <a:spLocks noChangeArrowheads="1"/>
            </p:cNvSpPr>
            <p:nvPr/>
          </p:nvSpPr>
          <p:spPr bwMode="auto">
            <a:xfrm>
              <a:off x="2160" y="1776"/>
              <a:ext cx="144" cy="384"/>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a:p>
          </p:txBody>
        </p:sp>
        <p:sp>
          <p:nvSpPr>
            <p:cNvPr id="66611" name="Rectangle 38"/>
            <p:cNvSpPr>
              <a:spLocks noChangeArrowheads="1"/>
            </p:cNvSpPr>
            <p:nvPr/>
          </p:nvSpPr>
          <p:spPr bwMode="auto">
            <a:xfrm>
              <a:off x="2112" y="1776"/>
              <a:ext cx="48" cy="240"/>
            </a:xfrm>
            <a:prstGeom prst="rect">
              <a:avLst/>
            </a:prstGeom>
            <a:gradFill rotWithShape="0">
              <a:gsLst>
                <a:gs pos="0">
                  <a:schemeClr val="bg1"/>
                </a:gs>
                <a:gs pos="100000">
                  <a:srgbClr val="663300"/>
                </a:gs>
              </a:gsLst>
              <a:lin ang="5400000" scaled="1"/>
            </a:gradFill>
            <a:ln w="9525">
              <a:solidFill>
                <a:schemeClr val="tx1"/>
              </a:solidFill>
              <a:miter lim="800000"/>
              <a:headEnd/>
              <a:tailEnd/>
            </a:ln>
          </p:spPr>
          <p:txBody>
            <a:bodyPr wrap="none" anchor="ctr"/>
            <a:lstStyle/>
            <a:p>
              <a:endParaRPr lang="en-US"/>
            </a:p>
          </p:txBody>
        </p:sp>
      </p:grpSp>
      <p:sp>
        <p:nvSpPr>
          <p:cNvPr id="66574" name="Rectangle 39"/>
          <p:cNvSpPr>
            <a:spLocks noChangeArrowheads="1"/>
          </p:cNvSpPr>
          <p:nvPr/>
        </p:nvSpPr>
        <p:spPr bwMode="auto">
          <a:xfrm>
            <a:off x="855662" y="914400"/>
            <a:ext cx="3230563" cy="496867"/>
          </a:xfrm>
          <a:prstGeom prst="rect">
            <a:avLst/>
          </a:prstGeom>
          <a:noFill/>
          <a:ln w="38100">
            <a:noFill/>
            <a:miter lim="800000"/>
            <a:headEnd/>
            <a:tailEnd/>
          </a:ln>
        </p:spPr>
        <p:txBody>
          <a:bodyPr wrap="square">
            <a:spAutoFit/>
          </a:bodyPr>
          <a:lstStyle/>
          <a:p>
            <a:pPr marL="342900" indent="-342900">
              <a:lnSpc>
                <a:spcPct val="120000"/>
              </a:lnSpc>
              <a:buFont typeface="Wingdings" pitchFamily="2" charset="2"/>
              <a:buChar char="Ø"/>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Commutator</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6575" name="Text Box 40"/>
          <p:cNvSpPr txBox="1">
            <a:spLocks noChangeArrowheads="1"/>
          </p:cNvSpPr>
          <p:nvPr/>
        </p:nvSpPr>
        <p:spPr bwMode="auto">
          <a:xfrm>
            <a:off x="6537325" y="1866900"/>
            <a:ext cx="2324100" cy="641350"/>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COPPER SEGMENT</a:t>
            </a:r>
          </a:p>
          <a:p>
            <a:pPr eaLnBrk="1" hangingPunct="1"/>
            <a:r>
              <a:rPr lang="en-US" b="1" dirty="0">
                <a:latin typeface="Times New Roman" pitchFamily="18" charset="0"/>
              </a:rPr>
              <a:t>RISER</a:t>
            </a:r>
          </a:p>
        </p:txBody>
      </p:sp>
      <p:sp>
        <p:nvSpPr>
          <p:cNvPr id="66576" name="Line 41"/>
          <p:cNvSpPr>
            <a:spLocks noChangeShapeType="1"/>
          </p:cNvSpPr>
          <p:nvPr/>
        </p:nvSpPr>
        <p:spPr bwMode="auto">
          <a:xfrm flipH="1">
            <a:off x="5791200" y="2743200"/>
            <a:ext cx="838200" cy="307975"/>
          </a:xfrm>
          <a:prstGeom prst="line">
            <a:avLst/>
          </a:prstGeom>
          <a:noFill/>
          <a:ln w="28575">
            <a:solidFill>
              <a:schemeClr val="tx1"/>
            </a:solidFill>
            <a:round/>
            <a:headEnd/>
            <a:tailEnd type="triangle" w="med" len="med"/>
          </a:ln>
        </p:spPr>
        <p:txBody>
          <a:bodyPr/>
          <a:lstStyle/>
          <a:p>
            <a:endParaRPr lang="en-US"/>
          </a:p>
        </p:txBody>
      </p:sp>
      <p:sp>
        <p:nvSpPr>
          <p:cNvPr id="66577" name="Text Box 42"/>
          <p:cNvSpPr txBox="1">
            <a:spLocks noChangeArrowheads="1"/>
          </p:cNvSpPr>
          <p:nvPr/>
        </p:nvSpPr>
        <p:spPr bwMode="auto">
          <a:xfrm>
            <a:off x="6629400" y="2590800"/>
            <a:ext cx="1320800" cy="366713"/>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END RING</a:t>
            </a:r>
          </a:p>
        </p:txBody>
      </p:sp>
      <p:sp>
        <p:nvSpPr>
          <p:cNvPr id="66578" name="Line 43"/>
          <p:cNvSpPr>
            <a:spLocks noChangeShapeType="1"/>
          </p:cNvSpPr>
          <p:nvPr/>
        </p:nvSpPr>
        <p:spPr bwMode="auto">
          <a:xfrm flipH="1">
            <a:off x="5867400" y="2057400"/>
            <a:ext cx="685800" cy="228600"/>
          </a:xfrm>
          <a:prstGeom prst="line">
            <a:avLst/>
          </a:prstGeom>
          <a:noFill/>
          <a:ln w="28575">
            <a:solidFill>
              <a:schemeClr val="tx1"/>
            </a:solidFill>
            <a:round/>
            <a:headEnd/>
            <a:tailEnd type="triangle" w="med" len="med"/>
          </a:ln>
        </p:spPr>
        <p:txBody>
          <a:bodyPr/>
          <a:lstStyle/>
          <a:p>
            <a:endParaRPr lang="en-US"/>
          </a:p>
        </p:txBody>
      </p:sp>
      <p:sp>
        <p:nvSpPr>
          <p:cNvPr id="66579" name="Text Box 44"/>
          <p:cNvSpPr txBox="1">
            <a:spLocks noChangeArrowheads="1"/>
          </p:cNvSpPr>
          <p:nvPr/>
        </p:nvSpPr>
        <p:spPr bwMode="auto">
          <a:xfrm>
            <a:off x="6629400" y="2971800"/>
            <a:ext cx="2044700" cy="366713"/>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ADJUSTING NUT</a:t>
            </a:r>
          </a:p>
        </p:txBody>
      </p:sp>
      <p:sp>
        <p:nvSpPr>
          <p:cNvPr id="66580" name="Line 45"/>
          <p:cNvSpPr>
            <a:spLocks noChangeShapeType="1"/>
          </p:cNvSpPr>
          <p:nvPr/>
        </p:nvSpPr>
        <p:spPr bwMode="auto">
          <a:xfrm flipH="1">
            <a:off x="6172200" y="3124200"/>
            <a:ext cx="533400" cy="79375"/>
          </a:xfrm>
          <a:prstGeom prst="line">
            <a:avLst/>
          </a:prstGeom>
          <a:noFill/>
          <a:ln w="28575">
            <a:solidFill>
              <a:schemeClr val="tx1"/>
            </a:solidFill>
            <a:round/>
            <a:headEnd/>
            <a:tailEnd type="triangle" w="med" len="med"/>
          </a:ln>
        </p:spPr>
        <p:txBody>
          <a:bodyPr/>
          <a:lstStyle/>
          <a:p>
            <a:endParaRPr lang="en-US"/>
          </a:p>
        </p:txBody>
      </p:sp>
      <p:sp>
        <p:nvSpPr>
          <p:cNvPr id="66581" name="Text Box 46"/>
          <p:cNvSpPr txBox="1">
            <a:spLocks noChangeArrowheads="1"/>
          </p:cNvSpPr>
          <p:nvPr/>
        </p:nvSpPr>
        <p:spPr bwMode="auto">
          <a:xfrm>
            <a:off x="6934200" y="4267200"/>
            <a:ext cx="1981200" cy="366713"/>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METAL SLEEVE</a:t>
            </a:r>
          </a:p>
        </p:txBody>
      </p:sp>
      <p:sp>
        <p:nvSpPr>
          <p:cNvPr id="66582" name="Line 47"/>
          <p:cNvSpPr>
            <a:spLocks noChangeShapeType="1"/>
          </p:cNvSpPr>
          <p:nvPr/>
        </p:nvSpPr>
        <p:spPr bwMode="auto">
          <a:xfrm flipH="1" flipV="1">
            <a:off x="6019800" y="3355975"/>
            <a:ext cx="990600" cy="1139825"/>
          </a:xfrm>
          <a:prstGeom prst="line">
            <a:avLst/>
          </a:prstGeom>
          <a:noFill/>
          <a:ln w="28575">
            <a:solidFill>
              <a:schemeClr val="tx1"/>
            </a:solidFill>
            <a:round/>
            <a:headEnd/>
            <a:tailEnd type="triangle" w="med" len="med"/>
          </a:ln>
        </p:spPr>
        <p:txBody>
          <a:bodyPr/>
          <a:lstStyle/>
          <a:p>
            <a:endParaRPr lang="en-US"/>
          </a:p>
        </p:txBody>
      </p:sp>
      <p:sp>
        <p:nvSpPr>
          <p:cNvPr id="66583" name="Text Box 48"/>
          <p:cNvSpPr txBox="1">
            <a:spLocks noChangeArrowheads="1"/>
          </p:cNvSpPr>
          <p:nvPr/>
        </p:nvSpPr>
        <p:spPr bwMode="auto">
          <a:xfrm>
            <a:off x="1524000" y="4343400"/>
            <a:ext cx="946150" cy="366713"/>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SHAFT</a:t>
            </a:r>
          </a:p>
        </p:txBody>
      </p:sp>
      <p:sp>
        <p:nvSpPr>
          <p:cNvPr id="66584" name="Line 49"/>
          <p:cNvSpPr>
            <a:spLocks noChangeShapeType="1"/>
          </p:cNvSpPr>
          <p:nvPr/>
        </p:nvSpPr>
        <p:spPr bwMode="auto">
          <a:xfrm flipV="1">
            <a:off x="2590800" y="3810000"/>
            <a:ext cx="228600" cy="762000"/>
          </a:xfrm>
          <a:prstGeom prst="line">
            <a:avLst/>
          </a:prstGeom>
          <a:noFill/>
          <a:ln w="28575">
            <a:solidFill>
              <a:schemeClr val="tx1"/>
            </a:solidFill>
            <a:round/>
            <a:headEnd/>
            <a:tailEnd type="triangle" w="med" len="med"/>
          </a:ln>
        </p:spPr>
        <p:txBody>
          <a:bodyPr/>
          <a:lstStyle/>
          <a:p>
            <a:endParaRPr lang="en-US"/>
          </a:p>
        </p:txBody>
      </p:sp>
      <p:sp>
        <p:nvSpPr>
          <p:cNvPr id="66585" name="Text Box 50"/>
          <p:cNvSpPr txBox="1">
            <a:spLocks noChangeArrowheads="1"/>
          </p:cNvSpPr>
          <p:nvPr/>
        </p:nvSpPr>
        <p:spPr bwMode="auto">
          <a:xfrm>
            <a:off x="1066800" y="2286000"/>
            <a:ext cx="2324100" cy="366713"/>
          </a:xfrm>
          <a:prstGeom prst="rect">
            <a:avLst/>
          </a:prstGeom>
          <a:noFill/>
          <a:ln w="38100">
            <a:noFill/>
            <a:miter lim="800000"/>
            <a:headEnd/>
            <a:tailEnd/>
          </a:ln>
        </p:spPr>
        <p:txBody>
          <a:bodyPr wrap="none">
            <a:spAutoFit/>
          </a:bodyPr>
          <a:lstStyle/>
          <a:p>
            <a:pPr eaLnBrk="1" hangingPunct="1"/>
            <a:r>
              <a:rPr lang="en-US" b="1" dirty="0">
                <a:latin typeface="Times New Roman" pitchFamily="18" charset="0"/>
              </a:rPr>
              <a:t>MICA INSULATION</a:t>
            </a:r>
          </a:p>
        </p:txBody>
      </p:sp>
      <p:sp>
        <p:nvSpPr>
          <p:cNvPr id="66586" name="Line 51"/>
          <p:cNvSpPr>
            <a:spLocks noChangeShapeType="1"/>
          </p:cNvSpPr>
          <p:nvPr/>
        </p:nvSpPr>
        <p:spPr bwMode="auto">
          <a:xfrm>
            <a:off x="3400425" y="2514600"/>
            <a:ext cx="685800" cy="5334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Rectangle 13"/>
          <p:cNvSpPr>
            <a:spLocks noChangeArrowheads="1"/>
          </p:cNvSpPr>
          <p:nvPr/>
        </p:nvSpPr>
        <p:spPr bwMode="auto">
          <a:xfrm>
            <a:off x="533400" y="838200"/>
            <a:ext cx="2242661" cy="940066"/>
          </a:xfrm>
          <a:prstGeom prst="rect">
            <a:avLst/>
          </a:prstGeom>
          <a:noFill/>
          <a:ln w="38100">
            <a:noFill/>
            <a:miter lim="800000"/>
            <a:headEnd/>
            <a:tailEnd/>
          </a:ln>
        </p:spPr>
        <p:txBody>
          <a:bodyPr wrap="square">
            <a:spAutoFit/>
          </a:bodyPr>
          <a:lstStyle/>
          <a:p>
            <a:pPr marL="457200" indent="-457200">
              <a:lnSpc>
                <a:spcPct val="120000"/>
              </a:lnSpc>
              <a:buFont typeface="Wingdings" pitchFamily="2" charset="2"/>
              <a:buChar char="Ø"/>
            </a:pPr>
            <a:endParaRPr lang="en-US" sz="2400" b="1" dirty="0" smtClean="0">
              <a:latin typeface="Times New Roman" pitchFamily="18" charset="0"/>
              <a:cs typeface="Times New Roman" pitchFamily="18" charset="0"/>
            </a:endParaRPr>
          </a:p>
          <a:p>
            <a:pPr marL="457200" indent="-457200">
              <a:lnSpc>
                <a:spcPct val="120000"/>
              </a:lnSpc>
              <a:buFont typeface="Wingdings" pitchFamily="2" charset="2"/>
              <a:buChar char="Ø"/>
            </a:pPr>
            <a:r>
              <a:rPr lang="en-US" sz="2400" b="1" dirty="0" smtClean="0">
                <a:latin typeface="Times New Roman" pitchFamily="18" charset="0"/>
                <a:cs typeface="Times New Roman" pitchFamily="18" charset="0"/>
              </a:rPr>
              <a:t>Brushes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9646" name="Text Box 15"/>
          <p:cNvSpPr txBox="1">
            <a:spLocks noChangeArrowheads="1"/>
          </p:cNvSpPr>
          <p:nvPr/>
        </p:nvSpPr>
        <p:spPr bwMode="auto">
          <a:xfrm>
            <a:off x="838200" y="1780882"/>
            <a:ext cx="7772400" cy="3404009"/>
          </a:xfrm>
          <a:prstGeom prst="rect">
            <a:avLst/>
          </a:prstGeom>
          <a:noFill/>
          <a:ln w="12700">
            <a:noFill/>
            <a:miter lim="800000"/>
            <a:headEnd type="none" w="sm" len="sm"/>
            <a:tailEnd/>
          </a:ln>
        </p:spPr>
        <p:txBody>
          <a:bodyPr wrap="square" anchor="ctr">
            <a:spAutoFit/>
          </a:bodyPr>
          <a:lstStyle/>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Brushes are made of high grade </a:t>
            </a:r>
            <a:r>
              <a:rPr lang="en-US" sz="2400" dirty="0" smtClean="0">
                <a:latin typeface="Times New Roman" pitchFamily="18" charset="0"/>
                <a:cs typeface="Times New Roman" pitchFamily="18" charset="0"/>
              </a:rPr>
              <a:t>carbon.</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form the connecting link between armature winding and the external </a:t>
            </a:r>
            <a:r>
              <a:rPr lang="en-US" sz="2400" dirty="0" smtClean="0">
                <a:latin typeface="Times New Roman" pitchFamily="18" charset="0"/>
                <a:cs typeface="Times New Roman" pitchFamily="18" charset="0"/>
              </a:rPr>
              <a:t>circuit.</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brushes are held in particular position around the commutator by brush </a:t>
            </a:r>
            <a:r>
              <a:rPr lang="en-US" sz="2400" dirty="0" smtClean="0">
                <a:latin typeface="Times New Roman" pitchFamily="18" charset="0"/>
                <a:cs typeface="Times New Roman" pitchFamily="18" charset="0"/>
              </a:rPr>
              <a:t>holders.</a:t>
            </a:r>
            <a:endParaRPr lang="en-US" sz="2400" dirty="0">
              <a:latin typeface="Times New Roman" pitchFamily="18" charset="0"/>
              <a:cs typeface="Times New Roman" pitchFamily="18" charset="0"/>
            </a:endParaRPr>
          </a:p>
          <a:p>
            <a:pPr algn="just">
              <a:lnSpc>
                <a:spcPct val="110000"/>
              </a:lnSpc>
            </a:pPr>
            <a:endParaRPr lang="en-US" sz="3200" b="1" dirty="0">
              <a:solidFill>
                <a:srgbClr val="FFFF66"/>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9" name="Rectangle 13"/>
          <p:cNvSpPr>
            <a:spLocks noChangeArrowheads="1"/>
          </p:cNvSpPr>
          <p:nvPr/>
        </p:nvSpPr>
        <p:spPr bwMode="auto">
          <a:xfrm>
            <a:off x="304800" y="914400"/>
            <a:ext cx="3420559" cy="496867"/>
          </a:xfrm>
          <a:prstGeom prst="rect">
            <a:avLst/>
          </a:prstGeom>
          <a:noFill/>
          <a:ln w="38100">
            <a:noFill/>
            <a:miter lim="800000"/>
            <a:headEnd/>
            <a:tailEnd/>
          </a:ln>
        </p:spPr>
        <p:txBody>
          <a:bodyPr wrap="square">
            <a:spAutoFit/>
          </a:bodyPr>
          <a:lstStyle/>
          <a:p>
            <a:pPr marL="457200" indent="-457200">
              <a:lnSpc>
                <a:spcPct val="120000"/>
              </a:lnSpc>
              <a:buFont typeface="Wingdings" pitchFamily="2" charset="2"/>
              <a:buChar char="Ø"/>
            </a:pPr>
            <a:r>
              <a:rPr lang="en-US" sz="2400" b="1" dirty="0" smtClean="0">
                <a:latin typeface="Times New Roman" pitchFamily="18" charset="0"/>
                <a:cs typeface="Times New Roman" pitchFamily="18" charset="0"/>
              </a:rPr>
              <a:t>End housings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0670" name="Text Box 15"/>
          <p:cNvSpPr txBox="1">
            <a:spLocks noChangeArrowheads="1"/>
          </p:cNvSpPr>
          <p:nvPr/>
        </p:nvSpPr>
        <p:spPr bwMode="auto">
          <a:xfrm>
            <a:off x="381000" y="1623188"/>
            <a:ext cx="4473168" cy="3342453"/>
          </a:xfrm>
          <a:prstGeom prst="rect">
            <a:avLst/>
          </a:prstGeom>
          <a:noFill/>
          <a:ln w="12700">
            <a:noFill/>
            <a:miter lim="800000"/>
            <a:headEnd type="none" w="sm" len="sm"/>
            <a:tailEnd/>
          </a:ln>
        </p:spPr>
        <p:txBody>
          <a:bodyPr wrap="square" anchor="ctr">
            <a:spAutoFit/>
          </a:bodyPr>
          <a:lstStyle/>
          <a:p>
            <a:pPr marL="342900" indent="-342900" algn="just">
              <a:lnSpc>
                <a:spcPct val="110000"/>
              </a:lnSpc>
              <a:buFont typeface="Wingdings" pitchFamily="2" charset="2"/>
              <a:buChar char="ü"/>
            </a:pPr>
            <a:r>
              <a:rPr lang="en-US" sz="2400" dirty="0">
                <a:latin typeface="Times New Roman" pitchFamily="18" charset="0"/>
                <a:cs typeface="Times New Roman" pitchFamily="18" charset="0"/>
              </a:rPr>
              <a:t>They are attached to the ends of main frame and support </a:t>
            </a:r>
            <a:r>
              <a:rPr lang="en-US" sz="2400" dirty="0" smtClean="0">
                <a:latin typeface="Times New Roman" pitchFamily="18" charset="0"/>
                <a:cs typeface="Times New Roman" pitchFamily="18" charset="0"/>
              </a:rPr>
              <a:t>bearing. </a:t>
            </a:r>
          </a:p>
          <a:p>
            <a:pPr marL="342900" indent="-342900" algn="just">
              <a:lnSpc>
                <a:spcPct val="110000"/>
              </a:lnSpc>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front housing </a:t>
            </a:r>
            <a:r>
              <a:rPr lang="en-US" sz="2400" dirty="0" smtClean="0">
                <a:latin typeface="Times New Roman" pitchFamily="18" charset="0"/>
                <a:cs typeface="Times New Roman" pitchFamily="18" charset="0"/>
              </a:rPr>
              <a:t>supports the bearing and the brush assembly whereas rear housing supports the bearing only.</a:t>
            </a:r>
          </a:p>
          <a:p>
            <a:pPr algn="just">
              <a:lnSpc>
                <a:spcPct val="110000"/>
              </a:lnSpc>
            </a:pPr>
            <a:endParaRPr lang="en-US" sz="2400" b="1" dirty="0"/>
          </a:p>
        </p:txBody>
      </p:sp>
      <p:grpSp>
        <p:nvGrpSpPr>
          <p:cNvPr id="2" name="Group 16"/>
          <p:cNvGrpSpPr>
            <a:grpSpLocks/>
          </p:cNvGrpSpPr>
          <p:nvPr/>
        </p:nvGrpSpPr>
        <p:grpSpPr bwMode="auto">
          <a:xfrm>
            <a:off x="4800600" y="2209800"/>
            <a:ext cx="4267200" cy="2667000"/>
            <a:chOff x="720" y="768"/>
            <a:chExt cx="3744" cy="2496"/>
          </a:xfrm>
        </p:grpSpPr>
        <p:sp>
          <p:nvSpPr>
            <p:cNvPr id="145425" name="AutoShape 17"/>
            <p:cNvSpPr>
              <a:spLocks noChangeArrowheads="1"/>
            </p:cNvSpPr>
            <p:nvPr/>
          </p:nvSpPr>
          <p:spPr bwMode="auto">
            <a:xfrm flipV="1">
              <a:off x="1680" y="2928"/>
              <a:ext cx="2256"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5426" name="Rectangle 18"/>
            <p:cNvSpPr>
              <a:spLocks noChangeArrowheads="1"/>
            </p:cNvSpPr>
            <p:nvPr/>
          </p:nvSpPr>
          <p:spPr bwMode="auto">
            <a:xfrm>
              <a:off x="1680" y="3120"/>
              <a:ext cx="2208" cy="144"/>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a:defRPr/>
              </a:pPr>
              <a:endParaRPr lang="en-US"/>
            </a:p>
          </p:txBody>
        </p:sp>
        <p:sp>
          <p:nvSpPr>
            <p:cNvPr id="70677" name="AutoShape 19"/>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78" name="Rectangle 20"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0679" name="Rectangle 21"/>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70680" name="AutoShape 22"/>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81" name="Rectangle 23"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0682" name="Rectangle 24"/>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70683" name="Line 25"/>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84" name="Line 26"/>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85" name="Oval 27"/>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86" name="Line 28"/>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0687" name="AutoShape 29"/>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a:p>
          </p:txBody>
        </p:sp>
        <p:sp>
          <p:nvSpPr>
            <p:cNvPr id="70688" name="Line 30"/>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89" name="Line 31"/>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0" name="Line 32"/>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1" name="Line 33"/>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2" name="Line 34"/>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3" name="Line 35"/>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4" name="Line 36"/>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0695" name="Line 37"/>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145446" name="Rectangle 38"/>
            <p:cNvSpPr>
              <a:spLocks noChangeArrowheads="1"/>
            </p:cNvSpPr>
            <p:nvPr/>
          </p:nvSpPr>
          <p:spPr bwMode="auto">
            <a:xfrm>
              <a:off x="720" y="1968"/>
              <a:ext cx="1443"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5447" name="Rectangle 39"/>
            <p:cNvSpPr>
              <a:spLocks noChangeArrowheads="1"/>
            </p:cNvSpPr>
            <p:nvPr/>
          </p:nvSpPr>
          <p:spPr bwMode="auto">
            <a:xfrm>
              <a:off x="3936" y="1968"/>
              <a:ext cx="528"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70698" name="AutoShape 40"/>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a:p>
          </p:txBody>
        </p:sp>
        <p:sp>
          <p:nvSpPr>
            <p:cNvPr id="70699" name="Line 41"/>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0" name="Line 42"/>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1" name="Line 43"/>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2" name="Line 44"/>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3" name="Line 45"/>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4" name="Line 46"/>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0705" name="AutoShape 47"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0706" name="AutoShape 48"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0707" name="AutoShape 49"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0708" name="Rectangle 50"/>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a:p>
          </p:txBody>
        </p:sp>
        <p:sp>
          <p:nvSpPr>
            <p:cNvPr id="145459" name="AutoShape 51"/>
            <p:cNvSpPr>
              <a:spLocks noChangeArrowheads="1"/>
            </p:cNvSpPr>
            <p:nvPr/>
          </p:nvSpPr>
          <p:spPr bwMode="auto">
            <a:xfrm>
              <a:off x="1825" y="2257"/>
              <a:ext cx="96" cy="143"/>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45460" name="AutoShape 52"/>
            <p:cNvSpPr>
              <a:spLocks noChangeArrowheads="1"/>
            </p:cNvSpPr>
            <p:nvPr/>
          </p:nvSpPr>
          <p:spPr bwMode="auto">
            <a:xfrm>
              <a:off x="1825" y="1680"/>
              <a:ext cx="96"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70711" name="Rectangle 53"/>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70712" name="Rectangle 54"/>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70713" name="Rectangle 55"/>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70714" name="Rectangle 56"/>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70715" name="AutoShape 57"/>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70716" name="AutoShape 58"/>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70717" name="Rectangle 59"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0718" name="Rectangle 60"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145469" name="Rectangle 61"/>
            <p:cNvSpPr>
              <a:spLocks noChangeArrowheads="1"/>
            </p:cNvSpPr>
            <p:nvPr/>
          </p:nvSpPr>
          <p:spPr bwMode="auto">
            <a:xfrm>
              <a:off x="816" y="1713"/>
              <a:ext cx="240" cy="721"/>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5470" name="Rectangle 62"/>
            <p:cNvSpPr>
              <a:spLocks noChangeArrowheads="1"/>
            </p:cNvSpPr>
            <p:nvPr/>
          </p:nvSpPr>
          <p:spPr bwMode="auto">
            <a:xfrm>
              <a:off x="1056"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5471" name="Rectangle 63"/>
            <p:cNvSpPr>
              <a:spLocks noChangeArrowheads="1"/>
            </p:cNvSpPr>
            <p:nvPr/>
          </p:nvSpPr>
          <p:spPr bwMode="auto">
            <a:xfrm>
              <a:off x="767"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grpSp>
      <p:sp>
        <p:nvSpPr>
          <p:cNvPr id="70672" name="Text Box 64"/>
          <p:cNvSpPr txBox="1">
            <a:spLocks noChangeArrowheads="1"/>
          </p:cNvSpPr>
          <p:nvPr/>
        </p:nvSpPr>
        <p:spPr bwMode="auto">
          <a:xfrm>
            <a:off x="5318125" y="5219700"/>
            <a:ext cx="1803400" cy="366713"/>
          </a:xfrm>
          <a:prstGeom prst="rect">
            <a:avLst/>
          </a:prstGeom>
          <a:noFill/>
          <a:ln w="38100">
            <a:solidFill>
              <a:schemeClr val="tx1"/>
            </a:solidFill>
            <a:miter lim="800000"/>
            <a:headEnd/>
            <a:tailEnd/>
          </a:ln>
        </p:spPr>
        <p:txBody>
          <a:bodyPr wrap="none">
            <a:spAutoFit/>
          </a:bodyPr>
          <a:lstStyle/>
          <a:p>
            <a:pPr eaLnBrk="1" hangingPunct="1"/>
            <a:r>
              <a:rPr lang="en-US" b="1" dirty="0">
                <a:latin typeface="Times New Roman" pitchFamily="18" charset="0"/>
              </a:rPr>
              <a:t>END HOUSING</a:t>
            </a:r>
          </a:p>
        </p:txBody>
      </p:sp>
      <p:sp>
        <p:nvSpPr>
          <p:cNvPr id="70673" name="Line 65"/>
          <p:cNvSpPr>
            <a:spLocks noChangeShapeType="1"/>
          </p:cNvSpPr>
          <p:nvPr/>
        </p:nvSpPr>
        <p:spPr bwMode="auto">
          <a:xfrm flipH="1">
            <a:off x="5181600" y="5410200"/>
            <a:ext cx="152400" cy="0"/>
          </a:xfrm>
          <a:prstGeom prst="line">
            <a:avLst/>
          </a:prstGeom>
          <a:noFill/>
          <a:ln w="19050">
            <a:solidFill>
              <a:schemeClr val="tx1"/>
            </a:solidFill>
            <a:round/>
            <a:headEnd/>
            <a:tailEnd/>
          </a:ln>
        </p:spPr>
        <p:txBody>
          <a:bodyPr/>
          <a:lstStyle/>
          <a:p>
            <a:endParaRPr lang="en-US"/>
          </a:p>
        </p:txBody>
      </p:sp>
      <p:sp>
        <p:nvSpPr>
          <p:cNvPr id="70674" name="Line 66"/>
          <p:cNvSpPr>
            <a:spLocks noChangeShapeType="1"/>
          </p:cNvSpPr>
          <p:nvPr/>
        </p:nvSpPr>
        <p:spPr bwMode="auto">
          <a:xfrm flipV="1">
            <a:off x="5197475" y="4343400"/>
            <a:ext cx="746125" cy="1066800"/>
          </a:xfrm>
          <a:prstGeom prst="line">
            <a:avLst/>
          </a:prstGeom>
          <a:noFill/>
          <a:ln w="19050">
            <a:solidFill>
              <a:schemeClr val="tx1"/>
            </a:solidFill>
            <a:round/>
            <a:headEnd/>
            <a:tailEnd type="triangle" w="med" len="med"/>
          </a:ln>
        </p:spPr>
        <p:txBody>
          <a:bodyPr/>
          <a:lstStyle/>
          <a:p>
            <a:endParaRPr lang="en-US"/>
          </a:p>
        </p:txBody>
      </p:sp>
      <p:sp>
        <p:nvSpPr>
          <p:cNvPr id="67" name="Rectangle 66"/>
          <p:cNvSpPr/>
          <p:nvPr/>
        </p:nvSpPr>
        <p:spPr>
          <a:xfrm>
            <a:off x="762000" y="4343400"/>
            <a:ext cx="4038600" cy="478272"/>
          </a:xfrm>
          <a:prstGeom prst="rect">
            <a:avLst/>
          </a:prstGeom>
        </p:spPr>
        <p:txBody>
          <a:bodyPr wrap="square">
            <a:spAutoFit/>
          </a:bodyPr>
          <a:lstStyle/>
          <a:p>
            <a:pPr algn="just">
              <a:lnSpc>
                <a:spcPct val="110000"/>
              </a:lnSpc>
            </a:pPr>
            <a:endParaRPr lang="en-US"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7" name="Rectangle 13"/>
          <p:cNvSpPr>
            <a:spLocks noChangeArrowheads="1"/>
          </p:cNvSpPr>
          <p:nvPr/>
        </p:nvSpPr>
        <p:spPr bwMode="auto">
          <a:xfrm>
            <a:off x="533400" y="914400"/>
            <a:ext cx="2362199" cy="496867"/>
          </a:xfrm>
          <a:prstGeom prst="rect">
            <a:avLst/>
          </a:prstGeom>
          <a:noFill/>
          <a:ln w="38100">
            <a:noFill/>
            <a:miter lim="800000"/>
            <a:headEnd/>
            <a:tailEnd/>
          </a:ln>
        </p:spPr>
        <p:txBody>
          <a:bodyPr wrap="square">
            <a:spAutoFit/>
          </a:bodyPr>
          <a:lstStyle/>
          <a:p>
            <a:pPr marL="457200" indent="-457200">
              <a:lnSpc>
                <a:spcPct val="120000"/>
              </a:lnSpc>
              <a:buFont typeface="Wingdings" pitchFamily="2" charset="2"/>
              <a:buChar char="Ø"/>
            </a:pPr>
            <a:r>
              <a:rPr lang="en-US" sz="2400" b="1" dirty="0" smtClean="0">
                <a:latin typeface="Times New Roman" pitchFamily="18" charset="0"/>
                <a:cs typeface="Times New Roman" pitchFamily="18" charset="0"/>
              </a:rPr>
              <a:t>Bearings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2718" name="Text Box 14"/>
          <p:cNvSpPr txBox="1">
            <a:spLocks noChangeArrowheads="1"/>
          </p:cNvSpPr>
          <p:nvPr/>
        </p:nvSpPr>
        <p:spPr bwMode="auto">
          <a:xfrm>
            <a:off x="1066800" y="1866255"/>
            <a:ext cx="7543800" cy="3305520"/>
          </a:xfrm>
          <a:prstGeom prst="rect">
            <a:avLst/>
          </a:prstGeom>
          <a:noFill/>
          <a:ln w="12700">
            <a:noFill/>
            <a:miter lim="800000"/>
            <a:headEnd type="none" w="sm" len="sm"/>
            <a:tailEnd/>
          </a:ln>
        </p:spPr>
        <p:txBody>
          <a:bodyPr wrap="square" anchor="ctr">
            <a:spAutoFit/>
          </a:bodyPr>
          <a:lstStyle/>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The function of the bearing is to reduce friction between the rotating and stationary parts of the </a:t>
            </a:r>
            <a:r>
              <a:rPr lang="en-US" sz="2400" dirty="0" smtClean="0">
                <a:latin typeface="Times New Roman" pitchFamily="18" charset="0"/>
                <a:cs typeface="Times New Roman" pitchFamily="18" charset="0"/>
              </a:rPr>
              <a:t>machines.</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are fitted in the end </a:t>
            </a:r>
            <a:r>
              <a:rPr lang="en-US" sz="2400" dirty="0" smtClean="0">
                <a:latin typeface="Times New Roman" pitchFamily="18" charset="0"/>
                <a:cs typeface="Times New Roman" pitchFamily="18" charset="0"/>
              </a:rPr>
              <a:t>housings.</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Generally</a:t>
            </a:r>
            <a:r>
              <a:rPr lang="en-US" sz="2400" dirty="0">
                <a:latin typeface="Times New Roman" pitchFamily="18" charset="0"/>
                <a:cs typeface="Times New Roman" pitchFamily="18" charset="0"/>
              </a:rPr>
              <a:t>, high carbon steel is used for the construction of the </a:t>
            </a:r>
            <a:r>
              <a:rPr lang="en-US" sz="2400" dirty="0" smtClean="0">
                <a:latin typeface="Times New Roman" pitchFamily="18" charset="0"/>
                <a:cs typeface="Times New Roman" pitchFamily="18" charset="0"/>
              </a:rPr>
              <a:t>bearings.</a:t>
            </a:r>
          </a:p>
          <a:p>
            <a:pPr algn="just">
              <a:lnSpc>
                <a:spcPct val="120000"/>
              </a:lnSpc>
            </a:pP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1" name="Rectangle 13"/>
          <p:cNvSpPr>
            <a:spLocks noChangeArrowheads="1"/>
          </p:cNvSpPr>
          <p:nvPr/>
        </p:nvSpPr>
        <p:spPr bwMode="auto">
          <a:xfrm>
            <a:off x="609600" y="762000"/>
            <a:ext cx="1931141" cy="535531"/>
          </a:xfrm>
          <a:prstGeom prst="rect">
            <a:avLst/>
          </a:prstGeom>
          <a:noFill/>
          <a:ln w="38100">
            <a:noFill/>
            <a:miter lim="800000"/>
            <a:headEnd/>
            <a:tailEnd/>
          </a:ln>
        </p:spPr>
        <p:txBody>
          <a:bodyPr wrap="square">
            <a:spAutoFit/>
          </a:bodyPr>
          <a:lstStyle/>
          <a:p>
            <a:pPr marL="457200" indent="-457200">
              <a:lnSpc>
                <a:spcPct val="120000"/>
              </a:lnSpc>
              <a:buFont typeface="Wingdings" pitchFamily="2" charset="2"/>
              <a:buChar char="Ø"/>
            </a:pPr>
            <a:r>
              <a:rPr lang="en-US" sz="2400" b="1" dirty="0" smtClean="0">
                <a:latin typeface="Times New Roman" pitchFamily="18" charset="0"/>
                <a:cs typeface="Times New Roman" pitchFamily="18" charset="0"/>
              </a:rPr>
              <a:t>Shaft;</a:t>
            </a:r>
            <a:endParaRPr lang="en-US" sz="2400" b="1" dirty="0">
              <a:latin typeface="Times New Roman" pitchFamily="18" charset="0"/>
              <a:cs typeface="Times New Roman" pitchFamily="18" charset="0"/>
            </a:endParaRPr>
          </a:p>
        </p:txBody>
      </p:sp>
      <p:sp>
        <p:nvSpPr>
          <p:cNvPr id="73742" name="Text Box 14"/>
          <p:cNvSpPr txBox="1">
            <a:spLocks noChangeArrowheads="1"/>
          </p:cNvSpPr>
          <p:nvPr/>
        </p:nvSpPr>
        <p:spPr bwMode="auto">
          <a:xfrm>
            <a:off x="457200" y="1559766"/>
            <a:ext cx="4114800" cy="4745915"/>
          </a:xfrm>
          <a:prstGeom prst="rect">
            <a:avLst/>
          </a:prstGeom>
          <a:noFill/>
          <a:ln w="12700">
            <a:noFill/>
            <a:miter lim="800000"/>
            <a:headEnd type="none" w="sm" len="sm"/>
            <a:tailEnd/>
          </a:ln>
        </p:spPr>
        <p:txBody>
          <a:bodyPr wrap="square" anchor="ctr">
            <a:spAutoFit/>
          </a:bodyPr>
          <a:lstStyle/>
          <a:p>
            <a:pPr marL="342900" indent="-342900" algn="just">
              <a:buFont typeface="Wingdings" pitchFamily="2" charset="2"/>
              <a:buChar char="ü"/>
            </a:pPr>
            <a:r>
              <a:rPr lang="en-US" sz="2400" dirty="0">
                <a:latin typeface="Times New Roman" pitchFamily="18" charset="0"/>
                <a:cs typeface="Times New Roman" pitchFamily="18" charset="0"/>
              </a:rPr>
              <a:t>The function of shaft is to transfer mechanical power to the machine or from the </a:t>
            </a:r>
            <a:r>
              <a:rPr lang="en-US" sz="2400" dirty="0" smtClean="0">
                <a:latin typeface="Times New Roman" pitchFamily="18" charset="0"/>
                <a:cs typeface="Times New Roman" pitchFamily="18" charset="0"/>
              </a:rPr>
              <a:t>machine.</a:t>
            </a:r>
          </a:p>
          <a:p>
            <a:pPr marL="342900" indent="-342900" algn="just">
              <a:buFont typeface="Wingdings" pitchFamily="2" charset="2"/>
              <a:buChar char="ü"/>
            </a:pPr>
            <a:r>
              <a:rPr lang="en-US" sz="2400" dirty="0" smtClean="0">
                <a:latin typeface="Times New Roman" pitchFamily="18" charset="0"/>
                <a:cs typeface="Times New Roman" pitchFamily="18" charset="0"/>
              </a:rPr>
              <a:t>Shaft is made of mild steel with maximum breaking strength. </a:t>
            </a:r>
          </a:p>
          <a:p>
            <a:pPr marL="342900" indent="-342900" algn="just">
              <a:buFont typeface="Wingdings" pitchFamily="2" charset="2"/>
              <a:buChar char="ü"/>
            </a:pPr>
            <a:r>
              <a:rPr lang="en-US" sz="2400" dirty="0" smtClean="0">
                <a:latin typeface="Times New Roman" pitchFamily="18" charset="0"/>
                <a:cs typeface="Times New Roman" pitchFamily="18" charset="0"/>
              </a:rPr>
              <a:t>All the rotating parts like armature core, commutator, cooling fan etc are keyed to the shaft.</a:t>
            </a:r>
          </a:p>
          <a:p>
            <a:pPr algn="just">
              <a:lnSpc>
                <a:spcPct val="120000"/>
              </a:lnSpc>
            </a:pPr>
            <a:endParaRPr lang="en-US" sz="3200" b="1" dirty="0">
              <a:solidFill>
                <a:srgbClr val="FFFF66"/>
              </a:solidFill>
            </a:endParaRPr>
          </a:p>
        </p:txBody>
      </p:sp>
      <p:grpSp>
        <p:nvGrpSpPr>
          <p:cNvPr id="2" name="Group 15"/>
          <p:cNvGrpSpPr>
            <a:grpSpLocks/>
          </p:cNvGrpSpPr>
          <p:nvPr/>
        </p:nvGrpSpPr>
        <p:grpSpPr bwMode="auto">
          <a:xfrm>
            <a:off x="4800600" y="2209800"/>
            <a:ext cx="4267200" cy="2667000"/>
            <a:chOff x="720" y="768"/>
            <a:chExt cx="3744" cy="2496"/>
          </a:xfrm>
        </p:grpSpPr>
        <p:sp>
          <p:nvSpPr>
            <p:cNvPr id="148496" name="AutoShape 16"/>
            <p:cNvSpPr>
              <a:spLocks noChangeArrowheads="1"/>
            </p:cNvSpPr>
            <p:nvPr/>
          </p:nvSpPr>
          <p:spPr bwMode="auto">
            <a:xfrm flipV="1">
              <a:off x="1680" y="2928"/>
              <a:ext cx="2256"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8497" name="Rectangle 17"/>
            <p:cNvSpPr>
              <a:spLocks noChangeArrowheads="1"/>
            </p:cNvSpPr>
            <p:nvPr/>
          </p:nvSpPr>
          <p:spPr bwMode="auto">
            <a:xfrm>
              <a:off x="1680" y="3120"/>
              <a:ext cx="2208" cy="144"/>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a:defRPr/>
              </a:pPr>
              <a:endParaRPr lang="en-US"/>
            </a:p>
          </p:txBody>
        </p:sp>
        <p:sp>
          <p:nvSpPr>
            <p:cNvPr id="73749" name="AutoShape 18"/>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0" name="Rectangle 19"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3751" name="Rectangle 20"/>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73752" name="AutoShape 21"/>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3" name="Rectangle 22"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3754" name="Rectangle 23"/>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a:p>
          </p:txBody>
        </p:sp>
        <p:sp>
          <p:nvSpPr>
            <p:cNvPr id="73755" name="Line 24"/>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6" name="Line 25"/>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7" name="Oval 26"/>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8" name="Line 27"/>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73759" name="AutoShape 28"/>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a:p>
          </p:txBody>
        </p:sp>
        <p:sp>
          <p:nvSpPr>
            <p:cNvPr id="73760" name="Line 29"/>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1" name="Line 30"/>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2" name="Line 31"/>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3" name="Line 32"/>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4" name="Line 33"/>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5" name="Line 34"/>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6" name="Line 35"/>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73767" name="Line 36"/>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148517" name="Rectangle 37"/>
            <p:cNvSpPr>
              <a:spLocks noChangeArrowheads="1"/>
            </p:cNvSpPr>
            <p:nvPr/>
          </p:nvSpPr>
          <p:spPr bwMode="auto">
            <a:xfrm>
              <a:off x="720" y="1968"/>
              <a:ext cx="1443"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8518" name="Rectangle 38"/>
            <p:cNvSpPr>
              <a:spLocks noChangeArrowheads="1"/>
            </p:cNvSpPr>
            <p:nvPr/>
          </p:nvSpPr>
          <p:spPr bwMode="auto">
            <a:xfrm>
              <a:off x="3936" y="1968"/>
              <a:ext cx="528" cy="192"/>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73770" name="AutoShape 39"/>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a:p>
          </p:txBody>
        </p:sp>
        <p:sp>
          <p:nvSpPr>
            <p:cNvPr id="73771" name="Line 40"/>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2" name="Line 41"/>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3" name="Line 42"/>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4" name="Line 43"/>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5" name="Line 44"/>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6" name="Line 45"/>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73777" name="AutoShape 46"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3778" name="AutoShape 47"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3779" name="AutoShape 48"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p>
          </p:txBody>
        </p:sp>
        <p:sp>
          <p:nvSpPr>
            <p:cNvPr id="73780" name="Rectangle 49"/>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a:p>
          </p:txBody>
        </p:sp>
        <p:sp>
          <p:nvSpPr>
            <p:cNvPr id="148530" name="AutoShape 50"/>
            <p:cNvSpPr>
              <a:spLocks noChangeArrowheads="1"/>
            </p:cNvSpPr>
            <p:nvPr/>
          </p:nvSpPr>
          <p:spPr bwMode="auto">
            <a:xfrm>
              <a:off x="1825" y="2257"/>
              <a:ext cx="96" cy="143"/>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148531" name="AutoShape 51"/>
            <p:cNvSpPr>
              <a:spLocks noChangeArrowheads="1"/>
            </p:cNvSpPr>
            <p:nvPr/>
          </p:nvSpPr>
          <p:spPr bwMode="auto">
            <a:xfrm>
              <a:off x="1825" y="1680"/>
              <a:ext cx="96" cy="144"/>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a:defRPr/>
              </a:pPr>
              <a:endParaRPr lang="en-US"/>
            </a:p>
          </p:txBody>
        </p:sp>
        <p:sp>
          <p:nvSpPr>
            <p:cNvPr id="73783" name="Rectangle 52"/>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73784" name="Rectangle 53"/>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73785" name="Rectangle 54"/>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p>
          </p:txBody>
        </p:sp>
        <p:sp>
          <p:nvSpPr>
            <p:cNvPr id="73786" name="Rectangle 55"/>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a:p>
          </p:txBody>
        </p:sp>
        <p:sp>
          <p:nvSpPr>
            <p:cNvPr id="73787" name="AutoShape 56"/>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73788" name="AutoShape 57"/>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p>
          </p:txBody>
        </p:sp>
        <p:sp>
          <p:nvSpPr>
            <p:cNvPr id="73789" name="Rectangle 58"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73790" name="Rectangle 59"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p>
          </p:txBody>
        </p:sp>
        <p:sp>
          <p:nvSpPr>
            <p:cNvPr id="148540" name="Rectangle 60"/>
            <p:cNvSpPr>
              <a:spLocks noChangeArrowheads="1"/>
            </p:cNvSpPr>
            <p:nvPr/>
          </p:nvSpPr>
          <p:spPr bwMode="auto">
            <a:xfrm>
              <a:off x="816" y="1713"/>
              <a:ext cx="240" cy="721"/>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8541" name="Rectangle 61"/>
            <p:cNvSpPr>
              <a:spLocks noChangeArrowheads="1"/>
            </p:cNvSpPr>
            <p:nvPr/>
          </p:nvSpPr>
          <p:spPr bwMode="auto">
            <a:xfrm>
              <a:off x="1056"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sp>
          <p:nvSpPr>
            <p:cNvPr id="148542" name="Rectangle 62"/>
            <p:cNvSpPr>
              <a:spLocks noChangeArrowheads="1"/>
            </p:cNvSpPr>
            <p:nvPr/>
          </p:nvSpPr>
          <p:spPr bwMode="auto">
            <a:xfrm>
              <a:off x="767" y="1680"/>
              <a:ext cx="49" cy="768"/>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a:defRPr/>
              </a:pPr>
              <a:endParaRPr lang="en-US"/>
            </a:p>
          </p:txBody>
        </p:sp>
      </p:grpSp>
      <p:sp>
        <p:nvSpPr>
          <p:cNvPr id="73744" name="Text Box 63"/>
          <p:cNvSpPr txBox="1">
            <a:spLocks noChangeArrowheads="1"/>
          </p:cNvSpPr>
          <p:nvPr/>
        </p:nvSpPr>
        <p:spPr bwMode="auto">
          <a:xfrm>
            <a:off x="5759450" y="5372100"/>
            <a:ext cx="946150" cy="366713"/>
          </a:xfrm>
          <a:prstGeom prst="rect">
            <a:avLst/>
          </a:prstGeom>
          <a:noFill/>
          <a:ln w="38100">
            <a:solidFill>
              <a:schemeClr val="tx1"/>
            </a:solidFill>
            <a:miter lim="800000"/>
            <a:headEnd/>
            <a:tailEnd/>
          </a:ln>
        </p:spPr>
        <p:txBody>
          <a:bodyPr wrap="none">
            <a:spAutoFit/>
          </a:bodyPr>
          <a:lstStyle/>
          <a:p>
            <a:pPr eaLnBrk="1" hangingPunct="1"/>
            <a:r>
              <a:rPr lang="en-US" b="1" dirty="0">
                <a:latin typeface="Times New Roman" pitchFamily="18" charset="0"/>
              </a:rPr>
              <a:t>SHAFT</a:t>
            </a:r>
          </a:p>
        </p:txBody>
      </p:sp>
      <p:sp>
        <p:nvSpPr>
          <p:cNvPr id="73745" name="Line 64"/>
          <p:cNvSpPr>
            <a:spLocks noChangeShapeType="1"/>
          </p:cNvSpPr>
          <p:nvPr/>
        </p:nvSpPr>
        <p:spPr bwMode="auto">
          <a:xfrm flipH="1">
            <a:off x="5622925" y="5562600"/>
            <a:ext cx="152400" cy="0"/>
          </a:xfrm>
          <a:prstGeom prst="line">
            <a:avLst/>
          </a:prstGeom>
          <a:noFill/>
          <a:ln w="19050">
            <a:solidFill>
              <a:schemeClr val="tx1"/>
            </a:solidFill>
            <a:round/>
            <a:headEnd/>
            <a:tailEnd/>
          </a:ln>
        </p:spPr>
        <p:txBody>
          <a:bodyPr/>
          <a:lstStyle/>
          <a:p>
            <a:endParaRPr lang="en-US"/>
          </a:p>
        </p:txBody>
      </p:sp>
      <p:sp>
        <p:nvSpPr>
          <p:cNvPr id="73746" name="Line 65"/>
          <p:cNvSpPr>
            <a:spLocks noChangeShapeType="1"/>
          </p:cNvSpPr>
          <p:nvPr/>
        </p:nvSpPr>
        <p:spPr bwMode="auto">
          <a:xfrm flipH="1" flipV="1">
            <a:off x="5486400" y="3581400"/>
            <a:ext cx="152400" cy="198120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4900" b="1" dirty="0" smtClean="0">
                <a:latin typeface="Arial" pitchFamily="34" charset="0"/>
              </a:rPr>
              <a:t/>
            </a:r>
            <a:br>
              <a:rPr lang="en-US" sz="4900" b="1" dirty="0" smtClean="0">
                <a:latin typeface="Arial" pitchFamily="34" charset="0"/>
              </a:rPr>
            </a:br>
            <a:r>
              <a:rPr lang="en-US" sz="4900" b="1" dirty="0" smtClean="0">
                <a:latin typeface="Times New Roman" pitchFamily="18" charset="0"/>
                <a:cs typeface="Times New Roman" pitchFamily="18" charset="0"/>
              </a:rPr>
              <a:t>Classification of Motors</a:t>
            </a:r>
            <a:r>
              <a:rPr lang="en-US" sz="4900" b="1" dirty="0" smtClean="0">
                <a:solidFill>
                  <a:srgbClr val="CCFFCC"/>
                </a:solidFill>
                <a:effectLst>
                  <a:outerShdw blurRad="38100" dist="38100" dir="2700000" algn="tl">
                    <a:srgbClr val="000000"/>
                  </a:outerShdw>
                </a:effectLst>
                <a:latin typeface="Times New Roman" pitchFamily="18" charset="0"/>
                <a:cs typeface="Times New Roman" pitchFamily="18" charset="0"/>
              </a:rPr>
              <a:t/>
            </a:r>
            <a:br>
              <a:rPr lang="en-US" sz="4900" b="1" dirty="0" smtClean="0">
                <a:solidFill>
                  <a:srgbClr val="CCFFCC"/>
                </a:solidFill>
                <a:effectLst>
                  <a:outerShdw blurRad="38100" dist="38100" dir="2700000" algn="tl">
                    <a:srgbClr val="000000"/>
                  </a:outerShdw>
                </a:effectLst>
                <a:latin typeface="Times New Roman" pitchFamily="18" charset="0"/>
                <a:cs typeface="Times New Roman" pitchFamily="18" charset="0"/>
              </a:rPr>
            </a:br>
            <a:endParaRPr lang="en-US" sz="4900" dirty="0">
              <a:latin typeface="Times New Roman" pitchFamily="18" charset="0"/>
              <a:cs typeface="Times New Roman" pitchFamily="18" charset="0"/>
            </a:endParaRPr>
          </a:p>
        </p:txBody>
      </p:sp>
      <p:grpSp>
        <p:nvGrpSpPr>
          <p:cNvPr id="52" name="Group 85"/>
          <p:cNvGrpSpPr>
            <a:grpSpLocks noChangeAspect="1"/>
          </p:cNvGrpSpPr>
          <p:nvPr/>
        </p:nvGrpSpPr>
        <p:grpSpPr bwMode="auto">
          <a:xfrm>
            <a:off x="685801" y="1524000"/>
            <a:ext cx="7772399" cy="4297363"/>
            <a:chOff x="2358" y="7327"/>
            <a:chExt cx="10342" cy="4996"/>
          </a:xfrm>
        </p:grpSpPr>
        <p:sp>
          <p:nvSpPr>
            <p:cNvPr id="53" name="AutoShape 86"/>
            <p:cNvSpPr>
              <a:spLocks noChangeAspect="1" noChangeArrowheads="1"/>
            </p:cNvSpPr>
            <p:nvPr/>
          </p:nvSpPr>
          <p:spPr bwMode="auto">
            <a:xfrm>
              <a:off x="2358" y="7327"/>
              <a:ext cx="10342" cy="4996"/>
            </a:xfrm>
            <a:prstGeom prst="rect">
              <a:avLst/>
            </a:prstGeom>
            <a:noFill/>
            <a:ln w="9525">
              <a:noFill/>
              <a:miter lim="800000"/>
              <a:headEnd/>
              <a:tailEnd/>
            </a:ln>
          </p:spPr>
          <p:txBody>
            <a:bodyPr/>
            <a:lstStyle/>
            <a:p>
              <a:endParaRPr lang="en-US"/>
            </a:p>
          </p:txBody>
        </p:sp>
        <p:sp>
          <p:nvSpPr>
            <p:cNvPr id="54" name="Text Box 87"/>
            <p:cNvSpPr txBox="1">
              <a:spLocks noChangeArrowheads="1"/>
            </p:cNvSpPr>
            <p:nvPr/>
          </p:nvSpPr>
          <p:spPr bwMode="auto">
            <a:xfrm>
              <a:off x="5986" y="7327"/>
              <a:ext cx="3538" cy="683"/>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900" b="1">
                  <a:solidFill>
                    <a:srgbClr val="000000"/>
                  </a:solidFill>
                  <a:latin typeface="Arial" pitchFamily="34" charset="0"/>
                  <a:ea typeface="SimSun" pitchFamily="2" charset="-122"/>
                  <a:cs typeface="Angsana New" pitchFamily="18" charset="-34"/>
                </a:rPr>
                <a:t>Electric Motors</a:t>
              </a:r>
              <a:endParaRPr lang="en-US" b="1">
                <a:ea typeface="SimSun" pitchFamily="2" charset="-122"/>
                <a:cs typeface="Angsana New" pitchFamily="18" charset="-34"/>
              </a:endParaRPr>
            </a:p>
          </p:txBody>
        </p:sp>
        <p:sp>
          <p:nvSpPr>
            <p:cNvPr id="55" name="Text Box 88"/>
            <p:cNvSpPr txBox="1">
              <a:spLocks noChangeArrowheads="1"/>
            </p:cNvSpPr>
            <p:nvPr/>
          </p:nvSpPr>
          <p:spPr bwMode="auto">
            <a:xfrm>
              <a:off x="2992" y="8631"/>
              <a:ext cx="3538" cy="107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700" b="1" dirty="0">
                  <a:solidFill>
                    <a:srgbClr val="000000"/>
                  </a:solidFill>
                  <a:latin typeface="Arial" pitchFamily="34" charset="0"/>
                  <a:ea typeface="SimSun" pitchFamily="2" charset="-122"/>
                  <a:cs typeface="Angsana New" pitchFamily="18" charset="-34"/>
                </a:rPr>
                <a:t>Alternating Current (AC) Motors</a:t>
              </a:r>
              <a:endParaRPr lang="en-US" b="1" dirty="0">
                <a:ea typeface="SimSun" pitchFamily="2" charset="-122"/>
                <a:cs typeface="Angsana New" pitchFamily="18" charset="-34"/>
              </a:endParaRPr>
            </a:p>
          </p:txBody>
        </p:sp>
        <p:sp>
          <p:nvSpPr>
            <p:cNvPr id="56" name="Text Box 89"/>
            <p:cNvSpPr txBox="1">
              <a:spLocks noChangeArrowheads="1"/>
            </p:cNvSpPr>
            <p:nvPr/>
          </p:nvSpPr>
          <p:spPr bwMode="auto">
            <a:xfrm>
              <a:off x="8890" y="8631"/>
              <a:ext cx="3176" cy="107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700" b="1">
                  <a:solidFill>
                    <a:srgbClr val="000000"/>
                  </a:solidFill>
                  <a:latin typeface="Arial" pitchFamily="34" charset="0"/>
                  <a:ea typeface="SimSun" pitchFamily="2" charset="-122"/>
                  <a:cs typeface="Angsana New" pitchFamily="18" charset="-34"/>
                </a:rPr>
                <a:t>Direct Current (DC) Motors</a:t>
              </a:r>
              <a:endParaRPr lang="en-US" b="1">
                <a:ea typeface="SimSun" pitchFamily="2" charset="-122"/>
                <a:cs typeface="Angsana New" pitchFamily="18" charset="-34"/>
              </a:endParaRPr>
            </a:p>
          </p:txBody>
        </p:sp>
        <p:sp>
          <p:nvSpPr>
            <p:cNvPr id="57" name="Text Box 90"/>
            <p:cNvSpPr txBox="1">
              <a:spLocks noChangeArrowheads="1"/>
            </p:cNvSpPr>
            <p:nvPr/>
          </p:nvSpPr>
          <p:spPr bwMode="auto">
            <a:xfrm>
              <a:off x="2358" y="10306"/>
              <a:ext cx="2178"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Synchronous</a:t>
              </a:r>
              <a:endParaRPr lang="en-US" b="1">
                <a:ea typeface="SimSun" pitchFamily="2" charset="-122"/>
                <a:cs typeface="Angsana New" pitchFamily="18" charset="-34"/>
              </a:endParaRPr>
            </a:p>
          </p:txBody>
        </p:sp>
        <p:sp>
          <p:nvSpPr>
            <p:cNvPr id="58" name="Text Box 91"/>
            <p:cNvSpPr txBox="1">
              <a:spLocks noChangeArrowheads="1"/>
            </p:cNvSpPr>
            <p:nvPr/>
          </p:nvSpPr>
          <p:spPr bwMode="auto">
            <a:xfrm>
              <a:off x="4988" y="10306"/>
              <a:ext cx="1906"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Induction</a:t>
              </a:r>
              <a:endParaRPr lang="en-US" b="1">
                <a:ea typeface="SimSun" pitchFamily="2" charset="-122"/>
                <a:cs typeface="Angsana New" pitchFamily="18" charset="-34"/>
              </a:endParaRPr>
            </a:p>
          </p:txBody>
        </p:sp>
        <p:sp>
          <p:nvSpPr>
            <p:cNvPr id="59" name="Text Box 92"/>
            <p:cNvSpPr txBox="1">
              <a:spLocks noChangeArrowheads="1"/>
            </p:cNvSpPr>
            <p:nvPr/>
          </p:nvSpPr>
          <p:spPr bwMode="auto">
            <a:xfrm>
              <a:off x="4684" y="11797"/>
              <a:ext cx="2210"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Three-Phase</a:t>
              </a:r>
              <a:endParaRPr lang="en-US" b="1">
                <a:ea typeface="SimSun" pitchFamily="2" charset="-122"/>
                <a:cs typeface="Angsana New" pitchFamily="18" charset="-34"/>
              </a:endParaRPr>
            </a:p>
          </p:txBody>
        </p:sp>
        <p:sp>
          <p:nvSpPr>
            <p:cNvPr id="60" name="Text Box 93"/>
            <p:cNvSpPr txBox="1">
              <a:spLocks noChangeArrowheads="1"/>
            </p:cNvSpPr>
            <p:nvPr/>
          </p:nvSpPr>
          <p:spPr bwMode="auto">
            <a:xfrm>
              <a:off x="2358" y="11797"/>
              <a:ext cx="2193"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Single-Phase</a:t>
              </a:r>
              <a:endParaRPr lang="en-US" b="1">
                <a:ea typeface="SimSun" pitchFamily="2" charset="-122"/>
                <a:cs typeface="Angsana New" pitchFamily="18" charset="-34"/>
              </a:endParaRPr>
            </a:p>
          </p:txBody>
        </p:sp>
        <p:sp>
          <p:nvSpPr>
            <p:cNvPr id="61" name="Text Box 94"/>
            <p:cNvSpPr txBox="1">
              <a:spLocks noChangeArrowheads="1"/>
            </p:cNvSpPr>
            <p:nvPr/>
          </p:nvSpPr>
          <p:spPr bwMode="auto">
            <a:xfrm>
              <a:off x="10794" y="10306"/>
              <a:ext cx="1906" cy="920"/>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Self Excited</a:t>
              </a:r>
              <a:endParaRPr lang="en-US" b="1">
                <a:ea typeface="SimSun" pitchFamily="2" charset="-122"/>
                <a:cs typeface="Angsana New" pitchFamily="18" charset="-34"/>
              </a:endParaRPr>
            </a:p>
          </p:txBody>
        </p:sp>
        <p:sp>
          <p:nvSpPr>
            <p:cNvPr id="62" name="Text Box 95"/>
            <p:cNvSpPr txBox="1">
              <a:spLocks noChangeArrowheads="1"/>
            </p:cNvSpPr>
            <p:nvPr/>
          </p:nvSpPr>
          <p:spPr bwMode="auto">
            <a:xfrm>
              <a:off x="7620" y="10306"/>
              <a:ext cx="1906" cy="920"/>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Separately Excited</a:t>
              </a:r>
              <a:endParaRPr lang="en-US" b="1">
                <a:ea typeface="SimSun" pitchFamily="2" charset="-122"/>
                <a:cs typeface="Angsana New" pitchFamily="18" charset="-34"/>
              </a:endParaRPr>
            </a:p>
          </p:txBody>
        </p:sp>
        <p:sp>
          <p:nvSpPr>
            <p:cNvPr id="63" name="Text Box 96"/>
            <p:cNvSpPr txBox="1">
              <a:spLocks noChangeArrowheads="1"/>
            </p:cNvSpPr>
            <p:nvPr/>
          </p:nvSpPr>
          <p:spPr bwMode="auto">
            <a:xfrm>
              <a:off x="7620" y="11797"/>
              <a:ext cx="1362"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Series</a:t>
              </a:r>
              <a:endParaRPr lang="en-US" b="1">
                <a:ea typeface="SimSun" pitchFamily="2" charset="-122"/>
                <a:cs typeface="Angsana New" pitchFamily="18" charset="-34"/>
              </a:endParaRPr>
            </a:p>
          </p:txBody>
        </p:sp>
        <p:sp>
          <p:nvSpPr>
            <p:cNvPr id="64" name="Text Box 97"/>
            <p:cNvSpPr txBox="1">
              <a:spLocks noChangeArrowheads="1"/>
            </p:cNvSpPr>
            <p:nvPr/>
          </p:nvSpPr>
          <p:spPr bwMode="auto">
            <a:xfrm>
              <a:off x="11338" y="11797"/>
              <a:ext cx="1362"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Shunt</a:t>
              </a:r>
              <a:endParaRPr lang="en-US" b="1">
                <a:ea typeface="SimSun" pitchFamily="2" charset="-122"/>
                <a:cs typeface="Angsana New" pitchFamily="18" charset="-34"/>
              </a:endParaRPr>
            </a:p>
          </p:txBody>
        </p:sp>
        <p:cxnSp>
          <p:nvCxnSpPr>
            <p:cNvPr id="65" name="AutoShape 98"/>
            <p:cNvCxnSpPr>
              <a:cxnSpLocks noChangeShapeType="1"/>
              <a:stCxn id="54" idx="2"/>
              <a:endCxn id="55" idx="0"/>
            </p:cNvCxnSpPr>
            <p:nvPr/>
          </p:nvCxnSpPr>
          <p:spPr bwMode="auto">
            <a:xfrm rot="5400000">
              <a:off x="5948" y="6824"/>
              <a:ext cx="621" cy="2994"/>
            </a:xfrm>
            <a:prstGeom prst="bentConnector3">
              <a:avLst>
                <a:gd name="adj1" fmla="val 50000"/>
              </a:avLst>
            </a:prstGeom>
            <a:noFill/>
            <a:ln w="9525">
              <a:solidFill>
                <a:srgbClr val="000000"/>
              </a:solidFill>
              <a:miter lim="800000"/>
              <a:headEnd/>
              <a:tailEnd type="triangle" w="med" len="med"/>
            </a:ln>
          </p:spPr>
        </p:cxnSp>
        <p:cxnSp>
          <p:nvCxnSpPr>
            <p:cNvPr id="66" name="AutoShape 99"/>
            <p:cNvCxnSpPr>
              <a:cxnSpLocks noChangeShapeType="1"/>
              <a:stCxn id="54" idx="2"/>
              <a:endCxn id="56" idx="0"/>
            </p:cNvCxnSpPr>
            <p:nvPr/>
          </p:nvCxnSpPr>
          <p:spPr bwMode="auto">
            <a:xfrm rot="16200000" flipH="1">
              <a:off x="8806" y="6960"/>
              <a:ext cx="621" cy="2722"/>
            </a:xfrm>
            <a:prstGeom prst="bentConnector3">
              <a:avLst>
                <a:gd name="adj1" fmla="val 50000"/>
              </a:avLst>
            </a:prstGeom>
            <a:noFill/>
            <a:ln w="9525">
              <a:solidFill>
                <a:srgbClr val="000000"/>
              </a:solidFill>
              <a:miter lim="800000"/>
              <a:headEnd/>
              <a:tailEnd type="triangle" w="med" len="med"/>
            </a:ln>
          </p:spPr>
        </p:cxnSp>
        <p:cxnSp>
          <p:nvCxnSpPr>
            <p:cNvPr id="67" name="AutoShape 100"/>
            <p:cNvCxnSpPr>
              <a:cxnSpLocks noChangeShapeType="1"/>
              <a:stCxn id="55" idx="2"/>
              <a:endCxn id="57" idx="0"/>
            </p:cNvCxnSpPr>
            <p:nvPr/>
          </p:nvCxnSpPr>
          <p:spPr bwMode="auto">
            <a:xfrm rot="5400000">
              <a:off x="3805" y="9350"/>
              <a:ext cx="599" cy="1314"/>
            </a:xfrm>
            <a:prstGeom prst="bentConnector3">
              <a:avLst>
                <a:gd name="adj1" fmla="val 50000"/>
              </a:avLst>
            </a:prstGeom>
            <a:noFill/>
            <a:ln w="9525">
              <a:solidFill>
                <a:srgbClr val="000000"/>
              </a:solidFill>
              <a:miter lim="800000"/>
              <a:headEnd/>
              <a:tailEnd type="triangle" w="med" len="med"/>
            </a:ln>
          </p:spPr>
        </p:cxnSp>
        <p:cxnSp>
          <p:nvCxnSpPr>
            <p:cNvPr id="68" name="AutoShape 101"/>
            <p:cNvCxnSpPr>
              <a:cxnSpLocks noChangeShapeType="1"/>
              <a:stCxn id="55" idx="2"/>
              <a:endCxn id="58" idx="0"/>
            </p:cNvCxnSpPr>
            <p:nvPr/>
          </p:nvCxnSpPr>
          <p:spPr bwMode="auto">
            <a:xfrm rot="16200000" flipH="1">
              <a:off x="5052" y="9417"/>
              <a:ext cx="599" cy="1180"/>
            </a:xfrm>
            <a:prstGeom prst="bentConnector3">
              <a:avLst>
                <a:gd name="adj1" fmla="val 50000"/>
              </a:avLst>
            </a:prstGeom>
            <a:noFill/>
            <a:ln w="9525">
              <a:solidFill>
                <a:srgbClr val="000000"/>
              </a:solidFill>
              <a:miter lim="800000"/>
              <a:headEnd/>
              <a:tailEnd type="triangle" w="med" len="med"/>
            </a:ln>
          </p:spPr>
        </p:cxnSp>
        <p:cxnSp>
          <p:nvCxnSpPr>
            <p:cNvPr id="69" name="AutoShape 102"/>
            <p:cNvCxnSpPr>
              <a:cxnSpLocks noChangeShapeType="1"/>
              <a:stCxn id="58" idx="2"/>
              <a:endCxn id="59" idx="0"/>
            </p:cNvCxnSpPr>
            <p:nvPr/>
          </p:nvCxnSpPr>
          <p:spPr bwMode="auto">
            <a:xfrm rot="5400000">
              <a:off x="5384" y="11238"/>
              <a:ext cx="964" cy="153"/>
            </a:xfrm>
            <a:prstGeom prst="bentConnector3">
              <a:avLst>
                <a:gd name="adj1" fmla="val 50000"/>
              </a:avLst>
            </a:prstGeom>
            <a:noFill/>
            <a:ln w="9525">
              <a:solidFill>
                <a:srgbClr val="000000"/>
              </a:solidFill>
              <a:miter lim="800000"/>
              <a:headEnd/>
              <a:tailEnd type="triangle" w="med" len="med"/>
            </a:ln>
          </p:spPr>
        </p:cxnSp>
        <p:cxnSp>
          <p:nvCxnSpPr>
            <p:cNvPr id="70" name="AutoShape 103"/>
            <p:cNvCxnSpPr>
              <a:cxnSpLocks noChangeShapeType="1"/>
              <a:stCxn id="58" idx="2"/>
              <a:endCxn id="60" idx="0"/>
            </p:cNvCxnSpPr>
            <p:nvPr/>
          </p:nvCxnSpPr>
          <p:spPr bwMode="auto">
            <a:xfrm rot="5400000">
              <a:off x="4216" y="10071"/>
              <a:ext cx="964" cy="2488"/>
            </a:xfrm>
            <a:prstGeom prst="bentConnector3">
              <a:avLst>
                <a:gd name="adj1" fmla="val 50000"/>
              </a:avLst>
            </a:prstGeom>
            <a:noFill/>
            <a:ln w="9525">
              <a:solidFill>
                <a:srgbClr val="000000"/>
              </a:solidFill>
              <a:miter lim="800000"/>
              <a:headEnd/>
              <a:tailEnd type="triangle" w="med" len="med"/>
            </a:ln>
          </p:spPr>
        </p:cxnSp>
        <p:cxnSp>
          <p:nvCxnSpPr>
            <p:cNvPr id="71" name="AutoShape 104"/>
            <p:cNvCxnSpPr>
              <a:cxnSpLocks noChangeShapeType="1"/>
              <a:stCxn id="56" idx="2"/>
              <a:endCxn id="62" idx="0"/>
            </p:cNvCxnSpPr>
            <p:nvPr/>
          </p:nvCxnSpPr>
          <p:spPr bwMode="auto">
            <a:xfrm rot="5400000">
              <a:off x="9226" y="9055"/>
              <a:ext cx="599" cy="1904"/>
            </a:xfrm>
            <a:prstGeom prst="bentConnector3">
              <a:avLst>
                <a:gd name="adj1" fmla="val 50000"/>
              </a:avLst>
            </a:prstGeom>
            <a:noFill/>
            <a:ln w="9525">
              <a:solidFill>
                <a:srgbClr val="000000"/>
              </a:solidFill>
              <a:miter lim="800000"/>
              <a:headEnd/>
              <a:tailEnd type="triangle" w="med" len="med"/>
            </a:ln>
          </p:spPr>
        </p:cxnSp>
        <p:cxnSp>
          <p:nvCxnSpPr>
            <p:cNvPr id="72" name="AutoShape 105"/>
            <p:cNvCxnSpPr>
              <a:cxnSpLocks noChangeShapeType="1"/>
              <a:stCxn id="56" idx="2"/>
              <a:endCxn id="61" idx="0"/>
            </p:cNvCxnSpPr>
            <p:nvPr/>
          </p:nvCxnSpPr>
          <p:spPr bwMode="auto">
            <a:xfrm rot="16200000" flipH="1">
              <a:off x="10813" y="9372"/>
              <a:ext cx="599" cy="1270"/>
            </a:xfrm>
            <a:prstGeom prst="bentConnector3">
              <a:avLst>
                <a:gd name="adj1" fmla="val 50000"/>
              </a:avLst>
            </a:prstGeom>
            <a:noFill/>
            <a:ln w="9525">
              <a:solidFill>
                <a:srgbClr val="000000"/>
              </a:solidFill>
              <a:miter lim="800000"/>
              <a:headEnd/>
              <a:tailEnd type="triangle" w="med" len="med"/>
            </a:ln>
          </p:spPr>
        </p:cxnSp>
        <p:cxnSp>
          <p:nvCxnSpPr>
            <p:cNvPr id="73" name="AutoShape 106"/>
            <p:cNvCxnSpPr>
              <a:cxnSpLocks noChangeShapeType="1"/>
              <a:stCxn id="61" idx="2"/>
              <a:endCxn id="63" idx="0"/>
            </p:cNvCxnSpPr>
            <p:nvPr/>
          </p:nvCxnSpPr>
          <p:spPr bwMode="auto">
            <a:xfrm rot="5400000">
              <a:off x="9739" y="9789"/>
              <a:ext cx="571" cy="3446"/>
            </a:xfrm>
            <a:prstGeom prst="bentConnector3">
              <a:avLst>
                <a:gd name="adj1" fmla="val 50000"/>
              </a:avLst>
            </a:prstGeom>
            <a:noFill/>
            <a:ln w="9525">
              <a:solidFill>
                <a:srgbClr val="000000"/>
              </a:solidFill>
              <a:miter lim="800000"/>
              <a:headEnd/>
              <a:tailEnd type="triangle" w="med" len="med"/>
            </a:ln>
          </p:spPr>
        </p:cxnSp>
        <p:cxnSp>
          <p:nvCxnSpPr>
            <p:cNvPr id="74" name="AutoShape 107"/>
            <p:cNvCxnSpPr>
              <a:cxnSpLocks noChangeShapeType="1"/>
              <a:stCxn id="61" idx="2"/>
              <a:endCxn id="64" idx="0"/>
            </p:cNvCxnSpPr>
            <p:nvPr/>
          </p:nvCxnSpPr>
          <p:spPr bwMode="auto">
            <a:xfrm rot="16200000" flipH="1">
              <a:off x="11598" y="11376"/>
              <a:ext cx="571" cy="272"/>
            </a:xfrm>
            <a:prstGeom prst="bentConnector3">
              <a:avLst>
                <a:gd name="adj1" fmla="val 50000"/>
              </a:avLst>
            </a:prstGeom>
            <a:noFill/>
            <a:ln w="9525">
              <a:solidFill>
                <a:srgbClr val="000000"/>
              </a:solidFill>
              <a:miter lim="800000"/>
              <a:headEnd/>
              <a:tailEnd type="triangle" w="med" len="med"/>
            </a:ln>
          </p:spPr>
        </p:cxnSp>
        <p:sp>
          <p:nvSpPr>
            <p:cNvPr id="75" name="Text Box 108"/>
            <p:cNvSpPr txBox="1">
              <a:spLocks noChangeArrowheads="1"/>
            </p:cNvSpPr>
            <p:nvPr/>
          </p:nvSpPr>
          <p:spPr bwMode="auto">
            <a:xfrm>
              <a:off x="9254" y="11797"/>
              <a:ext cx="1875" cy="526"/>
            </a:xfrm>
            <a:prstGeom prst="rect">
              <a:avLst/>
            </a:prstGeom>
            <a:solidFill>
              <a:srgbClr val="DDDDDD"/>
            </a:solidFill>
            <a:ln w="9525">
              <a:solidFill>
                <a:srgbClr val="000000"/>
              </a:solidFill>
              <a:miter lim="800000"/>
              <a:headEnd/>
              <a:tailEnd/>
            </a:ln>
          </p:spPr>
          <p:txBody>
            <a:bodyPr lIns="64008" tIns="32004" rIns="64008" bIns="32004"/>
            <a:lstStyle/>
            <a:p>
              <a:pPr algn="ctr"/>
              <a:r>
                <a:rPr lang="en-AU" altLang="zh-CN" sz="1400" b="1">
                  <a:solidFill>
                    <a:srgbClr val="000000"/>
                  </a:solidFill>
                  <a:latin typeface="Arial" pitchFamily="34" charset="0"/>
                  <a:ea typeface="SimSun" pitchFamily="2" charset="-122"/>
                  <a:cs typeface="Angsana New" pitchFamily="18" charset="-34"/>
                </a:rPr>
                <a:t>Compound</a:t>
              </a:r>
              <a:endParaRPr lang="en-US" b="1">
                <a:ea typeface="SimSun" pitchFamily="2" charset="-122"/>
                <a:cs typeface="Angsana New" pitchFamily="18" charset="-34"/>
              </a:endParaRPr>
            </a:p>
          </p:txBody>
        </p:sp>
        <p:cxnSp>
          <p:nvCxnSpPr>
            <p:cNvPr id="76" name="AutoShape 109"/>
            <p:cNvCxnSpPr>
              <a:cxnSpLocks noChangeShapeType="1"/>
              <a:stCxn id="61" idx="2"/>
              <a:endCxn id="75" idx="0"/>
            </p:cNvCxnSpPr>
            <p:nvPr/>
          </p:nvCxnSpPr>
          <p:spPr bwMode="auto">
            <a:xfrm rot="5400000">
              <a:off x="10684" y="10733"/>
              <a:ext cx="572" cy="1555"/>
            </a:xfrm>
            <a:prstGeom prst="bentConnector3">
              <a:avLst>
                <a:gd name="adj1" fmla="val 50000"/>
              </a:avLst>
            </a:prstGeom>
            <a:noFill/>
            <a:ln w="9525">
              <a:solidFill>
                <a:srgbClr val="000000"/>
              </a:solidFill>
              <a:miter lim="800000"/>
              <a:headEnd/>
              <a:tailEnd type="triangle" w="med" len="med"/>
            </a:ln>
          </p:spPr>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4160838"/>
            <a:ext cx="178435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40013"/>
            <a:ext cx="332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3" y="3935413"/>
            <a:ext cx="173513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1601788"/>
            <a:ext cx="15684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325" y="1741488"/>
            <a:ext cx="14859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44"/>
          <p:cNvSpPr>
            <a:spLocks noChangeShapeType="1"/>
          </p:cNvSpPr>
          <p:nvPr/>
        </p:nvSpPr>
        <p:spPr bwMode="auto">
          <a:xfrm flipH="1">
            <a:off x="6829425" y="3414713"/>
            <a:ext cx="647700" cy="6032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Rectangle 2"/>
          <p:cNvSpPr>
            <a:spLocks noGrp="1" noChangeArrowheads="1"/>
          </p:cNvSpPr>
          <p:nvPr>
            <p:ph type="title" sz="quarter"/>
          </p:nvPr>
        </p:nvSpPr>
        <p:spPr/>
        <p:txBody>
          <a:bodyPr/>
          <a:lstStyle/>
          <a:p>
            <a:pPr eaLnBrk="1" hangingPunct="1"/>
            <a:r>
              <a:rPr lang="en-US" b="1" dirty="0" smtClean="0">
                <a:latin typeface="Times New Roman" pitchFamily="18" charset="0"/>
                <a:cs typeface="Times New Roman" pitchFamily="18" charset="0"/>
              </a:rPr>
              <a:t>Parts of a Small DC Motor</a:t>
            </a:r>
          </a:p>
        </p:txBody>
      </p:sp>
      <p:grpSp>
        <p:nvGrpSpPr>
          <p:cNvPr id="2" name="Group 59"/>
          <p:cNvGrpSpPr>
            <a:grpSpLocks/>
          </p:cNvGrpSpPr>
          <p:nvPr/>
        </p:nvGrpSpPr>
        <p:grpSpPr bwMode="auto">
          <a:xfrm>
            <a:off x="4379913" y="5078413"/>
            <a:ext cx="1589087" cy="977900"/>
            <a:chOff x="2759" y="3199"/>
            <a:chExt cx="1001" cy="616"/>
          </a:xfrm>
        </p:grpSpPr>
        <p:sp>
          <p:nvSpPr>
            <p:cNvPr id="9241" name="Text Box 28"/>
            <p:cNvSpPr txBox="1">
              <a:spLocks noChangeArrowheads="1"/>
            </p:cNvSpPr>
            <p:nvPr/>
          </p:nvSpPr>
          <p:spPr bwMode="auto">
            <a:xfrm>
              <a:off x="2759" y="3565"/>
              <a:ext cx="10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Armature</a:t>
              </a:r>
            </a:p>
          </p:txBody>
        </p:sp>
        <p:sp>
          <p:nvSpPr>
            <p:cNvPr id="9242" name="Line 29"/>
            <p:cNvSpPr>
              <a:spLocks noChangeShapeType="1"/>
            </p:cNvSpPr>
            <p:nvPr/>
          </p:nvSpPr>
          <p:spPr bwMode="auto">
            <a:xfrm flipV="1">
              <a:off x="3294" y="3199"/>
              <a:ext cx="253" cy="3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58"/>
          <p:cNvGrpSpPr>
            <a:grpSpLocks/>
          </p:cNvGrpSpPr>
          <p:nvPr/>
        </p:nvGrpSpPr>
        <p:grpSpPr bwMode="auto">
          <a:xfrm>
            <a:off x="344488" y="5203825"/>
            <a:ext cx="1589087" cy="1214438"/>
            <a:chOff x="217" y="3278"/>
            <a:chExt cx="1001" cy="765"/>
          </a:xfrm>
        </p:grpSpPr>
        <p:sp>
          <p:nvSpPr>
            <p:cNvPr id="9239" name="Text Box 38"/>
            <p:cNvSpPr txBox="1">
              <a:spLocks noChangeArrowheads="1"/>
            </p:cNvSpPr>
            <p:nvPr/>
          </p:nvSpPr>
          <p:spPr bwMode="auto">
            <a:xfrm>
              <a:off x="217" y="3793"/>
              <a:ext cx="10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Commutator</a:t>
              </a:r>
            </a:p>
          </p:txBody>
        </p:sp>
        <p:sp>
          <p:nvSpPr>
            <p:cNvPr id="9240" name="Line 37"/>
            <p:cNvSpPr>
              <a:spLocks noChangeShapeType="1"/>
            </p:cNvSpPr>
            <p:nvPr/>
          </p:nvSpPr>
          <p:spPr bwMode="auto">
            <a:xfrm flipV="1">
              <a:off x="529" y="3278"/>
              <a:ext cx="194" cy="54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56"/>
          <p:cNvGrpSpPr>
            <a:grpSpLocks/>
          </p:cNvGrpSpPr>
          <p:nvPr/>
        </p:nvGrpSpPr>
        <p:grpSpPr bwMode="auto">
          <a:xfrm>
            <a:off x="6821488" y="3860800"/>
            <a:ext cx="2322512" cy="1484313"/>
            <a:chOff x="4297" y="2432"/>
            <a:chExt cx="1463" cy="935"/>
          </a:xfrm>
        </p:grpSpPr>
        <p:sp>
          <p:nvSpPr>
            <p:cNvPr id="9236" name="Text Box 46"/>
            <p:cNvSpPr txBox="1">
              <a:spLocks noChangeArrowheads="1"/>
            </p:cNvSpPr>
            <p:nvPr/>
          </p:nvSpPr>
          <p:spPr bwMode="auto">
            <a:xfrm>
              <a:off x="4759" y="3021"/>
              <a:ext cx="100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50000"/>
                </a:lnSpc>
                <a:spcBef>
                  <a:spcPct val="50000"/>
                </a:spcBef>
              </a:pPr>
              <a:r>
                <a:rPr lang="en-US" sz="2000"/>
                <a:t>Permanent</a:t>
              </a:r>
            </a:p>
            <a:p>
              <a:pPr algn="ctr" eaLnBrk="1" hangingPunct="1">
                <a:lnSpc>
                  <a:spcPct val="50000"/>
                </a:lnSpc>
                <a:spcBef>
                  <a:spcPct val="50000"/>
                </a:spcBef>
              </a:pPr>
              <a:r>
                <a:rPr lang="en-US" sz="2000"/>
                <a:t>Magnets</a:t>
              </a:r>
            </a:p>
          </p:txBody>
        </p:sp>
        <p:sp>
          <p:nvSpPr>
            <p:cNvPr id="9237" name="Line 47"/>
            <p:cNvSpPr>
              <a:spLocks noChangeShapeType="1"/>
            </p:cNvSpPr>
            <p:nvPr/>
          </p:nvSpPr>
          <p:spPr bwMode="auto">
            <a:xfrm flipH="1" flipV="1">
              <a:off x="4817" y="2432"/>
              <a:ext cx="396" cy="47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53"/>
            <p:cNvSpPr>
              <a:spLocks noChangeShapeType="1"/>
            </p:cNvSpPr>
            <p:nvPr/>
          </p:nvSpPr>
          <p:spPr bwMode="auto">
            <a:xfrm flipH="1" flipV="1">
              <a:off x="4297" y="2504"/>
              <a:ext cx="723" cy="40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57"/>
          <p:cNvGrpSpPr>
            <a:grpSpLocks/>
          </p:cNvGrpSpPr>
          <p:nvPr/>
        </p:nvGrpSpPr>
        <p:grpSpPr bwMode="auto">
          <a:xfrm>
            <a:off x="4764088" y="1765300"/>
            <a:ext cx="1414462" cy="1495425"/>
            <a:chOff x="3001" y="1112"/>
            <a:chExt cx="891" cy="942"/>
          </a:xfrm>
        </p:grpSpPr>
        <p:sp>
          <p:nvSpPr>
            <p:cNvPr id="9233" name="Line 34"/>
            <p:cNvSpPr>
              <a:spLocks noChangeShapeType="1"/>
            </p:cNvSpPr>
            <p:nvPr/>
          </p:nvSpPr>
          <p:spPr bwMode="auto">
            <a:xfrm flipH="1">
              <a:off x="3031" y="1430"/>
              <a:ext cx="264" cy="5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Text Box 35"/>
            <p:cNvSpPr txBox="1">
              <a:spLocks noChangeArrowheads="1"/>
            </p:cNvSpPr>
            <p:nvPr/>
          </p:nvSpPr>
          <p:spPr bwMode="auto">
            <a:xfrm>
              <a:off x="3001" y="1112"/>
              <a:ext cx="8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t>Brushes</a:t>
              </a:r>
            </a:p>
          </p:txBody>
        </p:sp>
        <p:sp>
          <p:nvSpPr>
            <p:cNvPr id="9235" name="Line 54"/>
            <p:cNvSpPr>
              <a:spLocks noChangeShapeType="1"/>
            </p:cNvSpPr>
            <p:nvPr/>
          </p:nvSpPr>
          <p:spPr bwMode="auto">
            <a:xfrm>
              <a:off x="3477" y="1463"/>
              <a:ext cx="86" cy="59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60"/>
          <p:cNvGrpSpPr>
            <a:grpSpLocks/>
          </p:cNvGrpSpPr>
          <p:nvPr/>
        </p:nvGrpSpPr>
        <p:grpSpPr bwMode="auto">
          <a:xfrm>
            <a:off x="177800" y="3349625"/>
            <a:ext cx="3702050" cy="1474788"/>
            <a:chOff x="112" y="2110"/>
            <a:chExt cx="2332" cy="929"/>
          </a:xfrm>
        </p:grpSpPr>
        <p:sp>
          <p:nvSpPr>
            <p:cNvPr id="9230" name="Line 40"/>
            <p:cNvSpPr>
              <a:spLocks noChangeShapeType="1"/>
            </p:cNvSpPr>
            <p:nvPr/>
          </p:nvSpPr>
          <p:spPr bwMode="auto">
            <a:xfrm>
              <a:off x="1363" y="2356"/>
              <a:ext cx="511" cy="24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Text Box 41"/>
            <p:cNvSpPr txBox="1">
              <a:spLocks noChangeArrowheads="1"/>
            </p:cNvSpPr>
            <p:nvPr/>
          </p:nvSpPr>
          <p:spPr bwMode="auto">
            <a:xfrm>
              <a:off x="112" y="2110"/>
              <a:ext cx="14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50000"/>
                </a:lnSpc>
                <a:spcBef>
                  <a:spcPct val="50000"/>
                </a:spcBef>
              </a:pPr>
              <a:r>
                <a:rPr lang="en-US" sz="2000"/>
                <a:t>Wire</a:t>
              </a:r>
            </a:p>
            <a:p>
              <a:pPr algn="ctr" eaLnBrk="1" hangingPunct="1">
                <a:lnSpc>
                  <a:spcPct val="50000"/>
                </a:lnSpc>
                <a:spcBef>
                  <a:spcPct val="50000"/>
                </a:spcBef>
              </a:pPr>
              <a:r>
                <a:rPr lang="en-US" sz="2000"/>
                <a:t>Connections</a:t>
              </a:r>
            </a:p>
          </p:txBody>
        </p:sp>
        <p:sp>
          <p:nvSpPr>
            <p:cNvPr id="9232" name="Line 55"/>
            <p:cNvSpPr>
              <a:spLocks noChangeShapeType="1"/>
            </p:cNvSpPr>
            <p:nvPr/>
          </p:nvSpPr>
          <p:spPr bwMode="auto">
            <a:xfrm>
              <a:off x="1271" y="2477"/>
              <a:ext cx="1173" cy="5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DC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86400"/>
          </a:xfrm>
        </p:spPr>
        <p:txBody>
          <a:bodyPr/>
          <a:lstStyle/>
          <a:p>
            <a:pPr marL="401638" indent="-401638" algn="just" defTabSz="227013">
              <a:spcBef>
                <a:spcPct val="50000"/>
              </a:spcBef>
              <a:buFont typeface="Wingdings" pitchFamily="2" charset="2"/>
              <a:buChar char="Ø"/>
            </a:pP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itchFamily="18" charset="0"/>
                <a:cs typeface="Times New Roman" pitchFamily="18" charset="0"/>
              </a:rPr>
              <a:t>Field pole;</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North pole and south pole.</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Receive electricity to form</a:t>
            </a:r>
          </a:p>
          <a:p>
            <a:pPr marL="787400" lvl="1" indent="-271463" algn="just" defTabSz="227013">
              <a:buNone/>
            </a:pPr>
            <a:r>
              <a:rPr lang="en-US" sz="2400" dirty="0" smtClean="0">
                <a:latin typeface="Times New Roman" pitchFamily="18" charset="0"/>
                <a:cs typeface="Times New Roman" pitchFamily="18" charset="0"/>
              </a:rPr>
              <a:t>   magnetic field.</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Armature;</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Cylinder between the poles.</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Electromagnet when current goes through</a:t>
            </a:r>
          </a:p>
          <a:p>
            <a:pPr marL="787400" lvl="1" indent="-271463" algn="just" defTabSz="227013">
              <a:buNone/>
            </a:pPr>
            <a:r>
              <a:rPr lang="en-US" sz="2400" dirty="0" smtClean="0">
                <a:latin typeface="Times New Roman" pitchFamily="18" charset="0"/>
                <a:cs typeface="Times New Roman" pitchFamily="18" charset="0"/>
              </a:rPr>
              <a:t>    Linked to drive shaft to drive the load.</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Commutator;</a:t>
            </a:r>
          </a:p>
          <a:p>
            <a:pPr marL="787400" lvl="1" indent="-271463" algn="just" defTabSz="227013">
              <a:buFont typeface="Wingdings" pitchFamily="2" charset="2"/>
              <a:buChar char="ü"/>
            </a:pPr>
            <a:r>
              <a:rPr lang="en-US" sz="2400" dirty="0" smtClean="0">
                <a:latin typeface="Times New Roman" pitchFamily="18" charset="0"/>
                <a:cs typeface="Times New Roman" pitchFamily="18" charset="0"/>
              </a:rPr>
              <a:t>Overturns current direction in armature.</a:t>
            </a:r>
          </a:p>
          <a:p>
            <a:pPr marL="787400" lvl="1" indent="-271463" defTabSz="227013">
              <a:buNone/>
            </a:pPr>
            <a:r>
              <a:rPr lang="en-US" sz="2200" dirty="0" smtClean="0">
                <a:latin typeface="Arial" pitchFamily="34" charset="0"/>
              </a:rPr>
              <a:t>.</a:t>
            </a:r>
            <a:endParaRPr lang="en-US" dirty="0"/>
          </a:p>
        </p:txBody>
      </p:sp>
      <p:pic>
        <p:nvPicPr>
          <p:cNvPr id="4" name="Picture 13"/>
          <p:cNvPicPr>
            <a:picLocks noChangeAspect="1" noChangeArrowheads="1"/>
          </p:cNvPicPr>
          <p:nvPr/>
        </p:nvPicPr>
        <p:blipFill>
          <a:blip r:embed="rId2"/>
          <a:srcRect/>
          <a:stretch>
            <a:fillRect/>
          </a:stretch>
        </p:blipFill>
        <p:spPr bwMode="auto">
          <a:xfrm>
            <a:off x="5715001" y="1524000"/>
            <a:ext cx="3321050" cy="1981199"/>
          </a:xfrm>
          <a:prstGeom prst="rect">
            <a:avLst/>
          </a:prstGeom>
          <a:noFill/>
          <a:ln w="1905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DC Motor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Speed control without impact power supply quality;</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Changing armature voltage.</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Changing field current.</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Restricted use;</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Few low/medium speed applications.</a:t>
            </a:r>
          </a:p>
          <a:p>
            <a:pPr marL="873125" lvl="1" indent="-357188" algn="just" defTabSz="227013">
              <a:spcBef>
                <a:spcPct val="50000"/>
              </a:spcBef>
              <a:buFont typeface="Wingdings" pitchFamily="2" charset="2"/>
              <a:buChar char="ü"/>
            </a:pPr>
            <a:r>
              <a:rPr lang="en-US" sz="2400" dirty="0" smtClean="0">
                <a:latin typeface="Times New Roman" pitchFamily="18" charset="0"/>
                <a:cs typeface="Times New Roman" pitchFamily="18" charset="0"/>
              </a:rPr>
              <a:t>Clean, non-hazardous areas.</a:t>
            </a:r>
          </a:p>
          <a:p>
            <a:pPr marL="401638" indent="-401638" algn="just" defTabSz="227013">
              <a:spcBef>
                <a:spcPct val="50000"/>
              </a:spcBef>
              <a:buFont typeface="Wingdings" pitchFamily="2" charset="2"/>
              <a:buChar char="Ø"/>
            </a:pPr>
            <a:r>
              <a:rPr lang="en-US" sz="2400" dirty="0" smtClean="0">
                <a:latin typeface="Times New Roman" pitchFamily="18" charset="0"/>
                <a:cs typeface="Times New Roman" pitchFamily="18" charset="0"/>
              </a:rPr>
              <a:t>Expensive compared to AC motor.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latin typeface="Times New Roman" pitchFamily="18" charset="0"/>
                <a:cs typeface="Times New Roman" pitchFamily="18" charset="0"/>
              </a:rPr>
              <a:t>DC Motors</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905000"/>
                <a:ext cx="8610600" cy="4648200"/>
              </a:xfrm>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Relationship between speed, field flux and armature voltage;</a:t>
                </a:r>
              </a:p>
              <a:p>
                <a:pPr marL="0" lvl="0" indent="0" algn="just" fontAlgn="base">
                  <a:spcBef>
                    <a:spcPct val="0"/>
                  </a:spcBef>
                  <a:spcAft>
                    <a:spcPct val="0"/>
                  </a:spcAft>
                  <a:buNone/>
                </a:pPr>
                <a:r>
                  <a:rPr lang="en-US" sz="2400" dirty="0" smtClean="0">
                    <a:latin typeface="Times New Roman" pitchFamily="18" charset="0"/>
                    <a:ea typeface="Batang" pitchFamily="18" charset="-127"/>
                    <a:cs typeface="Times New Roman" pitchFamily="18" charset="0"/>
                  </a:rPr>
                  <a:t>         E</a:t>
                </a:r>
                <a:r>
                  <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rPr>
                  <a:t>lectromagnetic force:   E = K</a:t>
                </a:r>
                <a:r>
                  <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sym typeface="Symbol" pitchFamily="18" charset="2"/>
                  </a:rPr>
                  <a:t></a:t>
                </a:r>
                <a:r>
                  <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rPr>
                  <a:t>N</a:t>
                </a:r>
                <a:endParaRPr kumimoji="0" lang="en-US" sz="2400" b="1" i="0" u="none" strike="noStrike" cap="none" normalizeH="0" baseline="0" dirty="0" smtClean="0">
                  <a:ln>
                    <a:noFill/>
                  </a:ln>
                  <a:effectLst/>
                  <a:latin typeface="Times New Roman" pitchFamily="18" charset="0"/>
                  <a:ea typeface="Batang" pitchFamily="18" charset="-127"/>
                  <a:cs typeface="Times New Roman" pitchFamily="18" charset="0"/>
                  <a:sym typeface="Symbol" pitchFamily="18" charset="2"/>
                </a:endParaRPr>
              </a:p>
              <a:p>
                <a:pPr marL="0" lvl="0" indent="0" algn="just" eaLnBrk="0" fontAlgn="base" hangingPunct="0">
                  <a:spcBef>
                    <a:spcPct val="0"/>
                  </a:spcBef>
                  <a:spcAft>
                    <a:spcPct val="0"/>
                  </a:spcAft>
                  <a:buNone/>
                </a:pPr>
                <a:r>
                  <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sym typeface="Symbol" pitchFamily="18" charset="2"/>
                  </a:rPr>
                  <a:t>                             Torque:       T = K</a:t>
                </a:r>
                <a:r>
                  <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rPr>
                  <a:t>I</a:t>
                </a:r>
                <a:r>
                  <a:rPr kumimoji="0" lang="en-US" sz="2400" b="0" i="0" u="none" strike="noStrike" cap="none" normalizeH="0" baseline="-30000" dirty="0" smtClean="0">
                    <a:ln>
                      <a:noFill/>
                    </a:ln>
                    <a:effectLst/>
                    <a:latin typeface="Times New Roman" pitchFamily="18" charset="0"/>
                    <a:ea typeface="Batang" pitchFamily="18" charset="-127"/>
                    <a:cs typeface="Times New Roman" pitchFamily="18" charset="0"/>
                    <a:sym typeface="Symbol" pitchFamily="18" charset="2"/>
                  </a:rPr>
                  <a:t>a</a:t>
                </a:r>
                <a:endParaRPr kumimoji="0" lang="en-US" sz="2400" b="0" i="0" u="none" strike="noStrike" cap="none" normalizeH="0" baseline="0" dirty="0" smtClean="0">
                  <a:ln>
                    <a:noFill/>
                  </a:ln>
                  <a:effectLst/>
                  <a:latin typeface="Times New Roman" pitchFamily="18" charset="0"/>
                  <a:ea typeface="Batang" pitchFamily="18" charset="-127"/>
                  <a:cs typeface="Times New Roman" pitchFamily="18" charset="0"/>
                  <a:sym typeface="Symbol" pitchFamily="18" charset="2"/>
                </a:endParaRPr>
              </a:p>
              <a:p>
                <a:pPr marL="401638" indent="-401638" algn="just" defTabSz="227013">
                  <a:buFont typeface="Wingdings" pitchFamily="2" charset="2"/>
                  <a:buChar char="ü"/>
                </a:pPr>
                <a:r>
                  <a:rPr lang="en-US" sz="2400" dirty="0" smtClean="0">
                    <a:latin typeface="Times New Roman" pitchFamily="18" charset="0"/>
                    <a:cs typeface="Times New Roman" pitchFamily="18" charset="0"/>
                  </a:rPr>
                  <a:t>E = electromagnetic force developed at armature terminal (volt).</a:t>
                </a:r>
                <a:endParaRPr lang="en-US" sz="2400" dirty="0" smtClean="0">
                  <a:latin typeface="Times New Roman" pitchFamily="18" charset="0"/>
                  <a:cs typeface="Times New Roman" pitchFamily="18" charset="0"/>
                  <a:sym typeface="Symbol" pitchFamily="18" charset="2"/>
                </a:endParaRPr>
              </a:p>
              <a:p>
                <a:pPr marL="401638" indent="-401638" algn="just" defTabSz="227013">
                  <a:buFont typeface="Wingdings" pitchFamily="2" charset="2"/>
                  <a:buChar char="ü"/>
                </a:pPr>
                <a:r>
                  <a:rPr lang="en-US" sz="2400" dirty="0" smtClean="0">
                    <a:latin typeface="Times New Roman" pitchFamily="18" charset="0"/>
                    <a:cs typeface="Times New Roman" pitchFamily="18" charset="0"/>
                    <a:sym typeface="Symbol" pitchFamily="18" charset="2"/>
                  </a:rPr>
                  <a:t></a:t>
                </a:r>
                <a:r>
                  <a:rPr lang="en-US" sz="2400" dirty="0" smtClean="0">
                    <a:latin typeface="Times New Roman" pitchFamily="18" charset="0"/>
                    <a:cs typeface="Times New Roman" pitchFamily="18" charset="0"/>
                  </a:rPr>
                  <a:t> = field flux which is directly proportional to field current.</a:t>
                </a:r>
              </a:p>
              <a:p>
                <a:pPr marL="401638" indent="-401638" algn="just" defTabSz="227013">
                  <a:buFont typeface="Wingdings" pitchFamily="2" charset="2"/>
                  <a:buChar char="ü"/>
                </a:pPr>
                <a:r>
                  <a:rPr lang="en-US" sz="2400" dirty="0" smtClean="0">
                    <a:latin typeface="Times New Roman" pitchFamily="18" charset="0"/>
                    <a:cs typeface="Times New Roman" pitchFamily="18" charset="0"/>
                  </a:rPr>
                  <a:t>N = speed in RPM (revolutions per minute).</a:t>
                </a:r>
              </a:p>
              <a:p>
                <a:pPr marL="401638" indent="-401638" algn="just" defTabSz="227013">
                  <a:buFont typeface="Wingdings" pitchFamily="2" charset="2"/>
                  <a:buChar char="ü"/>
                </a:pPr>
                <a:r>
                  <a:rPr lang="en-US" sz="2400" dirty="0" smtClean="0">
                    <a:latin typeface="Times New Roman" pitchFamily="18" charset="0"/>
                    <a:cs typeface="Times New Roman" pitchFamily="18" charset="0"/>
                  </a:rPr>
                  <a:t>T = electromagnetic torque.</a:t>
                </a:r>
              </a:p>
              <a:p>
                <a:pPr marL="401638" indent="-401638" algn="just" defTabSz="227013">
                  <a:buFont typeface="Wingdings" pitchFamily="2" charset="2"/>
                  <a:buChar char="ü"/>
                </a:pPr>
                <a14:m>
                  <m:oMath xmlns:m="http://schemas.openxmlformats.org/officeDocument/2006/math">
                    <m:sSub>
                      <m:sSubPr>
                        <m:ctrlPr>
                          <a:rPr lang="en-US" sz="2400" i="1" dirty="0" smtClean="0">
                            <a:latin typeface="Cambria Math"/>
                            <a:cs typeface="Times New Roman" pitchFamily="18" charset="0"/>
                          </a:rPr>
                        </m:ctrlPr>
                      </m:sSubPr>
                      <m:e>
                        <m:r>
                          <a:rPr lang="en-US" sz="2400" b="0" i="1" dirty="0" smtClean="0">
                            <a:latin typeface="Cambria Math"/>
                            <a:cs typeface="Times New Roman" pitchFamily="18" charset="0"/>
                          </a:rPr>
                          <m:t>𝐼</m:t>
                        </m:r>
                      </m:e>
                      <m:sub>
                        <m:r>
                          <a:rPr lang="en-US" sz="2400" b="0" i="1" dirty="0" smtClean="0">
                            <a:latin typeface="Cambria Math"/>
                            <a:cs typeface="Times New Roman" pitchFamily="18" charset="0"/>
                          </a:rPr>
                          <m:t>𝑎</m:t>
                        </m:r>
                      </m:sub>
                    </m:sSub>
                  </m:oMath>
                </a14:m>
                <a:r>
                  <a:rPr lang="en-US" sz="2400" dirty="0" smtClean="0">
                    <a:latin typeface="Times New Roman" pitchFamily="18" charset="0"/>
                    <a:cs typeface="Times New Roman" pitchFamily="18" charset="0"/>
                  </a:rPr>
                  <a:t> = armature current.</a:t>
                </a:r>
              </a:p>
              <a:p>
                <a:pPr marL="401638" indent="-401638" algn="just" defTabSz="227013">
                  <a:buFont typeface="Wingdings" pitchFamily="2" charset="2"/>
                  <a:buChar char="ü"/>
                </a:pPr>
                <a:r>
                  <a:rPr lang="en-US" sz="2400" dirty="0" smtClean="0">
                    <a:latin typeface="Times New Roman" pitchFamily="18" charset="0"/>
                    <a:cs typeface="Times New Roman" pitchFamily="18" charset="0"/>
                  </a:rPr>
                  <a:t>K = equation constant.</a:t>
                </a:r>
                <a:endParaRPr lang="en-US" sz="2400" b="1" dirty="0" smtClean="0">
                  <a:latin typeface="Times New Roman" pitchFamily="18" charset="0"/>
                  <a:cs typeface="Times New Roman"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905000"/>
                <a:ext cx="8610600" cy="4648200"/>
              </a:xfrm>
              <a:blipFill rotWithShape="1">
                <a:blip r:embed="rId2"/>
                <a:stretch>
                  <a:fillRect l="-920" t="-105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2110</Words>
  <Application>Microsoft Office PowerPoint</Application>
  <PresentationFormat>On-screen Show (4:3)</PresentationFormat>
  <Paragraphs>353</Paragraphs>
  <Slides>46</Slides>
  <Notes>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2_Office Theme</vt:lpstr>
      <vt:lpstr>Lecture 5</vt:lpstr>
      <vt:lpstr>Introduction</vt:lpstr>
      <vt:lpstr> Electrical machines </vt:lpstr>
      <vt:lpstr>Motors and Generators </vt:lpstr>
      <vt:lpstr> Classification of Motors </vt:lpstr>
      <vt:lpstr>Parts of a Small DC Motor</vt:lpstr>
      <vt:lpstr>DC Motor</vt:lpstr>
      <vt:lpstr>DC Motor</vt:lpstr>
      <vt:lpstr>DC Motors</vt:lpstr>
      <vt:lpstr> AC Motors </vt:lpstr>
      <vt:lpstr>PowerPoint Presentation</vt:lpstr>
      <vt:lpstr>PowerPoint Presentation</vt:lpstr>
      <vt:lpstr> Synchronous Motor </vt:lpstr>
      <vt:lpstr>PowerPoint Presentation</vt:lpstr>
      <vt:lpstr> Induction Motors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Induction Motor </vt:lpstr>
      <vt:lpstr>  Induction motor </vt:lpstr>
      <vt:lpstr> Induction Motor </vt:lpstr>
      <vt:lpstr>Induction Motor</vt:lpstr>
      <vt:lpstr>Induction Motor</vt:lpstr>
      <vt:lpstr> Main Constructional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MOHSIN</dc:creator>
  <cp:lastModifiedBy>Sohail</cp:lastModifiedBy>
  <cp:revision>354</cp:revision>
  <dcterms:created xsi:type="dcterms:W3CDTF">2013-10-17T04:42:48Z</dcterms:created>
  <dcterms:modified xsi:type="dcterms:W3CDTF">2018-11-13T16:48:13Z</dcterms:modified>
</cp:coreProperties>
</file>