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11/23/2019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11/23/2019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11/23/2019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11/23/2019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11/23/2019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smtClean="0"/>
              <a:t>Lecture 5</a:t>
            </a:r>
            <a:endParaRPr lang="en-US" b="1" dirty="0"/>
          </a:p>
        </p:txBody>
      </p:sp>
      <p:sp>
        <p:nvSpPr>
          <p:cNvPr id="3" name="Subtitle 2"/>
          <p:cNvSpPr>
            <a:spLocks noGrp="1"/>
          </p:cNvSpPr>
          <p:nvPr>
            <p:ph type="subTitle" idx="1"/>
          </p:nvPr>
        </p:nvSpPr>
        <p:spPr>
          <a:xfrm>
            <a:off x="838200" y="3505200"/>
            <a:ext cx="7162800" cy="1828800"/>
          </a:xfrm>
        </p:spPr>
        <p:txBody>
          <a:bodyPr/>
          <a:lstStyle/>
          <a:p>
            <a:r>
              <a:rPr lang="en-US" b="1" dirty="0" smtClean="0">
                <a:solidFill>
                  <a:schemeClr val="tx1"/>
                </a:solidFill>
                <a:latin typeface="Times New Roman" pitchFamily="18" charset="0"/>
                <a:cs typeface="Times New Roman" pitchFamily="18" charset="0"/>
              </a:rPr>
              <a:t>Product </a:t>
            </a:r>
            <a:r>
              <a:rPr lang="en-US" b="1" smtClean="0">
                <a:solidFill>
                  <a:schemeClr val="tx1"/>
                </a:solidFill>
                <a:latin typeface="Times New Roman" pitchFamily="18" charset="0"/>
                <a:cs typeface="Times New Roman" pitchFamily="18" charset="0"/>
              </a:rPr>
              <a:t>Life-Cycle </a:t>
            </a:r>
            <a:r>
              <a:rPr lang="en-US" b="1" smtClean="0">
                <a:solidFill>
                  <a:schemeClr val="tx1"/>
                </a:solidFill>
                <a:latin typeface="Times New Roman" pitchFamily="18" charset="0"/>
                <a:cs typeface="Times New Roman" pitchFamily="18" charset="0"/>
              </a:rPr>
              <a:t>Stages</a:t>
            </a:r>
            <a:r>
              <a:rPr lang="en-US" b="1" dirty="0" smtClean="0">
                <a:solidFill>
                  <a:schemeClr val="tx1"/>
                </a:solidFill>
                <a:latin typeface="Times New Roman" pitchFamily="18" charset="0"/>
                <a:cs typeface="Times New Roman" pitchFamily="18" charset="0"/>
              </a:rPr>
              <a:t/>
            </a:r>
            <a:br>
              <a:rPr lang="en-US" b="1" dirty="0" smtClean="0">
                <a:solidFill>
                  <a:schemeClr val="tx1"/>
                </a:solidFill>
                <a:latin typeface="Times New Roman" pitchFamily="18" charset="0"/>
                <a:cs typeface="Times New Roman" pitchFamily="18" charset="0"/>
              </a:rPr>
            </a:br>
            <a:endParaRPr lang="en-US" dirty="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Product Life-Cycle Stages</a:t>
            </a:r>
            <a:endParaRPr lang="en-US" dirty="0"/>
          </a:p>
        </p:txBody>
      </p:sp>
      <p:pic>
        <p:nvPicPr>
          <p:cNvPr id="3074" name="Picture 2"/>
          <p:cNvPicPr>
            <a:picLocks noGrp="1" noChangeAspect="1" noChangeArrowheads="1"/>
          </p:cNvPicPr>
          <p:nvPr>
            <p:ph idx="1"/>
          </p:nvPr>
        </p:nvPicPr>
        <p:blipFill>
          <a:blip r:embed="rId2"/>
          <a:srcRect/>
          <a:stretch>
            <a:fillRect/>
          </a:stretch>
        </p:blipFill>
        <p:spPr bwMode="auto">
          <a:xfrm>
            <a:off x="1219200" y="1752600"/>
            <a:ext cx="6553200" cy="44958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fontScale="92500" lnSpcReduction="10000"/>
          </a:bodyPr>
          <a:lstStyle/>
          <a:p>
            <a:r>
              <a:rPr lang="en-US" sz="1900" dirty="0" smtClean="0">
                <a:latin typeface="Times New Roman" pitchFamily="18" charset="0"/>
                <a:cs typeface="Times New Roman" pitchFamily="18" charset="0"/>
              </a:rPr>
              <a:t>After launching the new product, management wants that product to enjoy a long and happy life. Although it does not expect that product to sell forever, the company wants to earn a decent profit to cover all the effort and risk that went into launching it.</a:t>
            </a:r>
          </a:p>
          <a:p>
            <a:endParaRPr lang="en-US" sz="1900" dirty="0" smtClean="0">
              <a:latin typeface="Times New Roman" pitchFamily="18" charset="0"/>
              <a:cs typeface="Times New Roman" pitchFamily="18" charset="0"/>
            </a:endParaRPr>
          </a:p>
          <a:p>
            <a:r>
              <a:rPr lang="en-US" sz="1900" b="1" dirty="0" smtClean="0">
                <a:latin typeface="Times New Roman" pitchFamily="18" charset="0"/>
                <a:cs typeface="Times New Roman" pitchFamily="18" charset="0"/>
              </a:rPr>
              <a:t>1</a:t>
            </a:r>
            <a:r>
              <a:rPr lang="en-US" sz="1900" dirty="0" smtClean="0">
                <a:latin typeface="Times New Roman" pitchFamily="18" charset="0"/>
                <a:cs typeface="Times New Roman" pitchFamily="18" charset="0"/>
              </a:rPr>
              <a:t>. </a:t>
            </a:r>
            <a:r>
              <a:rPr lang="en-US" sz="1900" b="1" dirty="0" smtClean="0">
                <a:latin typeface="Times New Roman" pitchFamily="18" charset="0"/>
                <a:cs typeface="Times New Roman" pitchFamily="18" charset="0"/>
              </a:rPr>
              <a:t>Product development </a:t>
            </a:r>
            <a:r>
              <a:rPr lang="en-US" sz="1900" dirty="0" smtClean="0">
                <a:latin typeface="Times New Roman" pitchFamily="18" charset="0"/>
                <a:cs typeface="Times New Roman" pitchFamily="18" charset="0"/>
              </a:rPr>
              <a:t>begins when the company finds and develops a new-product idea.</a:t>
            </a:r>
          </a:p>
          <a:p>
            <a:r>
              <a:rPr lang="en-US" sz="1900" dirty="0" smtClean="0">
                <a:latin typeface="Times New Roman" pitchFamily="18" charset="0"/>
                <a:cs typeface="Times New Roman" pitchFamily="18" charset="0"/>
              </a:rPr>
              <a:t>During product development, sales are zero, and the company’s investment costs mount.</a:t>
            </a:r>
          </a:p>
          <a:p>
            <a:r>
              <a:rPr lang="en-US" sz="1900" b="1" dirty="0" smtClean="0">
                <a:latin typeface="Times New Roman" pitchFamily="18" charset="0"/>
                <a:cs typeface="Times New Roman" pitchFamily="18" charset="0"/>
              </a:rPr>
              <a:t>2. Introduction </a:t>
            </a:r>
            <a:r>
              <a:rPr lang="en-US" sz="1900" dirty="0" smtClean="0">
                <a:latin typeface="Times New Roman" pitchFamily="18" charset="0"/>
                <a:cs typeface="Times New Roman" pitchFamily="18" charset="0"/>
              </a:rPr>
              <a:t>is a period of slow sales growth as the product is introduced in the market.</a:t>
            </a:r>
          </a:p>
          <a:p>
            <a:r>
              <a:rPr lang="en-US" sz="1900" dirty="0" smtClean="0">
                <a:latin typeface="Times New Roman" pitchFamily="18" charset="0"/>
                <a:cs typeface="Times New Roman" pitchFamily="18" charset="0"/>
              </a:rPr>
              <a:t>Profits are nonexistent in this stage because of the heavy expenses of product introduction.</a:t>
            </a:r>
          </a:p>
          <a:p>
            <a:r>
              <a:rPr lang="en-US" sz="1900" b="1" dirty="0" smtClean="0">
                <a:latin typeface="Times New Roman" pitchFamily="18" charset="0"/>
                <a:cs typeface="Times New Roman" pitchFamily="18" charset="0"/>
              </a:rPr>
              <a:t>3</a:t>
            </a:r>
            <a:r>
              <a:rPr lang="en-US" sz="1900" dirty="0" smtClean="0">
                <a:latin typeface="Times New Roman" pitchFamily="18" charset="0"/>
                <a:cs typeface="Times New Roman" pitchFamily="18" charset="0"/>
              </a:rPr>
              <a:t>. </a:t>
            </a:r>
            <a:r>
              <a:rPr lang="en-US" sz="1900" b="1" dirty="0" smtClean="0">
                <a:latin typeface="Times New Roman" pitchFamily="18" charset="0"/>
                <a:cs typeface="Times New Roman" pitchFamily="18" charset="0"/>
              </a:rPr>
              <a:t>Growth</a:t>
            </a:r>
            <a:r>
              <a:rPr lang="en-US" sz="1900" dirty="0" smtClean="0">
                <a:latin typeface="Times New Roman" pitchFamily="18" charset="0"/>
                <a:cs typeface="Times New Roman" pitchFamily="18" charset="0"/>
              </a:rPr>
              <a:t> is a period of rapid market acceptance and increasing profits.</a:t>
            </a:r>
          </a:p>
          <a:p>
            <a:r>
              <a:rPr lang="en-US" sz="1900" b="1" dirty="0" smtClean="0">
                <a:latin typeface="Times New Roman" pitchFamily="18" charset="0"/>
                <a:cs typeface="Times New Roman" pitchFamily="18" charset="0"/>
              </a:rPr>
              <a:t>4. Maturity </a:t>
            </a:r>
            <a:r>
              <a:rPr lang="en-US" sz="1900" dirty="0" smtClean="0">
                <a:latin typeface="Times New Roman" pitchFamily="18" charset="0"/>
                <a:cs typeface="Times New Roman" pitchFamily="18" charset="0"/>
              </a:rPr>
              <a:t>is a period of slowdown in sales growth because the product has achieved acceptance by most potential buyers. </a:t>
            </a:r>
          </a:p>
          <a:p>
            <a:r>
              <a:rPr lang="en-US" sz="1900" dirty="0" smtClean="0">
                <a:latin typeface="Times New Roman" pitchFamily="18" charset="0"/>
                <a:cs typeface="Times New Roman" pitchFamily="18" charset="0"/>
              </a:rPr>
              <a:t>Profits level off or decline because of increased marketing outlays to defend the product against competition.</a:t>
            </a:r>
          </a:p>
          <a:p>
            <a:r>
              <a:rPr lang="en-US" sz="1900" b="1" dirty="0" smtClean="0">
                <a:latin typeface="Times New Roman" pitchFamily="18" charset="0"/>
                <a:cs typeface="Times New Roman" pitchFamily="18" charset="0"/>
              </a:rPr>
              <a:t>5. Decline </a:t>
            </a:r>
            <a:r>
              <a:rPr lang="en-US" sz="1900" dirty="0" smtClean="0">
                <a:latin typeface="Times New Roman" pitchFamily="18" charset="0"/>
                <a:cs typeface="Times New Roman" pitchFamily="18" charset="0"/>
              </a:rPr>
              <a:t>is the period when sales fall off and profits drop.</a:t>
            </a:r>
          </a:p>
          <a:p>
            <a:endParaRPr lang="en-US" sz="2000" dirty="0" smtClean="0">
              <a:latin typeface="Times New Roman" pitchFamily="18" charset="0"/>
              <a:cs typeface="Times New Roman" pitchFamily="18" charset="0"/>
            </a:endParaRPr>
          </a:p>
          <a:p>
            <a:endParaRPr lang="en-US" sz="2000" dirty="0">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latin typeface="Times New Roman" pitchFamily="18" charset="0"/>
                <a:cs typeface="Times New Roman" pitchFamily="18" charset="0"/>
              </a:rPr>
              <a:t>The Promotion Mix</a:t>
            </a:r>
            <a:endParaRPr lang="en-US" sz="32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1447800"/>
            <a:ext cx="8229600" cy="4678363"/>
          </a:xfrm>
        </p:spPr>
        <p:txBody>
          <a:bodyPr>
            <a:noAutofit/>
          </a:bodyPr>
          <a:lstStyle/>
          <a:p>
            <a:r>
              <a:rPr lang="en-US" sz="1600" dirty="0" smtClean="0">
                <a:latin typeface="Times New Roman" pitchFamily="18" charset="0"/>
                <a:cs typeface="Times New Roman" pitchFamily="18" charset="0"/>
              </a:rPr>
              <a:t>The five major promotion tools are defined as follows:</a:t>
            </a:r>
          </a:p>
          <a:p>
            <a:pPr>
              <a:buNone/>
            </a:pPr>
            <a:endParaRPr lang="en-US" sz="1600" dirty="0" smtClean="0">
              <a:latin typeface="Times New Roman" pitchFamily="18" charset="0"/>
              <a:cs typeface="Times New Roman" pitchFamily="18" charset="0"/>
            </a:endParaRPr>
          </a:p>
          <a:p>
            <a:r>
              <a:rPr lang="en-US" sz="1600" b="1" dirty="0" smtClean="0">
                <a:latin typeface="Times New Roman" pitchFamily="18" charset="0"/>
                <a:cs typeface="Times New Roman" pitchFamily="18" charset="0"/>
              </a:rPr>
              <a:t>• Advertising</a:t>
            </a:r>
            <a:r>
              <a:rPr lang="en-US" sz="1600" dirty="0" smtClean="0">
                <a:latin typeface="Times New Roman" pitchFamily="18" charset="0"/>
                <a:cs typeface="Times New Roman" pitchFamily="18" charset="0"/>
              </a:rPr>
              <a:t>: Any paid form of non-personal presentation and promotion of ideas, goods, or services by an identified sponsor. Advertising includes broadcast, print, Internet, outdoor, and other forms. </a:t>
            </a:r>
          </a:p>
          <a:p>
            <a:r>
              <a:rPr lang="en-US" sz="1600" b="1" dirty="0" smtClean="0">
                <a:latin typeface="Times New Roman" pitchFamily="18" charset="0"/>
                <a:cs typeface="Times New Roman" pitchFamily="18" charset="0"/>
              </a:rPr>
              <a:t>• Sales promotion</a:t>
            </a:r>
            <a:r>
              <a:rPr lang="en-US" sz="1600" dirty="0" smtClean="0">
                <a:latin typeface="Times New Roman" pitchFamily="18" charset="0"/>
                <a:cs typeface="Times New Roman" pitchFamily="18" charset="0"/>
              </a:rPr>
              <a:t>: Short-term incentives to encourage the purchase or sale of a product or service. Sales promotion includes discounts, coupons, displays, and demonstrations.</a:t>
            </a:r>
          </a:p>
          <a:p>
            <a:r>
              <a:rPr lang="en-US" sz="1600" b="1" dirty="0" smtClean="0">
                <a:latin typeface="Times New Roman" pitchFamily="18" charset="0"/>
                <a:cs typeface="Times New Roman" pitchFamily="18" charset="0"/>
              </a:rPr>
              <a:t>• Personal selling</a:t>
            </a:r>
            <a:r>
              <a:rPr lang="en-US" sz="1600" dirty="0" smtClean="0">
                <a:latin typeface="Times New Roman" pitchFamily="18" charset="0"/>
                <a:cs typeface="Times New Roman" pitchFamily="18" charset="0"/>
              </a:rPr>
              <a:t>: Personal presentation by the firm’s sales force for the purpose of making sales and building customer relationships. Personal selling includes sales presentations, trade shows, and incentive programs.</a:t>
            </a:r>
          </a:p>
          <a:p>
            <a:r>
              <a:rPr lang="en-US" sz="1600" b="1" dirty="0" smtClean="0">
                <a:latin typeface="Times New Roman" pitchFamily="18" charset="0"/>
                <a:cs typeface="Times New Roman" pitchFamily="18" charset="0"/>
              </a:rPr>
              <a:t>• Public relations</a:t>
            </a:r>
            <a:r>
              <a:rPr lang="en-US" sz="1600" dirty="0" smtClean="0">
                <a:latin typeface="Times New Roman" pitchFamily="18" charset="0"/>
                <a:cs typeface="Times New Roman" pitchFamily="18" charset="0"/>
              </a:rPr>
              <a:t>: Building good relations with the company’s various publics by obtaining favorable publicity, building up a good corporate image, and handling or heading off unfavorable rumors, stories, and events. Public relations (PR) includes press releases, sponsorships, special events, and Web pages.</a:t>
            </a:r>
          </a:p>
          <a:p>
            <a:r>
              <a:rPr lang="en-US" sz="1600" b="1" dirty="0" smtClean="0">
                <a:latin typeface="Times New Roman" pitchFamily="18" charset="0"/>
                <a:cs typeface="Times New Roman" pitchFamily="18" charset="0"/>
              </a:rPr>
              <a:t>• Direct marketing</a:t>
            </a:r>
            <a:r>
              <a:rPr lang="en-US" sz="1600" dirty="0" smtClean="0">
                <a:latin typeface="Times New Roman" pitchFamily="18" charset="0"/>
                <a:cs typeface="Times New Roman" pitchFamily="18" charset="0"/>
              </a:rPr>
              <a:t>: Direct connections with carefully targeted individual consumers to both obtain an immediate response and cultivate lasting customer relationships. Direct marketing includes catalogs, telephone marketing, kiosks, the Internet, mobile marketing, and more.</a:t>
            </a:r>
            <a:endParaRPr lang="en-US" sz="1600" dirty="0">
              <a:latin typeface="Times New Roman" pitchFamily="18" charset="0"/>
              <a:cs typeface="Times New Roman" pitchFamily="18"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TotalTime>
  <Words>401</Words>
  <Application>Microsoft Office PowerPoint</Application>
  <PresentationFormat>On-screen Show (4:3)</PresentationFormat>
  <Paragraphs>21</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Lecture 5</vt:lpstr>
      <vt:lpstr>Product Life-Cycle Stages</vt:lpstr>
      <vt:lpstr>Slide 3</vt:lpstr>
      <vt:lpstr>The Promotion Mix</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9 </dc:title>
  <dc:creator>SHAHZEB ANWAR</dc:creator>
  <cp:lastModifiedBy>Shahzeb Anwar</cp:lastModifiedBy>
  <cp:revision>10</cp:revision>
  <dcterms:created xsi:type="dcterms:W3CDTF">2006-08-16T00:00:00Z</dcterms:created>
  <dcterms:modified xsi:type="dcterms:W3CDTF">2019-11-23T10:06:28Z</dcterms:modified>
</cp:coreProperties>
</file>