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Lecture 4</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chemeClr val="tx1"/>
                </a:solidFill>
                <a:latin typeface="Times New Roman" pitchFamily="18" charset="0"/>
                <a:cs typeface="Times New Roman" pitchFamily="18" charset="0"/>
              </a:rPr>
              <a:t>Setting Goals and Formulating Strategies</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pPr marL="457200" indent="-457200">
              <a:buNone/>
            </a:pPr>
            <a:endParaRPr lang="en-US" sz="2000" b="1" dirty="0" smtClean="0">
              <a:latin typeface="Times New Roman" pitchFamily="18" charset="0"/>
              <a:cs typeface="Times New Roman" pitchFamily="18" charset="0"/>
            </a:endParaRPr>
          </a:p>
          <a:p>
            <a:pPr marL="457200" indent="-457200">
              <a:buNone/>
            </a:pPr>
            <a:r>
              <a:rPr lang="en-US" sz="2000" dirty="0" smtClean="0">
                <a:latin typeface="Times New Roman" pitchFamily="18" charset="0"/>
                <a:cs typeface="Times New Roman" pitchFamily="18" charset="0"/>
              </a:rPr>
              <a:t>5)  </a:t>
            </a:r>
            <a:r>
              <a:rPr lang="en-US" sz="2000" b="1" dirty="0" smtClean="0">
                <a:latin typeface="Times New Roman" pitchFamily="18" charset="0"/>
                <a:cs typeface="Times New Roman" pitchFamily="18" charset="0"/>
              </a:rPr>
              <a:t>Time Management Skills—skills that involve the productive use managers </a:t>
            </a:r>
            <a:r>
              <a:rPr lang="en-US" sz="2000" dirty="0" smtClean="0">
                <a:latin typeface="Times New Roman" pitchFamily="18" charset="0"/>
                <a:cs typeface="Times New Roman" pitchFamily="18" charset="0"/>
              </a:rPr>
              <a:t>make of their time. Time wasters include paperwork, the telephone, meetings, and e-mail.</a:t>
            </a:r>
          </a:p>
          <a:p>
            <a:pPr marL="457200" indent="-457200">
              <a:buAutoNum type="arabicParenR" startAt="6"/>
            </a:pPr>
            <a:endParaRPr lang="en-US" sz="2000" b="1" dirty="0" smtClean="0">
              <a:latin typeface="Times New Roman" pitchFamily="18" charset="0"/>
              <a:cs typeface="Times New Roman" pitchFamily="18" charset="0"/>
            </a:endParaRPr>
          </a:p>
          <a:p>
            <a:pPr marL="457200" indent="-457200">
              <a:buAutoNum type="arabicParenR" startAt="6"/>
            </a:pPr>
            <a:endParaRPr lang="en-US" sz="2000" b="1" dirty="0" smtClean="0">
              <a:latin typeface="Times New Roman" pitchFamily="18" charset="0"/>
              <a:cs typeface="Times New Roman" pitchFamily="18" charset="0"/>
            </a:endParaRPr>
          </a:p>
          <a:p>
            <a:pPr marL="457200" indent="-457200">
              <a:buAutoNum type="arabicParenR" startAt="6"/>
            </a:pPr>
            <a:r>
              <a:rPr lang="en-US" sz="2000" b="1" dirty="0" smtClean="0">
                <a:latin typeface="Times New Roman" pitchFamily="18" charset="0"/>
                <a:cs typeface="Times New Roman" pitchFamily="18" charset="0"/>
              </a:rPr>
              <a:t>Global Management Skills—special tools, techniques, and skills </a:t>
            </a:r>
            <a:r>
              <a:rPr lang="en-US" sz="2000" dirty="0" smtClean="0">
                <a:latin typeface="Times New Roman" pitchFamily="18" charset="0"/>
                <a:cs typeface="Times New Roman" pitchFamily="18" charset="0"/>
              </a:rPr>
              <a:t>necessary to compete in a global environment. Managers need to understand foreign markets, cultural differences, and the motives and practices of foreign rivals as well as understanding international Operations</a:t>
            </a:r>
          </a:p>
          <a:p>
            <a:pPr marL="457200" indent="-457200">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7)  Management and Technology Skills—abilities to process, organize, </a:t>
            </a:r>
            <a:r>
              <a:rPr lang="en-US" sz="2000" dirty="0" smtClean="0">
                <a:latin typeface="Times New Roman" pitchFamily="18" charset="0"/>
                <a:cs typeface="Times New Roman" pitchFamily="18" charset="0"/>
              </a:rPr>
              <a:t>and interpret a plethora of data and information. Information now flows to everyone in the organization simultaneously, decisions are made more quickly, and more people are involved</a:t>
            </a:r>
          </a:p>
          <a:p>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Goals are </a:t>
            </a:r>
            <a:r>
              <a:rPr lang="en-US" dirty="0" smtClean="0">
                <a:latin typeface="Times New Roman" pitchFamily="18" charset="0"/>
                <a:cs typeface="Times New Roman" pitchFamily="18" charset="0"/>
              </a:rPr>
              <a:t>objectives that a business hopes and plans to achieve.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Setting goals is the starting point of effective management. Every business needs goals, and the program for guiding decisions to achieve those goals is called a strategy. </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Types of Strategy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514350" indent="-514350">
              <a:buAutoNum type="arabicParenR"/>
            </a:pPr>
            <a:r>
              <a:rPr lang="en-US" b="1" dirty="0" smtClean="0">
                <a:latin typeface="Times New Roman" pitchFamily="18" charset="0"/>
                <a:cs typeface="Times New Roman" pitchFamily="18" charset="0"/>
              </a:rPr>
              <a:t>Corporate strategy—</a:t>
            </a:r>
          </a:p>
          <a:p>
            <a:pPr marL="514350" indent="-514350">
              <a:buNone/>
            </a:pPr>
            <a:r>
              <a:rPr lang="en-US" dirty="0" smtClean="0">
                <a:latin typeface="Times New Roman" pitchFamily="18" charset="0"/>
                <a:cs typeface="Times New Roman" pitchFamily="18" charset="0"/>
              </a:rPr>
              <a:t>      Strategy for determining the firm’s overall attitude toward growth and the way it will manage its businesses or product lines.</a:t>
            </a:r>
          </a:p>
          <a:p>
            <a:pPr>
              <a:buNone/>
            </a:pPr>
            <a:endParaRPr lang="en-US" dirty="0" smtClean="0">
              <a:latin typeface="Times New Roman" pitchFamily="18" charset="0"/>
              <a:cs typeface="Times New Roman" pitchFamily="18" charset="0"/>
            </a:endParaRPr>
          </a:p>
          <a:p>
            <a:pPr marL="514350" indent="-514350">
              <a:buAutoNum type="arabicParenR" startAt="2"/>
            </a:pPr>
            <a:r>
              <a:rPr lang="en-US" b="1" dirty="0" smtClean="0">
                <a:latin typeface="Times New Roman" pitchFamily="18" charset="0"/>
                <a:cs typeface="Times New Roman" pitchFamily="18" charset="0"/>
              </a:rPr>
              <a:t>Business (or competitive) strategy—</a:t>
            </a:r>
          </a:p>
          <a:p>
            <a:pPr marL="514350" indent="-514350">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Strategy, at the business-unit or product-line level, focusing on a firm’s competitive position.</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3) Functional strategy—</a:t>
            </a:r>
          </a:p>
          <a:p>
            <a:pPr>
              <a:buNone/>
            </a:pPr>
            <a:r>
              <a:rPr lang="en-US" dirty="0" smtClean="0">
                <a:latin typeface="Times New Roman" pitchFamily="18" charset="0"/>
                <a:cs typeface="Times New Roman" pitchFamily="18" charset="0"/>
              </a:rPr>
              <a:t>    Strategy by which managers in specific areas decide how best to achieve corporate goals through productivity</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Setting Business Goals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Times New Roman" pitchFamily="18" charset="0"/>
                <a:cs typeface="Times New Roman" pitchFamily="18" charset="0"/>
              </a:rPr>
              <a:t>Goals are performance targets–the means by which organizations and their managers measure success or failure at every level.</a:t>
            </a:r>
          </a:p>
          <a:p>
            <a:pPr>
              <a:buNone/>
            </a:pPr>
            <a:endParaRPr lang="en-US"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Purposes of Goal Setting</a:t>
            </a:r>
          </a:p>
          <a:p>
            <a:pPr>
              <a:buNone/>
            </a:pPr>
            <a:r>
              <a:rPr lang="en-US" sz="2800" dirty="0" smtClean="0">
                <a:latin typeface="Times New Roman" pitchFamily="18" charset="0"/>
                <a:cs typeface="Times New Roman" pitchFamily="18" charset="0"/>
              </a:rPr>
              <a:t>1. to provide direction and guidance for managers at all levels</a:t>
            </a:r>
          </a:p>
          <a:p>
            <a:pPr>
              <a:buNone/>
            </a:pPr>
            <a:r>
              <a:rPr lang="en-US" sz="2800" dirty="0" smtClean="0">
                <a:latin typeface="Times New Roman" pitchFamily="18" charset="0"/>
                <a:cs typeface="Times New Roman" pitchFamily="18" charset="0"/>
              </a:rPr>
              <a:t>2. to help firms allocate resources</a:t>
            </a:r>
          </a:p>
          <a:p>
            <a:pPr>
              <a:buNone/>
            </a:pPr>
            <a:r>
              <a:rPr lang="en-US" sz="2800" dirty="0" smtClean="0">
                <a:latin typeface="Times New Roman" pitchFamily="18" charset="0"/>
                <a:cs typeface="Times New Roman" pitchFamily="18" charset="0"/>
              </a:rPr>
              <a:t>3. to help define corporate culture</a:t>
            </a:r>
          </a:p>
          <a:p>
            <a:pPr>
              <a:buNone/>
            </a:pPr>
            <a:r>
              <a:rPr lang="en-US" sz="2800" dirty="0" smtClean="0">
                <a:latin typeface="Times New Roman" pitchFamily="18" charset="0"/>
                <a:cs typeface="Times New Roman" pitchFamily="18" charset="0"/>
              </a:rPr>
              <a:t>4. to help managers assess performance</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Kinds of Goals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648200"/>
          </a:xfrm>
        </p:spPr>
        <p:txBody>
          <a:bodyPr>
            <a:noAutofit/>
          </a:bodyPr>
          <a:lstStyle/>
          <a:p>
            <a:r>
              <a:rPr lang="en-US" sz="2200" dirty="0" smtClean="0">
                <a:latin typeface="Times New Roman" pitchFamily="18" charset="0"/>
                <a:cs typeface="Times New Roman" pitchFamily="18" charset="0"/>
              </a:rPr>
              <a:t>Goals differ from company to company depending on the firm’s purpose and mission. </a:t>
            </a:r>
          </a:p>
          <a:p>
            <a:r>
              <a:rPr lang="en-US" sz="2200" dirty="0" smtClean="0">
                <a:latin typeface="Times New Roman" pitchFamily="18" charset="0"/>
                <a:cs typeface="Times New Roman" pitchFamily="18" charset="0"/>
              </a:rPr>
              <a:t>A firm’s basic mission is usually easy to identify. Businesses often have to rethink their missions as the competitive environment changes.</a:t>
            </a:r>
          </a:p>
          <a:p>
            <a:r>
              <a:rPr lang="en-US" sz="2200" dirty="0" smtClean="0">
                <a:latin typeface="Times New Roman" pitchFamily="18" charset="0"/>
                <a:cs typeface="Times New Roman" pitchFamily="18" charset="0"/>
              </a:rPr>
              <a:t>Three kinds of goals for every firm are:</a:t>
            </a:r>
          </a:p>
          <a:p>
            <a:pPr marL="457200" indent="-457200">
              <a:buAutoNum type="arabicParenR"/>
            </a:pPr>
            <a:r>
              <a:rPr lang="en-US" sz="2200" b="1" dirty="0" smtClean="0">
                <a:latin typeface="Times New Roman" pitchFamily="18" charset="0"/>
                <a:cs typeface="Times New Roman" pitchFamily="18" charset="0"/>
              </a:rPr>
              <a:t>long-term goals—goals set for an extended time, </a:t>
            </a:r>
            <a:r>
              <a:rPr lang="en-US" sz="2200" dirty="0" smtClean="0">
                <a:latin typeface="Times New Roman" pitchFamily="18" charset="0"/>
                <a:cs typeface="Times New Roman" pitchFamily="18" charset="0"/>
              </a:rPr>
              <a:t>typically 5 years or more into the future</a:t>
            </a:r>
          </a:p>
          <a:p>
            <a:pPr marL="457200" indent="-457200">
              <a:buAutoNum type="arabicParenR"/>
            </a:pPr>
            <a:r>
              <a:rPr lang="en-US" sz="2200" b="1" dirty="0" smtClean="0">
                <a:latin typeface="Times New Roman" pitchFamily="18" charset="0"/>
                <a:cs typeface="Times New Roman" pitchFamily="18" charset="0"/>
              </a:rPr>
              <a:t>intermediate goals—goals set for a period of 1 to 5</a:t>
            </a:r>
          </a:p>
          <a:p>
            <a:pPr>
              <a:buNone/>
            </a:pPr>
            <a:r>
              <a:rPr lang="en-US" sz="2200" dirty="0" smtClean="0">
                <a:latin typeface="Times New Roman" pitchFamily="18" charset="0"/>
                <a:cs typeface="Times New Roman" pitchFamily="18" charset="0"/>
              </a:rPr>
              <a:t>       years into the future</a:t>
            </a:r>
          </a:p>
          <a:p>
            <a:pPr>
              <a:buNone/>
            </a:pPr>
            <a:r>
              <a:rPr lang="en-US" sz="2200" dirty="0" smtClean="0">
                <a:latin typeface="Times New Roman" pitchFamily="18" charset="0"/>
                <a:cs typeface="Times New Roman" pitchFamily="18" charset="0"/>
              </a:rPr>
              <a:t>3)  </a:t>
            </a:r>
            <a:r>
              <a:rPr lang="en-US" sz="2200" b="1" dirty="0" smtClean="0">
                <a:latin typeface="Times New Roman" pitchFamily="18" charset="0"/>
                <a:cs typeface="Times New Roman" pitchFamily="18" charset="0"/>
              </a:rPr>
              <a:t>short-term goals—goals set for the very near future, </a:t>
            </a:r>
            <a:r>
              <a:rPr lang="en-US" sz="2200" dirty="0" smtClean="0">
                <a:latin typeface="Times New Roman" pitchFamily="18" charset="0"/>
                <a:cs typeface="Times New Roman" pitchFamily="18" charset="0"/>
              </a:rPr>
              <a:t>typically less than 1 year</a:t>
            </a:r>
            <a:endParaRPr lang="en-US" sz="2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 Hierarchy of Plans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rPr>
              <a:t>Strategic plans—</a:t>
            </a:r>
          </a:p>
          <a:p>
            <a:pPr>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Plans reflecting decisions about resource allocations, company priorities, and steps needed to meet strategic goals</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Tactical plans—</a:t>
            </a:r>
          </a:p>
          <a:p>
            <a:pPr>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Generally short-range plans concerned with implementing specific aspects of a company’s strategic plans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3. </a:t>
            </a:r>
            <a:r>
              <a:rPr lang="en-US" sz="2400" b="1" dirty="0" smtClean="0">
                <a:latin typeface="Times New Roman" pitchFamily="18" charset="0"/>
                <a:cs typeface="Times New Roman" pitchFamily="18" charset="0"/>
              </a:rPr>
              <a:t>Operational plans</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plans setting short-term targets for daily, weekly, or monthly performance</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Levels of Management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514350" indent="-514350">
              <a:buAutoNum type="arabicParenR"/>
            </a:pPr>
            <a:r>
              <a:rPr lang="en-US" b="1" dirty="0" smtClean="0">
                <a:latin typeface="Times New Roman" pitchFamily="18" charset="0"/>
                <a:cs typeface="Times New Roman" pitchFamily="18" charset="0"/>
              </a:rPr>
              <a:t>Top Managers—</a:t>
            </a:r>
          </a:p>
          <a:p>
            <a:pPr marL="514350" indent="-514350">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Managers responsible to the board of directors and stockholders for a firm’s overall performance and effectiveness. They set strategic goals, make long-range plans, establish major policies, and represent the company to the outside world.</a:t>
            </a:r>
          </a:p>
          <a:p>
            <a:pPr>
              <a:buNone/>
            </a:pPr>
            <a:endParaRPr lang="en-US" dirty="0" smtClean="0">
              <a:latin typeface="Times New Roman" pitchFamily="18" charset="0"/>
              <a:cs typeface="Times New Roman" pitchFamily="18" charset="0"/>
            </a:endParaRPr>
          </a:p>
          <a:p>
            <a:pPr marL="514350" indent="-514350">
              <a:buAutoNum type="arabicParenR" startAt="2"/>
            </a:pPr>
            <a:r>
              <a:rPr lang="en-US" b="1" dirty="0" smtClean="0">
                <a:latin typeface="Times New Roman" pitchFamily="18" charset="0"/>
                <a:cs typeface="Times New Roman" pitchFamily="18" charset="0"/>
              </a:rPr>
              <a:t>Middle Managers—</a:t>
            </a:r>
          </a:p>
          <a:p>
            <a:pPr marL="514350" indent="-514350">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Managers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responsible for implementing </a:t>
            </a:r>
            <a:r>
              <a:rPr lang="en-US" b="1"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strategies, policies, and decisions made by top managers. In more innovative management structures, they may function as team leaders, acting as consultants who must understand every department’s function and are granted more decision-making authority, previously reserved for high-ranking executives.</a:t>
            </a:r>
          </a:p>
          <a:p>
            <a:pPr>
              <a:buNone/>
            </a:pPr>
            <a:endParaRPr lang="en-US" dirty="0" smtClean="0">
              <a:latin typeface="Times New Roman" pitchFamily="18" charset="0"/>
              <a:cs typeface="Times New Roman" pitchFamily="18" charset="0"/>
            </a:endParaRPr>
          </a:p>
          <a:p>
            <a:pPr marL="514350" indent="-514350">
              <a:buAutoNum type="arabicParenR" startAt="3"/>
            </a:pPr>
            <a:r>
              <a:rPr lang="en-US" b="1" dirty="0" smtClean="0">
                <a:latin typeface="Times New Roman" pitchFamily="18" charset="0"/>
                <a:cs typeface="Times New Roman" pitchFamily="18" charset="0"/>
              </a:rPr>
              <a:t>First-line Managers—</a:t>
            </a:r>
          </a:p>
          <a:p>
            <a:pPr marL="514350" indent="-514350">
              <a:buNone/>
            </a:pPr>
            <a:r>
              <a:rPr lang="en-US" dirty="0" smtClean="0">
                <a:latin typeface="Times New Roman" pitchFamily="18" charset="0"/>
                <a:cs typeface="Times New Roman" pitchFamily="18" charset="0"/>
              </a:rPr>
              <a:t>       Managers responsible for supervising the work  of employees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 Areas of Management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a:buAutoNum type="arabicParenR"/>
            </a:pPr>
            <a:r>
              <a:rPr lang="en-US" sz="2000" b="1" dirty="0" smtClean="0">
                <a:latin typeface="Times New Roman" pitchFamily="18" charset="0"/>
                <a:cs typeface="Times New Roman" pitchFamily="18" charset="0"/>
              </a:rPr>
              <a:t>Human Resources Managers—managers responsible for hiring and </a:t>
            </a:r>
            <a:r>
              <a:rPr lang="en-US" sz="2000" dirty="0" smtClean="0">
                <a:latin typeface="Times New Roman" pitchFamily="18" charset="0"/>
                <a:cs typeface="Times New Roman" pitchFamily="18" charset="0"/>
              </a:rPr>
              <a:t>training employees, evaluating performance, and determining compensation.</a:t>
            </a:r>
          </a:p>
          <a:p>
            <a:pPr>
              <a:buAutoNum type="arabicParenR"/>
            </a:pPr>
            <a:r>
              <a:rPr lang="en-US" sz="2000" b="1" dirty="0" smtClean="0">
                <a:latin typeface="Times New Roman" pitchFamily="18" charset="0"/>
                <a:cs typeface="Times New Roman" pitchFamily="18" charset="0"/>
              </a:rPr>
              <a:t>Operations Managers—managers responsible for the production</a:t>
            </a:r>
          </a:p>
          <a:p>
            <a:pPr>
              <a:buNone/>
            </a:pPr>
            <a:r>
              <a:rPr lang="en-US" sz="2000" dirty="0" smtClean="0">
                <a:latin typeface="Times New Roman" pitchFamily="18" charset="0"/>
                <a:cs typeface="Times New Roman" pitchFamily="18" charset="0"/>
              </a:rPr>
              <a:t>       system, inventory and inventory control, and quality control.</a:t>
            </a:r>
          </a:p>
          <a:p>
            <a:pPr>
              <a:buAutoNum type="arabicParenR" startAt="3"/>
            </a:pPr>
            <a:r>
              <a:rPr lang="en-US" sz="2000" b="1" dirty="0" smtClean="0">
                <a:latin typeface="Times New Roman" pitchFamily="18" charset="0"/>
                <a:cs typeface="Times New Roman" pitchFamily="18" charset="0"/>
              </a:rPr>
              <a:t>Marketing Managers—managers responsible for the development, </a:t>
            </a:r>
            <a:r>
              <a:rPr lang="en-US" sz="2000" dirty="0" smtClean="0">
                <a:latin typeface="Times New Roman" pitchFamily="18" charset="0"/>
                <a:cs typeface="Times New Roman" pitchFamily="18" charset="0"/>
              </a:rPr>
              <a:t>pricing, promotion, and distribution of goods and services.</a:t>
            </a:r>
          </a:p>
          <a:p>
            <a:pPr>
              <a:buAutoNum type="arabicParenR" startAt="3"/>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Information Managers—managers responsible for designing and </a:t>
            </a:r>
            <a:r>
              <a:rPr lang="en-US" sz="2000" dirty="0" smtClean="0">
                <a:latin typeface="Times New Roman" pitchFamily="18" charset="0"/>
                <a:cs typeface="Times New Roman" pitchFamily="18" charset="0"/>
              </a:rPr>
              <a:t>implementing systems to gather, organize, and distribute information.</a:t>
            </a:r>
          </a:p>
          <a:p>
            <a:pPr>
              <a:buAutoNum type="arabicParenR" startAt="3"/>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Financial Managers—managers responsible for the firm’s accounting </a:t>
            </a:r>
            <a:r>
              <a:rPr lang="en-US" sz="2000" dirty="0" smtClean="0">
                <a:latin typeface="Times New Roman" pitchFamily="18" charset="0"/>
                <a:cs typeface="Times New Roman" pitchFamily="18" charset="0"/>
              </a:rPr>
              <a:t>functions and financial resources.</a:t>
            </a:r>
          </a:p>
          <a:p>
            <a:pPr>
              <a:buAutoNum type="arabicParenR" startAt="3"/>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Other Managers—some firms also employ other specialized managers, </a:t>
            </a:r>
            <a:r>
              <a:rPr lang="en-US" sz="2000" dirty="0" smtClean="0">
                <a:latin typeface="Times New Roman" pitchFamily="18" charset="0"/>
                <a:cs typeface="Times New Roman" pitchFamily="18" charset="0"/>
              </a:rPr>
              <a:t>such as public relations managers, research &amp; development managers, etc.</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Times New Roman" pitchFamily="18" charset="0"/>
                <a:cs typeface="Times New Roman" pitchFamily="18" charset="0"/>
              </a:rPr>
              <a:t>BASIC MANAGEMENT SKILLS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Autofit/>
          </a:bodyPr>
          <a:lstStyle/>
          <a:p>
            <a:pPr>
              <a:buNone/>
            </a:pPr>
            <a:r>
              <a:rPr lang="en-US" sz="1900" b="1" dirty="0" smtClean="0">
                <a:latin typeface="Times New Roman" pitchFamily="18" charset="0"/>
                <a:cs typeface="Times New Roman" pitchFamily="18" charset="0"/>
              </a:rPr>
              <a:t>1)   Technical Skills—skills needed to perform specialized tasks such as </a:t>
            </a:r>
            <a:r>
              <a:rPr lang="en-US" sz="1900" b="1" dirty="0" smtClean="0">
                <a:latin typeface="Times New Roman" pitchFamily="18" charset="0"/>
                <a:cs typeface="Times New Roman" pitchFamily="18" charset="0"/>
              </a:rPr>
              <a:t>writing </a:t>
            </a:r>
            <a:r>
              <a:rPr lang="en-US" sz="1900" dirty="0" smtClean="0">
                <a:latin typeface="Times New Roman" pitchFamily="18" charset="0"/>
                <a:cs typeface="Times New Roman" pitchFamily="18" charset="0"/>
              </a:rPr>
              <a:t>computer </a:t>
            </a:r>
            <a:r>
              <a:rPr lang="en-US" sz="1900" dirty="0" smtClean="0">
                <a:latin typeface="Times New Roman" pitchFamily="18" charset="0"/>
                <a:cs typeface="Times New Roman" pitchFamily="18" charset="0"/>
              </a:rPr>
              <a:t>code, drawing animated characters, or auditing a company’s records.</a:t>
            </a:r>
          </a:p>
          <a:p>
            <a:pPr>
              <a:buNone/>
            </a:pPr>
            <a:r>
              <a:rPr lang="en-US" sz="1900" b="1" dirty="0" smtClean="0">
                <a:latin typeface="Times New Roman" pitchFamily="18" charset="0"/>
                <a:cs typeface="Times New Roman" pitchFamily="18" charset="0"/>
              </a:rPr>
              <a:t>2)   Human Relations Skills—skills in understanding and getting along with</a:t>
            </a:r>
          </a:p>
          <a:p>
            <a:pPr>
              <a:buNone/>
            </a:pPr>
            <a:r>
              <a:rPr lang="en-US" sz="1900" dirty="0" smtClean="0">
                <a:latin typeface="Times New Roman" pitchFamily="18" charset="0"/>
                <a:cs typeface="Times New Roman" pitchFamily="18" charset="0"/>
              </a:rPr>
              <a:t>      people</a:t>
            </a:r>
            <a:r>
              <a:rPr lang="en-US" sz="1900" dirty="0" smtClean="0">
                <a:latin typeface="Times New Roman" pitchFamily="18" charset="0"/>
                <a:cs typeface="Times New Roman" pitchFamily="18" charset="0"/>
              </a:rPr>
              <a:t>, such as communicating and motivating.</a:t>
            </a:r>
          </a:p>
          <a:p>
            <a:pPr>
              <a:buNone/>
            </a:pPr>
            <a:r>
              <a:rPr lang="en-US" sz="1900" b="1" dirty="0" smtClean="0">
                <a:latin typeface="Times New Roman" pitchFamily="18" charset="0"/>
                <a:cs typeface="Times New Roman" pitchFamily="18" charset="0"/>
              </a:rPr>
              <a:t>3)  Conceptual Skills—abilities to think in the abstract, diagnose and </a:t>
            </a:r>
            <a:r>
              <a:rPr lang="en-US" sz="1900" b="1" dirty="0" smtClean="0">
                <a:latin typeface="Times New Roman" pitchFamily="18" charset="0"/>
                <a:cs typeface="Times New Roman" pitchFamily="18" charset="0"/>
              </a:rPr>
              <a:t>analyze </a:t>
            </a:r>
            <a:r>
              <a:rPr lang="en-US" sz="1900" dirty="0" smtClean="0">
                <a:latin typeface="Times New Roman" pitchFamily="18" charset="0"/>
                <a:cs typeface="Times New Roman" pitchFamily="18" charset="0"/>
              </a:rPr>
              <a:t>different </a:t>
            </a:r>
            <a:r>
              <a:rPr lang="en-US" sz="1900" dirty="0" smtClean="0">
                <a:latin typeface="Times New Roman" pitchFamily="18" charset="0"/>
                <a:cs typeface="Times New Roman" pitchFamily="18" charset="0"/>
              </a:rPr>
              <a:t>situations, and see beyond the present situation to recognize </a:t>
            </a:r>
            <a:r>
              <a:rPr lang="en-US" sz="1900" dirty="0" smtClean="0">
                <a:latin typeface="Times New Roman" pitchFamily="18" charset="0"/>
                <a:cs typeface="Times New Roman" pitchFamily="18" charset="0"/>
              </a:rPr>
              <a:t>future market </a:t>
            </a:r>
            <a:r>
              <a:rPr lang="en-US" sz="1900" dirty="0" smtClean="0">
                <a:latin typeface="Times New Roman" pitchFamily="18" charset="0"/>
                <a:cs typeface="Times New Roman" pitchFamily="18" charset="0"/>
              </a:rPr>
              <a:t>opportunities and threats.</a:t>
            </a:r>
          </a:p>
          <a:p>
            <a:pPr>
              <a:buNone/>
            </a:pPr>
            <a:r>
              <a:rPr lang="en-US" sz="1900" b="1" dirty="0" smtClean="0">
                <a:latin typeface="Times New Roman" pitchFamily="18" charset="0"/>
                <a:cs typeface="Times New Roman" pitchFamily="18" charset="0"/>
              </a:rPr>
              <a:t>4)   Decision-Making Skills—skills in defining problems and selecting </a:t>
            </a:r>
            <a:r>
              <a:rPr lang="en-US" sz="1900" b="1" smtClean="0">
                <a:latin typeface="Times New Roman" pitchFamily="18" charset="0"/>
                <a:cs typeface="Times New Roman" pitchFamily="18" charset="0"/>
              </a:rPr>
              <a:t>the </a:t>
            </a:r>
            <a:r>
              <a:rPr lang="en-US" sz="1900" b="1" smtClean="0">
                <a:latin typeface="Times New Roman" pitchFamily="18" charset="0"/>
                <a:cs typeface="Times New Roman" pitchFamily="18" charset="0"/>
              </a:rPr>
              <a:t>best </a:t>
            </a:r>
            <a:r>
              <a:rPr lang="en-US" sz="1900" smtClean="0">
                <a:latin typeface="Times New Roman" pitchFamily="18" charset="0"/>
                <a:cs typeface="Times New Roman" pitchFamily="18" charset="0"/>
              </a:rPr>
              <a:t>course </a:t>
            </a:r>
            <a:r>
              <a:rPr lang="en-US" sz="1900" dirty="0" smtClean="0">
                <a:latin typeface="Times New Roman" pitchFamily="18" charset="0"/>
                <a:cs typeface="Times New Roman" pitchFamily="18" charset="0"/>
              </a:rPr>
              <a:t>of action. Basic steps in decision making:</a:t>
            </a:r>
          </a:p>
          <a:p>
            <a:r>
              <a:rPr lang="en-US" sz="1900" dirty="0" err="1" smtClean="0">
                <a:latin typeface="Times New Roman" pitchFamily="18" charset="0"/>
                <a:cs typeface="Times New Roman" pitchFamily="18" charset="0"/>
              </a:rPr>
              <a:t>i</a:t>
            </a:r>
            <a:r>
              <a:rPr lang="en-US" sz="1900" dirty="0" smtClean="0">
                <a:latin typeface="Times New Roman" pitchFamily="18" charset="0"/>
                <a:cs typeface="Times New Roman" pitchFamily="18" charset="0"/>
              </a:rPr>
              <a:t>. define the problem, gather facts, and identify alternative solutions</a:t>
            </a:r>
          </a:p>
          <a:p>
            <a:r>
              <a:rPr lang="en-US" sz="1900" dirty="0" smtClean="0">
                <a:latin typeface="Times New Roman" pitchFamily="18" charset="0"/>
                <a:cs typeface="Times New Roman" pitchFamily="18" charset="0"/>
              </a:rPr>
              <a:t>ii. evaluate each alternative and select the best one</a:t>
            </a:r>
          </a:p>
          <a:p>
            <a:r>
              <a:rPr lang="en-US" sz="1900" dirty="0" smtClean="0">
                <a:latin typeface="Times New Roman" pitchFamily="18" charset="0"/>
                <a:cs typeface="Times New Roman" pitchFamily="18" charset="0"/>
              </a:rPr>
              <a:t>iii. implement the chosen alternative, periodically following up </a:t>
            </a:r>
            <a:r>
              <a:rPr lang="en-US" sz="1900" dirty="0" smtClean="0">
                <a:latin typeface="Times New Roman" pitchFamily="18" charset="0"/>
                <a:cs typeface="Times New Roman" pitchFamily="18" charset="0"/>
              </a:rPr>
              <a:t>and evaluating </a:t>
            </a:r>
            <a:r>
              <a:rPr lang="en-US" sz="1900" dirty="0" smtClean="0">
                <a:latin typeface="Times New Roman" pitchFamily="18" charset="0"/>
                <a:cs typeface="Times New Roman" pitchFamily="18" charset="0"/>
              </a:rPr>
              <a:t>the effectiveness of that choice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816</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4</vt:lpstr>
      <vt:lpstr>Slide 2</vt:lpstr>
      <vt:lpstr>Types of Strategy</vt:lpstr>
      <vt:lpstr>Setting Business Goals</vt:lpstr>
      <vt:lpstr>Kinds of Goals</vt:lpstr>
      <vt:lpstr>A Hierarchy of Plans</vt:lpstr>
      <vt:lpstr>Levels of Management</vt:lpstr>
      <vt:lpstr> Areas of Management</vt:lpstr>
      <vt:lpstr>BASIC MANAGEMENT SKILLS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Shahzeb Anwar</dc:creator>
  <cp:lastModifiedBy>Shahzeb Anwar</cp:lastModifiedBy>
  <cp:revision>26</cp:revision>
  <dcterms:created xsi:type="dcterms:W3CDTF">2006-08-16T00:00:00Z</dcterms:created>
  <dcterms:modified xsi:type="dcterms:W3CDTF">2019-03-26T23:46:19Z</dcterms:modified>
</cp:coreProperties>
</file>