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5" r:id="rId4"/>
    <p:sldId id="257" r:id="rId5"/>
    <p:sldId id="258" r:id="rId6"/>
    <p:sldId id="259" r:id="rId7"/>
    <p:sldId id="260" r:id="rId8"/>
    <p:sldId id="261" r:id="rId9"/>
    <p:sldId id="262" r:id="rId10"/>
    <p:sldId id="263" r:id="rId11"/>
    <p:sldId id="264" r:id="rId12"/>
    <p:sldId id="265" r:id="rId13"/>
    <p:sldId id="269" r:id="rId14"/>
    <p:sldId id="273" r:id="rId15"/>
    <p:sldId id="270" r:id="rId16"/>
    <p:sldId id="271" r:id="rId17"/>
    <p:sldId id="272" r:id="rId18"/>
    <p:sldId id="266" r:id="rId19"/>
    <p:sldId id="267" r:id="rId20"/>
    <p:sldId id="268"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a:solidFill>
                  <a:prstClr val="black"/>
                </a:solidFill>
                <a:latin typeface="Times New Roman" panose="02020603050405020304" pitchFamily="18" charset="0"/>
                <a:cs typeface="Times New Roman" panose="02020603050405020304" pitchFamily="18" charset="0"/>
              </a:rPr>
              <a:t>Lecture 4</a:t>
            </a:r>
            <a:endParaRPr lang="en-US"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pPr lvl="0"/>
            <a:r>
              <a:rPr lang="en-US" sz="3600" dirty="0">
                <a:solidFill>
                  <a:prstClr val="black"/>
                </a:solidFill>
                <a:latin typeface="Times New Roman" pitchFamily="18" charset="0"/>
                <a:cs typeface="Times New Roman" pitchFamily="18" charset="0"/>
              </a:rPr>
              <a:t>Instructor</a:t>
            </a:r>
            <a:r>
              <a:rPr lang="en-US" sz="3600" dirty="0" smtClean="0">
                <a:solidFill>
                  <a:prstClr val="black"/>
                </a:solidFill>
                <a:latin typeface="Times New Roman" pitchFamily="18" charset="0"/>
                <a:cs typeface="Times New Roman" pitchFamily="18" charset="0"/>
              </a:rPr>
              <a:t>: Engr</a:t>
            </a:r>
            <a:r>
              <a:rPr lang="en-US" sz="3600" dirty="0">
                <a:solidFill>
                  <a:prstClr val="black"/>
                </a:solidFill>
                <a:latin typeface="Times New Roman" pitchFamily="18" charset="0"/>
                <a:cs typeface="Times New Roman" pitchFamily="18" charset="0"/>
              </a:rPr>
              <a:t>. Syed Ashraf Ali</a:t>
            </a:r>
          </a:p>
          <a:p>
            <a:endParaRPr lang="en-US" dirty="0"/>
          </a:p>
        </p:txBody>
      </p:sp>
    </p:spTree>
    <p:extLst>
      <p:ext uri="{BB962C8B-B14F-4D97-AF65-F5344CB8AC3E}">
        <p14:creationId xmlns:p14="http://schemas.microsoft.com/office/powerpoint/2010/main" val="6507093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Understandable</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sz="2400" dirty="0" smtClean="0">
                <a:latin typeface="Times New Roman" pitchFamily="18" charset="0"/>
                <a:cs typeface="Times New Roman" pitchFamily="18" charset="0"/>
              </a:rPr>
              <a:t>Adds two numbers and stores the result</a:t>
            </a:r>
          </a:p>
          <a:p>
            <a:pPr>
              <a:buFont typeface="Wingdings" pitchFamily="2" charset="2"/>
              <a:buChar char="ü"/>
            </a:pPr>
            <a:r>
              <a:rPr lang="en-US" sz="2400" dirty="0" smtClean="0">
                <a:latin typeface="Times New Roman" pitchFamily="18" charset="0"/>
                <a:cs typeface="Times New Roman" pitchFamily="18" charset="0"/>
              </a:rPr>
              <a:t>High Level Language;</a:t>
            </a:r>
          </a:p>
          <a:p>
            <a:pPr lvl="1">
              <a:buFontTx/>
              <a:buNone/>
            </a:pPr>
            <a:r>
              <a:rPr lang="en-US" sz="2400" dirty="0" smtClean="0">
                <a:latin typeface="Times New Roman" pitchFamily="18" charset="0"/>
                <a:cs typeface="Times New Roman" pitchFamily="18" charset="0"/>
              </a:rPr>
              <a:t>int main()</a:t>
            </a:r>
          </a:p>
          <a:p>
            <a:pPr lvl="1">
              <a:buFontTx/>
              <a:buNone/>
            </a:pPr>
            <a:r>
              <a:rPr lang="en-US" sz="2400" dirty="0" smtClean="0">
                <a:latin typeface="Times New Roman" pitchFamily="18" charset="0"/>
                <a:cs typeface="Times New Roman" pitchFamily="18" charset="0"/>
              </a:rPr>
              <a:t>{</a:t>
            </a:r>
          </a:p>
          <a:p>
            <a:pPr lvl="1">
              <a:buFontTx/>
              <a:buNone/>
            </a:pPr>
            <a:r>
              <a:rPr lang="en-US" sz="2400" dirty="0" smtClean="0">
                <a:latin typeface="Times New Roman" pitchFamily="18" charset="0"/>
                <a:cs typeface="Times New Roman" pitchFamily="18" charset="0"/>
              </a:rPr>
              <a:t>	//assign to the variable result the value of 5 + 10</a:t>
            </a:r>
          </a:p>
          <a:p>
            <a:pPr lvl="1">
              <a:buFontTx/>
              <a:buNone/>
            </a:pPr>
            <a:r>
              <a:rPr lang="en-US" sz="2400" dirty="0" smtClean="0">
                <a:latin typeface="Times New Roman" pitchFamily="18" charset="0"/>
                <a:cs typeface="Times New Roman" pitchFamily="18" charset="0"/>
              </a:rPr>
              <a:t>	int result = 5 + 10;</a:t>
            </a:r>
          </a:p>
          <a:p>
            <a:pPr lvl="1">
              <a:buFontTx/>
              <a:buNone/>
            </a:pPr>
            <a:endParaRPr lang="en-US" sz="2400" dirty="0" smtClean="0">
              <a:latin typeface="Times New Roman" pitchFamily="18" charset="0"/>
              <a:cs typeface="Times New Roman" pitchFamily="18" charset="0"/>
            </a:endParaRPr>
          </a:p>
          <a:p>
            <a:pPr lvl="1">
              <a:buFontTx/>
              <a:buNone/>
            </a:pPr>
            <a:r>
              <a:rPr lang="en-US" sz="2400" dirty="0" smtClean="0">
                <a:latin typeface="Times New Roman" pitchFamily="18" charset="0"/>
                <a:cs typeface="Times New Roman" pitchFamily="18" charset="0"/>
              </a:rPr>
              <a:t>	return 0;</a:t>
            </a:r>
          </a:p>
          <a:p>
            <a:pPr lvl="1">
              <a:buFontTx/>
              <a:buNone/>
            </a:pPr>
            <a:r>
              <a:rPr lang="en-US" sz="2400" dirty="0" smtClean="0">
                <a:latin typeface="Times New Roman" pitchFamily="18" charset="0"/>
                <a:cs typeface="Times New Roman" pitchFamily="18" charset="0"/>
              </a:rPr>
              <a:t>}</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Ease of Writing</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458200" cy="4724400"/>
          </a:xfrm>
        </p:spPr>
        <p:txBody>
          <a:bodyPr>
            <a:normAutofit/>
          </a:bodyPr>
          <a:lstStyle/>
          <a:p>
            <a:pPr>
              <a:lnSpc>
                <a:spcPct val="150000"/>
              </a:lnSpc>
              <a:buFont typeface="Wingdings" pitchFamily="2" charset="2"/>
              <a:buChar char="Ø"/>
            </a:pPr>
            <a:r>
              <a:rPr lang="en-US" sz="2400" dirty="0" smtClean="0">
                <a:latin typeface="Times New Roman" pitchFamily="18" charset="0"/>
                <a:cs typeface="Times New Roman" pitchFamily="18" charset="0"/>
              </a:rPr>
              <a:t>Low Level Language;</a:t>
            </a:r>
          </a:p>
          <a:p>
            <a:pPr lvl="1">
              <a:lnSpc>
                <a:spcPct val="150000"/>
              </a:lnSpc>
              <a:buFont typeface="Wingdings" pitchFamily="2" charset="2"/>
              <a:buChar char="ü"/>
            </a:pPr>
            <a:r>
              <a:rPr lang="en-US" sz="2400" dirty="0" smtClean="0">
                <a:latin typeface="Times New Roman" pitchFamily="18" charset="0"/>
                <a:cs typeface="Times New Roman" pitchFamily="18" charset="0"/>
              </a:rPr>
              <a:t>Designed for the ease of the computer running the language,</a:t>
            </a:r>
          </a:p>
          <a:p>
            <a:pPr lvl="1">
              <a:lnSpc>
                <a:spcPct val="150000"/>
              </a:lnSpc>
              <a:buFont typeface="Wingdings" pitchFamily="2" charset="2"/>
              <a:buChar char="ü"/>
            </a:pPr>
            <a:r>
              <a:rPr lang="en-US" sz="2400" dirty="0" smtClean="0">
                <a:latin typeface="Times New Roman" pitchFamily="18" charset="0"/>
                <a:cs typeface="Times New Roman" pitchFamily="18" charset="0"/>
              </a:rPr>
              <a:t>Difficult for user to read and write.</a:t>
            </a:r>
          </a:p>
          <a:p>
            <a:pPr lvl="1">
              <a:lnSpc>
                <a:spcPct val="150000"/>
              </a:lnSpc>
            </a:pPr>
            <a:endParaRPr lang="en-US" sz="2400" dirty="0" smtClean="0">
              <a:latin typeface="Times New Roman" pitchFamily="18" charset="0"/>
              <a:cs typeface="Times New Roman" pitchFamily="18" charset="0"/>
            </a:endParaRPr>
          </a:p>
          <a:p>
            <a:pPr>
              <a:lnSpc>
                <a:spcPct val="150000"/>
              </a:lnSpc>
              <a:buFont typeface="Wingdings" pitchFamily="2" charset="2"/>
              <a:buChar char="Ø"/>
            </a:pPr>
            <a:r>
              <a:rPr lang="en-US" sz="2400" dirty="0" smtClean="0">
                <a:latin typeface="Times New Roman" pitchFamily="18" charset="0"/>
                <a:cs typeface="Times New Roman" pitchFamily="18" charset="0"/>
              </a:rPr>
              <a:t>High Level Language;</a:t>
            </a:r>
          </a:p>
          <a:p>
            <a:pPr lvl="1">
              <a:lnSpc>
                <a:spcPct val="150000"/>
              </a:lnSpc>
              <a:buFont typeface="Wingdings" pitchFamily="2" charset="2"/>
              <a:buChar char="ü"/>
            </a:pPr>
            <a:r>
              <a:rPr lang="en-US" sz="2400" dirty="0" smtClean="0">
                <a:latin typeface="Times New Roman" pitchFamily="18" charset="0"/>
                <a:cs typeface="Times New Roman" pitchFamily="18" charset="0"/>
              </a:rPr>
              <a:t>Designed for the ease of the person writing the language,</a:t>
            </a:r>
          </a:p>
          <a:p>
            <a:pPr lvl="1">
              <a:lnSpc>
                <a:spcPct val="150000"/>
              </a:lnSpc>
              <a:buFont typeface="Wingdings" pitchFamily="2" charset="2"/>
              <a:buChar char="ü"/>
            </a:pPr>
            <a:r>
              <a:rPr lang="en-US" sz="2400" dirty="0" smtClean="0">
                <a:latin typeface="Times New Roman" pitchFamily="18" charset="0"/>
                <a:cs typeface="Times New Roman" pitchFamily="18" charset="0"/>
              </a:rPr>
              <a:t>Using language that user can understand, English.</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Running Speed</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Font typeface="Wingdings" pitchFamily="2" charset="2"/>
              <a:buChar char="Ø"/>
            </a:pPr>
            <a:r>
              <a:rPr lang="en-US" sz="2400" dirty="0" smtClean="0">
                <a:latin typeface="Times New Roman" pitchFamily="18" charset="0"/>
                <a:cs typeface="Times New Roman" pitchFamily="18" charset="0"/>
              </a:rPr>
              <a:t>Low Level Language;</a:t>
            </a:r>
          </a:p>
          <a:p>
            <a:pPr lvl="1">
              <a:buFont typeface="Wingdings" pitchFamily="2" charset="2"/>
              <a:buChar char="ü"/>
            </a:pPr>
            <a:r>
              <a:rPr lang="en-US" sz="2400" dirty="0" smtClean="0">
                <a:latin typeface="Times New Roman" pitchFamily="18" charset="0"/>
                <a:cs typeface="Times New Roman" pitchFamily="18" charset="0"/>
              </a:rPr>
              <a:t>Faster,</a:t>
            </a:r>
          </a:p>
          <a:p>
            <a:pPr lvl="1">
              <a:buFont typeface="Wingdings" pitchFamily="2" charset="2"/>
              <a:buChar char="ü"/>
            </a:pPr>
            <a:r>
              <a:rPr lang="en-US" sz="2400" dirty="0" smtClean="0">
                <a:latin typeface="Times New Roman" pitchFamily="18" charset="0"/>
                <a:cs typeface="Times New Roman" pitchFamily="18" charset="0"/>
              </a:rPr>
              <a:t>No need to compile,</a:t>
            </a:r>
          </a:p>
          <a:p>
            <a:pPr lvl="1">
              <a:buFont typeface="Wingdings" pitchFamily="2" charset="2"/>
              <a:buChar char="ü"/>
            </a:pPr>
            <a:r>
              <a:rPr lang="en-US" sz="2400" dirty="0" smtClean="0">
                <a:latin typeface="Times New Roman" pitchFamily="18" charset="0"/>
                <a:cs typeface="Times New Roman" pitchFamily="18" charset="0"/>
              </a:rPr>
              <a:t>More efficient.</a:t>
            </a:r>
          </a:p>
          <a:p>
            <a:pPr lvl="1">
              <a:buFont typeface="Wingdings" pitchFamily="2" charset="2"/>
              <a:buChar char="Ø"/>
            </a:pPr>
            <a:endParaRPr lang="en-US" sz="2400" dirty="0" smtClean="0">
              <a:latin typeface="Times New Roman" pitchFamily="18" charset="0"/>
              <a:cs typeface="Times New Roman" pitchFamily="18" charset="0"/>
            </a:endParaRPr>
          </a:p>
          <a:p>
            <a:pPr>
              <a:buFont typeface="Wingdings" pitchFamily="2" charset="2"/>
              <a:buChar char="Ø"/>
            </a:pPr>
            <a:r>
              <a:rPr lang="en-US" sz="2400" dirty="0" smtClean="0">
                <a:latin typeface="Times New Roman" pitchFamily="18" charset="0"/>
                <a:cs typeface="Times New Roman" pitchFamily="18" charset="0"/>
              </a:rPr>
              <a:t>High Level Language;</a:t>
            </a:r>
          </a:p>
          <a:p>
            <a:pPr lvl="1">
              <a:buFont typeface="Wingdings" pitchFamily="2" charset="2"/>
              <a:buChar char="ü"/>
            </a:pPr>
            <a:r>
              <a:rPr lang="en-US" sz="2400" dirty="0" smtClean="0">
                <a:latin typeface="Times New Roman" pitchFamily="18" charset="0"/>
                <a:cs typeface="Times New Roman" pitchFamily="18" charset="0"/>
              </a:rPr>
              <a:t>Need compiler or interpreter,</a:t>
            </a:r>
          </a:p>
          <a:p>
            <a:pPr lvl="1">
              <a:buFont typeface="Wingdings" pitchFamily="2" charset="2"/>
              <a:buChar char="ü"/>
            </a:pPr>
            <a:r>
              <a:rPr lang="en-US" sz="2400" dirty="0" smtClean="0">
                <a:latin typeface="Times New Roman" pitchFamily="18" charset="0"/>
                <a:cs typeface="Times New Roman" pitchFamily="18" charset="0"/>
              </a:rPr>
              <a:t>Translate into machine code,</a:t>
            </a:r>
          </a:p>
          <a:p>
            <a:pPr lvl="1">
              <a:buFont typeface="Wingdings" pitchFamily="2" charset="2"/>
              <a:buChar char="ü"/>
            </a:pPr>
            <a:r>
              <a:rPr lang="en-US" sz="2400" dirty="0" smtClean="0">
                <a:latin typeface="Times New Roman" pitchFamily="18" charset="0"/>
                <a:cs typeface="Times New Roman" pitchFamily="18" charset="0"/>
              </a:rPr>
              <a:t>Lower speed execution.</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Compiler and Interpreter</a:t>
            </a:r>
            <a:endParaRPr lang="en-US" b="1" dirty="0"/>
          </a:p>
        </p:txBody>
      </p:sp>
      <p:sp>
        <p:nvSpPr>
          <p:cNvPr id="3" name="Content Placeholder 2"/>
          <p:cNvSpPr>
            <a:spLocks noGrp="1"/>
          </p:cNvSpPr>
          <p:nvPr>
            <p:ph idx="1"/>
          </p:nvPr>
        </p:nvSpPr>
        <p:spPr/>
        <p:txBody>
          <a:bodyPr/>
          <a:lstStyle/>
          <a:p>
            <a:pPr>
              <a:lnSpc>
                <a:spcPct val="150000"/>
              </a:lnSpc>
              <a:buFont typeface="Wingdings" pitchFamily="2" charset="2"/>
              <a:buChar char="Ø"/>
            </a:pPr>
            <a:r>
              <a:rPr lang="en-US" sz="2400" dirty="0" smtClean="0">
                <a:latin typeface="Times New Roman" pitchFamily="18" charset="0"/>
                <a:cs typeface="Times New Roman" pitchFamily="18" charset="0"/>
              </a:rPr>
              <a:t>Computer programs are compiled or interpreted.</a:t>
            </a:r>
          </a:p>
          <a:p>
            <a:pPr>
              <a:lnSpc>
                <a:spcPct val="150000"/>
              </a:lnSpc>
              <a:buFont typeface="Wingdings" pitchFamily="2" charset="2"/>
              <a:buChar char="Ø"/>
            </a:pPr>
            <a:r>
              <a:rPr lang="en-US" sz="2400" dirty="0" smtClean="0">
                <a:latin typeface="Times New Roman" pitchFamily="18" charset="0"/>
                <a:cs typeface="Times New Roman" pitchFamily="18" charset="0"/>
              </a:rPr>
              <a:t> Languages like Assembly Language, C, C++ were almost always compiled into machine code.</a:t>
            </a:r>
          </a:p>
          <a:p>
            <a:pPr>
              <a:lnSpc>
                <a:spcPct val="150000"/>
              </a:lnSpc>
              <a:buFont typeface="Wingdings" pitchFamily="2" charset="2"/>
              <a:buChar char="Ø"/>
            </a:pPr>
            <a:r>
              <a:rPr lang="en-US" sz="2400" dirty="0" smtClean="0">
                <a:latin typeface="Times New Roman" pitchFamily="18" charset="0"/>
                <a:cs typeface="Times New Roman" pitchFamily="18" charset="0"/>
              </a:rPr>
              <a:t>Languages like Basic and JavaScript were usually interpreted.</a:t>
            </a:r>
          </a:p>
          <a:p>
            <a:pPr marL="0" indent="0">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Compiler</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876800"/>
          </a:xfrm>
        </p:spPr>
        <p:txBody>
          <a:bodyPr>
            <a:normAutofit/>
          </a:bodyPr>
          <a:lstStyle/>
          <a:p>
            <a:pPr algn="just">
              <a:buFont typeface="Wingdings" pitchFamily="2" charset="2"/>
              <a:buChar char="Ø"/>
            </a:pPr>
            <a:r>
              <a:rPr lang="en-US" sz="2400" dirty="0" smtClean="0">
                <a:latin typeface="Times New Roman" pitchFamily="18" charset="0"/>
                <a:cs typeface="Times New Roman" pitchFamily="18" charset="0"/>
              </a:rPr>
              <a:t>A compiler is a program that translates user readable source code into computer executable machine code. </a:t>
            </a:r>
          </a:p>
          <a:p>
            <a:pPr algn="just">
              <a:buFont typeface="Wingdings" pitchFamily="2" charset="2"/>
              <a:buChar char="Ø"/>
            </a:pPr>
            <a:r>
              <a:rPr lang="en-US" sz="2400" dirty="0" smtClean="0">
                <a:latin typeface="Times New Roman" pitchFamily="18" charset="0"/>
                <a:cs typeface="Times New Roman" pitchFamily="18" charset="0"/>
              </a:rPr>
              <a:t>To do this successfully the human readable code must comply with the syntax rules of whichever programming language it is written in.</a:t>
            </a:r>
          </a:p>
          <a:p>
            <a:pPr algn="just">
              <a:buFont typeface="Wingdings" pitchFamily="2" charset="2"/>
              <a:buChar char="Ø"/>
            </a:pPr>
            <a:r>
              <a:rPr lang="en-US" sz="2400" dirty="0" smtClean="0">
                <a:latin typeface="Times New Roman" pitchFamily="18" charset="0"/>
                <a:cs typeface="Times New Roman" pitchFamily="18" charset="0"/>
              </a:rPr>
              <a:t> The compiler is only a program and cannot fix your programs for you. If you make a mistake, you have to correct the syntax or it won't compile. </a:t>
            </a:r>
          </a:p>
          <a:p>
            <a:pPr algn="just">
              <a:buFont typeface="Wingdings" pitchFamily="2" charset="2"/>
              <a:buChar char="Ø"/>
            </a:pPr>
            <a:r>
              <a:rPr lang="en-US" sz="2400" dirty="0" smtClean="0">
                <a:latin typeface="Times New Roman" pitchFamily="18" charset="0"/>
                <a:cs typeface="Times New Roman" pitchFamily="18" charset="0"/>
              </a:rPr>
              <a:t>What happens When You Compile Code;</a:t>
            </a:r>
          </a:p>
          <a:p>
            <a:pPr lvl="1" algn="just">
              <a:buFont typeface="Wingdings" pitchFamily="2" charset="2"/>
              <a:buChar char="ü"/>
            </a:pPr>
            <a:r>
              <a:rPr lang="en-US" sz="2400" dirty="0" smtClean="0">
                <a:latin typeface="Times New Roman" pitchFamily="18" charset="0"/>
                <a:cs typeface="Times New Roman" pitchFamily="18" charset="0"/>
              </a:rPr>
              <a:t>A compiler's complexity depends on the syntax of the language and how much abstraction that programming language provides. </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Compiling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lnSpc>
                <a:spcPct val="150000"/>
              </a:lnSpc>
              <a:buFont typeface="Wingdings" pitchFamily="2" charset="2"/>
              <a:buChar char="Ø"/>
            </a:pPr>
            <a:r>
              <a:rPr lang="en-US" sz="2400" dirty="0" smtClean="0">
                <a:latin typeface="Times New Roman" pitchFamily="18" charset="0"/>
                <a:cs typeface="Times New Roman" pitchFamily="18" charset="0"/>
              </a:rPr>
              <a:t>To write a program takes these steps;</a:t>
            </a:r>
          </a:p>
          <a:p>
            <a:pPr lvl="1" algn="just">
              <a:lnSpc>
                <a:spcPct val="150000"/>
              </a:lnSpc>
              <a:buFont typeface="Wingdings" pitchFamily="2" charset="2"/>
              <a:buChar char="ü"/>
            </a:pPr>
            <a:r>
              <a:rPr lang="en-US" sz="2400" dirty="0" smtClean="0">
                <a:latin typeface="Times New Roman" pitchFamily="18" charset="0"/>
                <a:cs typeface="Times New Roman" pitchFamily="18" charset="0"/>
              </a:rPr>
              <a:t>Edit the Program, </a:t>
            </a:r>
          </a:p>
          <a:p>
            <a:pPr lvl="1" algn="just">
              <a:lnSpc>
                <a:spcPct val="150000"/>
              </a:lnSpc>
              <a:buFont typeface="Wingdings" pitchFamily="2" charset="2"/>
              <a:buChar char="ü"/>
            </a:pPr>
            <a:r>
              <a:rPr lang="en-US" sz="2400" dirty="0" smtClean="0">
                <a:latin typeface="Times New Roman" pitchFamily="18" charset="0"/>
                <a:cs typeface="Times New Roman" pitchFamily="18" charset="0"/>
              </a:rPr>
              <a:t>Compile the program into Machine code files,</a:t>
            </a:r>
          </a:p>
          <a:p>
            <a:pPr lvl="1" algn="just">
              <a:lnSpc>
                <a:spcPct val="150000"/>
              </a:lnSpc>
              <a:buFont typeface="Wingdings" pitchFamily="2" charset="2"/>
              <a:buChar char="ü"/>
            </a:pPr>
            <a:r>
              <a:rPr lang="en-US" sz="2400" dirty="0" smtClean="0">
                <a:latin typeface="Times New Roman" pitchFamily="18" charset="0"/>
                <a:cs typeface="Times New Roman" pitchFamily="18" charset="0"/>
              </a:rPr>
              <a:t>Link the Machine code files into a run able program,</a:t>
            </a:r>
          </a:p>
          <a:p>
            <a:pPr lvl="1" algn="just">
              <a:lnSpc>
                <a:spcPct val="150000"/>
              </a:lnSpc>
              <a:buFont typeface="Wingdings" pitchFamily="2" charset="2"/>
              <a:buChar char="ü"/>
            </a:pPr>
            <a:r>
              <a:rPr lang="en-US" sz="2400" dirty="0" smtClean="0">
                <a:latin typeface="Times New Roman" pitchFamily="18" charset="0"/>
                <a:cs typeface="Times New Roman" pitchFamily="18" charset="0"/>
              </a:rPr>
              <a:t> Run the Program With some languages.</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Interpreting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17638"/>
            <a:ext cx="8458200" cy="5135562"/>
          </a:xfrm>
        </p:spPr>
        <p:txBody>
          <a:bodyPr>
            <a:normAutofit lnSpcReduction="10000"/>
          </a:bodyPr>
          <a:lstStyle/>
          <a:p>
            <a:pPr algn="just">
              <a:lnSpc>
                <a:spcPct val="150000"/>
              </a:lnSpc>
              <a:buFont typeface="Wingdings" pitchFamily="2" charset="2"/>
              <a:buChar char="Ø"/>
            </a:pPr>
            <a:r>
              <a:rPr lang="en-US" sz="2400" dirty="0" smtClean="0">
                <a:latin typeface="Times New Roman" pitchFamily="18" charset="0"/>
                <a:cs typeface="Times New Roman" pitchFamily="18" charset="0"/>
              </a:rPr>
              <a:t>The steps to run a program via an interpreter are;</a:t>
            </a:r>
          </a:p>
          <a:p>
            <a:pPr algn="just">
              <a:lnSpc>
                <a:spcPct val="150000"/>
              </a:lnSpc>
              <a:buFont typeface="Wingdings" pitchFamily="2" charset="2"/>
              <a:buChar char="ü"/>
            </a:pPr>
            <a:r>
              <a:rPr lang="en-US" sz="2400" dirty="0" smtClean="0">
                <a:latin typeface="Times New Roman" pitchFamily="18" charset="0"/>
                <a:cs typeface="Times New Roman" pitchFamily="18" charset="0"/>
              </a:rPr>
              <a:t>Edit the Program, </a:t>
            </a:r>
          </a:p>
          <a:p>
            <a:pPr algn="just">
              <a:lnSpc>
                <a:spcPct val="150000"/>
              </a:lnSpc>
              <a:buFont typeface="Wingdings" pitchFamily="2" charset="2"/>
              <a:buChar char="ü"/>
            </a:pPr>
            <a:r>
              <a:rPr lang="en-US" sz="2400" dirty="0" smtClean="0">
                <a:latin typeface="Times New Roman" pitchFamily="18" charset="0"/>
                <a:cs typeface="Times New Roman" pitchFamily="18" charset="0"/>
              </a:rPr>
              <a:t>Run the Program, </a:t>
            </a:r>
          </a:p>
          <a:p>
            <a:pPr algn="just">
              <a:lnSpc>
                <a:spcPct val="150000"/>
              </a:lnSpc>
              <a:buFont typeface="Wingdings" pitchFamily="2" charset="2"/>
              <a:buChar char="ü"/>
            </a:pPr>
            <a:r>
              <a:rPr lang="en-US" sz="2400" dirty="0" smtClean="0">
                <a:latin typeface="Times New Roman" pitchFamily="18" charset="0"/>
                <a:cs typeface="Times New Roman" pitchFamily="18" charset="0"/>
              </a:rPr>
              <a:t>This is a far faster process and it helps  beginner programmers edit and test their code quicker than using a compiler,</a:t>
            </a:r>
          </a:p>
          <a:p>
            <a:pPr algn="just">
              <a:lnSpc>
                <a:spcPct val="150000"/>
              </a:lnSpc>
              <a:buFont typeface="Wingdings" pitchFamily="2" charset="2"/>
              <a:buChar char="ü"/>
            </a:pPr>
            <a:r>
              <a:rPr lang="en-US" sz="2400" dirty="0" smtClean="0">
                <a:latin typeface="Times New Roman" pitchFamily="18" charset="0"/>
                <a:cs typeface="Times New Roman" pitchFamily="18" charset="0"/>
              </a:rPr>
              <a:t>The disadvantage is that interpreted programs run much slower than compiled programs,</a:t>
            </a:r>
          </a:p>
          <a:p>
            <a:pPr algn="just">
              <a:lnSpc>
                <a:spcPct val="150000"/>
              </a:lnSpc>
              <a:buFont typeface="Wingdings" pitchFamily="2" charset="2"/>
              <a:buChar char="ü"/>
            </a:pPr>
            <a:r>
              <a:rPr lang="en-US" sz="2400" dirty="0" smtClean="0">
                <a:latin typeface="Times New Roman" pitchFamily="18" charset="0"/>
                <a:cs typeface="Times New Roman" pitchFamily="18" charset="0"/>
              </a:rPr>
              <a:t>As much as 5-10 times slower as every line of code has to be re-read, then re-processed.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Java and C</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458200" cy="5029200"/>
          </a:xfrm>
        </p:spPr>
        <p:txBody>
          <a:bodyPr>
            <a:normAutofit lnSpcReduction="10000"/>
          </a:bodyPr>
          <a:lstStyle/>
          <a:p>
            <a:pPr algn="just">
              <a:lnSpc>
                <a:spcPct val="150000"/>
              </a:lnSpc>
              <a:buFont typeface="Wingdings" pitchFamily="2" charset="2"/>
              <a:buChar char="Ø"/>
            </a:pPr>
            <a:r>
              <a:rPr lang="en-US" sz="2400" dirty="0" smtClean="0">
                <a:latin typeface="Times New Roman" pitchFamily="18" charset="0"/>
                <a:cs typeface="Times New Roman" pitchFamily="18" charset="0"/>
              </a:rPr>
              <a:t>Both of these languages are semi-compiled.</a:t>
            </a:r>
          </a:p>
          <a:p>
            <a:pPr algn="just">
              <a:lnSpc>
                <a:spcPct val="150000"/>
              </a:lnSpc>
              <a:buFont typeface="Wingdings" pitchFamily="2" charset="2"/>
              <a:buChar char="Ø"/>
            </a:pPr>
            <a:r>
              <a:rPr lang="en-US" sz="2400" dirty="0" smtClean="0">
                <a:latin typeface="Times New Roman" pitchFamily="18" charset="0"/>
                <a:cs typeface="Times New Roman" pitchFamily="18" charset="0"/>
              </a:rPr>
              <a:t>They generate an intermediate code that is optimized for interpretation.</a:t>
            </a:r>
          </a:p>
          <a:p>
            <a:pPr algn="just">
              <a:lnSpc>
                <a:spcPct val="150000"/>
              </a:lnSpc>
              <a:buFont typeface="Wingdings" pitchFamily="2" charset="2"/>
              <a:buChar char="Ø"/>
            </a:pPr>
            <a:r>
              <a:rPr lang="en-US" sz="2400" dirty="0" smtClean="0">
                <a:latin typeface="Times New Roman" pitchFamily="18" charset="0"/>
                <a:cs typeface="Times New Roman" pitchFamily="18" charset="0"/>
              </a:rPr>
              <a:t>This intermediate language is independent of the underlying hardware and this makes it easier to port programs written in either to other processors, so long as an interpreter has been written for that hardware.</a:t>
            </a:r>
          </a:p>
          <a:p>
            <a:pPr algn="just">
              <a:lnSpc>
                <a:spcPct val="150000"/>
              </a:lnSpc>
              <a:buFont typeface="Wingdings" pitchFamily="2" charset="2"/>
              <a:buChar char="Ø"/>
            </a:pPr>
            <a:r>
              <a:rPr lang="en-US" sz="2400" dirty="0" smtClean="0">
                <a:latin typeface="Times New Roman" pitchFamily="18" charset="0"/>
                <a:cs typeface="Times New Roman" pitchFamily="18" charset="0"/>
              </a:rPr>
              <a:t>Java when compiled produces byte code that is interpreted at runtime by a Java.</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Running Speed (Example)</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lnSpc>
                <a:spcPct val="150000"/>
              </a:lnSpc>
              <a:buFont typeface="Wingdings" pitchFamily="2" charset="2"/>
              <a:buChar char="Ø"/>
            </a:pPr>
            <a:r>
              <a:rPr lang="en-US" sz="2400" dirty="0" smtClean="0">
                <a:latin typeface="Times New Roman" pitchFamily="18" charset="0"/>
                <a:cs typeface="Times New Roman" pitchFamily="18" charset="0"/>
              </a:rPr>
              <a:t>Low Level Language;</a:t>
            </a:r>
          </a:p>
          <a:p>
            <a:pPr lvl="1" algn="just">
              <a:lnSpc>
                <a:spcPct val="150000"/>
              </a:lnSpc>
              <a:buFontTx/>
              <a:buNone/>
            </a:pPr>
            <a:r>
              <a:rPr lang="en-US" sz="2400" dirty="0" smtClean="0">
                <a:latin typeface="Times New Roman" pitchFamily="18" charset="0"/>
                <a:cs typeface="Times New Roman" pitchFamily="18" charset="0"/>
              </a:rPr>
              <a:t>	00110100 00100000 00111101 00100000 00110010 00101011 00110010</a:t>
            </a:r>
          </a:p>
          <a:p>
            <a:pPr lvl="1" algn="just">
              <a:lnSpc>
                <a:spcPct val="150000"/>
              </a:lnSpc>
              <a:buFontTx/>
              <a:buNone/>
            </a:pPr>
            <a:endParaRPr lang="en-US" sz="2400" dirty="0" smtClean="0">
              <a:latin typeface="Times New Roman" pitchFamily="18" charset="0"/>
              <a:cs typeface="Times New Roman" pitchFamily="18" charset="0"/>
            </a:endParaRPr>
          </a:p>
          <a:p>
            <a:pPr algn="just">
              <a:lnSpc>
                <a:spcPct val="150000"/>
              </a:lnSpc>
              <a:buFont typeface="Wingdings" pitchFamily="2" charset="2"/>
              <a:buChar char="Ø"/>
            </a:pPr>
            <a:r>
              <a:rPr lang="en-US" sz="2400" dirty="0" smtClean="0">
                <a:latin typeface="Times New Roman" pitchFamily="18" charset="0"/>
                <a:cs typeface="Times New Roman" pitchFamily="18" charset="0"/>
              </a:rPr>
              <a:t>High Level Language;</a:t>
            </a:r>
          </a:p>
          <a:p>
            <a:pPr lvl="1" algn="just">
              <a:lnSpc>
                <a:spcPct val="150000"/>
              </a:lnSpc>
              <a:buFontTx/>
              <a:buNone/>
            </a:pPr>
            <a:r>
              <a:rPr lang="en-US" sz="2400" dirty="0" smtClean="0">
                <a:latin typeface="Times New Roman" pitchFamily="18" charset="0"/>
                <a:cs typeface="Times New Roman" pitchFamily="18" charset="0"/>
              </a:rPr>
              <a:t>	4 = 2+2</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Writing Format</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lnSpc>
                <a:spcPct val="150000"/>
              </a:lnSpc>
              <a:buFont typeface="Wingdings" pitchFamily="2" charset="2"/>
              <a:buChar char="Ø"/>
            </a:pPr>
            <a:r>
              <a:rPr lang="en-US" sz="2400" dirty="0" smtClean="0">
                <a:latin typeface="Times New Roman" pitchFamily="18" charset="0"/>
                <a:cs typeface="Times New Roman" pitchFamily="18" charset="0"/>
              </a:rPr>
              <a:t>Low Level Language;</a:t>
            </a:r>
          </a:p>
          <a:p>
            <a:pPr marL="971550" lvl="1" indent="-514350" algn="just">
              <a:lnSpc>
                <a:spcPct val="150000"/>
              </a:lnSpc>
              <a:buFont typeface="Wingdings" pitchFamily="2" charset="2"/>
              <a:buChar char="ü"/>
            </a:pPr>
            <a:r>
              <a:rPr lang="en-US" sz="2400" dirty="0" smtClean="0">
                <a:latin typeface="Times New Roman" pitchFamily="18" charset="0"/>
                <a:cs typeface="Times New Roman" pitchFamily="18" charset="0"/>
              </a:rPr>
              <a:t>Set of instructions for processor.</a:t>
            </a:r>
          </a:p>
          <a:p>
            <a:pPr algn="just">
              <a:lnSpc>
                <a:spcPct val="150000"/>
              </a:lnSpc>
            </a:pPr>
            <a:endParaRPr lang="en-US" sz="2400" dirty="0" smtClean="0">
              <a:latin typeface="Times New Roman" pitchFamily="18" charset="0"/>
              <a:cs typeface="Times New Roman" pitchFamily="18" charset="0"/>
            </a:endParaRPr>
          </a:p>
          <a:p>
            <a:pPr algn="just">
              <a:lnSpc>
                <a:spcPct val="150000"/>
              </a:lnSpc>
              <a:buFont typeface="Wingdings" pitchFamily="2" charset="2"/>
              <a:buChar char="Ø"/>
            </a:pPr>
            <a:r>
              <a:rPr lang="en-US" sz="2400" dirty="0" smtClean="0">
                <a:latin typeface="Times New Roman" pitchFamily="18" charset="0"/>
                <a:cs typeface="Times New Roman" pitchFamily="18" charset="0"/>
              </a:rPr>
              <a:t>High Level Language;</a:t>
            </a:r>
          </a:p>
          <a:p>
            <a:pPr lvl="1" algn="just">
              <a:lnSpc>
                <a:spcPct val="150000"/>
              </a:lnSpc>
              <a:buFont typeface="Wingdings" pitchFamily="2" charset="2"/>
              <a:buChar char="ü"/>
            </a:pPr>
            <a:r>
              <a:rPr lang="en-US" sz="2400" dirty="0" smtClean="0">
                <a:latin typeface="Times New Roman" pitchFamily="18" charset="0"/>
                <a:cs typeface="Times New Roman" pitchFamily="18" charset="0"/>
              </a:rPr>
              <a:t>Grammar rules.</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Program</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lnSpc>
                <a:spcPct val="150000"/>
              </a:lnSpc>
              <a:buFont typeface="Wingdings" pitchFamily="2" charset="2"/>
              <a:buChar char="Ø"/>
            </a:pPr>
            <a:r>
              <a:rPr lang="en-US" sz="2400" dirty="0" smtClean="0">
                <a:latin typeface="Times New Roman" pitchFamily="18" charset="0"/>
                <a:cs typeface="Times New Roman" pitchFamily="18" charset="0"/>
              </a:rPr>
              <a:t>A Precise sequence of steps to solve a particular problem.</a:t>
            </a:r>
          </a:p>
          <a:p>
            <a:pPr lvl="1" algn="just">
              <a:lnSpc>
                <a:spcPct val="150000"/>
              </a:lnSpc>
              <a:buFont typeface="Wingdings" pitchFamily="2" charset="2"/>
              <a:buChar char="ü"/>
            </a:pPr>
            <a:r>
              <a:rPr lang="en-US" sz="2400" dirty="0" smtClean="0">
                <a:latin typeface="Times New Roman" pitchFamily="18" charset="0"/>
                <a:cs typeface="Times New Roman" pitchFamily="18" charset="0"/>
              </a:rPr>
              <a:t>Precise=exact,</a:t>
            </a:r>
          </a:p>
          <a:p>
            <a:pPr lvl="1" algn="just">
              <a:lnSpc>
                <a:spcPct val="150000"/>
              </a:lnSpc>
              <a:buFont typeface="Wingdings" pitchFamily="2" charset="2"/>
              <a:buChar char="ü"/>
            </a:pPr>
            <a:r>
              <a:rPr lang="en-US" sz="2400" dirty="0" smtClean="0">
                <a:latin typeface="Times New Roman" pitchFamily="18" charset="0"/>
                <a:cs typeface="Times New Roman" pitchFamily="18" charset="0"/>
              </a:rPr>
              <a:t>Sequence= what should be first, what should be second, and so on..</a:t>
            </a:r>
          </a:p>
          <a:p>
            <a:pPr lvl="1" algn="just">
              <a:lnSpc>
                <a:spcPct val="150000"/>
              </a:lnSpc>
              <a:buFont typeface="Wingdings" pitchFamily="2" charset="2"/>
              <a:buChar char="ü"/>
            </a:pPr>
            <a:r>
              <a:rPr lang="en-US" sz="2400" dirty="0" smtClean="0">
                <a:latin typeface="Times New Roman" pitchFamily="18" charset="0"/>
                <a:cs typeface="Times New Roman" pitchFamily="18" charset="0"/>
              </a:rPr>
              <a:t>And there should be any problem to solve.</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Algorithms &amp; Flowcharts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458200" cy="4525963"/>
          </a:xfrm>
        </p:spPr>
        <p:txBody>
          <a:bodyPr>
            <a:normAutofit/>
          </a:bodyPr>
          <a:lstStyle/>
          <a:p>
            <a:pPr algn="just">
              <a:buFont typeface="Wingdings" pitchFamily="2" charset="2"/>
              <a:buChar char="Ø"/>
            </a:pPr>
            <a:r>
              <a:rPr lang="en-US" altLang="en-US" sz="2400" dirty="0" smtClean="0">
                <a:latin typeface="Times New Roman" pitchFamily="18" charset="0"/>
                <a:cs typeface="Times New Roman" pitchFamily="18" charset="0"/>
              </a:rPr>
              <a:t>Algorithm;</a:t>
            </a:r>
          </a:p>
          <a:p>
            <a:pPr lvl="1" algn="just">
              <a:buFont typeface="Wingdings" pitchFamily="2" charset="2"/>
              <a:buChar char="ü"/>
            </a:pPr>
            <a:r>
              <a:rPr lang="en-US" altLang="en-US" sz="2400" dirty="0" smtClean="0">
                <a:latin typeface="Times New Roman" pitchFamily="18" charset="0"/>
                <a:cs typeface="Times New Roman" pitchFamily="18" charset="0"/>
              </a:rPr>
              <a:t>A detailed description of the exact methods used for solving a particular problem.</a:t>
            </a:r>
          </a:p>
          <a:p>
            <a:pPr algn="just">
              <a:buFont typeface="Wingdings" pitchFamily="2" charset="2"/>
              <a:buChar char="Ø"/>
            </a:pPr>
            <a:r>
              <a:rPr lang="en-US" altLang="en-US" sz="2400" dirty="0" smtClean="0">
                <a:latin typeface="Times New Roman" pitchFamily="18" charset="0"/>
                <a:cs typeface="Times New Roman" pitchFamily="18" charset="0"/>
              </a:rPr>
              <a:t>Pseudo code;</a:t>
            </a:r>
          </a:p>
          <a:p>
            <a:pPr lvl="1" algn="just">
              <a:buFont typeface="Wingdings" pitchFamily="2" charset="2"/>
              <a:buChar char="ü"/>
            </a:pPr>
            <a:r>
              <a:rPr lang="en-US" sz="2400" dirty="0" smtClean="0">
                <a:latin typeface="Times New Roman" pitchFamily="18" charset="0"/>
                <a:cs typeface="Times New Roman" pitchFamily="18" charset="0"/>
              </a:rPr>
              <a:t> Is an artificial and informal language that helps programmers to develop algorithms,</a:t>
            </a:r>
          </a:p>
          <a:p>
            <a:pPr lvl="1" algn="just">
              <a:buFont typeface="Wingdings" pitchFamily="2" charset="2"/>
              <a:buChar char="ü"/>
            </a:pPr>
            <a:r>
              <a:rPr lang="en-US" sz="2400" dirty="0" smtClean="0">
                <a:latin typeface="Times New Roman" pitchFamily="18" charset="0"/>
                <a:cs typeface="Times New Roman" pitchFamily="18" charset="0"/>
              </a:rPr>
              <a:t>Pseudo code is very similar to everyday English.</a:t>
            </a:r>
          </a:p>
          <a:p>
            <a:pPr algn="just">
              <a:buFont typeface="Wingdings" pitchFamily="2" charset="2"/>
              <a:buChar char="Ø"/>
            </a:pPr>
            <a:r>
              <a:rPr lang="en-US" sz="2400" dirty="0" smtClean="0">
                <a:latin typeface="Times New Roman" pitchFamily="18" charset="0"/>
                <a:cs typeface="Times New Roman" pitchFamily="18" charset="0"/>
              </a:rPr>
              <a:t>Flowchart;</a:t>
            </a:r>
          </a:p>
          <a:p>
            <a:pPr lvl="1" algn="just">
              <a:buFont typeface="Wingdings" pitchFamily="2" charset="2"/>
              <a:buChar char="ü"/>
            </a:pPr>
            <a:r>
              <a:rPr lang="en-US" sz="2400" dirty="0" smtClean="0">
                <a:latin typeface="Times New Roman" pitchFamily="18" charset="0"/>
                <a:cs typeface="Times New Roman" pitchFamily="18" charset="0"/>
              </a:rPr>
              <a:t>A schematic representation of a sequence of operations, as in a manufacturing process or computer program.</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Algorithms &amp; Flowcharts</a:t>
            </a:r>
            <a:endParaRPr lang="en-US" b="1" dirty="0">
              <a:latin typeface="Times New Roman" pitchFamily="18" charset="0"/>
              <a:cs typeface="Times New Roman" pitchFamily="18" charset="0"/>
            </a:endParaRPr>
          </a:p>
        </p:txBody>
      </p:sp>
      <p:graphicFrame>
        <p:nvGraphicFramePr>
          <p:cNvPr id="1026" name="Object 2"/>
          <p:cNvGraphicFramePr>
            <a:graphicFrameLocks noGrp="1" noChangeAspect="1"/>
          </p:cNvGraphicFramePr>
          <p:nvPr>
            <p:ph idx="1"/>
          </p:nvPr>
        </p:nvGraphicFramePr>
        <p:xfrm>
          <a:off x="1600200" y="1524000"/>
          <a:ext cx="6172200" cy="5029200"/>
        </p:xfrm>
        <a:graphic>
          <a:graphicData uri="http://schemas.openxmlformats.org/presentationml/2006/ole">
            <mc:AlternateContent xmlns:mc="http://schemas.openxmlformats.org/markup-compatibility/2006">
              <mc:Choice xmlns:v="urn:schemas-microsoft-com:vml" Requires="v">
                <p:oleObj spid="_x0000_s1065" name="Visio" r:id="rId3" imgW="6101225" imgH="5549102" progId="">
                  <p:embed/>
                </p:oleObj>
              </mc:Choice>
              <mc:Fallback>
                <p:oleObj name="Visio" r:id="rId3" imgW="6101225" imgH="5549102"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1524000"/>
                        <a:ext cx="61722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Algorithms &amp; Flowcharts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lnSpc>
                <a:spcPct val="150000"/>
              </a:lnSpc>
              <a:buFont typeface="Wingdings" pitchFamily="2" charset="2"/>
              <a:buChar char="Ø"/>
            </a:pPr>
            <a:r>
              <a:rPr lang="en-US" sz="2400" dirty="0" smtClean="0">
                <a:latin typeface="Times New Roman" pitchFamily="18" charset="0"/>
                <a:cs typeface="Times New Roman" pitchFamily="18" charset="0"/>
              </a:rPr>
              <a:t>Write an algorithm and draw a flowchart that will read the two sides of a rectangle and calculate its area.</a:t>
            </a:r>
          </a:p>
          <a:p>
            <a:pPr algn="just">
              <a:lnSpc>
                <a:spcPct val="150000"/>
              </a:lnSpc>
              <a:buFont typeface="Wingdings" pitchFamily="2" charset="2"/>
              <a:buChar char="Ø"/>
            </a:pPr>
            <a:r>
              <a:rPr lang="en-US" sz="2400" dirty="0" smtClean="0">
                <a:latin typeface="Times New Roman" pitchFamily="18" charset="0"/>
                <a:cs typeface="Times New Roman" pitchFamily="18" charset="0"/>
              </a:rPr>
              <a:t>Pseudo code; </a:t>
            </a:r>
          </a:p>
          <a:p>
            <a:pPr lvl="1" algn="just">
              <a:lnSpc>
                <a:spcPct val="150000"/>
              </a:lnSpc>
              <a:buFont typeface="Wingdings" pitchFamily="2" charset="2"/>
              <a:buChar char="ü"/>
            </a:pPr>
            <a:r>
              <a:rPr lang="en-US" sz="2400" dirty="0" smtClean="0">
                <a:latin typeface="Times New Roman" pitchFamily="18" charset="0"/>
                <a:cs typeface="Times New Roman" pitchFamily="18" charset="0"/>
              </a:rPr>
              <a:t>Input the width (W) and Length (L) of a rectangle,</a:t>
            </a:r>
          </a:p>
          <a:p>
            <a:pPr lvl="1" algn="just">
              <a:lnSpc>
                <a:spcPct val="150000"/>
              </a:lnSpc>
              <a:buFont typeface="Wingdings" pitchFamily="2" charset="2"/>
              <a:buChar char="ü"/>
            </a:pPr>
            <a:r>
              <a:rPr lang="en-US" sz="2400" dirty="0" smtClean="0">
                <a:latin typeface="Times New Roman" pitchFamily="18" charset="0"/>
                <a:cs typeface="Times New Roman" pitchFamily="18" charset="0"/>
              </a:rPr>
              <a:t>Calculate the area (A) by multiplying L with W,</a:t>
            </a:r>
          </a:p>
          <a:p>
            <a:pPr lvl="1" algn="just">
              <a:lnSpc>
                <a:spcPct val="150000"/>
              </a:lnSpc>
              <a:buFont typeface="Wingdings" pitchFamily="2" charset="2"/>
              <a:buChar char="ü"/>
            </a:pPr>
            <a:r>
              <a:rPr lang="en-US" sz="2400" dirty="0" smtClean="0">
                <a:latin typeface="Times New Roman" pitchFamily="18" charset="0"/>
                <a:cs typeface="Times New Roman" pitchFamily="18" charset="0"/>
              </a:rPr>
              <a:t>Print A.</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Algorithms &amp; Flowcharts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341313" indent="-341313" algn="just">
              <a:lnSpc>
                <a:spcPct val="150000"/>
              </a:lnSpc>
              <a:buFont typeface="Wingdings" pitchFamily="2" charset="2"/>
              <a:buChar char="Ø"/>
            </a:pPr>
            <a:r>
              <a:rPr lang="en-US" sz="2400" dirty="0" smtClean="0">
                <a:latin typeface="Times New Roman" pitchFamily="18" charset="0"/>
                <a:cs typeface="Times New Roman" pitchFamily="18" charset="0"/>
              </a:rPr>
              <a:t>Algorithm;</a:t>
            </a:r>
          </a:p>
          <a:p>
            <a:pPr marL="341313" indent="-341313" algn="just">
              <a:lnSpc>
                <a:spcPct val="150000"/>
              </a:lnSpc>
              <a:buNone/>
            </a:pPr>
            <a:r>
              <a:rPr lang="en-US" sz="2400" dirty="0" smtClean="0">
                <a:latin typeface="Times New Roman" pitchFamily="18" charset="0"/>
                <a:cs typeface="Times New Roman" pitchFamily="18" charset="0"/>
              </a:rPr>
              <a:t>Step 1: Input W,L,</a:t>
            </a:r>
          </a:p>
          <a:p>
            <a:pPr marL="341313" indent="-341313" algn="just">
              <a:lnSpc>
                <a:spcPct val="150000"/>
              </a:lnSpc>
              <a:buNone/>
            </a:pPr>
            <a:r>
              <a:rPr lang="en-US" sz="2400" dirty="0" smtClean="0">
                <a:latin typeface="Times New Roman" pitchFamily="18" charset="0"/>
                <a:cs typeface="Times New Roman" pitchFamily="18" charset="0"/>
              </a:rPr>
              <a:t>Step 2: A </a:t>
            </a:r>
            <a:r>
              <a:rPr lang="en-US" sz="2400" dirty="0" smtClean="0">
                <a:latin typeface="Times New Roman" pitchFamily="18" charset="0"/>
                <a:cs typeface="Times New Roman" pitchFamily="18" charset="0"/>
                <a:sym typeface="Symbol" pitchFamily="18" charset="2"/>
              </a:rPr>
              <a:t></a:t>
            </a:r>
            <a:r>
              <a:rPr lang="en-US" sz="2400" dirty="0" smtClean="0">
                <a:latin typeface="Times New Roman" pitchFamily="18" charset="0"/>
                <a:cs typeface="Times New Roman" pitchFamily="18" charset="0"/>
              </a:rPr>
              <a:t> L  x  W, </a:t>
            </a:r>
          </a:p>
          <a:p>
            <a:pPr marL="341313" indent="-341313" algn="just">
              <a:lnSpc>
                <a:spcPct val="150000"/>
              </a:lnSpc>
              <a:buNone/>
            </a:pPr>
            <a:r>
              <a:rPr lang="en-US" sz="2400" dirty="0" smtClean="0">
                <a:latin typeface="Times New Roman" pitchFamily="18" charset="0"/>
                <a:cs typeface="Times New Roman" pitchFamily="18" charset="0"/>
              </a:rPr>
              <a:t>Step 3: Print A.</a:t>
            </a:r>
          </a:p>
          <a:p>
            <a:endParaRPr lang="en-US" dirty="0"/>
          </a:p>
        </p:txBody>
      </p:sp>
      <p:pic>
        <p:nvPicPr>
          <p:cNvPr id="4" name="Content Placeholder 8" descr="Picture2.png"/>
          <p:cNvPicPr>
            <a:picLocks noChangeAspect="1"/>
          </p:cNvPicPr>
          <p:nvPr/>
        </p:nvPicPr>
        <p:blipFill>
          <a:blip r:embed="rId2"/>
          <a:stretch>
            <a:fillRect/>
          </a:stretch>
        </p:blipFill>
        <p:spPr>
          <a:xfrm>
            <a:off x="5029200" y="1447800"/>
            <a:ext cx="2828727" cy="4525963"/>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Algorithms &amp; Flowcharts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buFont typeface="Wingdings" pitchFamily="2" charset="2"/>
              <a:buChar char="Ø"/>
            </a:pPr>
            <a:r>
              <a:rPr lang="en-US" sz="2400" dirty="0" smtClean="0">
                <a:latin typeface="Times New Roman" pitchFamily="18" charset="0"/>
                <a:cs typeface="Times New Roman" pitchFamily="18" charset="0"/>
              </a:rPr>
              <a:t>Write an algorithm that reads two values, determines the largest value and prints the largest value with an identifying message.</a:t>
            </a:r>
          </a:p>
          <a:p>
            <a:pPr algn="just">
              <a:lnSpc>
                <a:spcPct val="80000"/>
              </a:lnSpc>
              <a:buFont typeface="Wingdings" pitchFamily="2" charset="2"/>
              <a:buChar char="Ø"/>
            </a:pPr>
            <a:r>
              <a:rPr lang="en-US" sz="2400" dirty="0" smtClean="0">
                <a:latin typeface="Times New Roman" pitchFamily="18" charset="0"/>
                <a:cs typeface="Times New Roman" pitchFamily="18" charset="0"/>
              </a:rPr>
              <a:t>Algorithm;</a:t>
            </a:r>
          </a:p>
          <a:p>
            <a:pPr lvl="1" algn="just">
              <a:lnSpc>
                <a:spcPct val="80000"/>
              </a:lnSpc>
              <a:buNone/>
            </a:pPr>
            <a:r>
              <a:rPr lang="en-US" sz="2400" dirty="0" smtClean="0">
                <a:latin typeface="Times New Roman" pitchFamily="18" charset="0"/>
                <a:cs typeface="Times New Roman" pitchFamily="18" charset="0"/>
              </a:rPr>
              <a:t>Step 1:  Input VALUE1, VALUE2</a:t>
            </a:r>
          </a:p>
          <a:p>
            <a:pPr lvl="1" algn="just">
              <a:lnSpc>
                <a:spcPct val="80000"/>
              </a:lnSpc>
              <a:buNone/>
            </a:pPr>
            <a:r>
              <a:rPr lang="en-US" sz="2400" dirty="0" smtClean="0">
                <a:latin typeface="Times New Roman" pitchFamily="18" charset="0"/>
                <a:cs typeface="Times New Roman" pitchFamily="18" charset="0"/>
              </a:rPr>
              <a:t>Step 2:  if (VALUE1 &gt; VALUE2) then </a:t>
            </a:r>
          </a:p>
          <a:p>
            <a:pPr lvl="1" algn="just">
              <a:lnSpc>
                <a:spcPct val="80000"/>
              </a:lnSpc>
              <a:buNone/>
            </a:pPr>
            <a:r>
              <a:rPr lang="en-US" sz="2400" dirty="0" smtClean="0">
                <a:latin typeface="Times New Roman" pitchFamily="18" charset="0"/>
                <a:cs typeface="Times New Roman" pitchFamily="18" charset="0"/>
              </a:rPr>
              <a:t>			MAX </a:t>
            </a:r>
            <a:r>
              <a:rPr lang="en-US" sz="2400" dirty="0" smtClean="0">
                <a:latin typeface="Times New Roman" pitchFamily="18" charset="0"/>
                <a:cs typeface="Times New Roman" pitchFamily="18" charset="0"/>
                <a:sym typeface="Symbol" pitchFamily="18" charset="2"/>
              </a:rPr>
              <a:t></a:t>
            </a:r>
            <a:r>
              <a:rPr lang="en-US" sz="2400" dirty="0" smtClean="0">
                <a:latin typeface="Times New Roman" pitchFamily="18" charset="0"/>
                <a:cs typeface="Times New Roman" pitchFamily="18" charset="0"/>
              </a:rPr>
              <a:t> VALUE1</a:t>
            </a:r>
          </a:p>
          <a:p>
            <a:pPr lvl="1" algn="just">
              <a:lnSpc>
                <a:spcPct val="80000"/>
              </a:lnSpc>
              <a:buNone/>
            </a:pPr>
            <a:r>
              <a:rPr lang="en-US" sz="2400" dirty="0" smtClean="0">
                <a:latin typeface="Times New Roman" pitchFamily="18" charset="0"/>
                <a:cs typeface="Times New Roman" pitchFamily="18" charset="0"/>
              </a:rPr>
              <a:t>		else  </a:t>
            </a:r>
          </a:p>
          <a:p>
            <a:pPr lvl="1" algn="just">
              <a:lnSpc>
                <a:spcPct val="80000"/>
              </a:lnSpc>
              <a:buNone/>
            </a:pPr>
            <a:r>
              <a:rPr lang="en-US" sz="2400" dirty="0" smtClean="0">
                <a:latin typeface="Times New Roman" pitchFamily="18" charset="0"/>
                <a:cs typeface="Times New Roman" pitchFamily="18" charset="0"/>
              </a:rPr>
              <a:t>			MAX </a:t>
            </a:r>
            <a:r>
              <a:rPr lang="en-US" sz="2400" dirty="0" smtClean="0">
                <a:latin typeface="Times New Roman" pitchFamily="18" charset="0"/>
                <a:cs typeface="Times New Roman" pitchFamily="18" charset="0"/>
                <a:sym typeface="Symbol" pitchFamily="18" charset="2"/>
              </a:rPr>
              <a:t></a:t>
            </a:r>
            <a:r>
              <a:rPr lang="en-US" sz="2400" dirty="0" smtClean="0">
                <a:latin typeface="Times New Roman" pitchFamily="18" charset="0"/>
                <a:cs typeface="Times New Roman" pitchFamily="18" charset="0"/>
              </a:rPr>
              <a:t> VALUE2</a:t>
            </a:r>
          </a:p>
          <a:p>
            <a:pPr lvl="1" algn="just">
              <a:lnSpc>
                <a:spcPct val="80000"/>
              </a:lnSpc>
              <a:buNone/>
            </a:pPr>
            <a:r>
              <a:rPr lang="en-US" sz="2400" dirty="0" smtClean="0">
                <a:latin typeface="Times New Roman" pitchFamily="18" charset="0"/>
                <a:cs typeface="Times New Roman" pitchFamily="18" charset="0"/>
              </a:rPr>
              <a:t>Step 3: Print “The largest value is”, MAX</a:t>
            </a:r>
          </a:p>
          <a:p>
            <a:pPr marL="0" indent="0">
              <a:buNone/>
            </a:pP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Algorithms &amp; Flowcharts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lnSpc>
                <a:spcPct val="150000"/>
              </a:lnSpc>
              <a:buFont typeface="Wingdings" pitchFamily="2" charset="2"/>
              <a:buChar char="Ø"/>
            </a:pPr>
            <a:r>
              <a:rPr lang="en-US" sz="2400" dirty="0" smtClean="0">
                <a:latin typeface="Times New Roman" pitchFamily="18" charset="0"/>
                <a:cs typeface="Times New Roman" pitchFamily="18" charset="0"/>
              </a:rPr>
              <a:t>Pseudo code;</a:t>
            </a:r>
          </a:p>
          <a:p>
            <a:pPr lvl="1" algn="just">
              <a:lnSpc>
                <a:spcPct val="150000"/>
              </a:lnSpc>
              <a:buFont typeface="Wingdings" pitchFamily="2" charset="2"/>
              <a:buChar char="ü"/>
            </a:pPr>
            <a:r>
              <a:rPr lang="en-US" sz="2400" dirty="0" smtClean="0">
                <a:latin typeface="Times New Roman" pitchFamily="18" charset="0"/>
                <a:cs typeface="Times New Roman" pitchFamily="18" charset="0"/>
              </a:rPr>
              <a:t>Input Variable 1 and Variable 2,</a:t>
            </a:r>
          </a:p>
          <a:p>
            <a:pPr lvl="1" algn="just">
              <a:lnSpc>
                <a:spcPct val="150000"/>
              </a:lnSpc>
              <a:buFont typeface="Wingdings" pitchFamily="2" charset="2"/>
              <a:buChar char="ü"/>
            </a:pPr>
            <a:r>
              <a:rPr lang="en-US" sz="2400" dirty="0" smtClean="0">
                <a:latin typeface="Times New Roman" pitchFamily="18" charset="0"/>
                <a:cs typeface="Times New Roman" pitchFamily="18" charset="0"/>
              </a:rPr>
              <a:t>Check if Variable 1 &gt; Variable 2,</a:t>
            </a:r>
          </a:p>
          <a:p>
            <a:pPr lvl="1" algn="just">
              <a:lnSpc>
                <a:spcPct val="150000"/>
              </a:lnSpc>
              <a:buFont typeface="Wingdings" pitchFamily="2" charset="2"/>
              <a:buChar char="ü"/>
            </a:pPr>
            <a:r>
              <a:rPr lang="en-US" sz="2400" dirty="0" smtClean="0">
                <a:latin typeface="Times New Roman" pitchFamily="18" charset="0"/>
                <a:cs typeface="Times New Roman" pitchFamily="18" charset="0"/>
              </a:rPr>
              <a:t>Store Variable 1 in another variable ‘Max’.</a:t>
            </a:r>
          </a:p>
          <a:p>
            <a:pPr algn="just">
              <a:lnSpc>
                <a:spcPct val="150000"/>
              </a:lnSpc>
              <a:buNone/>
            </a:pPr>
            <a:r>
              <a:rPr lang="en-US" sz="2400" dirty="0" smtClean="0">
                <a:latin typeface="Times New Roman" pitchFamily="18" charset="0"/>
                <a:cs typeface="Times New Roman" pitchFamily="18" charset="0"/>
              </a:rPr>
              <a:t>Else</a:t>
            </a:r>
          </a:p>
          <a:p>
            <a:pPr lvl="1" algn="just">
              <a:lnSpc>
                <a:spcPct val="150000"/>
              </a:lnSpc>
              <a:buFont typeface="Wingdings" pitchFamily="2" charset="2"/>
              <a:buChar char="ü"/>
            </a:pPr>
            <a:r>
              <a:rPr lang="en-US" sz="2400" dirty="0" smtClean="0">
                <a:latin typeface="Times New Roman" pitchFamily="18" charset="0"/>
                <a:cs typeface="Times New Roman" pitchFamily="18" charset="0"/>
              </a:rPr>
              <a:t>Store Variable 2 in another variable ‘Max’,</a:t>
            </a:r>
          </a:p>
          <a:p>
            <a:pPr lvl="1" algn="just">
              <a:lnSpc>
                <a:spcPct val="150000"/>
              </a:lnSpc>
              <a:buFont typeface="Wingdings" pitchFamily="2" charset="2"/>
              <a:buChar char="ü"/>
            </a:pPr>
            <a:r>
              <a:rPr lang="en-US" sz="2400" dirty="0" smtClean="0">
                <a:latin typeface="Times New Roman" pitchFamily="18" charset="0"/>
                <a:cs typeface="Times New Roman" pitchFamily="18" charset="0"/>
              </a:rPr>
              <a:t>Print Max.</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Algorithms &amp; Flowcharts</a:t>
            </a:r>
            <a:endParaRPr lang="en-US" b="1" dirty="0">
              <a:latin typeface="Times New Roman" pitchFamily="18" charset="0"/>
              <a:cs typeface="Times New Roman" pitchFamily="18" charset="0"/>
            </a:endParaRPr>
          </a:p>
        </p:txBody>
      </p:sp>
      <p:pic>
        <p:nvPicPr>
          <p:cNvPr id="4" name="Content Placeholder 6" descr="Picture3.png"/>
          <p:cNvPicPr>
            <a:picLocks noGrp="1" noChangeAspect="1"/>
          </p:cNvPicPr>
          <p:nvPr>
            <p:ph idx="1"/>
          </p:nvPr>
        </p:nvPicPr>
        <p:blipFill>
          <a:blip r:embed="rId2"/>
          <a:stretch>
            <a:fillRect/>
          </a:stretch>
        </p:blipFill>
        <p:spPr>
          <a:xfrm>
            <a:off x="2133600" y="1600200"/>
            <a:ext cx="5029200" cy="4525963"/>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Programming Language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382000" cy="4525963"/>
          </a:xfrm>
        </p:spPr>
        <p:txBody>
          <a:bodyPr/>
          <a:lstStyle/>
          <a:p>
            <a:pPr algn="just">
              <a:lnSpc>
                <a:spcPct val="150000"/>
              </a:lnSpc>
              <a:buFont typeface="Wingdings" pitchFamily="2" charset="2"/>
              <a:buChar char="Ø"/>
            </a:pPr>
            <a:r>
              <a:rPr lang="en-US" sz="2400" dirty="0" smtClean="0">
                <a:latin typeface="Times New Roman" pitchFamily="18" charset="0"/>
                <a:cs typeface="Times New Roman" pitchFamily="18" charset="0"/>
              </a:rPr>
              <a:t>A vocabulary and set of grammatical rules for instructing a Computer to perform specific tasks.</a:t>
            </a:r>
          </a:p>
          <a:p>
            <a:pPr algn="just">
              <a:lnSpc>
                <a:spcPct val="150000"/>
              </a:lnSpc>
              <a:buFont typeface="Wingdings" pitchFamily="2" charset="2"/>
              <a:buChar char="Ø"/>
            </a:pPr>
            <a:r>
              <a:rPr lang="en-US" sz="2400" dirty="0" smtClean="0">
                <a:latin typeface="Times New Roman" pitchFamily="18" charset="0"/>
                <a:cs typeface="Times New Roman" pitchFamily="18" charset="0"/>
              </a:rPr>
              <a:t>Each language has a unique set of keywords (words that it understands) and a special syntax for organizing program instructions.</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Programming Languages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lnSpc>
                <a:spcPct val="150000"/>
              </a:lnSpc>
              <a:buFont typeface="Wingdings" pitchFamily="2" charset="2"/>
              <a:buChar char="Ø"/>
            </a:pPr>
            <a:r>
              <a:rPr lang="en-US" sz="2400" dirty="0" smtClean="0">
                <a:latin typeface="Times New Roman" pitchFamily="18" charset="0"/>
                <a:cs typeface="Times New Roman" pitchFamily="18" charset="0"/>
              </a:rPr>
              <a:t>Low level languages;</a:t>
            </a:r>
          </a:p>
          <a:p>
            <a:pPr lvl="1" algn="just">
              <a:lnSpc>
                <a:spcPct val="150000"/>
              </a:lnSpc>
              <a:buFont typeface="Wingdings" pitchFamily="2" charset="2"/>
              <a:buChar char="ü"/>
            </a:pPr>
            <a:r>
              <a:rPr lang="en-US" sz="2400" dirty="0" smtClean="0">
                <a:latin typeface="Times New Roman" pitchFamily="18" charset="0"/>
                <a:cs typeface="Times New Roman" pitchFamily="18" charset="0"/>
              </a:rPr>
              <a:t>Computer language consisting of mnemonics that directly correspond to machine language instructions.</a:t>
            </a:r>
          </a:p>
          <a:p>
            <a:pPr algn="just">
              <a:lnSpc>
                <a:spcPct val="150000"/>
              </a:lnSpc>
              <a:buFont typeface="Wingdings" pitchFamily="2" charset="2"/>
              <a:buChar char="Ø"/>
            </a:pPr>
            <a:r>
              <a:rPr lang="en-US" sz="2400" dirty="0" smtClean="0">
                <a:latin typeface="Times New Roman" pitchFamily="18" charset="0"/>
                <a:cs typeface="Times New Roman" pitchFamily="18" charset="0"/>
              </a:rPr>
              <a:t>High Level Languages;</a:t>
            </a:r>
          </a:p>
          <a:p>
            <a:pPr lvl="1" algn="just">
              <a:lnSpc>
                <a:spcPct val="150000"/>
              </a:lnSpc>
              <a:buFont typeface="Wingdings" pitchFamily="2" charset="2"/>
              <a:buChar char="ü"/>
            </a:pPr>
            <a:r>
              <a:rPr lang="en-US" sz="2400" dirty="0" smtClean="0">
                <a:latin typeface="Times New Roman" pitchFamily="18" charset="0"/>
                <a:cs typeface="Times New Roman" pitchFamily="18" charset="0"/>
              </a:rPr>
              <a:t>Basically symbolic languages that use English words and/or mathematical symbols rather than mnemonic codes.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Programming Languages</a:t>
            </a:r>
            <a:endParaRPr lang="en-US" dirty="0"/>
          </a:p>
        </p:txBody>
      </p:sp>
      <p:sp>
        <p:nvSpPr>
          <p:cNvPr id="3" name="Content Placeholder 2"/>
          <p:cNvSpPr>
            <a:spLocks noGrp="1"/>
          </p:cNvSpPr>
          <p:nvPr>
            <p:ph idx="1"/>
          </p:nvPr>
        </p:nvSpPr>
        <p:spPr/>
        <p:txBody>
          <a:bodyPr/>
          <a:lstStyle/>
          <a:p>
            <a:pPr algn="just">
              <a:lnSpc>
                <a:spcPct val="150000"/>
              </a:lnSpc>
              <a:buFont typeface="Wingdings" pitchFamily="2" charset="2"/>
              <a:buChar char="Ø"/>
            </a:pPr>
            <a:r>
              <a:rPr lang="en-US" sz="2400" dirty="0" smtClean="0">
                <a:latin typeface="Times New Roman" pitchFamily="18" charset="0"/>
                <a:cs typeface="Times New Roman" pitchFamily="18" charset="0"/>
              </a:rPr>
              <a:t>Low Level Languages;</a:t>
            </a:r>
          </a:p>
          <a:p>
            <a:pPr lvl="1" algn="just">
              <a:lnSpc>
                <a:spcPct val="150000"/>
              </a:lnSpc>
              <a:buFont typeface="Wingdings" pitchFamily="2" charset="2"/>
              <a:buChar char="ü"/>
            </a:pPr>
            <a:r>
              <a:rPr lang="en-US" sz="2400" dirty="0" smtClean="0">
                <a:latin typeface="Times New Roman" pitchFamily="18" charset="0"/>
                <a:cs typeface="Times New Roman" pitchFamily="18" charset="0"/>
              </a:rPr>
              <a:t>Very close to machine language,</a:t>
            </a:r>
          </a:p>
          <a:p>
            <a:pPr lvl="1" algn="just">
              <a:lnSpc>
                <a:spcPct val="150000"/>
              </a:lnSpc>
              <a:buFont typeface="Wingdings" pitchFamily="2" charset="2"/>
              <a:buChar char="ü"/>
            </a:pPr>
            <a:r>
              <a:rPr lang="en-US" sz="2400" dirty="0" smtClean="0">
                <a:latin typeface="Times New Roman" pitchFamily="18" charset="0"/>
                <a:cs typeface="Times New Roman" pitchFamily="18" charset="0"/>
              </a:rPr>
              <a:t>Concentrate on machine architecture.</a:t>
            </a:r>
          </a:p>
          <a:p>
            <a:pPr algn="just">
              <a:lnSpc>
                <a:spcPct val="150000"/>
              </a:lnSpc>
              <a:buFont typeface="Wingdings" pitchFamily="2" charset="2"/>
              <a:buChar char="Ø"/>
            </a:pPr>
            <a:r>
              <a:rPr lang="en-US" sz="2400" dirty="0" smtClean="0">
                <a:latin typeface="Times New Roman" pitchFamily="18" charset="0"/>
                <a:cs typeface="Times New Roman" pitchFamily="18" charset="0"/>
              </a:rPr>
              <a:t>High Level Languages;</a:t>
            </a:r>
          </a:p>
          <a:p>
            <a:pPr lvl="1" algn="just">
              <a:lnSpc>
                <a:spcPct val="150000"/>
              </a:lnSpc>
              <a:buFont typeface="Wingdings" pitchFamily="2" charset="2"/>
              <a:buChar char="ü"/>
            </a:pPr>
            <a:r>
              <a:rPr lang="en-US" sz="2400" dirty="0" smtClean="0">
                <a:latin typeface="Times New Roman" pitchFamily="18" charset="0"/>
                <a:cs typeface="Times New Roman" pitchFamily="18" charset="0"/>
              </a:rPr>
              <a:t>Machine-independent programming language,</a:t>
            </a:r>
          </a:p>
          <a:p>
            <a:pPr lvl="1" algn="just">
              <a:lnSpc>
                <a:spcPct val="150000"/>
              </a:lnSpc>
              <a:buFont typeface="Wingdings" pitchFamily="2" charset="2"/>
              <a:buChar char="ü"/>
            </a:pPr>
            <a:r>
              <a:rPr lang="en-US" sz="2400" smtClean="0">
                <a:latin typeface="Times New Roman" pitchFamily="18" charset="0"/>
                <a:cs typeface="Times New Roman" pitchFamily="18" charset="0"/>
              </a:rPr>
              <a:t>Concentrate </a:t>
            </a:r>
            <a:r>
              <a:rPr lang="en-US" sz="2400" smtClean="0">
                <a:latin typeface="Times New Roman" pitchFamily="18" charset="0"/>
                <a:cs typeface="Times New Roman" pitchFamily="18" charset="0"/>
              </a:rPr>
              <a:t>on </a:t>
            </a:r>
            <a:r>
              <a:rPr lang="en-US" sz="2400" dirty="0" smtClean="0">
                <a:latin typeface="Times New Roman" pitchFamily="18" charset="0"/>
                <a:cs typeface="Times New Roman" pitchFamily="18" charset="0"/>
              </a:rPr>
              <a:t>the logic of problem.</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Programming Languages</a:t>
            </a:r>
            <a:endParaRPr lang="en-US" dirty="0"/>
          </a:p>
        </p:txBody>
      </p:sp>
      <p:sp>
        <p:nvSpPr>
          <p:cNvPr id="3" name="Content Placeholder 2"/>
          <p:cNvSpPr>
            <a:spLocks noGrp="1"/>
          </p:cNvSpPr>
          <p:nvPr>
            <p:ph idx="1"/>
          </p:nvPr>
        </p:nvSpPr>
        <p:spPr>
          <a:xfrm>
            <a:off x="457200" y="1646237"/>
            <a:ext cx="8229600" cy="4525963"/>
          </a:xfrm>
        </p:spPr>
        <p:txBody>
          <a:bodyPr/>
          <a:lstStyle/>
          <a:p>
            <a:pPr>
              <a:lnSpc>
                <a:spcPct val="150000"/>
              </a:lnSpc>
              <a:buFont typeface="Wingdings" pitchFamily="2" charset="2"/>
              <a:buChar char="Ø"/>
            </a:pPr>
            <a:r>
              <a:rPr lang="en-US" sz="2400" dirty="0" smtClean="0">
                <a:latin typeface="Times New Roman" pitchFamily="18" charset="0"/>
                <a:cs typeface="Times New Roman" pitchFamily="18" charset="0"/>
              </a:rPr>
              <a:t>Low Level Language;</a:t>
            </a:r>
          </a:p>
          <a:p>
            <a:pPr lvl="1">
              <a:lnSpc>
                <a:spcPct val="150000"/>
              </a:lnSpc>
              <a:buFont typeface="Wingdings" pitchFamily="2" charset="2"/>
              <a:buChar char="ü"/>
            </a:pPr>
            <a:r>
              <a:rPr lang="en-US" sz="2400" dirty="0" smtClean="0">
                <a:latin typeface="Times New Roman" pitchFamily="18" charset="0"/>
                <a:cs typeface="Times New Roman" pitchFamily="18" charset="0"/>
              </a:rPr>
              <a:t>Machine language,</a:t>
            </a:r>
          </a:p>
          <a:p>
            <a:pPr lvl="1">
              <a:lnSpc>
                <a:spcPct val="150000"/>
              </a:lnSpc>
              <a:buFont typeface="Wingdings" pitchFamily="2" charset="2"/>
              <a:buChar char="ü"/>
            </a:pPr>
            <a:r>
              <a:rPr lang="en-US" sz="2400" dirty="0" smtClean="0">
                <a:latin typeface="Times New Roman" pitchFamily="18" charset="0"/>
                <a:cs typeface="Times New Roman" pitchFamily="18" charset="0"/>
              </a:rPr>
              <a:t>Assembly language.</a:t>
            </a:r>
          </a:p>
          <a:p>
            <a:pPr>
              <a:lnSpc>
                <a:spcPct val="150000"/>
              </a:lnSpc>
              <a:buFont typeface="Wingdings" pitchFamily="2" charset="2"/>
              <a:buChar char="Ø"/>
            </a:pPr>
            <a:r>
              <a:rPr lang="en-US" sz="2400" dirty="0" smtClean="0">
                <a:latin typeface="Times New Roman" pitchFamily="18" charset="0"/>
                <a:cs typeface="Times New Roman" pitchFamily="18" charset="0"/>
              </a:rPr>
              <a:t>High Level Language;</a:t>
            </a:r>
          </a:p>
          <a:p>
            <a:pPr lvl="1">
              <a:lnSpc>
                <a:spcPct val="150000"/>
              </a:lnSpc>
              <a:buFont typeface="Wingdings" pitchFamily="2" charset="2"/>
              <a:buChar char="ü"/>
            </a:pPr>
            <a:r>
              <a:rPr lang="en-US" sz="2400" dirty="0" smtClean="0">
                <a:latin typeface="Times New Roman" pitchFamily="18" charset="0"/>
                <a:cs typeface="Times New Roman" pitchFamily="18" charset="0"/>
              </a:rPr>
              <a:t>C,</a:t>
            </a:r>
          </a:p>
          <a:p>
            <a:pPr lvl="1">
              <a:lnSpc>
                <a:spcPct val="150000"/>
              </a:lnSpc>
              <a:buFont typeface="Wingdings" pitchFamily="2" charset="2"/>
              <a:buChar char="ü"/>
            </a:pPr>
            <a:r>
              <a:rPr lang="en-US" sz="2400" dirty="0" smtClean="0">
                <a:latin typeface="Times New Roman" pitchFamily="18" charset="0"/>
                <a:cs typeface="Times New Roman" pitchFamily="18" charset="0"/>
              </a:rPr>
              <a:t>C++,</a:t>
            </a:r>
          </a:p>
          <a:p>
            <a:pPr lvl="1">
              <a:lnSpc>
                <a:spcPct val="150000"/>
              </a:lnSpc>
              <a:buFont typeface="Wingdings" pitchFamily="2" charset="2"/>
              <a:buChar char="ü"/>
            </a:pPr>
            <a:r>
              <a:rPr lang="en-US" sz="2400" dirty="0" smtClean="0">
                <a:latin typeface="Times New Roman" pitchFamily="18" charset="0"/>
                <a:cs typeface="Times New Roman" pitchFamily="18" charset="0"/>
              </a:rPr>
              <a:t>Java.</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LOW vs. HIGH Level Languages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lnSpc>
                <a:spcPct val="150000"/>
              </a:lnSpc>
              <a:buFont typeface="Wingdings" pitchFamily="2" charset="2"/>
              <a:buChar char="Ø"/>
            </a:pPr>
            <a:r>
              <a:rPr lang="en-US" sz="2400" dirty="0" smtClean="0">
                <a:latin typeface="Times New Roman" pitchFamily="18" charset="0"/>
                <a:cs typeface="Times New Roman" pitchFamily="18" charset="0"/>
              </a:rPr>
              <a:t>Differences in terms of;</a:t>
            </a:r>
          </a:p>
          <a:p>
            <a:pPr marL="1028700" lvl="1" indent="-571500" algn="just">
              <a:lnSpc>
                <a:spcPct val="150000"/>
              </a:lnSpc>
              <a:buFont typeface="Wingdings" pitchFamily="2" charset="2"/>
              <a:buChar char="ü"/>
            </a:pPr>
            <a:r>
              <a:rPr lang="en-US" sz="2400" dirty="0" smtClean="0">
                <a:latin typeface="Times New Roman" pitchFamily="18" charset="0"/>
                <a:cs typeface="Times New Roman" pitchFamily="18" charset="0"/>
              </a:rPr>
              <a:t>Understand,</a:t>
            </a:r>
          </a:p>
          <a:p>
            <a:pPr marL="1028700" lvl="1" indent="-571500" algn="just">
              <a:lnSpc>
                <a:spcPct val="150000"/>
              </a:lnSpc>
              <a:buFont typeface="Wingdings" pitchFamily="2" charset="2"/>
              <a:buChar char="ü"/>
            </a:pPr>
            <a:r>
              <a:rPr lang="en-US" sz="2400" dirty="0" smtClean="0">
                <a:latin typeface="Times New Roman" pitchFamily="18" charset="0"/>
                <a:cs typeface="Times New Roman" pitchFamily="18" charset="0"/>
              </a:rPr>
              <a:t>Ease of writing,</a:t>
            </a:r>
          </a:p>
          <a:p>
            <a:pPr marL="1028700" lvl="1" indent="-571500" algn="just">
              <a:lnSpc>
                <a:spcPct val="150000"/>
              </a:lnSpc>
              <a:buFont typeface="Wingdings" pitchFamily="2" charset="2"/>
              <a:buChar char="ü"/>
            </a:pPr>
            <a:r>
              <a:rPr lang="en-US" sz="2400" dirty="0" smtClean="0">
                <a:latin typeface="Times New Roman" pitchFamily="18" charset="0"/>
                <a:cs typeface="Times New Roman" pitchFamily="18" charset="0"/>
              </a:rPr>
              <a:t>Running speed,</a:t>
            </a:r>
          </a:p>
          <a:p>
            <a:pPr marL="1028700" lvl="1" indent="-571500" algn="just">
              <a:lnSpc>
                <a:spcPct val="150000"/>
              </a:lnSpc>
              <a:buFont typeface="Wingdings" pitchFamily="2" charset="2"/>
              <a:buChar char="ü"/>
            </a:pPr>
            <a:r>
              <a:rPr lang="en-US" sz="2400" dirty="0" smtClean="0">
                <a:latin typeface="Times New Roman" pitchFamily="18" charset="0"/>
                <a:cs typeface="Times New Roman" pitchFamily="18" charset="0"/>
              </a:rPr>
              <a:t>Writing format.</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Understandable</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lnSpc>
                <a:spcPct val="150000"/>
              </a:lnSpc>
              <a:buFont typeface="Wingdings" pitchFamily="2" charset="2"/>
              <a:buChar char="Ø"/>
            </a:pPr>
            <a:r>
              <a:rPr lang="en-US" sz="2400" dirty="0" smtClean="0">
                <a:latin typeface="Times New Roman" pitchFamily="18" charset="0"/>
                <a:cs typeface="Times New Roman" pitchFamily="18" charset="0"/>
              </a:rPr>
              <a:t>Low Level Language;</a:t>
            </a:r>
          </a:p>
          <a:p>
            <a:pPr lvl="1" algn="just">
              <a:lnSpc>
                <a:spcPct val="150000"/>
              </a:lnSpc>
              <a:buFont typeface="Wingdings" pitchFamily="2" charset="2"/>
              <a:buChar char="ü"/>
            </a:pPr>
            <a:r>
              <a:rPr lang="en-US" sz="2400" dirty="0" smtClean="0">
                <a:latin typeface="Times New Roman" pitchFamily="18" charset="0"/>
                <a:cs typeface="Times New Roman" pitchFamily="18" charset="0"/>
              </a:rPr>
              <a:t>Mnemonic, binary, hexadecimal.</a:t>
            </a:r>
          </a:p>
          <a:p>
            <a:pPr lvl="1" algn="just">
              <a:lnSpc>
                <a:spcPct val="150000"/>
              </a:lnSpc>
              <a:buFontTx/>
              <a:buNone/>
            </a:pPr>
            <a:endParaRPr lang="en-US" sz="2400" dirty="0" smtClean="0">
              <a:latin typeface="Times New Roman" pitchFamily="18" charset="0"/>
              <a:cs typeface="Times New Roman" pitchFamily="18" charset="0"/>
            </a:endParaRPr>
          </a:p>
          <a:p>
            <a:pPr algn="just">
              <a:lnSpc>
                <a:spcPct val="150000"/>
              </a:lnSpc>
              <a:buFont typeface="Wingdings" pitchFamily="2" charset="2"/>
              <a:buChar char="Ø"/>
            </a:pPr>
            <a:r>
              <a:rPr lang="en-US" sz="2400" dirty="0" smtClean="0">
                <a:latin typeface="Times New Roman" pitchFamily="18" charset="0"/>
                <a:cs typeface="Times New Roman" pitchFamily="18" charset="0"/>
              </a:rPr>
              <a:t>High Level Language;</a:t>
            </a:r>
          </a:p>
          <a:p>
            <a:pPr lvl="1" algn="just">
              <a:lnSpc>
                <a:spcPct val="150000"/>
              </a:lnSpc>
              <a:buFont typeface="Wingdings" pitchFamily="2" charset="2"/>
              <a:buChar char="ü"/>
            </a:pPr>
            <a:r>
              <a:rPr lang="en-US" sz="2400" dirty="0" smtClean="0">
                <a:latin typeface="Times New Roman" pitchFamily="18" charset="0"/>
                <a:cs typeface="Times New Roman" pitchFamily="18" charset="0"/>
              </a:rPr>
              <a:t>Simple English and mathematics symbols.</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Understandable</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pPr>
              <a:buFont typeface="Wingdings" pitchFamily="2" charset="2"/>
              <a:buChar char="Ø"/>
            </a:pPr>
            <a:r>
              <a:rPr lang="en-US" sz="2400" dirty="0" smtClean="0">
                <a:latin typeface="Times New Roman" pitchFamily="18" charset="0"/>
                <a:cs typeface="Times New Roman" pitchFamily="18" charset="0"/>
              </a:rPr>
              <a:t>Adds two numbers and stores the result</a:t>
            </a:r>
          </a:p>
          <a:p>
            <a:pPr>
              <a:buFont typeface="Wingdings" pitchFamily="2" charset="2"/>
              <a:buChar char="ü"/>
            </a:pPr>
            <a:r>
              <a:rPr lang="en-US" sz="2400" dirty="0" smtClean="0">
                <a:latin typeface="Times New Roman" pitchFamily="18" charset="0"/>
                <a:cs typeface="Times New Roman" pitchFamily="18" charset="0"/>
              </a:rPr>
              <a:t>Low Level Language;</a:t>
            </a:r>
          </a:p>
          <a:p>
            <a:pPr lvl="1">
              <a:buFontTx/>
              <a:buNone/>
            </a:pPr>
            <a:r>
              <a:rPr lang="en-US" sz="2400" dirty="0" smtClean="0">
                <a:latin typeface="Times New Roman" pitchFamily="18" charset="0"/>
                <a:cs typeface="Times New Roman" pitchFamily="18" charset="0"/>
              </a:rPr>
              <a:t>.model small, C </a:t>
            </a:r>
          </a:p>
          <a:p>
            <a:pPr lvl="1">
              <a:buFontTx/>
              <a:buNone/>
            </a:pPr>
            <a:r>
              <a:rPr lang="en-US" sz="2400" dirty="0" smtClean="0">
                <a:latin typeface="Times New Roman" pitchFamily="18" charset="0"/>
                <a:cs typeface="Times New Roman" pitchFamily="18" charset="0"/>
              </a:rPr>
              <a:t>.586 </a:t>
            </a:r>
          </a:p>
          <a:p>
            <a:pPr lvl="1">
              <a:buFontTx/>
              <a:buNone/>
            </a:pPr>
            <a:r>
              <a:rPr lang="en-US" sz="2400" dirty="0" smtClean="0">
                <a:latin typeface="Times New Roman" pitchFamily="18" charset="0"/>
                <a:cs typeface="Times New Roman" pitchFamily="18" charset="0"/>
              </a:rPr>
              <a:t>.data </a:t>
            </a:r>
          </a:p>
          <a:p>
            <a:pPr lvl="1">
              <a:buFontTx/>
              <a:buNone/>
            </a:pPr>
            <a:r>
              <a:rPr lang="en-US" sz="2400" dirty="0" smtClean="0">
                <a:latin typeface="Times New Roman" pitchFamily="18" charset="0"/>
                <a:cs typeface="Times New Roman" pitchFamily="18" charset="0"/>
              </a:rPr>
              <a:t>mov eax,5 </a:t>
            </a:r>
          </a:p>
          <a:p>
            <a:pPr lvl="1">
              <a:buFontTx/>
              <a:buNone/>
            </a:pPr>
            <a:r>
              <a:rPr lang="en-US" sz="2400" dirty="0" smtClean="0">
                <a:latin typeface="Times New Roman" pitchFamily="18" charset="0"/>
                <a:cs typeface="Times New Roman" pitchFamily="18" charset="0"/>
              </a:rPr>
              <a:t>mov ebx,10 </a:t>
            </a:r>
          </a:p>
          <a:p>
            <a:pPr lvl="1">
              <a:buFontTx/>
              <a:buNone/>
            </a:pPr>
            <a:r>
              <a:rPr lang="en-US" sz="2400" dirty="0" smtClean="0">
                <a:latin typeface="Times New Roman" pitchFamily="18" charset="0"/>
                <a:cs typeface="Times New Roman" pitchFamily="18" charset="0"/>
              </a:rPr>
              <a:t>add eax,ebx </a:t>
            </a:r>
          </a:p>
          <a:p>
            <a:pPr lvl="1">
              <a:buFontTx/>
              <a:buNone/>
            </a:pPr>
            <a:endParaRPr lang="en-US" sz="2400" dirty="0" smtClean="0">
              <a:latin typeface="Times New Roman" pitchFamily="18" charset="0"/>
              <a:cs typeface="Times New Roman" pitchFamily="18" charset="0"/>
            </a:endParaRPr>
          </a:p>
          <a:p>
            <a:pPr lvl="1">
              <a:buFontTx/>
              <a:buNone/>
            </a:pPr>
            <a:r>
              <a:rPr lang="en-US" sz="2400" dirty="0" smtClean="0">
                <a:latin typeface="Times New Roman" pitchFamily="18" charset="0"/>
                <a:cs typeface="Times New Roman" pitchFamily="18" charset="0"/>
              </a:rPr>
              <a:t>end</a:t>
            </a:r>
          </a:p>
          <a:p>
            <a:pP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TotalTime>
  <Words>944</Words>
  <Application>Microsoft Office PowerPoint</Application>
  <PresentationFormat>On-screen Show (4:3)</PresentationFormat>
  <Paragraphs>159</Paragraphs>
  <Slides>26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Office Theme</vt:lpstr>
      <vt:lpstr>Visio</vt:lpstr>
      <vt:lpstr>Lecture 4</vt:lpstr>
      <vt:lpstr>Program</vt:lpstr>
      <vt:lpstr>Programming Language</vt:lpstr>
      <vt:lpstr>Programming Languages</vt:lpstr>
      <vt:lpstr>Programming Languages</vt:lpstr>
      <vt:lpstr>Programming Languages</vt:lpstr>
      <vt:lpstr>LOW vs. HIGH Level Languages</vt:lpstr>
      <vt:lpstr>Understandable</vt:lpstr>
      <vt:lpstr>Understandable</vt:lpstr>
      <vt:lpstr>Understandable</vt:lpstr>
      <vt:lpstr>Ease of Writing</vt:lpstr>
      <vt:lpstr>Running Speed</vt:lpstr>
      <vt:lpstr>Compiler and Interpreter</vt:lpstr>
      <vt:lpstr>Compiler</vt:lpstr>
      <vt:lpstr>Compiling</vt:lpstr>
      <vt:lpstr>Interpreting</vt:lpstr>
      <vt:lpstr>Java and C</vt:lpstr>
      <vt:lpstr>Running Speed (Example)</vt:lpstr>
      <vt:lpstr>Writing Format</vt:lpstr>
      <vt:lpstr>Algorithms &amp; Flowcharts</vt:lpstr>
      <vt:lpstr>Algorithms &amp; Flowcharts</vt:lpstr>
      <vt:lpstr>Algorithms &amp; Flowcharts</vt:lpstr>
      <vt:lpstr>Algorithms &amp; Flowcharts</vt:lpstr>
      <vt:lpstr>Algorithms &amp; Flowcharts</vt:lpstr>
      <vt:lpstr>Algorithms &amp; Flowcharts</vt:lpstr>
      <vt:lpstr>Algorithms &amp; Flowcharts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14</dc:title>
  <dc:creator>Zawar Shah</dc:creator>
  <cp:lastModifiedBy>Sohail</cp:lastModifiedBy>
  <cp:revision>63</cp:revision>
  <dcterms:created xsi:type="dcterms:W3CDTF">2006-08-16T00:00:00Z</dcterms:created>
  <dcterms:modified xsi:type="dcterms:W3CDTF">2019-03-18T04:04:08Z</dcterms:modified>
</cp:coreProperties>
</file>