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9" r:id="rId4"/>
    <p:sldId id="266" r:id="rId5"/>
    <p:sldId id="263" r:id="rId6"/>
    <p:sldId id="264" r:id="rId7"/>
    <p:sldId id="265" r:id="rId8"/>
    <p:sldId id="257"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The BCG Matrix</a:t>
            </a:r>
            <a:endParaRPr lang="en-US"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Sheraz Ak\Desktop\bcg-matrix.jpg"/>
          <p:cNvPicPr>
            <a:picLocks noGrp="1" noChangeAspect="1" noChangeArrowheads="1"/>
          </p:cNvPicPr>
          <p:nvPr>
            <p:ph idx="1"/>
          </p:nvPr>
        </p:nvPicPr>
        <p:blipFill>
          <a:blip r:embed="rId2" cstate="print"/>
          <a:srcRect/>
          <a:stretch>
            <a:fillRect/>
          </a:stretch>
        </p:blipFill>
        <p:spPr bwMode="auto">
          <a:xfrm>
            <a:off x="1295400" y="1958181"/>
            <a:ext cx="6096000" cy="3810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Autofit/>
          </a:bodyPr>
          <a:lstStyle/>
          <a:p>
            <a:r>
              <a:rPr lang="en-US" sz="2400" dirty="0" smtClean="0">
                <a:latin typeface="Times New Roman" pitchFamily="18" charset="0"/>
                <a:cs typeface="Times New Roman" pitchFamily="18" charset="0"/>
              </a:rPr>
              <a:t>BCG matrix is a framework created by Boston Consulting Group to evaluate the strategic position of the business brand portfolio and its potential.</a:t>
            </a:r>
          </a:p>
          <a:p>
            <a:r>
              <a:rPr lang="en-US" sz="2400" dirty="0" smtClean="0">
                <a:latin typeface="Times New Roman" pitchFamily="18" charset="0"/>
                <a:cs typeface="Times New Roman" pitchFamily="18" charset="0"/>
              </a:rPr>
              <a:t> It classifies business portfolio into four categories based on industry attractiveness (growth rate of that industry) and competitive position (relative market share). </a:t>
            </a:r>
          </a:p>
          <a:p>
            <a:r>
              <a:rPr lang="en-US" sz="2400" dirty="0" smtClean="0">
                <a:latin typeface="Times New Roman" pitchFamily="18" charset="0"/>
                <a:cs typeface="Times New Roman" pitchFamily="18" charset="0"/>
              </a:rPr>
              <a:t>These two dimensions reveal likely profitability of the business portfolio in terms of cash needed to support that unit and cash generated by it. </a:t>
            </a:r>
          </a:p>
          <a:p>
            <a:r>
              <a:rPr lang="en-US" sz="2400" dirty="0" smtClean="0">
                <a:latin typeface="Times New Roman" pitchFamily="18" charset="0"/>
                <a:cs typeface="Times New Roman" pitchFamily="18" charset="0"/>
              </a:rPr>
              <a:t>The general purpose of the analysis is to help understand, which brands the firm should invest in and which ones should be divested.</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BCG Matrix</a:t>
            </a:r>
            <a:endParaRPr lang="en-US" dirty="0"/>
          </a:p>
        </p:txBody>
      </p:sp>
      <p:pic>
        <p:nvPicPr>
          <p:cNvPr id="20482" name="Picture 2" descr="C:\Users\Sheraz Ak\Desktop\BCG Matrix for E.Val_.png"/>
          <p:cNvPicPr>
            <a:picLocks noGrp="1" noChangeAspect="1" noChangeArrowheads="1"/>
          </p:cNvPicPr>
          <p:nvPr>
            <p:ph idx="1"/>
          </p:nvPr>
        </p:nvPicPr>
        <p:blipFill>
          <a:blip r:embed="rId2" cstate="print"/>
          <a:srcRect/>
          <a:stretch>
            <a:fillRect/>
          </a:stretch>
        </p:blipFill>
        <p:spPr bwMode="auto">
          <a:xfrm>
            <a:off x="685800" y="1752600"/>
            <a:ext cx="7239000" cy="4343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latin typeface="Times New Roman" pitchFamily="18" charset="0"/>
                <a:cs typeface="Times New Roman" pitchFamily="18" charset="0"/>
              </a:rPr>
              <a:t>1) Stars: </a:t>
            </a:r>
          </a:p>
          <a:p>
            <a:r>
              <a:rPr lang="en-US" dirty="0" smtClean="0">
                <a:latin typeface="Times New Roman" pitchFamily="18" charset="0"/>
                <a:cs typeface="Times New Roman" pitchFamily="18" charset="0"/>
              </a:rPr>
              <a:t>The business units or products that have the best market share and generate the most cash are considered stars.</a:t>
            </a:r>
          </a:p>
          <a:p>
            <a:r>
              <a:rPr lang="en-US" dirty="0" smtClean="0">
                <a:latin typeface="Times New Roman" pitchFamily="18" charset="0"/>
                <a:cs typeface="Times New Roman" pitchFamily="18" charset="0"/>
              </a:rPr>
              <a:t>Monopolies and first-to-market products are frequently termed stars. </a:t>
            </a:r>
          </a:p>
          <a:p>
            <a:r>
              <a:rPr lang="en-US" dirty="0" smtClean="0">
                <a:latin typeface="Times New Roman" pitchFamily="18" charset="0"/>
                <a:cs typeface="Times New Roman" pitchFamily="18" charset="0"/>
              </a:rPr>
              <a:t>However, because of their high growth rate, stars consume large amounts of cash. </a:t>
            </a:r>
          </a:p>
          <a:p>
            <a:r>
              <a:rPr lang="en-US" dirty="0" smtClean="0">
                <a:latin typeface="Times New Roman" pitchFamily="18" charset="0"/>
                <a:cs typeface="Times New Roman" pitchFamily="18" charset="0"/>
              </a:rPr>
              <a:t>This generally results in the same amount of money coming in that is going out. </a:t>
            </a:r>
          </a:p>
          <a:p>
            <a:r>
              <a:rPr lang="en-US" dirty="0" smtClean="0">
                <a:latin typeface="Times New Roman" pitchFamily="18" charset="0"/>
                <a:cs typeface="Times New Roman" pitchFamily="18" charset="0"/>
              </a:rPr>
              <a:t>Stars can eventually become cash cows if they sustain their success until a time when the market growth rate declines. Companies are advised to invest in stars.</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b="1" dirty="0" smtClean="0">
                <a:latin typeface="Times New Roman" pitchFamily="18" charset="0"/>
                <a:cs typeface="Times New Roman" pitchFamily="18" charset="0"/>
              </a:rPr>
              <a:t>2)  Cash Cows: </a:t>
            </a:r>
          </a:p>
          <a:p>
            <a:r>
              <a:rPr lang="en-US" dirty="0" smtClean="0">
                <a:latin typeface="Times New Roman" pitchFamily="18" charset="0"/>
                <a:cs typeface="Times New Roman" pitchFamily="18" charset="0"/>
              </a:rPr>
              <a:t>Cash cows are the leaders in the marketplace and generate more cash than they consume. </a:t>
            </a:r>
          </a:p>
          <a:p>
            <a:r>
              <a:rPr lang="en-US" dirty="0" smtClean="0">
                <a:latin typeface="Times New Roman" pitchFamily="18" charset="0"/>
                <a:cs typeface="Times New Roman" pitchFamily="18" charset="0"/>
              </a:rPr>
              <a:t>These are business units or products that have a high market share but low growth prospects.  </a:t>
            </a:r>
          </a:p>
          <a:p>
            <a:r>
              <a:rPr lang="en-US" dirty="0" smtClean="0">
                <a:latin typeface="Times New Roman" pitchFamily="18" charset="0"/>
                <a:cs typeface="Times New Roman" pitchFamily="18" charset="0"/>
              </a:rPr>
              <a:t>Cash cows provide the cash required to turn question marks into market leaders, cover the administrative costs of the company, fund research and development, service the corporate debt, and pay dividends to shareholders. </a:t>
            </a:r>
          </a:p>
          <a:p>
            <a:r>
              <a:rPr lang="en-US" dirty="0" smtClean="0">
                <a:latin typeface="Times New Roman" pitchFamily="18" charset="0"/>
                <a:cs typeface="Times New Roman" pitchFamily="18" charset="0"/>
              </a:rPr>
              <a:t>Companies are advised to invest in cash cows to maintain the current level of productivity, or to "milk" the gains passively.</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dirty="0" smtClean="0">
                <a:latin typeface="Times New Roman" pitchFamily="18" charset="0"/>
                <a:cs typeface="Times New Roman" pitchFamily="18" charset="0"/>
              </a:rPr>
              <a:t>3) Dogs: </a:t>
            </a:r>
          </a:p>
          <a:p>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Dogs, or pets as they are sometimes referred to, are units or products that have both a low market share and a low growth rate.</a:t>
            </a:r>
          </a:p>
          <a:p>
            <a:r>
              <a:rPr lang="en-US" dirty="0" smtClean="0">
                <a:latin typeface="Times New Roman" pitchFamily="18" charset="0"/>
                <a:cs typeface="Times New Roman" pitchFamily="18" charset="0"/>
              </a:rPr>
              <a:t> They frequently break even, neither earning nor consuming a great deal of cash. </a:t>
            </a:r>
          </a:p>
          <a:p>
            <a:r>
              <a:rPr lang="en-US" dirty="0" smtClean="0">
                <a:latin typeface="Times New Roman" pitchFamily="18" charset="0"/>
                <a:cs typeface="Times New Roman" pitchFamily="18" charset="0"/>
              </a:rPr>
              <a:t>Dogs are generally considered cash traps because businesses have money tied up in them, even though they are bringing back basically nothing in return. </a:t>
            </a:r>
          </a:p>
          <a:p>
            <a:r>
              <a:rPr lang="en-US" dirty="0" smtClean="0">
                <a:latin typeface="Times New Roman" pitchFamily="18" charset="0"/>
                <a:cs typeface="Times New Roman" pitchFamily="18" charset="0"/>
              </a:rPr>
              <a:t>These business units are prime candidates for divestiture.</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latin typeface="Times New Roman" pitchFamily="18" charset="0"/>
                <a:cs typeface="Times New Roman" pitchFamily="18" charset="0"/>
              </a:rPr>
              <a:t>4) Question Marks: </a:t>
            </a:r>
          </a:p>
          <a:p>
            <a:r>
              <a:rPr lang="en-US" dirty="0" smtClean="0">
                <a:latin typeface="Times New Roman" pitchFamily="18" charset="0"/>
                <a:cs typeface="Times New Roman" pitchFamily="18" charset="0"/>
              </a:rPr>
              <a:t>These parts of a business have high growth prospects but a low market share. </a:t>
            </a:r>
          </a:p>
          <a:p>
            <a:r>
              <a:rPr lang="en-US" dirty="0" smtClean="0">
                <a:latin typeface="Times New Roman" pitchFamily="18" charset="0"/>
                <a:cs typeface="Times New Roman" pitchFamily="18" charset="0"/>
              </a:rPr>
              <a:t>They consume a lot of cash but bring little in return. In the end, question marks, also known as problem children, lose money. </a:t>
            </a:r>
          </a:p>
          <a:p>
            <a:r>
              <a:rPr lang="en-US" dirty="0" smtClean="0">
                <a:latin typeface="Times New Roman" pitchFamily="18" charset="0"/>
                <a:cs typeface="Times New Roman" pitchFamily="18" charset="0"/>
              </a:rPr>
              <a:t>However, since these business units are growing rapidly, they have the potential to turn into stars.</a:t>
            </a:r>
          </a:p>
          <a:p>
            <a:r>
              <a:rPr lang="en-US" dirty="0" smtClean="0">
                <a:latin typeface="Times New Roman" pitchFamily="18" charset="0"/>
                <a:cs typeface="Times New Roman" pitchFamily="18" charset="0"/>
              </a:rPr>
              <a:t>Companies are advised to invest in question marks if the product has the potential for growth, or to sell if it does not.</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latin typeface="Times New Roman" pitchFamily="18" charset="0"/>
                <a:cs typeface="Times New Roman" pitchFamily="18" charset="0"/>
              </a:rPr>
              <a:t>BCG Matrix for Coca Cola</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a:p>
        </p:txBody>
      </p:sp>
      <p:pic>
        <p:nvPicPr>
          <p:cNvPr id="22530" name="Picture 2" descr="C:\Users\Sheraz Ak\Desktop\coca-cola-23-638.jpg"/>
          <p:cNvPicPr>
            <a:picLocks noChangeAspect="1" noChangeArrowheads="1"/>
          </p:cNvPicPr>
          <p:nvPr/>
        </p:nvPicPr>
        <p:blipFill>
          <a:blip r:embed="rId2" cstate="print"/>
          <a:srcRect/>
          <a:stretch>
            <a:fillRect/>
          </a:stretch>
        </p:blipFill>
        <p:spPr bwMode="auto">
          <a:xfrm>
            <a:off x="304800" y="1371600"/>
            <a:ext cx="8534400" cy="494347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53</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BCG Matrix</vt:lpstr>
      <vt:lpstr>Slide 2</vt:lpstr>
      <vt:lpstr>Slide 3</vt:lpstr>
      <vt:lpstr>The BCG Matrix</vt:lpstr>
      <vt:lpstr>Slide 5</vt:lpstr>
      <vt:lpstr>Slide 6</vt:lpstr>
      <vt:lpstr>Slide 7</vt:lpstr>
      <vt:lpstr>Slide 8</vt:lpstr>
      <vt:lpstr>BCG Matrix for Coca Cola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BCG Matrix</dc:title>
  <dc:creator>Sheraz Ak</dc:creator>
  <cp:lastModifiedBy>Shahzeb Anwar</cp:lastModifiedBy>
  <cp:revision>16</cp:revision>
  <dcterms:created xsi:type="dcterms:W3CDTF">2006-08-16T00:00:00Z</dcterms:created>
  <dcterms:modified xsi:type="dcterms:W3CDTF">2019-10-29T13:53:20Z</dcterms:modified>
</cp:coreProperties>
</file>