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Lecture 4</a:t>
            </a:r>
            <a:endParaRPr lang="en-US" dirty="0"/>
          </a:p>
        </p:txBody>
      </p:sp>
      <p:sp>
        <p:nvSpPr>
          <p:cNvPr id="3" name="Subtitle 2"/>
          <p:cNvSpPr>
            <a:spLocks noGrp="1"/>
          </p:cNvSpPr>
          <p:nvPr>
            <p:ph type="subTitle" idx="1"/>
          </p:nvPr>
        </p:nvSpPr>
        <p:spPr/>
        <p:txBody>
          <a:bodyPr>
            <a:normAutofit/>
          </a:bodyPr>
          <a:lstStyle/>
          <a:p>
            <a:r>
              <a:rPr lang="en-US" sz="4400" b="1" dirty="0" smtClean="0">
                <a:solidFill>
                  <a:schemeClr val="tx1"/>
                </a:solidFill>
              </a:rPr>
              <a:t>Services Marketing </a:t>
            </a:r>
            <a:endParaRPr lang="en-US" sz="44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2) </a:t>
            </a:r>
            <a:r>
              <a:rPr lang="en-US" b="1" dirty="0" smtClean="0">
                <a:latin typeface="Times New Roman" pitchFamily="18" charset="0"/>
                <a:cs typeface="Times New Roman" pitchFamily="18" charset="0"/>
              </a:rPr>
              <a:t>Satisfied and productive service employees</a:t>
            </a:r>
            <a:r>
              <a:rPr lang="en-US" dirty="0" smtClean="0">
                <a:latin typeface="Times New Roman" pitchFamily="18" charset="0"/>
                <a:cs typeface="Times New Roman" pitchFamily="18" charset="0"/>
              </a:rPr>
              <a:t>: more satisfied, loyal, and hardworking employees, which results in .</a:t>
            </a:r>
          </a:p>
          <a:p>
            <a:pPr>
              <a:buNone/>
            </a:pPr>
            <a:r>
              <a:rPr lang="en-US" dirty="0" smtClean="0">
                <a:latin typeface="Times New Roman" pitchFamily="18" charset="0"/>
                <a:cs typeface="Times New Roman" pitchFamily="18" charset="0"/>
              </a:rPr>
              <a:t>3)  </a:t>
            </a:r>
            <a:r>
              <a:rPr lang="en-US" b="1" dirty="0" smtClean="0">
                <a:latin typeface="Times New Roman" pitchFamily="18" charset="0"/>
                <a:cs typeface="Times New Roman" pitchFamily="18" charset="0"/>
              </a:rPr>
              <a:t>Greater service value</a:t>
            </a:r>
            <a:r>
              <a:rPr lang="en-US" dirty="0" smtClean="0">
                <a:latin typeface="Times New Roman" pitchFamily="18" charset="0"/>
                <a:cs typeface="Times New Roman" pitchFamily="18" charset="0"/>
              </a:rPr>
              <a:t>: more effective and efficient customer value creation and service delivery,  which results in . . .</a:t>
            </a:r>
          </a:p>
          <a:p>
            <a:pPr>
              <a:buNone/>
            </a:pPr>
            <a:r>
              <a:rPr lang="en-US" b="1" dirty="0" smtClean="0">
                <a:latin typeface="Times New Roman" pitchFamily="18" charset="0"/>
                <a:cs typeface="Times New Roman" pitchFamily="18" charset="0"/>
              </a:rPr>
              <a:t>4)  Satisfied and loyal customers</a:t>
            </a:r>
            <a:r>
              <a:rPr lang="en-US" dirty="0" smtClean="0">
                <a:latin typeface="Times New Roman" pitchFamily="18" charset="0"/>
                <a:cs typeface="Times New Roman" pitchFamily="18" charset="0"/>
              </a:rPr>
              <a:t>: satisfied customers who remain loyal, repeat purchase, and refer other customers, which results in . . .</a:t>
            </a:r>
          </a:p>
          <a:p>
            <a:pPr>
              <a:buNone/>
            </a:pPr>
            <a:r>
              <a:rPr lang="en-US" b="1" dirty="0" smtClean="0">
                <a:latin typeface="Times New Roman" pitchFamily="18" charset="0"/>
                <a:cs typeface="Times New Roman" pitchFamily="18" charset="0"/>
              </a:rPr>
              <a:t>5)  Healthy service profits and growth</a:t>
            </a:r>
            <a:r>
              <a:rPr lang="en-US" dirty="0" smtClean="0">
                <a:latin typeface="Times New Roman" pitchFamily="18" charset="0"/>
                <a:cs typeface="Times New Roman" pitchFamily="18" charset="0"/>
              </a:rPr>
              <a:t>: superior service firm performance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r>
              <a:rPr lang="en-US" sz="1800" dirty="0" smtClean="0">
                <a:latin typeface="Times New Roman" pitchFamily="18" charset="0"/>
                <a:cs typeface="Times New Roman" pitchFamily="18" charset="0"/>
              </a:rPr>
              <a:t>Services have grown dramatically in recent years. Services now account for close to 80 percent of the U.S. gross domestic product (GDP). And the service industry is growing. </a:t>
            </a:r>
          </a:p>
          <a:p>
            <a:r>
              <a:rPr lang="en-US" sz="1800" dirty="0" smtClean="0">
                <a:latin typeface="Times New Roman" pitchFamily="18" charset="0"/>
                <a:cs typeface="Times New Roman" pitchFamily="18" charset="0"/>
              </a:rPr>
              <a:t>It is estimated that nearly four out of  five jobs in the United States will be in service industries.</a:t>
            </a:r>
          </a:p>
          <a:p>
            <a:r>
              <a:rPr lang="en-US" sz="1800" dirty="0" smtClean="0">
                <a:latin typeface="Times New Roman" pitchFamily="18" charset="0"/>
                <a:cs typeface="Times New Roman" pitchFamily="18" charset="0"/>
              </a:rPr>
              <a:t>Services are growing even faster in the world economy, making up 64 percent </a:t>
            </a:r>
            <a:r>
              <a:rPr lang="en-US" sz="1800" smtClean="0">
                <a:latin typeface="Times New Roman" pitchFamily="18" charset="0"/>
                <a:cs typeface="Times New Roman" pitchFamily="18" charset="0"/>
              </a:rPr>
              <a:t>of the gross </a:t>
            </a:r>
            <a:r>
              <a:rPr lang="en-US" sz="1800" dirty="0" smtClean="0">
                <a:latin typeface="Times New Roman" pitchFamily="18" charset="0"/>
                <a:cs typeface="Times New Roman" pitchFamily="18" charset="0"/>
              </a:rPr>
              <a:t>world product.</a:t>
            </a:r>
          </a:p>
          <a:p>
            <a:r>
              <a:rPr lang="en-US" sz="1800" dirty="0" smtClean="0">
                <a:latin typeface="Times New Roman" pitchFamily="18" charset="0"/>
                <a:cs typeface="Times New Roman" pitchFamily="18" charset="0"/>
              </a:rPr>
              <a:t>Service industries vary greatly. </a:t>
            </a:r>
            <a:r>
              <a:rPr lang="en-US" sz="1800" i="1" dirty="0" smtClean="0">
                <a:latin typeface="Times New Roman" pitchFamily="18" charset="0"/>
                <a:cs typeface="Times New Roman" pitchFamily="18" charset="0"/>
              </a:rPr>
              <a:t>Governments offer services through courts, employment </a:t>
            </a:r>
            <a:r>
              <a:rPr lang="en-US" sz="1800" dirty="0" smtClean="0">
                <a:latin typeface="Times New Roman" pitchFamily="18" charset="0"/>
                <a:cs typeface="Times New Roman" pitchFamily="18" charset="0"/>
              </a:rPr>
              <a:t>services, hospitals, military services, police and fire departments, the postal service, and schools. </a:t>
            </a:r>
          </a:p>
          <a:p>
            <a:r>
              <a:rPr lang="en-US" sz="1800" i="1" dirty="0" smtClean="0">
                <a:latin typeface="Times New Roman" pitchFamily="18" charset="0"/>
                <a:cs typeface="Times New Roman" pitchFamily="18" charset="0"/>
              </a:rPr>
              <a:t>Private not-for-profit organizations offer services through museums, charities, churches, </a:t>
            </a:r>
            <a:r>
              <a:rPr lang="en-US" sz="1800" dirty="0" smtClean="0">
                <a:latin typeface="Times New Roman" pitchFamily="18" charset="0"/>
                <a:cs typeface="Times New Roman" pitchFamily="18" charset="0"/>
              </a:rPr>
              <a:t>colleges, foundations, and hospitals. </a:t>
            </a:r>
          </a:p>
          <a:p>
            <a:r>
              <a:rPr lang="en-US" sz="1800" dirty="0" err="1" smtClean="0">
                <a:latin typeface="Times New Roman" pitchFamily="18" charset="0"/>
                <a:cs typeface="Times New Roman" pitchFamily="18" charset="0"/>
              </a:rPr>
              <a:t>Alarge</a:t>
            </a:r>
            <a:r>
              <a:rPr lang="en-US" sz="1800" dirty="0" smtClean="0">
                <a:latin typeface="Times New Roman" pitchFamily="18" charset="0"/>
                <a:cs typeface="Times New Roman" pitchFamily="18" charset="0"/>
              </a:rPr>
              <a:t> number of </a:t>
            </a:r>
            <a:r>
              <a:rPr lang="en-US" sz="1800" i="1" dirty="0" smtClean="0">
                <a:latin typeface="Times New Roman" pitchFamily="18" charset="0"/>
                <a:cs typeface="Times New Roman" pitchFamily="18" charset="0"/>
              </a:rPr>
              <a:t>business organizations offer services— </a:t>
            </a:r>
            <a:r>
              <a:rPr lang="en-US" sz="1800" dirty="0" smtClean="0">
                <a:latin typeface="Times New Roman" pitchFamily="18" charset="0"/>
                <a:cs typeface="Times New Roman" pitchFamily="18" charset="0"/>
              </a:rPr>
              <a:t>airlines, banks, hotels, insurance companies, consulting firms, medical and legal practices, entertainment and telecommunications companies, real-estate firms, retailers, and others</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Nature and Characteristics of a Service</a:t>
            </a:r>
            <a:endParaRPr lang="en-US" dirty="0"/>
          </a:p>
        </p:txBody>
      </p:sp>
      <p:pic>
        <p:nvPicPr>
          <p:cNvPr id="1027" name="Picture 3"/>
          <p:cNvPicPr>
            <a:picLocks noGrp="1" noChangeAspect="1" noChangeArrowheads="1"/>
          </p:cNvPicPr>
          <p:nvPr>
            <p:ph idx="1"/>
          </p:nvPr>
        </p:nvPicPr>
        <p:blipFill>
          <a:blip r:embed="rId2"/>
          <a:srcRect/>
          <a:stretch>
            <a:fillRect/>
          </a:stretch>
        </p:blipFill>
        <p:spPr bwMode="auto">
          <a:xfrm>
            <a:off x="685800" y="1752600"/>
            <a:ext cx="7543800" cy="4419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457200" indent="-457200">
              <a:buAutoNum type="arabicParenR"/>
            </a:pPr>
            <a:r>
              <a:rPr lang="en-US" sz="2400" b="1" dirty="0" smtClean="0">
                <a:latin typeface="Times New Roman" pitchFamily="18" charset="0"/>
                <a:cs typeface="Times New Roman" pitchFamily="18" charset="0"/>
              </a:rPr>
              <a:t>Service intangibility </a:t>
            </a:r>
          </a:p>
          <a:p>
            <a:pPr marL="457200" indent="-457200">
              <a:buNone/>
            </a:pPr>
            <a:endParaRPr lang="en-US" sz="2400" b="1"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It means that services cannot be seen, tasted, felt, heard, or smelled before they are bought. </a:t>
            </a:r>
          </a:p>
          <a:p>
            <a:r>
              <a:rPr lang="en-US" sz="2400" dirty="0" smtClean="0">
                <a:latin typeface="Times New Roman" pitchFamily="18" charset="0"/>
                <a:cs typeface="Times New Roman" pitchFamily="18" charset="0"/>
              </a:rPr>
              <a:t>For example, people undergoing cosmetic surgery cannot see the result before the purchase. </a:t>
            </a:r>
          </a:p>
          <a:p>
            <a:r>
              <a:rPr lang="en-US" sz="2400" dirty="0" smtClean="0">
                <a:latin typeface="Times New Roman" pitchFamily="18" charset="0"/>
                <a:cs typeface="Times New Roman" pitchFamily="18" charset="0"/>
              </a:rPr>
              <a:t>Airline passengers have nothing but a ticket and a promise that they and their luggage will arrive safely at the intended destination, hopefully at the same time. </a:t>
            </a:r>
          </a:p>
          <a:p>
            <a:r>
              <a:rPr lang="en-US" sz="2400" dirty="0" smtClean="0">
                <a:latin typeface="Times New Roman" pitchFamily="18" charset="0"/>
                <a:cs typeface="Times New Roman" pitchFamily="18" charset="0"/>
              </a:rPr>
              <a:t>To reduce uncertainty, buyers look for “signals” of service quality.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They draw conclusions about quality from the place, people, price, equipment, and communications that they can see.</a:t>
            </a:r>
          </a:p>
          <a:p>
            <a:r>
              <a:rPr lang="en-US" dirty="0" smtClean="0">
                <a:latin typeface="Times New Roman" pitchFamily="18" charset="0"/>
                <a:cs typeface="Times New Roman" pitchFamily="18" charset="0"/>
              </a:rPr>
              <a:t>Physical goods are produced, then stored, later sold, and still later consumed. </a:t>
            </a:r>
          </a:p>
          <a:p>
            <a:r>
              <a:rPr lang="en-US" dirty="0" smtClean="0">
                <a:latin typeface="Times New Roman" pitchFamily="18" charset="0"/>
                <a:cs typeface="Times New Roman" pitchFamily="18" charset="0"/>
              </a:rPr>
              <a:t>In contrast, services are first sold and then produced and consumed at the same time. </a:t>
            </a:r>
          </a:p>
          <a:p>
            <a:r>
              <a:rPr lang="en-US" dirty="0" smtClean="0">
                <a:latin typeface="Times New Roman" pitchFamily="18" charset="0"/>
                <a:cs typeface="Times New Roman" pitchFamily="18" charset="0"/>
              </a:rPr>
              <a:t>In services marketing, the service provider is the product.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b="1" dirty="0" smtClean="0">
                <a:latin typeface="Times New Roman" pitchFamily="18" charset="0"/>
                <a:cs typeface="Times New Roman" pitchFamily="18" charset="0"/>
              </a:rPr>
              <a:t>2)  Service inseparability</a:t>
            </a:r>
          </a:p>
          <a:p>
            <a:r>
              <a:rPr lang="en-US" dirty="0" smtClean="0">
                <a:latin typeface="Times New Roman" pitchFamily="18" charset="0"/>
                <a:cs typeface="Times New Roman" pitchFamily="18" charset="0"/>
              </a:rPr>
              <a:t>It means that services cannot be separated from their providers, whether the providers are people or machines. </a:t>
            </a:r>
          </a:p>
          <a:p>
            <a:r>
              <a:rPr lang="en-US" dirty="0" smtClean="0">
                <a:latin typeface="Times New Roman" pitchFamily="18" charset="0"/>
                <a:cs typeface="Times New Roman" pitchFamily="18" charset="0"/>
              </a:rPr>
              <a:t>If a service employee provides the service, then the employee becomes a part of the service. </a:t>
            </a:r>
          </a:p>
          <a:p>
            <a:r>
              <a:rPr lang="en-US" dirty="0" smtClean="0">
                <a:latin typeface="Times New Roman" pitchFamily="18" charset="0"/>
                <a:cs typeface="Times New Roman" pitchFamily="18" charset="0"/>
              </a:rPr>
              <a:t>Because the customer is also present as the service is produced, </a:t>
            </a:r>
            <a:r>
              <a:rPr lang="en-US" i="1" dirty="0" smtClean="0">
                <a:latin typeface="Times New Roman" pitchFamily="18" charset="0"/>
                <a:cs typeface="Times New Roman" pitchFamily="18" charset="0"/>
              </a:rPr>
              <a:t>provider-customer interaction is a </a:t>
            </a:r>
            <a:r>
              <a:rPr lang="en-US" dirty="0" smtClean="0">
                <a:latin typeface="Times New Roman" pitchFamily="18" charset="0"/>
                <a:cs typeface="Times New Roman" pitchFamily="18" charset="0"/>
              </a:rPr>
              <a:t>special feature of services marketing. </a:t>
            </a:r>
          </a:p>
          <a:p>
            <a:r>
              <a:rPr lang="en-US" dirty="0" smtClean="0">
                <a:latin typeface="Times New Roman" pitchFamily="18" charset="0"/>
                <a:cs typeface="Times New Roman" pitchFamily="18" charset="0"/>
              </a:rPr>
              <a:t>Both the provider and the customer affect the service outcome.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514350" indent="-514350">
              <a:buAutoNum type="arabicParenR" startAt="3"/>
            </a:pPr>
            <a:r>
              <a:rPr lang="en-US" b="1" dirty="0" smtClean="0">
                <a:latin typeface="Times New Roman" pitchFamily="18" charset="0"/>
                <a:cs typeface="Times New Roman" pitchFamily="18" charset="0"/>
              </a:rPr>
              <a:t>Service variability </a:t>
            </a:r>
          </a:p>
          <a:p>
            <a:pPr marL="514350" indent="-514350">
              <a:buNone/>
            </a:pPr>
            <a:endParaRPr lang="en-US" b="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It means that the quality of services depends on who provides them as well as when, where, and how they are provided. </a:t>
            </a:r>
          </a:p>
          <a:p>
            <a:r>
              <a:rPr lang="en-US" dirty="0" smtClean="0">
                <a:latin typeface="Times New Roman" pitchFamily="18" charset="0"/>
                <a:cs typeface="Times New Roman" pitchFamily="18" charset="0"/>
              </a:rPr>
              <a:t>For example, some hotels—say, Marriott—have reputations for providing better service than others.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Still, within a given Marriott hotel, one registration-counter employee may be cheerful and efficient, whereas another standing just a few feet away may be unpleasant and slow. </a:t>
            </a:r>
          </a:p>
          <a:p>
            <a:r>
              <a:rPr lang="en-US" dirty="0" smtClean="0">
                <a:latin typeface="Times New Roman" pitchFamily="18" charset="0"/>
                <a:cs typeface="Times New Roman" pitchFamily="18" charset="0"/>
              </a:rPr>
              <a:t>Even the quality of a single Marriott employee’s service varies according to his or her energy and frame of mind at the time of each customer encounter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229600" cy="4525963"/>
          </a:xfrm>
        </p:spPr>
        <p:txBody>
          <a:bodyPr>
            <a:normAutofit fontScale="62500" lnSpcReduction="20000"/>
          </a:bodyPr>
          <a:lstStyle/>
          <a:p>
            <a:pPr>
              <a:buNone/>
            </a:pPr>
            <a:r>
              <a:rPr lang="en-US" sz="3800" b="1" dirty="0" smtClean="0">
                <a:latin typeface="Times New Roman" pitchFamily="18" charset="0"/>
                <a:cs typeface="Times New Roman" pitchFamily="18" charset="0"/>
              </a:rPr>
              <a:t>4     Service perishability </a:t>
            </a:r>
          </a:p>
          <a:p>
            <a:r>
              <a:rPr lang="en-US" dirty="0" smtClean="0">
                <a:latin typeface="Times New Roman" pitchFamily="18" charset="0"/>
                <a:cs typeface="Times New Roman" pitchFamily="18" charset="0"/>
              </a:rPr>
              <a:t>It means that services cannot be stored for later sale or use. Some doctors charge patients for missed appointments because the service value existed only at that point and disappeared when the patient did not show up. </a:t>
            </a:r>
          </a:p>
          <a:p>
            <a:r>
              <a:rPr lang="en-US" dirty="0" smtClean="0">
                <a:latin typeface="Times New Roman" pitchFamily="18" charset="0"/>
                <a:cs typeface="Times New Roman" pitchFamily="18" charset="0"/>
              </a:rPr>
              <a:t>The perishability of services is not a problem when demand is steady. </a:t>
            </a:r>
          </a:p>
          <a:p>
            <a:r>
              <a:rPr lang="en-US" dirty="0" smtClean="0">
                <a:latin typeface="Times New Roman" pitchFamily="18" charset="0"/>
                <a:cs typeface="Times New Roman" pitchFamily="18" charset="0"/>
              </a:rPr>
              <a:t>However, when demand fluctuates, service firms often have difficult problems. </a:t>
            </a:r>
          </a:p>
          <a:p>
            <a:r>
              <a:rPr lang="en-US" smtClean="0">
                <a:latin typeface="Times New Roman" pitchFamily="18" charset="0"/>
                <a:cs typeface="Times New Roman" pitchFamily="18" charset="0"/>
              </a:rPr>
              <a:t>Thus</a:t>
            </a:r>
            <a:r>
              <a:rPr lang="en-US" dirty="0" smtClean="0">
                <a:latin typeface="Times New Roman" pitchFamily="18" charset="0"/>
                <a:cs typeface="Times New Roman" pitchFamily="18" charset="0"/>
              </a:rPr>
              <a:t>, service firms often design strategies for producing a better match between demand and supply. </a:t>
            </a:r>
          </a:p>
          <a:p>
            <a:r>
              <a:rPr lang="en-US" dirty="0" smtClean="0">
                <a:latin typeface="Times New Roman" pitchFamily="18" charset="0"/>
                <a:cs typeface="Times New Roman" pitchFamily="18" charset="0"/>
              </a:rPr>
              <a:t>Hotels and resorts charge lower prices in the off-season to attract more guests. </a:t>
            </a:r>
          </a:p>
          <a:p>
            <a:r>
              <a:rPr lang="en-US" dirty="0" smtClean="0">
                <a:latin typeface="Times New Roman" pitchFamily="18" charset="0"/>
                <a:cs typeface="Times New Roman" pitchFamily="18" charset="0"/>
              </a:rPr>
              <a:t>And restaurants hire part-time employees to serve during peak periods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The Service Profit Chain</a:t>
            </a:r>
            <a:br>
              <a:rPr lang="en-US" sz="2800" b="1"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p:spPr>
        <p:txBody>
          <a:bodyPr>
            <a:noAutofit/>
          </a:bodyPr>
          <a:lstStyle/>
          <a:p>
            <a:pPr>
              <a:buNone/>
            </a:pP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In a service business, the customer and the front-line service employee interact to create the service. </a:t>
            </a:r>
          </a:p>
          <a:p>
            <a:r>
              <a:rPr lang="en-US" sz="2000" dirty="0" smtClean="0">
                <a:latin typeface="Times New Roman" pitchFamily="18" charset="0"/>
                <a:cs typeface="Times New Roman" pitchFamily="18" charset="0"/>
              </a:rPr>
              <a:t>Effective interaction, in turn, depends on the skills of front-line service employees and on the support processes backing these employees. </a:t>
            </a:r>
          </a:p>
          <a:p>
            <a:r>
              <a:rPr lang="en-US" sz="2000" dirty="0" smtClean="0">
                <a:latin typeface="Times New Roman" pitchFamily="18" charset="0"/>
                <a:cs typeface="Times New Roman" pitchFamily="18" charset="0"/>
              </a:rPr>
              <a:t>Thus, successful service companies focus their attention on both their customers and their employees. </a:t>
            </a:r>
          </a:p>
          <a:p>
            <a:r>
              <a:rPr lang="en-US" sz="2000" dirty="0" smtClean="0">
                <a:latin typeface="Times New Roman" pitchFamily="18" charset="0"/>
                <a:cs typeface="Times New Roman" pitchFamily="18" charset="0"/>
              </a:rPr>
              <a:t>They understand the service profit chain, which links service firm profits with employee and customer satisfaction.</a:t>
            </a:r>
          </a:p>
          <a:p>
            <a:r>
              <a:rPr lang="en-US" sz="2000" dirty="0" smtClean="0">
                <a:latin typeface="Times New Roman" pitchFamily="18" charset="0"/>
                <a:cs typeface="Times New Roman" pitchFamily="18" charset="0"/>
              </a:rPr>
              <a:t>This chain consists of five links:</a:t>
            </a:r>
          </a:p>
          <a:p>
            <a:pPr>
              <a:buNone/>
            </a:pPr>
            <a:endParaRPr lang="en-US" sz="20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   Internal service quality</a:t>
            </a:r>
            <a:r>
              <a:rPr lang="en-US" sz="2400" dirty="0" smtClean="0">
                <a:latin typeface="Times New Roman" pitchFamily="18" charset="0"/>
                <a:cs typeface="Times New Roman" pitchFamily="18" charset="0"/>
              </a:rPr>
              <a:t>: superior employee selection and training, a quality work environment, and strong support for those dealing with customers, which results in . .</a:t>
            </a:r>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801</Words>
  <Application>Microsoft Office PowerPoint</Application>
  <PresentationFormat>On-screen Show (4:3)</PresentationFormat>
  <Paragraphs>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Lecture 4</vt:lpstr>
      <vt:lpstr>Slide 2</vt:lpstr>
      <vt:lpstr>The Nature and Characteristics of a Service</vt:lpstr>
      <vt:lpstr>Slide 4</vt:lpstr>
      <vt:lpstr>Slide 5</vt:lpstr>
      <vt:lpstr>Slide 6</vt:lpstr>
      <vt:lpstr>Slide 7</vt:lpstr>
      <vt:lpstr>Slide 8</vt:lpstr>
      <vt:lpstr>The Service Profit Chain </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6 </dc:title>
  <dc:creator>SHAHZEB ANWAR</dc:creator>
  <cp:lastModifiedBy>Shahzeb Anwar</cp:lastModifiedBy>
  <cp:revision>17</cp:revision>
  <dcterms:created xsi:type="dcterms:W3CDTF">2006-08-16T00:00:00Z</dcterms:created>
  <dcterms:modified xsi:type="dcterms:W3CDTF">2019-11-04T05:31:44Z</dcterms:modified>
</cp:coreProperties>
</file>