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06DDB1-FEC7-4AE5-AAD9-58CB23BAC64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A64043-05ED-4766-AA49-F05CEF8786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267200"/>
          </a:xfrm>
        </p:spPr>
        <p:txBody>
          <a:bodyPr/>
          <a:lstStyle/>
          <a:p>
            <a:r>
              <a:rPr lang="en-US" sz="5000" dirty="0"/>
              <a:t>POLITICS, DEMOCRACY AND</a:t>
            </a:r>
            <a:br>
              <a:rPr lang="en-US" sz="5000" dirty="0"/>
            </a:br>
            <a:r>
              <a:rPr lang="en-US" sz="5000" dirty="0"/>
              <a:t>THE MEDIA</a:t>
            </a:r>
          </a:p>
        </p:txBody>
      </p:sp>
    </p:spTree>
    <p:extLst>
      <p:ext uri="{BB962C8B-B14F-4D97-AF65-F5344CB8AC3E}">
        <p14:creationId xmlns:p14="http://schemas.microsoft.com/office/powerpoint/2010/main" val="198122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POLITICS, DEMOCRACY AND</a:t>
            </a:r>
            <a:br>
              <a:rPr lang="en-US" sz="3000" dirty="0"/>
            </a:br>
            <a:r>
              <a:rPr lang="en-US" sz="3000" dirty="0"/>
              <a:t>THE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THEORY OF LIBERAL DEMOCRACY</a:t>
            </a:r>
            <a:endParaRPr lang="en-US" b="1" dirty="0" smtClean="0"/>
          </a:p>
          <a:p>
            <a:r>
              <a:rPr lang="en-US" dirty="0" smtClean="0"/>
              <a:t>French </a:t>
            </a:r>
            <a:r>
              <a:rPr lang="en-US" dirty="0"/>
              <a:t>Revolution of </a:t>
            </a:r>
            <a:r>
              <a:rPr lang="en-US" dirty="0" smtClean="0"/>
              <a:t>1789, with </a:t>
            </a:r>
            <a:r>
              <a:rPr lang="en-US" dirty="0"/>
              <a:t>its slogan of ‘Liberty, Equality, Fraternity</a:t>
            </a:r>
            <a:r>
              <a:rPr lang="en-US" dirty="0" smtClean="0"/>
              <a:t>’.</a:t>
            </a:r>
          </a:p>
          <a:p>
            <a:endParaRPr lang="en-US" dirty="0"/>
          </a:p>
          <a:p>
            <a:r>
              <a:rPr lang="en-US" dirty="0"/>
              <a:t>The citizen’s right to choose presupposed the availability of </a:t>
            </a:r>
            <a:r>
              <a:rPr lang="en-US" dirty="0" smtClean="0"/>
              <a:t>alternatives from </a:t>
            </a:r>
            <a:r>
              <a:rPr lang="en-US" dirty="0"/>
              <a:t>which a meaningful selection could be made, and a rational, </a:t>
            </a:r>
            <a:r>
              <a:rPr lang="en-US" dirty="0" smtClean="0"/>
              <a:t>knowledgeable electorate </a:t>
            </a:r>
            <a:r>
              <a:rPr lang="en-US" dirty="0"/>
              <a:t>capable of exercising its rights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8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Constitutionality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must be an agreed set of procedures and rules governing </a:t>
            </a:r>
            <a:r>
              <a:rPr lang="en-US" dirty="0" smtClean="0"/>
              <a:t>the conduct </a:t>
            </a:r>
            <a:r>
              <a:rPr lang="en-US" dirty="0"/>
              <a:t>of </a:t>
            </a:r>
            <a:r>
              <a:rPr lang="en-US" dirty="0" smtClean="0"/>
              <a:t>elections</a:t>
            </a:r>
          </a:p>
          <a:p>
            <a:endParaRPr lang="en-US" dirty="0" smtClean="0"/>
          </a:p>
          <a:p>
            <a:r>
              <a:rPr lang="en-US" dirty="0" smtClean="0"/>
              <a:t>The behavior </a:t>
            </a:r>
            <a:r>
              <a:rPr lang="en-US" dirty="0"/>
              <a:t>of those who win them and the </a:t>
            </a:r>
            <a:r>
              <a:rPr lang="en-US" dirty="0" smtClean="0"/>
              <a:t>legitimate activities </a:t>
            </a:r>
            <a:r>
              <a:rPr lang="en-US" dirty="0"/>
              <a:t>of dissenters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Rules </a:t>
            </a:r>
            <a:r>
              <a:rPr lang="en-US" dirty="0"/>
              <a:t>will typically take the form of a </a:t>
            </a:r>
            <a:r>
              <a:rPr lang="en-US" dirty="0" smtClean="0"/>
              <a:t>constitution</a:t>
            </a:r>
          </a:p>
          <a:p>
            <a:endParaRPr lang="en-US" dirty="0"/>
          </a:p>
          <a:p>
            <a:r>
              <a:rPr lang="en-US" dirty="0"/>
              <a:t>Britain, do not have a ‘written’ </a:t>
            </a:r>
            <a:r>
              <a:rPr lang="en-US" dirty="0" smtClean="0"/>
              <a:t>constitution or </a:t>
            </a:r>
            <a:r>
              <a:rPr lang="en-US" dirty="0"/>
              <a:t>a bill of </a:t>
            </a:r>
            <a:r>
              <a:rPr lang="en-US" dirty="0" smtClean="0"/>
              <a:t>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0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early </a:t>
            </a:r>
            <a:r>
              <a:rPr lang="en-US" dirty="0" smtClean="0"/>
              <a:t>democratic period, citizenship </a:t>
            </a:r>
            <a:r>
              <a:rPr lang="en-US" dirty="0"/>
              <a:t>rights were restricted to a small </a:t>
            </a:r>
            <a:r>
              <a:rPr lang="en-US" dirty="0" smtClean="0"/>
              <a:t>minority, </a:t>
            </a:r>
            <a:r>
              <a:rPr lang="en-US" dirty="0"/>
              <a:t>men with property and/or formal </a:t>
            </a:r>
            <a:r>
              <a:rPr lang="en-US" dirty="0" smtClean="0"/>
              <a:t>education</a:t>
            </a:r>
          </a:p>
          <a:p>
            <a:endParaRPr lang="en-US" dirty="0"/>
          </a:p>
          <a:p>
            <a:r>
              <a:rPr lang="en-US" dirty="0"/>
              <a:t>Gradually, voting rights were extended to the lower classes and, by </a:t>
            </a:r>
            <a:r>
              <a:rPr lang="en-US" dirty="0" smtClean="0"/>
              <a:t>the early </a:t>
            </a:r>
            <a:r>
              <a:rPr lang="en-US" dirty="0"/>
              <a:t>twentieth century, to </a:t>
            </a:r>
            <a:r>
              <a:rPr lang="en-US" dirty="0" smtClean="0"/>
              <a:t>women</a:t>
            </a:r>
          </a:p>
          <a:p>
            <a:endParaRPr lang="en-US" dirty="0"/>
          </a:p>
          <a:p>
            <a:r>
              <a:rPr lang="en-US" dirty="0"/>
              <a:t>In the US, only in the 1950s were </a:t>
            </a:r>
            <a:r>
              <a:rPr lang="en-US" dirty="0" smtClean="0"/>
              <a:t>blacks able </a:t>
            </a:r>
            <a:r>
              <a:rPr lang="en-US" dirty="0"/>
              <a:t>to vote.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7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Rational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third condition of democracy, as already noted, is the availability of choice</a:t>
            </a:r>
          </a:p>
          <a:p>
            <a:endParaRPr lang="en-US" dirty="0" smtClean="0"/>
          </a:p>
          <a:p>
            <a:r>
              <a:rPr lang="en-US" dirty="0" smtClean="0"/>
              <a:t>PMLN </a:t>
            </a:r>
            <a:r>
              <a:rPr lang="en-US" dirty="0" err="1" smtClean="0"/>
              <a:t>vs</a:t>
            </a:r>
            <a:r>
              <a:rPr lang="en-US" dirty="0" smtClean="0"/>
              <a:t> PTI, PTI </a:t>
            </a:r>
            <a:r>
              <a:rPr lang="en-US" dirty="0" err="1" smtClean="0"/>
              <a:t>vs</a:t>
            </a:r>
            <a:r>
              <a:rPr lang="en-US" dirty="0" smtClean="0"/>
              <a:t> PPP, MQM </a:t>
            </a:r>
            <a:r>
              <a:rPr lang="en-US" dirty="0" err="1" smtClean="0"/>
              <a:t>vs</a:t>
            </a:r>
            <a:r>
              <a:rPr lang="en-US" dirty="0" smtClean="0"/>
              <a:t> PPP, ANP </a:t>
            </a:r>
            <a:r>
              <a:rPr lang="en-US" dirty="0" err="1" smtClean="0"/>
              <a:t>vs</a:t>
            </a:r>
            <a:r>
              <a:rPr lang="en-US" dirty="0" smtClean="0"/>
              <a:t> MMA</a:t>
            </a:r>
          </a:p>
          <a:p>
            <a:endParaRPr lang="en-US" dirty="0" smtClean="0"/>
          </a:p>
          <a:p>
            <a:r>
              <a:rPr lang="en-US" dirty="0" smtClean="0"/>
              <a:t>Exercise that choice rationally.</a:t>
            </a:r>
          </a:p>
          <a:p>
            <a:endParaRPr lang="en-US" dirty="0"/>
          </a:p>
          <a:p>
            <a:r>
              <a:rPr lang="en-US" dirty="0" smtClean="0"/>
              <a:t>This in turn presupposes a knowledgeable, educated citizenry.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8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PUBLIC OPINION AND THE PUBLIC 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knowledge and </a:t>
            </a:r>
            <a:r>
              <a:rPr lang="en-US" dirty="0" smtClean="0"/>
              <a:t>information on </a:t>
            </a:r>
            <a:r>
              <a:rPr lang="en-US" dirty="0"/>
              <a:t>the basis of which citizens will make their political choices must </a:t>
            </a:r>
            <a:r>
              <a:rPr lang="en-US" dirty="0" smtClean="0"/>
              <a:t>circulate freely </a:t>
            </a:r>
            <a:r>
              <a:rPr lang="en-US" dirty="0"/>
              <a:t>and be available to all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private political opinions of the </a:t>
            </a:r>
            <a:r>
              <a:rPr lang="en-US" dirty="0" smtClean="0"/>
              <a:t>individual become </a:t>
            </a:r>
            <a:r>
              <a:rPr lang="en-US" dirty="0"/>
              <a:t>the </a:t>
            </a:r>
            <a:r>
              <a:rPr lang="en-US" i="1" dirty="0"/>
              <a:t>public </a:t>
            </a:r>
            <a:r>
              <a:rPr lang="en-US" dirty="0"/>
              <a:t>opinion of the people as a </a:t>
            </a:r>
            <a:r>
              <a:rPr lang="en-US" dirty="0" smtClean="0"/>
              <a:t>whole</a:t>
            </a:r>
          </a:p>
          <a:p>
            <a:endParaRPr lang="en-US" dirty="0"/>
          </a:p>
          <a:p>
            <a:r>
              <a:rPr lang="en-US" dirty="0" smtClean="0"/>
              <a:t>It may </a:t>
            </a:r>
            <a:r>
              <a:rPr lang="en-US" dirty="0"/>
              <a:t>be </a:t>
            </a:r>
            <a:r>
              <a:rPr lang="en-US" dirty="0" smtClean="0"/>
              <a:t>reflected in </a:t>
            </a:r>
            <a:r>
              <a:rPr lang="en-US" dirty="0"/>
              <a:t>voting patterns and treated as advice by existing political leaders</a:t>
            </a:r>
          </a:p>
        </p:txBody>
      </p:sp>
    </p:spTree>
    <p:extLst>
      <p:ext uri="{BB962C8B-B14F-4D97-AF65-F5344CB8AC3E}">
        <p14:creationId xmlns:p14="http://schemas.microsoft.com/office/powerpoint/2010/main" val="51922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MEDIA AND THE DEMOCRATIC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must </a:t>
            </a:r>
            <a:r>
              <a:rPr lang="en-US" i="1" dirty="0"/>
              <a:t>inform </a:t>
            </a:r>
            <a:r>
              <a:rPr lang="en-US" dirty="0"/>
              <a:t>citizens of what is happening around them (</a:t>
            </a:r>
            <a:r>
              <a:rPr lang="en-US" dirty="0" smtClean="0"/>
              <a:t>what we </a:t>
            </a:r>
            <a:r>
              <a:rPr lang="en-US" dirty="0"/>
              <a:t>may call the ‘surveillance’ or ‘monitoring’ functions of the media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must </a:t>
            </a:r>
            <a:r>
              <a:rPr lang="en-US" i="1" dirty="0"/>
              <a:t>educate </a:t>
            </a:r>
            <a:r>
              <a:rPr lang="en-US" dirty="0"/>
              <a:t>as to the meaning and significance of </a:t>
            </a:r>
            <a:r>
              <a:rPr lang="en-US" dirty="0" smtClean="0"/>
              <a:t>the ‘facts</a:t>
            </a:r>
            <a:r>
              <a:rPr lang="en-US" dirty="0"/>
              <a:t>’ (the importance of this function explains the seriousness </a:t>
            </a:r>
            <a:r>
              <a:rPr lang="en-US" dirty="0" smtClean="0"/>
              <a:t>with which </a:t>
            </a:r>
            <a:r>
              <a:rPr lang="en-US" dirty="0"/>
              <a:t>journalists protect their objectivity, since their value as </a:t>
            </a:r>
            <a:r>
              <a:rPr lang="en-US" dirty="0" smtClean="0"/>
              <a:t>educators </a:t>
            </a:r>
            <a:r>
              <a:rPr lang="en-US" dirty="0"/>
              <a:t>presumes a professional detachment from the issues being </a:t>
            </a:r>
            <a:r>
              <a:rPr lang="en-US" dirty="0" err="1"/>
              <a:t>analysed</a:t>
            </a:r>
            <a:r>
              <a:rPr lang="en-US" dirty="0"/>
              <a:t>).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6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MEDIA AND THE DEMOCRATIC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media must provide a </a:t>
            </a:r>
            <a:r>
              <a:rPr lang="en-US" i="1" dirty="0"/>
              <a:t>platform </a:t>
            </a:r>
            <a:r>
              <a:rPr lang="en-US" dirty="0"/>
              <a:t>for public political </a:t>
            </a:r>
            <a:r>
              <a:rPr lang="en-US" dirty="0" smtClean="0"/>
              <a:t>discourse, facilitating </a:t>
            </a:r>
            <a:r>
              <a:rPr lang="en-US" dirty="0"/>
              <a:t>the formation of ‘public </a:t>
            </a:r>
            <a:r>
              <a:rPr lang="en-US" dirty="0" smtClean="0"/>
              <a:t>opinion’</a:t>
            </a:r>
          </a:p>
          <a:p>
            <a:endParaRPr lang="en-US" dirty="0"/>
          </a:p>
          <a:p>
            <a:r>
              <a:rPr lang="en-US" dirty="0" smtClean="0"/>
              <a:t>Feeding </a:t>
            </a:r>
            <a:r>
              <a:rPr lang="en-US" dirty="0"/>
              <a:t>that </a:t>
            </a:r>
            <a:r>
              <a:rPr lang="en-US" dirty="0" smtClean="0"/>
              <a:t>opinion back </a:t>
            </a:r>
            <a:r>
              <a:rPr lang="en-US" dirty="0"/>
              <a:t>to the public from whence it came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Give </a:t>
            </a:r>
            <a:r>
              <a:rPr lang="en-US" i="1" dirty="0"/>
              <a:t>publicity </a:t>
            </a:r>
            <a:r>
              <a:rPr lang="en-US" dirty="0"/>
              <a:t>to governmental </a:t>
            </a:r>
            <a:r>
              <a:rPr lang="en-US" dirty="0" smtClean="0"/>
              <a:t>and political </a:t>
            </a:r>
            <a:r>
              <a:rPr lang="en-US" dirty="0"/>
              <a:t>institutions – the ‘watchdog’ role of </a:t>
            </a:r>
            <a:r>
              <a:rPr lang="en-US" dirty="0" smtClean="0"/>
              <a:t>journalism</a:t>
            </a:r>
          </a:p>
          <a:p>
            <a:endParaRPr lang="en-US" dirty="0"/>
          </a:p>
          <a:p>
            <a:r>
              <a:rPr lang="en-US" smtClean="0"/>
              <a:t>Media </a:t>
            </a:r>
            <a:r>
              <a:rPr lang="en-US" dirty="0"/>
              <a:t>in democratic societies serve as a channel for </a:t>
            </a:r>
            <a:r>
              <a:rPr lang="en-US" dirty="0" smtClean="0"/>
              <a:t>the </a:t>
            </a:r>
            <a:r>
              <a:rPr lang="en-US" i="1" dirty="0" smtClean="0"/>
              <a:t>advocacy </a:t>
            </a:r>
            <a:r>
              <a:rPr lang="en-US" dirty="0"/>
              <a:t>of political viewpoints</a:t>
            </a:r>
          </a:p>
        </p:txBody>
      </p:sp>
    </p:spTree>
    <p:extLst>
      <p:ext uri="{BB962C8B-B14F-4D97-AF65-F5344CB8AC3E}">
        <p14:creationId xmlns:p14="http://schemas.microsoft.com/office/powerpoint/2010/main" val="2250889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424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POLITICS, DEMOCRACY AND THE MEDIA</vt:lpstr>
      <vt:lpstr>POLITICS, DEMOCRACY AND THE MEDIA</vt:lpstr>
      <vt:lpstr>Constitutionality</vt:lpstr>
      <vt:lpstr>Participation</vt:lpstr>
      <vt:lpstr>Rational choice</vt:lpstr>
      <vt:lpstr>PUBLIC OPINION AND THE PUBLIC SPHERE</vt:lpstr>
      <vt:lpstr>THE MEDIA AND THE DEMOCRATIC PROCESS</vt:lpstr>
      <vt:lpstr>THE MEDIA AND THE DEMOCRATIC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IN THE AGE OF MEDIATION</dc:title>
  <dc:creator>Sohail</dc:creator>
  <cp:lastModifiedBy>Faheem</cp:lastModifiedBy>
  <cp:revision>54</cp:revision>
  <dcterms:created xsi:type="dcterms:W3CDTF">2019-11-19T05:35:29Z</dcterms:created>
  <dcterms:modified xsi:type="dcterms:W3CDTF">2020-08-12T11:36:12Z</dcterms:modified>
</cp:coreProperties>
</file>