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image/x-emf" Extension="emf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BC087-DAC1-4310-B827-0C107F6AB3DD}" type="datetimeFigureOut">
              <a:rPr lang="en-US" smtClean="0"/>
              <a:t>18-Mar-20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8CE86-57B7-4240-9B3B-5D3E9905B2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963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48CE86-57B7-4240-9B3B-5D3E9905B22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458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email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8E02DB2-E222-4C87-9319-2D2EA47CAB33}" type="datetimeFigureOut">
              <a:rPr lang="en-US" smtClean="0"/>
              <a:t>18-Mar-20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A9918211-DD9E-4F85-B1CD-75CD8967D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4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2DB2-E222-4C87-9319-2D2EA47CAB33}" type="datetimeFigureOut">
              <a:rPr lang="en-US" smtClean="0"/>
              <a:t>18-Mar-20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211-DD9E-4F85-B1CD-75CD8967D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330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2DB2-E222-4C87-9319-2D2EA47CAB33}" type="datetimeFigureOut">
              <a:rPr lang="en-US" smtClean="0"/>
              <a:t>18-Mar-20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211-DD9E-4F85-B1CD-75CD8967D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86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2DB2-E222-4C87-9319-2D2EA47CAB33}" type="datetimeFigureOut">
              <a:rPr lang="en-US" smtClean="0"/>
              <a:t>18-Mar-20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211-DD9E-4F85-B1CD-75CD8967D5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9677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2DB2-E222-4C87-9319-2D2EA47CAB33}" type="datetimeFigureOut">
              <a:rPr lang="en-US" smtClean="0"/>
              <a:t>18-Mar-20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211-DD9E-4F85-B1CD-75CD8967D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300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2DB2-E222-4C87-9319-2D2EA47CAB33}" type="datetimeFigureOut">
              <a:rPr lang="en-US" smtClean="0"/>
              <a:t>18-Mar-20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211-DD9E-4F85-B1CD-75CD8967D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766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2DB2-E222-4C87-9319-2D2EA47CAB33}" type="datetimeFigureOut">
              <a:rPr lang="en-US" smtClean="0"/>
              <a:t>18-Mar-20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211-DD9E-4F85-B1CD-75CD8967D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115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2DB2-E222-4C87-9319-2D2EA47CAB33}" type="datetimeFigureOut">
              <a:rPr lang="en-US" smtClean="0"/>
              <a:t>18-Mar-20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211-DD9E-4F85-B1CD-75CD8967D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063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2DB2-E222-4C87-9319-2D2EA47CAB33}" type="datetimeFigureOut">
              <a:rPr lang="en-US" smtClean="0"/>
              <a:t>18-Mar-20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211-DD9E-4F85-B1CD-75CD8967D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43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2DB2-E222-4C87-9319-2D2EA47CAB33}" type="datetimeFigureOut">
              <a:rPr lang="en-US" smtClean="0"/>
              <a:t>18-Mar-20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211-DD9E-4F85-B1CD-75CD8967D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39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2DB2-E222-4C87-9319-2D2EA47CAB33}" type="datetimeFigureOut">
              <a:rPr lang="en-US" smtClean="0"/>
              <a:t>18-Mar-20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211-DD9E-4F85-B1CD-75CD8967D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380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2DB2-E222-4C87-9319-2D2EA47CAB33}" type="datetimeFigureOut">
              <a:rPr lang="en-US" smtClean="0"/>
              <a:t>18-Mar-20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211-DD9E-4F85-B1CD-75CD8967D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2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2DB2-E222-4C87-9319-2D2EA47CAB33}" type="datetimeFigureOut">
              <a:rPr lang="en-US" smtClean="0"/>
              <a:t>18-Mar-20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211-DD9E-4F85-B1CD-75CD8967D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16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2DB2-E222-4C87-9319-2D2EA47CAB33}" type="datetimeFigureOut">
              <a:rPr lang="en-US" smtClean="0"/>
              <a:t>18-Mar-20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211-DD9E-4F85-B1CD-75CD8967D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41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2DB2-E222-4C87-9319-2D2EA47CAB33}" type="datetimeFigureOut">
              <a:rPr lang="en-US" smtClean="0"/>
              <a:t>18-Mar-20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211-DD9E-4F85-B1CD-75CD8967D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9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2DB2-E222-4C87-9319-2D2EA47CAB33}" type="datetimeFigureOut">
              <a:rPr lang="en-US" smtClean="0"/>
              <a:t>18-Mar-20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211-DD9E-4F85-B1CD-75CD8967D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677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2DB2-E222-4C87-9319-2D2EA47CAB33}" type="datetimeFigureOut">
              <a:rPr lang="en-US" smtClean="0"/>
              <a:t>18-Mar-20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211-DD9E-4F85-B1CD-75CD8967D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22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02DB2-E222-4C87-9319-2D2EA47CAB33}" type="datetimeFigureOut">
              <a:rPr lang="en-US" smtClean="0"/>
              <a:t>18-Mar-20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18211-DD9E-4F85-B1CD-75CD8967D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4447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8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9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 ?><Relationships xmlns="http://schemas.openxmlformats.org/package/2006/relationships"><Relationship Id="rId2" Target="../media/image14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7.xml.rels><?xml version="1.0" encoding="UTF-8" standalone="yes" ?><Relationships xmlns="http://schemas.openxmlformats.org/package/2006/relationships"><Relationship Id="rId2" Target="../media/image15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8.xml.rels><?xml version="1.0" encoding="UTF-8" standalone="yes" ?><Relationships xmlns="http://schemas.openxmlformats.org/package/2006/relationships"><Relationship Id="rId2" Target="../media/image16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9.xml.rels><?xml version="1.0" encoding="UTF-8" standalone="yes" ?><Relationships xmlns="http://schemas.openxmlformats.org/package/2006/relationships"><Relationship Id="rId2" Target="../media/image17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 ?><Relationships xmlns="http://schemas.openxmlformats.org/package/2006/relationships"><Relationship Id="rId2" Target="../media/image1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4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Airport engineering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46267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85591"/>
          </a:xfrm>
        </p:spPr>
        <p:txBody>
          <a:bodyPr/>
          <a:lstStyle/>
          <a:p>
            <a:pPr algn="ctr"/>
            <a:r>
              <a:rPr lang="en-US" dirty="0"/>
              <a:t>Important Components of An Airport</a:t>
            </a:r>
            <a:br>
              <a:rPr lang="en-US" dirty="0"/>
            </a:br>
            <a:r>
              <a:rPr lang="en-US" dirty="0"/>
              <a:t>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98072"/>
            <a:ext cx="9905999" cy="4544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Runway</a:t>
            </a:r>
          </a:p>
          <a:p>
            <a:pPr marL="0" indent="0">
              <a:buNone/>
            </a:pPr>
            <a:r>
              <a:rPr lang="en-US" dirty="0"/>
              <a:t>2. Terminal Building</a:t>
            </a:r>
          </a:p>
          <a:p>
            <a:pPr marL="0" indent="0">
              <a:buNone/>
            </a:pPr>
            <a:r>
              <a:rPr lang="en-US" dirty="0"/>
              <a:t>3. Apron</a:t>
            </a:r>
          </a:p>
          <a:p>
            <a:pPr marL="0" indent="0">
              <a:buNone/>
            </a:pPr>
            <a:r>
              <a:rPr lang="en-US" dirty="0"/>
              <a:t>4. Taxiway</a:t>
            </a:r>
          </a:p>
          <a:p>
            <a:pPr marL="0" indent="0">
              <a:buNone/>
            </a:pPr>
            <a:r>
              <a:rPr lang="en-US" dirty="0"/>
              <a:t>5. Aircraft Stand</a:t>
            </a:r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smtClean="0"/>
              <a:t>Hangar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7. Control Tower</a:t>
            </a:r>
          </a:p>
          <a:p>
            <a:pPr marL="0" indent="0">
              <a:buNone/>
            </a:pPr>
            <a:r>
              <a:rPr lang="en-US" dirty="0"/>
              <a:t>8. Parking</a:t>
            </a:r>
          </a:p>
        </p:txBody>
      </p:sp>
    </p:spTree>
    <p:extLst>
      <p:ext uri="{BB962C8B-B14F-4D97-AF65-F5344CB8AC3E}">
        <p14:creationId xmlns:p14="http://schemas.microsoft.com/office/powerpoint/2010/main" val="234614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74755"/>
          </a:xfrm>
        </p:spPr>
        <p:txBody>
          <a:bodyPr/>
          <a:lstStyle/>
          <a:p>
            <a:r>
              <a:rPr lang="en-US" dirty="0" smtClean="0"/>
              <a:t>1. Runways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93272"/>
            <a:ext cx="9905999" cy="4696691"/>
          </a:xfrm>
        </p:spPr>
        <p:txBody>
          <a:bodyPr>
            <a:normAutofit/>
          </a:bodyPr>
          <a:lstStyle/>
          <a:p>
            <a:r>
              <a:rPr lang="en-US" dirty="0"/>
              <a:t>A runway is the area where an aircraft lands or takes off. </a:t>
            </a:r>
            <a:r>
              <a:rPr lang="en-US" dirty="0" smtClean="0"/>
              <a:t>It can </a:t>
            </a:r>
            <a:r>
              <a:rPr lang="en-US" dirty="0"/>
              <a:t>be grass, or packed dirt, or a hard surface such </a:t>
            </a:r>
            <a:r>
              <a:rPr lang="en-US" dirty="0" smtClean="0"/>
              <a:t>as asphalt </a:t>
            </a:r>
            <a:r>
              <a:rPr lang="en-US" dirty="0"/>
              <a:t>or concrete. Runways have special markings </a:t>
            </a:r>
            <a:r>
              <a:rPr lang="en-US" dirty="0" smtClean="0"/>
              <a:t>on them </a:t>
            </a:r>
            <a:r>
              <a:rPr lang="en-US" dirty="0"/>
              <a:t>to help a pilot in the air to tell that it is a runway (</a:t>
            </a:r>
            <a:r>
              <a:rPr lang="en-US" dirty="0" smtClean="0"/>
              <a:t>and not </a:t>
            </a:r>
            <a:r>
              <a:rPr lang="en-US" dirty="0"/>
              <a:t>a road) and to help them when they are landing </a:t>
            </a:r>
            <a:r>
              <a:rPr lang="en-US" dirty="0" smtClean="0"/>
              <a:t>or taking </a:t>
            </a:r>
            <a:r>
              <a:rPr lang="en-US" dirty="0"/>
              <a:t>off. Runway markings are white.</a:t>
            </a:r>
          </a:p>
          <a:p>
            <a:r>
              <a:rPr lang="en-US" dirty="0"/>
              <a:t>Most runways have numbers on the end. The number is </a:t>
            </a:r>
            <a:r>
              <a:rPr lang="en-US" dirty="0" smtClean="0"/>
              <a:t>the runway's </a:t>
            </a:r>
            <a:r>
              <a:rPr lang="en-US" dirty="0"/>
              <a:t>compass direction. (For example, </a:t>
            </a:r>
            <a:r>
              <a:rPr lang="en-US" dirty="0" smtClean="0"/>
              <a:t>runway numbered </a:t>
            </a:r>
            <a:r>
              <a:rPr lang="en-US" dirty="0"/>
              <a:t>36 would be pointing north or 360 degrees</a:t>
            </a:r>
            <a:r>
              <a:rPr lang="en-US" dirty="0" smtClean="0"/>
              <a:t>). Some </a:t>
            </a:r>
            <a:r>
              <a:rPr lang="en-US" dirty="0"/>
              <a:t>airports have more than one runway going in </a:t>
            </a:r>
            <a:r>
              <a:rPr lang="en-US" dirty="0" smtClean="0"/>
              <a:t>the same </a:t>
            </a:r>
            <a:r>
              <a:rPr lang="en-US" dirty="0"/>
              <a:t>direction, so they add letters to the end of the </a:t>
            </a:r>
            <a:r>
              <a:rPr lang="en-US" dirty="0" smtClean="0"/>
              <a:t>number R </a:t>
            </a:r>
            <a:r>
              <a:rPr lang="en-US" dirty="0"/>
              <a:t>for right, C for center, and L for left.</a:t>
            </a:r>
          </a:p>
        </p:txBody>
      </p:sp>
    </p:spTree>
    <p:extLst>
      <p:ext uri="{BB962C8B-B14F-4D97-AF65-F5344CB8AC3E}">
        <p14:creationId xmlns:p14="http://schemas.microsoft.com/office/powerpoint/2010/main" val="358342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22355"/>
          </a:xfrm>
        </p:spPr>
        <p:txBody>
          <a:bodyPr/>
          <a:lstStyle/>
          <a:p>
            <a:r>
              <a:rPr lang="en-US" dirty="0"/>
              <a:t>1. Runways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1413" y="1652102"/>
            <a:ext cx="9905998" cy="23518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413" y="4003963"/>
            <a:ext cx="9905998" cy="243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47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71737"/>
          </a:xfrm>
        </p:spPr>
        <p:txBody>
          <a:bodyPr/>
          <a:lstStyle/>
          <a:p>
            <a:r>
              <a:rPr lang="en-US" dirty="0" smtClean="0"/>
              <a:t>2. Terminal </a:t>
            </a:r>
            <a:r>
              <a:rPr lang="en-US" dirty="0"/>
              <a:t>Buildings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28800"/>
            <a:ext cx="9905999" cy="446116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Also known as airport terminal, these buildings are </a:t>
            </a:r>
            <a:r>
              <a:rPr lang="en-US" dirty="0" smtClean="0"/>
              <a:t>the spaces </a:t>
            </a:r>
            <a:r>
              <a:rPr lang="en-US" dirty="0"/>
              <a:t>where passengers board or alight from flights. </a:t>
            </a:r>
            <a:r>
              <a:rPr lang="en-US" dirty="0" smtClean="0"/>
              <a:t>These buildings </a:t>
            </a:r>
            <a:r>
              <a:rPr lang="en-US" dirty="0"/>
              <a:t>house all the necessary facilities for passengers </a:t>
            </a:r>
            <a:r>
              <a:rPr lang="en-US" dirty="0" smtClean="0"/>
              <a:t>to check-in </a:t>
            </a:r>
            <a:r>
              <a:rPr lang="en-US" dirty="0"/>
              <a:t>their luggage, clear the customs and have lounges </a:t>
            </a:r>
            <a:r>
              <a:rPr lang="en-US" dirty="0" smtClean="0"/>
              <a:t>to wait </a:t>
            </a:r>
            <a:r>
              <a:rPr lang="en-US" dirty="0"/>
              <a:t>before disembarking. The terminals can house </a:t>
            </a:r>
            <a:r>
              <a:rPr lang="en-US" dirty="0" smtClean="0"/>
              <a:t>cafes, lounges </a:t>
            </a:r>
            <a:r>
              <a:rPr lang="en-US" dirty="0"/>
              <a:t>and bars to serve as waiting areas for passengers.</a:t>
            </a:r>
          </a:p>
          <a:p>
            <a:r>
              <a:rPr lang="en-US" dirty="0"/>
              <a:t>Ticket counters, luggage check-in or transfer, </a:t>
            </a:r>
            <a:r>
              <a:rPr lang="en-US" dirty="0" smtClean="0"/>
              <a:t>security checks </a:t>
            </a:r>
            <a:r>
              <a:rPr lang="en-US" dirty="0"/>
              <a:t>and customs are the basics of all airport terminals. </a:t>
            </a:r>
            <a:r>
              <a:rPr lang="en-US" dirty="0" smtClean="0"/>
              <a:t>Large airports </a:t>
            </a:r>
            <a:r>
              <a:rPr lang="en-US" dirty="0"/>
              <a:t>can have more than one terminal that are connected </a:t>
            </a:r>
            <a:r>
              <a:rPr lang="en-US" dirty="0" smtClean="0"/>
              <a:t>to one </a:t>
            </a:r>
            <a:r>
              <a:rPr lang="en-US" dirty="0"/>
              <a:t>another through link ways such as walkways, sky-bridges </a:t>
            </a:r>
            <a:r>
              <a:rPr lang="en-US" dirty="0" smtClean="0"/>
              <a:t>or trams</a:t>
            </a:r>
            <a:r>
              <a:rPr lang="en-US" dirty="0"/>
              <a:t>. Smaller airports usually have only one terminal </a:t>
            </a:r>
            <a:r>
              <a:rPr lang="en-US" dirty="0" smtClean="0"/>
              <a:t>that houses </a:t>
            </a:r>
            <a:r>
              <a:rPr lang="en-US" dirty="0"/>
              <a:t>all the required facilities.</a:t>
            </a:r>
          </a:p>
        </p:txBody>
      </p:sp>
    </p:spTree>
    <p:extLst>
      <p:ext uri="{BB962C8B-B14F-4D97-AF65-F5344CB8AC3E}">
        <p14:creationId xmlns:p14="http://schemas.microsoft.com/office/powerpoint/2010/main" val="184990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30173"/>
          </a:xfrm>
        </p:spPr>
        <p:txBody>
          <a:bodyPr/>
          <a:lstStyle/>
          <a:p>
            <a:r>
              <a:rPr lang="en-US" dirty="0" smtClean="0"/>
              <a:t>3. Aprons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42655"/>
            <a:ext cx="9905999" cy="3948546"/>
          </a:xfrm>
        </p:spPr>
        <p:txBody>
          <a:bodyPr>
            <a:normAutofit/>
          </a:bodyPr>
          <a:lstStyle/>
          <a:p>
            <a:r>
              <a:rPr lang="en-US" sz="3200" dirty="0"/>
              <a:t>Aircraft aprons are the areas where the aircraft park. </a:t>
            </a:r>
            <a:r>
              <a:rPr lang="en-US" sz="3200" dirty="0" smtClean="0"/>
              <a:t>Aprons are </a:t>
            </a:r>
            <a:r>
              <a:rPr lang="en-US" sz="3200" dirty="0"/>
              <a:t>also sometimes called ramps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They vary in size, from </a:t>
            </a:r>
            <a:r>
              <a:rPr lang="en-US" sz="3200" dirty="0" smtClean="0"/>
              <a:t>areas that </a:t>
            </a:r>
            <a:r>
              <a:rPr lang="en-US" sz="3200" dirty="0"/>
              <a:t>may hold five or ten small planes, to the very large </a:t>
            </a:r>
            <a:r>
              <a:rPr lang="en-US" sz="3200" dirty="0" smtClean="0"/>
              <a:t>areas that </a:t>
            </a:r>
            <a:r>
              <a:rPr lang="en-US" sz="3200" dirty="0"/>
              <a:t>the major airports have.</a:t>
            </a:r>
          </a:p>
        </p:txBody>
      </p:sp>
    </p:spTree>
    <p:extLst>
      <p:ext uri="{BB962C8B-B14F-4D97-AF65-F5344CB8AC3E}">
        <p14:creationId xmlns:p14="http://schemas.microsoft.com/office/powerpoint/2010/main" val="61402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127155"/>
          </a:xfrm>
        </p:spPr>
        <p:txBody>
          <a:bodyPr/>
          <a:lstStyle/>
          <a:p>
            <a:r>
              <a:rPr lang="en-US" dirty="0"/>
              <a:t>3. Aprons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1413" y="2249487"/>
            <a:ext cx="9905997" cy="428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1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44027"/>
          </a:xfrm>
        </p:spPr>
        <p:txBody>
          <a:bodyPr/>
          <a:lstStyle/>
          <a:p>
            <a:r>
              <a:rPr lang="en-US" dirty="0"/>
              <a:t>4. Taxiway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87236"/>
            <a:ext cx="9905999" cy="4003965"/>
          </a:xfrm>
        </p:spPr>
        <p:txBody>
          <a:bodyPr>
            <a:noAutofit/>
          </a:bodyPr>
          <a:lstStyle/>
          <a:p>
            <a:r>
              <a:rPr lang="en-US" sz="3600" dirty="0"/>
              <a:t>A taxiway is a path on an </a:t>
            </a:r>
            <a:r>
              <a:rPr lang="en-US" sz="3600" dirty="0" smtClean="0"/>
              <a:t>airport connecting </a:t>
            </a:r>
            <a:r>
              <a:rPr lang="en-US" sz="3600" dirty="0"/>
              <a:t>runways with ramps, hangars, </a:t>
            </a:r>
            <a:r>
              <a:rPr lang="en-US" sz="3600" dirty="0" smtClean="0"/>
              <a:t>terminals </a:t>
            </a:r>
            <a:r>
              <a:rPr lang="en-US" sz="3600" dirty="0"/>
              <a:t>and </a:t>
            </a:r>
            <a:r>
              <a:rPr lang="en-US" sz="3600" dirty="0" smtClean="0"/>
              <a:t>other facilities.</a:t>
            </a:r>
          </a:p>
          <a:p>
            <a:r>
              <a:rPr lang="en-US" sz="3600" dirty="0" smtClean="0"/>
              <a:t>They </a:t>
            </a:r>
            <a:r>
              <a:rPr lang="en-US" sz="3600" dirty="0"/>
              <a:t>mostly have hard surface such as asphalt </a:t>
            </a:r>
            <a:r>
              <a:rPr lang="en-US" sz="3600" dirty="0" smtClean="0"/>
              <a:t>or concrete</a:t>
            </a:r>
            <a:r>
              <a:rPr lang="en-US" sz="3600" dirty="0"/>
              <a:t>, although smaller airports </a:t>
            </a:r>
            <a:r>
              <a:rPr lang="en-US" sz="3600" dirty="0" smtClean="0"/>
              <a:t>sometimes use </a:t>
            </a:r>
            <a:r>
              <a:rPr lang="en-US" sz="3600" dirty="0"/>
              <a:t>gravel or grass.</a:t>
            </a:r>
          </a:p>
        </p:txBody>
      </p:sp>
    </p:spTree>
    <p:extLst>
      <p:ext uri="{BB962C8B-B14F-4D97-AF65-F5344CB8AC3E}">
        <p14:creationId xmlns:p14="http://schemas.microsoft.com/office/powerpoint/2010/main" val="391559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85591"/>
          </a:xfrm>
        </p:spPr>
        <p:txBody>
          <a:bodyPr/>
          <a:lstStyle/>
          <a:p>
            <a:r>
              <a:rPr lang="en-US" dirty="0"/>
              <a:t>5. Aircraft Stand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14945"/>
            <a:ext cx="9905999" cy="3976256"/>
          </a:xfrm>
        </p:spPr>
        <p:txBody>
          <a:bodyPr>
            <a:normAutofit/>
          </a:bodyPr>
          <a:lstStyle/>
          <a:p>
            <a:r>
              <a:rPr lang="en-US" sz="2800" dirty="0"/>
              <a:t>A portion of an apron designated as a taxiway and intended </a:t>
            </a:r>
            <a:r>
              <a:rPr lang="en-US" sz="2800" dirty="0" smtClean="0"/>
              <a:t>to provide </a:t>
            </a:r>
            <a:r>
              <a:rPr lang="en-US" sz="2800" dirty="0"/>
              <a:t>access to aircraft stands only.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2327" y="3385974"/>
            <a:ext cx="9171709" cy="3472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30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91627"/>
          </a:xfrm>
        </p:spPr>
        <p:txBody>
          <a:bodyPr/>
          <a:lstStyle/>
          <a:p>
            <a:r>
              <a:rPr lang="en-US" dirty="0" smtClean="0"/>
              <a:t>6. hangar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90255"/>
            <a:ext cx="9905999" cy="4100946"/>
          </a:xfrm>
        </p:spPr>
        <p:txBody>
          <a:bodyPr/>
          <a:lstStyle/>
          <a:p>
            <a:r>
              <a:rPr lang="en-US" dirty="0"/>
              <a:t>A hangar is a closed building structure to hold aircraft or spacecraft. Hangars are built of metal, wood, or concrete</a:t>
            </a:r>
            <a:r>
              <a:rPr lang="en-US" dirty="0" smtClean="0"/>
              <a:t>.</a:t>
            </a:r>
          </a:p>
          <a:p>
            <a:r>
              <a:rPr lang="en-US" dirty="0"/>
              <a:t>Hangars are used for protection from the weather, direct sunlight and for maintenance, repair, manufacture, assembly and storage of aircraft.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0" y="3851564"/>
            <a:ext cx="6858000" cy="283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3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669955"/>
          </a:xfrm>
        </p:spPr>
        <p:txBody>
          <a:bodyPr>
            <a:normAutofit fontScale="90000"/>
          </a:bodyPr>
          <a:lstStyle/>
          <a:p>
            <a:r>
              <a:rPr lang="en-US" dirty="0"/>
              <a:t>7. Control Tower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468582"/>
            <a:ext cx="9905999" cy="4322619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tower at an airfield from which air traffic is controlled by </a:t>
            </a:r>
            <a:r>
              <a:rPr lang="en-US" dirty="0" smtClean="0"/>
              <a:t>radio and </a:t>
            </a:r>
            <a:r>
              <a:rPr lang="en-US" dirty="0"/>
              <a:t>observed physically and by radar.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4744" y="2438402"/>
            <a:ext cx="7143750" cy="430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797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44027"/>
          </a:xfrm>
        </p:spPr>
        <p:txBody>
          <a:bodyPr/>
          <a:lstStyle/>
          <a:p>
            <a:r>
              <a:rPr lang="en-US" dirty="0"/>
              <a:t>Airport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87236"/>
            <a:ext cx="9905999" cy="4364182"/>
          </a:xfrm>
        </p:spPr>
        <p:txBody>
          <a:bodyPr>
            <a:normAutofit/>
          </a:bodyPr>
          <a:lstStyle/>
          <a:p>
            <a:r>
              <a:rPr lang="en-US" dirty="0"/>
              <a:t>Airport Engineering encompasses the planning, design, </a:t>
            </a:r>
            <a:r>
              <a:rPr lang="en-US" dirty="0" smtClean="0"/>
              <a:t>and construction </a:t>
            </a:r>
            <a:r>
              <a:rPr lang="en-US" dirty="0"/>
              <a:t>of terminals, runways, and navigation aids </a:t>
            </a:r>
            <a:r>
              <a:rPr lang="en-US" dirty="0" smtClean="0"/>
              <a:t>to provide </a:t>
            </a:r>
            <a:r>
              <a:rPr lang="en-US" dirty="0"/>
              <a:t>for passenger and freight service</a:t>
            </a:r>
            <a:r>
              <a:rPr lang="en-US" dirty="0" smtClean="0"/>
              <a:t>.</a:t>
            </a:r>
          </a:p>
          <a:p>
            <a:r>
              <a:rPr lang="en-US" dirty="0"/>
              <a:t>Airport engineers design and construct airports. They </a:t>
            </a:r>
            <a:r>
              <a:rPr lang="en-US" dirty="0" smtClean="0"/>
              <a:t>must account </a:t>
            </a:r>
            <a:r>
              <a:rPr lang="en-US" dirty="0"/>
              <a:t>for the impacts and demands of aircraft in </a:t>
            </a:r>
            <a:r>
              <a:rPr lang="en-US" dirty="0" smtClean="0"/>
              <a:t>their design </a:t>
            </a:r>
            <a:r>
              <a:rPr lang="en-US" dirty="0"/>
              <a:t>of airport facilities</a:t>
            </a:r>
            <a:r>
              <a:rPr lang="en-US" dirty="0" smtClean="0"/>
              <a:t>.</a:t>
            </a:r>
          </a:p>
          <a:p>
            <a:r>
              <a:rPr lang="en-US" dirty="0"/>
              <a:t>These engineers must use the analysis of </a:t>
            </a:r>
            <a:r>
              <a:rPr lang="en-US" dirty="0" smtClean="0"/>
              <a:t>predominant wind </a:t>
            </a:r>
            <a:r>
              <a:rPr lang="en-US" dirty="0"/>
              <a:t>direction to determine runway orientation, </a:t>
            </a:r>
            <a:r>
              <a:rPr lang="en-US" dirty="0" smtClean="0"/>
              <a:t>determine the </a:t>
            </a:r>
            <a:r>
              <a:rPr lang="en-US" dirty="0"/>
              <a:t>size of runway border and safety areas, different </a:t>
            </a:r>
            <a:r>
              <a:rPr lang="en-US" dirty="0" smtClean="0"/>
              <a:t>wing tip </a:t>
            </a:r>
            <a:r>
              <a:rPr lang="en-US" dirty="0"/>
              <a:t>to wing tip clearances for all gates and must </a:t>
            </a:r>
            <a:r>
              <a:rPr lang="en-US" dirty="0" smtClean="0"/>
              <a:t>designate the </a:t>
            </a:r>
            <a:r>
              <a:rPr lang="en-US" dirty="0"/>
              <a:t>clear zones in the entire port.</a:t>
            </a:r>
          </a:p>
        </p:txBody>
      </p:sp>
    </p:spTree>
    <p:extLst>
      <p:ext uri="{BB962C8B-B14F-4D97-AF65-F5344CB8AC3E}">
        <p14:creationId xmlns:p14="http://schemas.microsoft.com/office/powerpoint/2010/main" val="1614639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44027"/>
          </a:xfrm>
        </p:spPr>
        <p:txBody>
          <a:bodyPr/>
          <a:lstStyle/>
          <a:p>
            <a:r>
              <a:rPr lang="en-US" dirty="0"/>
              <a:t>8. Parking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62545"/>
            <a:ext cx="9905999" cy="4128656"/>
          </a:xfrm>
        </p:spPr>
        <p:txBody>
          <a:bodyPr>
            <a:normAutofit/>
          </a:bodyPr>
          <a:lstStyle/>
          <a:p>
            <a:r>
              <a:rPr lang="en-US" sz="2800" dirty="0"/>
              <a:t>Parking is a specific area of airport at which vehicles park.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7964" y="2830346"/>
            <a:ext cx="8686800" cy="36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8640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74755"/>
          </a:xfrm>
        </p:spPr>
        <p:txBody>
          <a:bodyPr/>
          <a:lstStyle/>
          <a:p>
            <a:r>
              <a:rPr lang="en-US" dirty="0"/>
              <a:t>Runway Orientation &amp;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04109"/>
            <a:ext cx="9905999" cy="408709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Runway is defined as the “Rectangular </a:t>
            </a:r>
            <a:r>
              <a:rPr lang="en-US" sz="3200" dirty="0"/>
              <a:t>area on an aerodrome used </a:t>
            </a:r>
            <a:r>
              <a:rPr lang="en-US" sz="3200" dirty="0" smtClean="0"/>
              <a:t>for landing </a:t>
            </a:r>
            <a:r>
              <a:rPr lang="en-US" sz="3200" dirty="0"/>
              <a:t>and take off “</a:t>
            </a:r>
          </a:p>
          <a:p>
            <a:r>
              <a:rPr lang="en-US" sz="3200" dirty="0" smtClean="0"/>
              <a:t>Runway </a:t>
            </a:r>
            <a:r>
              <a:rPr lang="en-US" sz="3200" dirty="0"/>
              <a:t>orientation is important in </a:t>
            </a:r>
            <a:r>
              <a:rPr lang="en-US" sz="3200" dirty="0" smtClean="0"/>
              <a:t>airport planning</a:t>
            </a:r>
            <a:endParaRPr lang="en-US" sz="3200" dirty="0"/>
          </a:p>
          <a:p>
            <a:r>
              <a:rPr lang="en-US" sz="3200" dirty="0" smtClean="0"/>
              <a:t>Current </a:t>
            </a:r>
            <a:r>
              <a:rPr lang="en-US" sz="3200" dirty="0"/>
              <a:t>practice is to layout a runway in </a:t>
            </a:r>
            <a:r>
              <a:rPr lang="en-US" sz="3200" dirty="0" smtClean="0"/>
              <a:t>the direction </a:t>
            </a:r>
            <a:r>
              <a:rPr lang="en-US" sz="3200" dirty="0"/>
              <a:t>of prevailing </a:t>
            </a:r>
            <a:r>
              <a:rPr lang="en-US" sz="3200" dirty="0" smtClean="0"/>
              <a:t>wind.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342323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7"/>
            <a:ext cx="9905998" cy="1030173"/>
          </a:xfrm>
        </p:spPr>
        <p:txBody>
          <a:bodyPr/>
          <a:lstStyle/>
          <a:p>
            <a:r>
              <a:rPr lang="en-US" dirty="0"/>
              <a:t>IMPORTANCE OF RUNWAY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48690"/>
            <a:ext cx="9905999" cy="4142511"/>
          </a:xfrm>
        </p:spPr>
        <p:txBody>
          <a:bodyPr>
            <a:normAutofit/>
          </a:bodyPr>
          <a:lstStyle/>
          <a:p>
            <a:r>
              <a:rPr lang="en-US" sz="3600" dirty="0"/>
              <a:t>Determination of runway is a critical task</a:t>
            </a:r>
          </a:p>
          <a:p>
            <a:r>
              <a:rPr lang="en-US" sz="3600" dirty="0" smtClean="0"/>
              <a:t>It </a:t>
            </a:r>
            <a:r>
              <a:rPr lang="en-US" sz="3600" dirty="0"/>
              <a:t>is very important for safe take offs </a:t>
            </a:r>
            <a:r>
              <a:rPr lang="en-US" sz="3600" dirty="0" smtClean="0"/>
              <a:t>and approaches</a:t>
            </a:r>
            <a:endParaRPr lang="en-US" sz="3600" dirty="0"/>
          </a:p>
          <a:p>
            <a:r>
              <a:rPr lang="en-US" sz="3600" dirty="0" smtClean="0"/>
              <a:t>The </a:t>
            </a:r>
            <a:r>
              <a:rPr lang="en-US" sz="3600" dirty="0"/>
              <a:t>width and sloping of runway also play </a:t>
            </a:r>
            <a:r>
              <a:rPr lang="en-US" sz="3600" dirty="0" smtClean="0"/>
              <a:t>a role </a:t>
            </a:r>
            <a:r>
              <a:rPr lang="en-US" sz="3600" dirty="0"/>
              <a:t>in safe approaches . It can be </a:t>
            </a:r>
            <a:r>
              <a:rPr lang="en-US" sz="3600" dirty="0" smtClean="0"/>
              <a:t>illustrated by </a:t>
            </a:r>
            <a:r>
              <a:rPr lang="en-US" sz="3600" dirty="0"/>
              <a:t>the </a:t>
            </a:r>
            <a:r>
              <a:rPr lang="en-US" sz="3600" dirty="0" smtClean="0"/>
              <a:t>figure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63952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16318"/>
          </a:xfrm>
        </p:spPr>
        <p:txBody>
          <a:bodyPr/>
          <a:lstStyle/>
          <a:p>
            <a:r>
              <a:rPr lang="en-US" dirty="0"/>
              <a:t>IMPORTANCE OF RUNWAY LAYOUT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1413" y="2249488"/>
            <a:ext cx="9905998" cy="399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8319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57882"/>
          </a:xfrm>
        </p:spPr>
        <p:txBody>
          <a:bodyPr/>
          <a:lstStyle/>
          <a:p>
            <a:r>
              <a:rPr lang="en-US" dirty="0"/>
              <a:t>RUNWAY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01090"/>
            <a:ext cx="9905999" cy="4294909"/>
          </a:xfrm>
        </p:spPr>
        <p:txBody>
          <a:bodyPr>
            <a:normAutofit/>
          </a:bodyPr>
          <a:lstStyle/>
          <a:p>
            <a:r>
              <a:rPr lang="en-US" dirty="0" smtClean="0"/>
              <a:t>Runways </a:t>
            </a:r>
            <a:r>
              <a:rPr lang="en-US" dirty="0"/>
              <a:t>are numbered according </a:t>
            </a:r>
            <a:r>
              <a:rPr lang="en-US" dirty="0" smtClean="0"/>
              <a:t>the magnetic </a:t>
            </a:r>
            <a:r>
              <a:rPr lang="en-US" dirty="0"/>
              <a:t>compass direction they </a:t>
            </a:r>
            <a:r>
              <a:rPr lang="en-US" dirty="0" smtClean="0"/>
              <a:t>are oriented to.</a:t>
            </a:r>
            <a:endParaRPr lang="en-US" dirty="0"/>
          </a:p>
          <a:p>
            <a:r>
              <a:rPr lang="en-US" dirty="0" smtClean="0"/>
              <a:t>Consists </a:t>
            </a:r>
            <a:r>
              <a:rPr lang="en-US" dirty="0"/>
              <a:t>of two numbers one at each end </a:t>
            </a:r>
            <a:r>
              <a:rPr lang="en-US" dirty="0" smtClean="0"/>
              <a:t>of runway</a:t>
            </a:r>
            <a:endParaRPr lang="en-US" dirty="0"/>
          </a:p>
          <a:p>
            <a:r>
              <a:rPr lang="en-US" dirty="0" smtClean="0"/>
              <a:t>Preceding </a:t>
            </a:r>
            <a:r>
              <a:rPr lang="en-US" dirty="0"/>
              <a:t>that number are eight stripes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Runway </a:t>
            </a:r>
            <a:r>
              <a:rPr lang="en-US" dirty="0"/>
              <a:t>numbers are not given in </a:t>
            </a:r>
            <a:r>
              <a:rPr lang="en-US" dirty="0" smtClean="0"/>
              <a:t>degrees, rather </a:t>
            </a:r>
            <a:r>
              <a:rPr lang="en-US" dirty="0"/>
              <a:t>in shorthand </a:t>
            </a:r>
            <a:r>
              <a:rPr lang="en-US" dirty="0" smtClean="0"/>
              <a:t>format e.g</a:t>
            </a:r>
            <a:r>
              <a:rPr lang="en-US" dirty="0"/>
              <a:t>. a runway with a marking of 14 is </a:t>
            </a:r>
            <a:r>
              <a:rPr lang="en-US" dirty="0" smtClean="0"/>
              <a:t>actually 140 </a:t>
            </a:r>
            <a:r>
              <a:rPr lang="en-US" dirty="0"/>
              <a:t>degrees</a:t>
            </a:r>
          </a:p>
          <a:p>
            <a:r>
              <a:rPr lang="en-US" dirty="0" smtClean="0"/>
              <a:t>For </a:t>
            </a:r>
            <a:r>
              <a:rPr lang="en-US" dirty="0"/>
              <a:t>simplicity FAA rounds off the </a:t>
            </a:r>
            <a:r>
              <a:rPr lang="en-US" dirty="0" smtClean="0"/>
              <a:t>precise headings </a:t>
            </a:r>
            <a:r>
              <a:rPr lang="en-US" dirty="0"/>
              <a:t>to nearest </a:t>
            </a:r>
            <a:r>
              <a:rPr lang="en-US" dirty="0" smtClean="0"/>
              <a:t>tens.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6563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99446"/>
          </a:xfrm>
        </p:spPr>
        <p:txBody>
          <a:bodyPr/>
          <a:lstStyle/>
          <a:p>
            <a:r>
              <a:rPr lang="en-US" dirty="0"/>
              <a:t>RUNWAY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17964"/>
            <a:ext cx="9905999" cy="4073237"/>
          </a:xfrm>
        </p:spPr>
        <p:txBody>
          <a:bodyPr>
            <a:normAutofit/>
          </a:bodyPr>
          <a:lstStyle/>
          <a:p>
            <a:r>
              <a:rPr lang="en-US" sz="2800" dirty="0"/>
              <a:t>FAA includes over 20 runway layouts</a:t>
            </a:r>
          </a:p>
          <a:p>
            <a:r>
              <a:rPr lang="en-US" sz="2800" dirty="0" smtClean="0"/>
              <a:t>Amongst </a:t>
            </a:r>
            <a:r>
              <a:rPr lang="en-US" sz="2800" dirty="0"/>
              <a:t>them there are 4 basic </a:t>
            </a:r>
            <a:r>
              <a:rPr lang="en-US" sz="2800" dirty="0" smtClean="0"/>
              <a:t>runway patterns 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dirty="0"/>
              <a:t>1. </a:t>
            </a:r>
            <a:r>
              <a:rPr lang="en-US" sz="2800" dirty="0" smtClean="0"/>
              <a:t>SINGLE </a:t>
            </a:r>
            <a:r>
              <a:rPr lang="en-US" sz="2800" dirty="0"/>
              <a:t>RUNWAY</a:t>
            </a:r>
          </a:p>
          <a:p>
            <a:pPr marL="0" indent="0">
              <a:buNone/>
            </a:pPr>
            <a:r>
              <a:rPr lang="en-US" sz="2800" dirty="0"/>
              <a:t>2. INTERSECTING </a:t>
            </a:r>
            <a:r>
              <a:rPr lang="en-US" sz="2800" dirty="0" smtClean="0"/>
              <a:t>RUNWAY</a:t>
            </a:r>
          </a:p>
          <a:p>
            <a:pPr marL="0" indent="0">
              <a:buNone/>
            </a:pPr>
            <a:r>
              <a:rPr lang="en-US" sz="2800" dirty="0" smtClean="0"/>
              <a:t>3</a:t>
            </a:r>
            <a:r>
              <a:rPr lang="en-US" sz="2800" dirty="0"/>
              <a:t>. </a:t>
            </a:r>
            <a:r>
              <a:rPr lang="en-US" sz="2800" dirty="0" smtClean="0"/>
              <a:t>PARALLEL RUNWAY </a:t>
            </a:r>
          </a:p>
          <a:p>
            <a:pPr marL="0" indent="0">
              <a:buNone/>
            </a:pPr>
            <a:r>
              <a:rPr lang="en-US" sz="2800" dirty="0"/>
              <a:t>4</a:t>
            </a:r>
            <a:r>
              <a:rPr lang="en-US" sz="2800" dirty="0" smtClean="0"/>
              <a:t>. </a:t>
            </a:r>
            <a:r>
              <a:rPr lang="en-US" sz="2800" dirty="0"/>
              <a:t>OPEN-V </a:t>
            </a:r>
            <a:r>
              <a:rPr lang="en-US" sz="2800" dirty="0" smtClean="0"/>
              <a:t>RUNWAY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32041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44027"/>
          </a:xfrm>
        </p:spPr>
        <p:txBody>
          <a:bodyPr>
            <a:normAutofit fontScale="90000"/>
          </a:bodyPr>
          <a:lstStyle/>
          <a:p>
            <a:r>
              <a:rPr lang="en-US" dirty="0"/>
              <a:t>1. </a:t>
            </a:r>
            <a:r>
              <a:rPr lang="en-US" dirty="0" smtClean="0"/>
              <a:t>SINGLE RUNWAY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51709"/>
            <a:ext cx="9905999" cy="4239492"/>
          </a:xfrm>
        </p:spPr>
        <p:txBody>
          <a:bodyPr/>
          <a:lstStyle/>
          <a:p>
            <a:r>
              <a:rPr lang="en-US" dirty="0"/>
              <a:t>Single runways consist of one lone runway that accommodates both takeoffs </a:t>
            </a:r>
            <a:r>
              <a:rPr lang="en-US" dirty="0" smtClean="0"/>
              <a:t>and landings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configuration is often seen in small regional airports that do not have </a:t>
            </a:r>
            <a:r>
              <a:rPr lang="en-US" dirty="0" smtClean="0"/>
              <a:t>heavy amounts </a:t>
            </a:r>
            <a:r>
              <a:rPr lang="en-US" dirty="0"/>
              <a:t>of air traffic. Single runways can handle up to 100 flights per hour in </a:t>
            </a:r>
            <a:r>
              <a:rPr lang="en-US" dirty="0" smtClean="0"/>
              <a:t>ideal conditions</a:t>
            </a:r>
            <a:r>
              <a:rPr lang="en-US" dirty="0"/>
              <a:t>, both inbound and outbound.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4434275"/>
            <a:ext cx="5153891" cy="206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27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77773"/>
          </a:xfrm>
        </p:spPr>
        <p:txBody>
          <a:bodyPr/>
          <a:lstStyle/>
          <a:p>
            <a:r>
              <a:rPr lang="en-US" dirty="0" smtClean="0"/>
              <a:t>2. Intersecting runway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87236"/>
            <a:ext cx="9905999" cy="4003965"/>
          </a:xfrm>
        </p:spPr>
        <p:txBody>
          <a:bodyPr>
            <a:normAutofit/>
          </a:bodyPr>
          <a:lstStyle/>
          <a:p>
            <a:r>
              <a:rPr lang="en-US" dirty="0"/>
              <a:t>Intersecting runways consist of two or more runways that cross paths and </a:t>
            </a:r>
            <a:r>
              <a:rPr lang="en-US" dirty="0" smtClean="0"/>
              <a:t>share ground </a:t>
            </a:r>
            <a:r>
              <a:rPr lang="en-US" dirty="0"/>
              <a:t>with one another.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runways are often used in locations with strong </a:t>
            </a:r>
            <a:r>
              <a:rPr lang="en-US" dirty="0" smtClean="0"/>
              <a:t>winds and/or </a:t>
            </a:r>
            <a:r>
              <a:rPr lang="en-US" dirty="0"/>
              <a:t>limited expansion space. When wind speeds are not favorable for arriving </a:t>
            </a:r>
            <a:r>
              <a:rPr lang="en-US" dirty="0" smtClean="0"/>
              <a:t>and departing </a:t>
            </a:r>
            <a:r>
              <a:rPr lang="en-US" dirty="0"/>
              <a:t>aircraft, one of the intersecting runways will go </a:t>
            </a:r>
            <a:r>
              <a:rPr lang="en-US" dirty="0" smtClean="0"/>
              <a:t>unused.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4581" y="4471598"/>
            <a:ext cx="4447309" cy="209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0847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47046"/>
          </a:xfrm>
        </p:spPr>
        <p:txBody>
          <a:bodyPr/>
          <a:lstStyle/>
          <a:p>
            <a:r>
              <a:rPr lang="en-US" dirty="0" smtClean="0"/>
              <a:t>3. Parallel runway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65564"/>
            <a:ext cx="9905999" cy="4225637"/>
          </a:xfrm>
        </p:spPr>
        <p:txBody>
          <a:bodyPr>
            <a:normAutofit/>
          </a:bodyPr>
          <a:lstStyle/>
          <a:p>
            <a:r>
              <a:rPr lang="en-US" dirty="0"/>
              <a:t>Parallel runways are defined as those in which more than one runway is </a:t>
            </a:r>
            <a:r>
              <a:rPr lang="en-US" dirty="0" smtClean="0"/>
              <a:t>present and </a:t>
            </a:r>
            <a:r>
              <a:rPr lang="en-US" dirty="0"/>
              <a:t>situated at the same angle. A basic parallel runway configuration can be seen </a:t>
            </a:r>
            <a:r>
              <a:rPr lang="en-US" dirty="0" smtClean="0"/>
              <a:t>in figure. </a:t>
            </a:r>
            <a:r>
              <a:rPr lang="en-US" dirty="0"/>
              <a:t>The capacity of parallel runways depends on the number of runways </a:t>
            </a:r>
            <a:r>
              <a:rPr lang="en-US" dirty="0" smtClean="0"/>
              <a:t>in parallel </a:t>
            </a:r>
            <a:r>
              <a:rPr lang="en-US" dirty="0"/>
              <a:t>and the spacing between </a:t>
            </a:r>
            <a:r>
              <a:rPr lang="en-US" dirty="0" smtClean="0"/>
              <a:t>them.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017" y="4096413"/>
            <a:ext cx="5749637" cy="24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5034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141009"/>
          </a:xfrm>
        </p:spPr>
        <p:txBody>
          <a:bodyPr/>
          <a:lstStyle/>
          <a:p>
            <a:r>
              <a:rPr lang="en-US" dirty="0"/>
              <a:t>4. OPEN-V RUNWAY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65564"/>
            <a:ext cx="9905999" cy="4225637"/>
          </a:xfrm>
        </p:spPr>
        <p:txBody>
          <a:bodyPr/>
          <a:lstStyle/>
          <a:p>
            <a:r>
              <a:rPr lang="en-US" dirty="0"/>
              <a:t>Open-V runways are those that are oriented in different directions that do </a:t>
            </a:r>
            <a:r>
              <a:rPr lang="en-US" dirty="0" smtClean="0"/>
              <a:t>not Intersect. </a:t>
            </a:r>
          </a:p>
          <a:p>
            <a:r>
              <a:rPr lang="en-US" dirty="0" smtClean="0"/>
              <a:t>If </a:t>
            </a:r>
            <a:r>
              <a:rPr lang="en-US" dirty="0"/>
              <a:t>wind speeds were strong enough in one direction, </a:t>
            </a:r>
            <a:r>
              <a:rPr lang="en-US" dirty="0" smtClean="0"/>
              <a:t>the runway </a:t>
            </a:r>
            <a:r>
              <a:rPr lang="en-US" dirty="0"/>
              <a:t>unfavorable to the prevailing wind would be inoperable. The remaining </a:t>
            </a:r>
            <a:r>
              <a:rPr lang="en-US" dirty="0" smtClean="0"/>
              <a:t>runway would </a:t>
            </a:r>
            <a:r>
              <a:rPr lang="en-US" dirty="0"/>
              <a:t>act as if were at a single runway airport.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2982" y="4170218"/>
            <a:ext cx="7412181" cy="2457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031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44027"/>
          </a:xfrm>
        </p:spPr>
        <p:txBody>
          <a:bodyPr/>
          <a:lstStyle/>
          <a:p>
            <a:r>
              <a:rPr lang="en-US" dirty="0"/>
              <a:t>What is an AIRPORT?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28800"/>
            <a:ext cx="9905999" cy="3962401"/>
          </a:xfrm>
        </p:spPr>
        <p:txBody>
          <a:bodyPr>
            <a:noAutofit/>
          </a:bodyPr>
          <a:lstStyle/>
          <a:p>
            <a:r>
              <a:rPr lang="en-US" sz="2800" dirty="0"/>
              <a:t>An airport is a facility where passengers </a:t>
            </a:r>
            <a:r>
              <a:rPr lang="en-US" sz="2800" dirty="0" smtClean="0"/>
              <a:t>connect from </a:t>
            </a:r>
            <a:r>
              <a:rPr lang="en-US" sz="2800" dirty="0"/>
              <a:t>ground transportation to air transportation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It is a location where aircraft such as </a:t>
            </a:r>
            <a:r>
              <a:rPr lang="en-US" sz="2800" dirty="0" smtClean="0"/>
              <a:t>airplanes, helicopters </a:t>
            </a:r>
            <a:r>
              <a:rPr lang="en-US" sz="2800" dirty="0"/>
              <a:t>take off and land.</a:t>
            </a:r>
          </a:p>
          <a:p>
            <a:r>
              <a:rPr lang="en-US" sz="2800" dirty="0" smtClean="0"/>
              <a:t>Aircraft </a:t>
            </a:r>
            <a:r>
              <a:rPr lang="en-US" sz="2800" dirty="0"/>
              <a:t>may also be stored or maintained at </a:t>
            </a:r>
            <a:r>
              <a:rPr lang="en-US" sz="2800" dirty="0" smtClean="0"/>
              <a:t>an airport</a:t>
            </a:r>
            <a:r>
              <a:rPr lang="en-US" sz="2800" dirty="0"/>
              <a:t>.</a:t>
            </a:r>
          </a:p>
          <a:p>
            <a:r>
              <a:rPr lang="en-US" sz="2800" dirty="0" smtClean="0"/>
              <a:t>An </a:t>
            </a:r>
            <a:r>
              <a:rPr lang="en-US" sz="2800" dirty="0"/>
              <a:t>airport should have runway for takeoffs </a:t>
            </a:r>
            <a:r>
              <a:rPr lang="en-US" sz="2800" dirty="0" smtClean="0"/>
              <a:t>and landings</a:t>
            </a:r>
            <a:r>
              <a:rPr lang="en-US" sz="2800" dirty="0"/>
              <a:t>, buildings such as hangars and </a:t>
            </a:r>
            <a:r>
              <a:rPr lang="en-US" sz="2800" dirty="0" smtClean="0"/>
              <a:t>terminal buildings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14936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614537"/>
          </a:xfrm>
        </p:spPr>
        <p:txBody>
          <a:bodyPr/>
          <a:lstStyle/>
          <a:p>
            <a:r>
              <a:rPr lang="en-US" dirty="0"/>
              <a:t>RUNWAY LIGHTING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233055"/>
            <a:ext cx="9905999" cy="3255818"/>
          </a:xfrm>
        </p:spPr>
        <p:txBody>
          <a:bodyPr>
            <a:normAutofit/>
          </a:bodyPr>
          <a:lstStyle/>
          <a:p>
            <a:r>
              <a:rPr lang="en-US" sz="2800" dirty="0"/>
              <a:t>These lights are used to assist pilot in </a:t>
            </a:r>
            <a:r>
              <a:rPr lang="en-US" sz="2800" dirty="0" smtClean="0"/>
              <a:t>to identify </a:t>
            </a:r>
            <a:r>
              <a:rPr lang="en-US" sz="2800" dirty="0"/>
              <a:t>the runway</a:t>
            </a:r>
          </a:p>
          <a:p>
            <a:r>
              <a:rPr lang="en-US" sz="2800" dirty="0" smtClean="0"/>
              <a:t>GREEN </a:t>
            </a:r>
            <a:r>
              <a:rPr lang="en-US" sz="2800" dirty="0"/>
              <a:t>THRESHOLD LIGHTS : Line </a:t>
            </a:r>
            <a:r>
              <a:rPr lang="en-US" sz="2800" dirty="0" smtClean="0"/>
              <a:t>the runway </a:t>
            </a:r>
            <a:r>
              <a:rPr lang="en-US" sz="2800" dirty="0"/>
              <a:t>edge</a:t>
            </a:r>
          </a:p>
          <a:p>
            <a:r>
              <a:rPr lang="en-US" sz="2800" dirty="0" smtClean="0"/>
              <a:t>RED </a:t>
            </a:r>
            <a:r>
              <a:rPr lang="en-US" sz="2800" dirty="0"/>
              <a:t>LIGHTS : Mark the end of runway</a:t>
            </a:r>
          </a:p>
          <a:p>
            <a:r>
              <a:rPr lang="en-US" sz="2800" dirty="0" smtClean="0"/>
              <a:t>BLUE </a:t>
            </a:r>
            <a:r>
              <a:rPr lang="en-US" sz="2800" dirty="0"/>
              <a:t>LIGHTS : Run alongside taxiways</a:t>
            </a:r>
          </a:p>
          <a:p>
            <a:r>
              <a:rPr lang="en-US" sz="2800" dirty="0" smtClean="0"/>
              <a:t>While </a:t>
            </a:r>
            <a:r>
              <a:rPr lang="en-US" sz="2800" dirty="0"/>
              <a:t>runways have YELLOW or </a:t>
            </a:r>
            <a:r>
              <a:rPr lang="en-US" sz="2800" dirty="0" smtClean="0"/>
              <a:t>WHITE lights </a:t>
            </a:r>
            <a:r>
              <a:rPr lang="en-US" sz="2800" dirty="0"/>
              <a:t>marking their edges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11" y="4488874"/>
            <a:ext cx="9906000" cy="2369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45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99446"/>
          </a:xfrm>
        </p:spPr>
        <p:txBody>
          <a:bodyPr/>
          <a:lstStyle/>
          <a:p>
            <a:r>
              <a:rPr lang="en-US" dirty="0"/>
              <a:t>AIRFIELD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17964"/>
            <a:ext cx="9905999" cy="40732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Airfield is </a:t>
            </a:r>
            <a:r>
              <a:rPr lang="en-US" sz="2800" dirty="0"/>
              <a:t>an area </a:t>
            </a:r>
            <a:r>
              <a:rPr lang="en-US" sz="2800" dirty="0" smtClean="0"/>
              <a:t>where an </a:t>
            </a:r>
            <a:r>
              <a:rPr lang="en-US" sz="2800" dirty="0"/>
              <a:t>aircraft can land </a:t>
            </a:r>
            <a:r>
              <a:rPr lang="en-US" sz="2800" dirty="0" smtClean="0"/>
              <a:t>and take </a:t>
            </a:r>
            <a:r>
              <a:rPr lang="en-US" sz="2800" dirty="0"/>
              <a:t>off, which may or </a:t>
            </a:r>
            <a:r>
              <a:rPr lang="en-US" sz="2800" dirty="0" smtClean="0"/>
              <a:t>may not </a:t>
            </a:r>
            <a:r>
              <a:rPr lang="en-US" sz="2800" dirty="0"/>
              <a:t>be equipped with </a:t>
            </a:r>
            <a:r>
              <a:rPr lang="en-US" sz="2800" dirty="0" smtClean="0"/>
              <a:t>any navigational </a:t>
            </a:r>
            <a:r>
              <a:rPr lang="en-US" sz="2800" dirty="0"/>
              <a:t>aids </a:t>
            </a:r>
            <a:r>
              <a:rPr lang="en-US" sz="2800" dirty="0" smtClean="0"/>
              <a:t>or markings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Many grass strips </a:t>
            </a:r>
            <a:r>
              <a:rPr lang="en-US" sz="2800" dirty="0"/>
              <a:t>are also </a:t>
            </a:r>
            <a:r>
              <a:rPr lang="en-US" sz="2800" dirty="0" smtClean="0"/>
              <a:t>designated as </a:t>
            </a:r>
            <a:r>
              <a:rPr lang="en-US" sz="2800" dirty="0"/>
              <a:t>airfields.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1266" y="4487719"/>
            <a:ext cx="5070764" cy="237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07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99446"/>
          </a:xfrm>
        </p:spPr>
        <p:txBody>
          <a:bodyPr/>
          <a:lstStyle/>
          <a:p>
            <a:r>
              <a:rPr lang="en-US" dirty="0"/>
              <a:t>What are Aerodromes?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17964"/>
            <a:ext cx="9905999" cy="4073237"/>
          </a:xfrm>
        </p:spPr>
        <p:txBody>
          <a:bodyPr>
            <a:normAutofit/>
          </a:bodyPr>
          <a:lstStyle/>
          <a:p>
            <a:r>
              <a:rPr lang="en-US" sz="2800" dirty="0"/>
              <a:t>A defined area on land or water (including </a:t>
            </a:r>
            <a:r>
              <a:rPr lang="en-US" sz="2800" dirty="0" smtClean="0"/>
              <a:t>any buildings</a:t>
            </a:r>
            <a:r>
              <a:rPr lang="en-US" sz="2800" dirty="0"/>
              <a:t>, installations and equipment) intended to </a:t>
            </a:r>
            <a:r>
              <a:rPr lang="en-US" sz="2800" dirty="0" smtClean="0"/>
              <a:t>be used </a:t>
            </a:r>
            <a:r>
              <a:rPr lang="en-US" sz="2800" dirty="0"/>
              <a:t>either wholly or in part for the arrival, </a:t>
            </a:r>
            <a:r>
              <a:rPr lang="en-US" sz="2800" dirty="0" smtClean="0"/>
              <a:t>departure and </a:t>
            </a:r>
            <a:r>
              <a:rPr lang="en-US" sz="2800" dirty="0"/>
              <a:t>surface movement of aircraft.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64374" y="4027425"/>
            <a:ext cx="5330741" cy="246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48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44027"/>
          </a:xfrm>
        </p:spPr>
        <p:txBody>
          <a:bodyPr/>
          <a:lstStyle/>
          <a:p>
            <a:r>
              <a:rPr lang="en-US" dirty="0"/>
              <a:t>Aircraft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59527"/>
            <a:ext cx="9905999" cy="4461164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The size</a:t>
            </a:r>
            <a:r>
              <a:rPr lang="en-US" b="1" dirty="0" smtClean="0"/>
              <a:t>;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– </a:t>
            </a:r>
            <a:r>
              <a:rPr lang="en-US" b="1" dirty="0"/>
              <a:t>Span of wings</a:t>
            </a:r>
            <a:r>
              <a:rPr lang="en-US" dirty="0"/>
              <a:t>: This decides the width of </a:t>
            </a:r>
            <a:r>
              <a:rPr lang="en-US" dirty="0" smtClean="0"/>
              <a:t>taxiway, size </a:t>
            </a:r>
            <a:r>
              <a:rPr lang="en-US" dirty="0"/>
              <a:t>of aprons and hangers.</a:t>
            </a:r>
          </a:p>
          <a:p>
            <a:pPr marL="0" indent="0">
              <a:buNone/>
            </a:pPr>
            <a:r>
              <a:rPr lang="en-US" dirty="0"/>
              <a:t>– </a:t>
            </a:r>
            <a:r>
              <a:rPr lang="en-US" b="1" dirty="0"/>
              <a:t>Height: </a:t>
            </a:r>
            <a:r>
              <a:rPr lang="en-US" dirty="0"/>
              <a:t>This decides the height of hanger gate </a:t>
            </a:r>
            <a:r>
              <a:rPr lang="en-US" dirty="0" smtClean="0"/>
              <a:t>and miscellaneous </a:t>
            </a:r>
            <a:r>
              <a:rPr lang="en-US" dirty="0"/>
              <a:t>installations inside the hanger.</a:t>
            </a:r>
          </a:p>
          <a:p>
            <a:pPr marL="0" indent="0">
              <a:buNone/>
            </a:pPr>
            <a:r>
              <a:rPr lang="en-US" dirty="0"/>
              <a:t>– </a:t>
            </a:r>
            <a:r>
              <a:rPr lang="en-US" b="1" dirty="0"/>
              <a:t>Wheel base: </a:t>
            </a:r>
            <a:r>
              <a:rPr lang="en-US" dirty="0"/>
              <a:t>This decides minimum </a:t>
            </a:r>
            <a:r>
              <a:rPr lang="en-US" dirty="0" smtClean="0"/>
              <a:t>taxiway radius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– </a:t>
            </a:r>
            <a:r>
              <a:rPr lang="en-US" b="1" dirty="0"/>
              <a:t>Tail width: </a:t>
            </a:r>
            <a:r>
              <a:rPr lang="en-US" dirty="0"/>
              <a:t>Required for size of parking </a:t>
            </a:r>
            <a:r>
              <a:rPr lang="en-US" dirty="0" smtClean="0"/>
              <a:t>and apron</a:t>
            </a:r>
            <a:r>
              <a:rPr lang="en-US" dirty="0"/>
              <a:t>.</a:t>
            </a:r>
          </a:p>
          <a:p>
            <a:r>
              <a:rPr lang="en-US" b="1" dirty="0" smtClean="0"/>
              <a:t>Minimum </a:t>
            </a:r>
            <a:r>
              <a:rPr lang="en-US" b="1" dirty="0"/>
              <a:t>turning radius: </a:t>
            </a:r>
            <a:r>
              <a:rPr lang="en-US" dirty="0"/>
              <a:t>To determine the radii </a:t>
            </a:r>
            <a:r>
              <a:rPr lang="en-US" dirty="0" smtClean="0"/>
              <a:t>at the </a:t>
            </a:r>
            <a:r>
              <a:rPr lang="en-US" dirty="0"/>
              <a:t>ends of the taxiways and to ascertain the </a:t>
            </a:r>
            <a:r>
              <a:rPr lang="en-US" dirty="0" smtClean="0"/>
              <a:t>position on </a:t>
            </a:r>
            <a:r>
              <a:rPr lang="en-US" dirty="0"/>
              <a:t>the loading apron.</a:t>
            </a:r>
          </a:p>
        </p:txBody>
      </p:sp>
    </p:spTree>
    <p:extLst>
      <p:ext uri="{BB962C8B-B14F-4D97-AF65-F5344CB8AC3E}">
        <p14:creationId xmlns:p14="http://schemas.microsoft.com/office/powerpoint/2010/main" val="137300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36209"/>
          </a:xfrm>
        </p:spPr>
        <p:txBody>
          <a:bodyPr/>
          <a:lstStyle/>
          <a:p>
            <a:r>
              <a:rPr lang="en-US" dirty="0"/>
              <a:t>Aircraft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79418"/>
            <a:ext cx="9905999" cy="4752109"/>
          </a:xfrm>
        </p:spPr>
        <p:txBody>
          <a:bodyPr>
            <a:noAutofit/>
          </a:bodyPr>
          <a:lstStyle/>
          <a:p>
            <a:r>
              <a:rPr lang="en-US" sz="3200" b="1" dirty="0"/>
              <a:t>Take-off and landing distances: </a:t>
            </a:r>
            <a:r>
              <a:rPr lang="en-US" sz="3200" dirty="0"/>
              <a:t>A number of </a:t>
            </a:r>
            <a:r>
              <a:rPr lang="en-US" sz="3200" dirty="0" smtClean="0"/>
              <a:t>factors such </a:t>
            </a:r>
            <a:r>
              <a:rPr lang="en-US" sz="3200" dirty="0"/>
              <a:t>as altitude of the airport, gradient of </a:t>
            </a:r>
            <a:r>
              <a:rPr lang="en-US" sz="3200" dirty="0" smtClean="0"/>
              <a:t>runway, direction </a:t>
            </a:r>
            <a:r>
              <a:rPr lang="en-US" sz="3200" dirty="0"/>
              <a:t>and intensity of wind, temperature and </a:t>
            </a:r>
            <a:r>
              <a:rPr lang="en-US" sz="3200" dirty="0" smtClean="0"/>
              <a:t>the manner </a:t>
            </a:r>
            <a:r>
              <a:rPr lang="en-US" sz="3200" dirty="0"/>
              <a:t>of landing and take-off which influence </a:t>
            </a:r>
            <a:r>
              <a:rPr lang="en-US" sz="3200" dirty="0" smtClean="0"/>
              <a:t>the take-off </a:t>
            </a:r>
            <a:r>
              <a:rPr lang="en-US" sz="3200" dirty="0"/>
              <a:t>and landing distances.</a:t>
            </a:r>
          </a:p>
          <a:p>
            <a:r>
              <a:rPr lang="en-US" sz="3200" b="1" dirty="0" smtClean="0"/>
              <a:t>Tyre </a:t>
            </a:r>
            <a:r>
              <a:rPr lang="en-US" sz="3200" b="1" dirty="0"/>
              <a:t>pressure and contact area: </a:t>
            </a:r>
            <a:r>
              <a:rPr lang="en-US" sz="3200" dirty="0"/>
              <a:t>It governs </a:t>
            </a:r>
            <a:r>
              <a:rPr lang="en-US" sz="3200" dirty="0" smtClean="0"/>
              <a:t>the thickness </a:t>
            </a:r>
            <a:r>
              <a:rPr lang="en-US" sz="3200" dirty="0"/>
              <a:t>of the pavement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625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1933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Factors affecting selection of site for</a:t>
            </a:r>
            <a:br>
              <a:rPr lang="en-US" dirty="0"/>
            </a:br>
            <a:r>
              <a:rPr lang="en-US" dirty="0" smtClean="0"/>
              <a:t>Airport: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01090"/>
            <a:ext cx="9905999" cy="486294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Availability </a:t>
            </a:r>
            <a:r>
              <a:rPr lang="en-US" dirty="0"/>
              <a:t>of adequate area</a:t>
            </a:r>
          </a:p>
          <a:p>
            <a:r>
              <a:rPr lang="en-US" dirty="0" smtClean="0"/>
              <a:t>Accessibility</a:t>
            </a:r>
            <a:endParaRPr lang="en-US" dirty="0"/>
          </a:p>
          <a:p>
            <a:r>
              <a:rPr lang="en-US" dirty="0" smtClean="0"/>
              <a:t>Topography</a:t>
            </a:r>
            <a:r>
              <a:rPr lang="en-US" dirty="0"/>
              <a:t>, soil condition and drainage</a:t>
            </a:r>
          </a:p>
          <a:p>
            <a:r>
              <a:rPr lang="en-US" dirty="0" smtClean="0"/>
              <a:t>Availability </a:t>
            </a:r>
            <a:r>
              <a:rPr lang="en-US" dirty="0"/>
              <a:t>of construction materials</a:t>
            </a:r>
          </a:p>
          <a:p>
            <a:r>
              <a:rPr lang="en-US" dirty="0" smtClean="0"/>
              <a:t>Cost </a:t>
            </a:r>
            <a:r>
              <a:rPr lang="en-US" dirty="0"/>
              <a:t>of development</a:t>
            </a:r>
          </a:p>
          <a:p>
            <a:r>
              <a:rPr lang="en-US" dirty="0" smtClean="0"/>
              <a:t>Cost </a:t>
            </a:r>
            <a:r>
              <a:rPr lang="en-US" dirty="0"/>
              <a:t>of maintenance</a:t>
            </a:r>
          </a:p>
          <a:p>
            <a:r>
              <a:rPr lang="en-US" dirty="0" smtClean="0"/>
              <a:t>Traffic </a:t>
            </a:r>
            <a:r>
              <a:rPr lang="en-US" dirty="0"/>
              <a:t>volume and type of traffic</a:t>
            </a:r>
          </a:p>
          <a:p>
            <a:r>
              <a:rPr lang="en-US" dirty="0" smtClean="0"/>
              <a:t>Cross-wind </a:t>
            </a:r>
            <a:r>
              <a:rPr lang="en-US" dirty="0"/>
              <a:t>component</a:t>
            </a:r>
          </a:p>
          <a:p>
            <a:r>
              <a:rPr lang="en-US" dirty="0" smtClean="0"/>
              <a:t>Proximity </a:t>
            </a:r>
            <a:r>
              <a:rPr lang="en-US" dirty="0"/>
              <a:t>of airways</a:t>
            </a:r>
          </a:p>
          <a:p>
            <a:r>
              <a:rPr lang="en-US" dirty="0" smtClean="0"/>
              <a:t>Safety </a:t>
            </a:r>
            <a:r>
              <a:rPr lang="en-US" dirty="0"/>
              <a:t>factors</a:t>
            </a:r>
          </a:p>
          <a:p>
            <a:r>
              <a:rPr lang="en-US" dirty="0" smtClean="0"/>
              <a:t>Revenues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58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9"/>
            <a:ext cx="9905998" cy="1016318"/>
          </a:xfrm>
        </p:spPr>
        <p:txBody>
          <a:bodyPr/>
          <a:lstStyle/>
          <a:p>
            <a:pPr algn="ctr"/>
            <a:r>
              <a:rPr lang="en-US" dirty="0"/>
              <a:t>Typical Layout of an Airport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635125"/>
            <a:ext cx="10285411" cy="501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04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219</TotalTime>
  <Words>1416</Words>
  <Application>Microsoft Office PowerPoint</Application>
  <PresentationFormat>Widescreen</PresentationFormat>
  <Paragraphs>111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Trebuchet MS</vt:lpstr>
      <vt:lpstr>Tw Cen MT</vt:lpstr>
      <vt:lpstr>Circuit</vt:lpstr>
      <vt:lpstr>Lecture 4 </vt:lpstr>
      <vt:lpstr>Airport Engineering</vt:lpstr>
      <vt:lpstr>What is an AIRPORT?</vt:lpstr>
      <vt:lpstr>AIRFIELD </vt:lpstr>
      <vt:lpstr>What are Aerodromes?</vt:lpstr>
      <vt:lpstr>Aircraft Characteristics</vt:lpstr>
      <vt:lpstr>Aircraft Characteristics</vt:lpstr>
      <vt:lpstr>Factors affecting selection of site for Airport:</vt:lpstr>
      <vt:lpstr>Typical Layout of an Airport</vt:lpstr>
      <vt:lpstr>Important Components of An Airport Layout</vt:lpstr>
      <vt:lpstr>1. Runways</vt:lpstr>
      <vt:lpstr>1. Runways</vt:lpstr>
      <vt:lpstr>2. Terminal Buildings</vt:lpstr>
      <vt:lpstr>3. Aprons</vt:lpstr>
      <vt:lpstr>3. Aprons</vt:lpstr>
      <vt:lpstr>4. Taxiway</vt:lpstr>
      <vt:lpstr>5. Aircraft Stand</vt:lpstr>
      <vt:lpstr>6. hangar</vt:lpstr>
      <vt:lpstr>7. Control Tower </vt:lpstr>
      <vt:lpstr>8. Parking</vt:lpstr>
      <vt:lpstr>Runway Orientation &amp; Design</vt:lpstr>
      <vt:lpstr>IMPORTANCE OF RUNWAY LAYOUT</vt:lpstr>
      <vt:lpstr>IMPORTANCE OF RUNWAY LAYOUT</vt:lpstr>
      <vt:lpstr>RUNWAY NUMBERS</vt:lpstr>
      <vt:lpstr>RUNWAY CONFIGURATION</vt:lpstr>
      <vt:lpstr>1. SINGLE RUNWAY </vt:lpstr>
      <vt:lpstr>2. Intersecting runway </vt:lpstr>
      <vt:lpstr>3. Parallel runway </vt:lpstr>
      <vt:lpstr>4. OPEN-V RUNWAY  </vt:lpstr>
      <vt:lpstr>RUNWAY LIGHTING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 </dc:title>
  <dc:creator>Atif Afridi</dc:creator>
  <cp:lastModifiedBy>Atif Afridi</cp:lastModifiedBy>
  <cp:revision>29</cp:revision>
  <dcterms:created xsi:type="dcterms:W3CDTF">2019-08-20T03:14:33Z</dcterms:created>
  <dcterms:modified xsi:type="dcterms:W3CDTF">2020-03-18T06:27:15Z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833289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