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74" autoAdjust="0"/>
  </p:normalViewPr>
  <p:slideViewPr>
    <p:cSldViewPr snapToGrid="0">
      <p:cViewPr varScale="1">
        <p:scale>
          <a:sx n="69" d="100"/>
          <a:sy n="69" d="100"/>
        </p:scale>
        <p:origin x="-74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F95515-3CD6-43E8-98CB-F1490110E855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15E584-D0FB-405E-A175-955C376FE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09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15E584-D0FB-405E-A175-955C376FEB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366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2193-2524-4B01-BBE8-434F7B3FBA06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BE570-FA60-41FA-9D3D-E3B5B8479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46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2193-2524-4B01-BBE8-434F7B3FBA06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BE570-FA60-41FA-9D3D-E3B5B8479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93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2193-2524-4B01-BBE8-434F7B3FBA06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BE570-FA60-41FA-9D3D-E3B5B8479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01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EF1AF542-F3E5-4E33-A3CE-9938E4ACD2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10/25/2017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30F3C8BF-186D-4240-8E87-367F258D8B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459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EF1AF542-F3E5-4E33-A3CE-9938E4ACD2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10/25/2017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30F3C8BF-186D-4240-8E87-367F258D8B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205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EF1AF542-F3E5-4E33-A3CE-9938E4ACD2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10/25/2017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30F3C8BF-186D-4240-8E87-367F258D8B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498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EF1AF542-F3E5-4E33-A3CE-9938E4ACD2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10/25/2017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30F3C8BF-186D-4240-8E87-367F258D8B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608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EF1AF542-F3E5-4E33-A3CE-9938E4ACD2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10/25/2017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30F3C8BF-186D-4240-8E87-367F258D8B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069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EF1AF542-F3E5-4E33-A3CE-9938E4ACD2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10/25/2017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30F3C8BF-186D-4240-8E87-367F258D8B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3729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EF1AF542-F3E5-4E33-A3CE-9938E4ACD2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10/25/2017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30F3C8BF-186D-4240-8E87-367F258D8B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4280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EF1AF542-F3E5-4E33-A3CE-9938E4ACD2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10/25/2017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30F3C8BF-186D-4240-8E87-367F258D8B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137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2193-2524-4B01-BBE8-434F7B3FBA06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BE570-FA60-41FA-9D3D-E3B5B8479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2162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EF1AF542-F3E5-4E33-A3CE-9938E4ACD2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10/25/2017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30F3C8BF-186D-4240-8E87-367F258D8B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3355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EF1AF542-F3E5-4E33-A3CE-9938E4ACD2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10/25/2017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30F3C8BF-186D-4240-8E87-367F258D8B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1846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EF1AF542-F3E5-4E33-A3CE-9938E4ACD2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10/25/2017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30F3C8BF-186D-4240-8E87-367F258D8B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503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2193-2524-4B01-BBE8-434F7B3FBA06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BE570-FA60-41FA-9D3D-E3B5B8479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0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2193-2524-4B01-BBE8-434F7B3FBA06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BE570-FA60-41FA-9D3D-E3B5B8479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489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2193-2524-4B01-BBE8-434F7B3FBA06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BE570-FA60-41FA-9D3D-E3B5B8479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551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2193-2524-4B01-BBE8-434F7B3FBA06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BE570-FA60-41FA-9D3D-E3B5B8479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42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2193-2524-4B01-BBE8-434F7B3FBA06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BE570-FA60-41FA-9D3D-E3B5B8479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54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2193-2524-4B01-BBE8-434F7B3FBA06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BE570-FA60-41FA-9D3D-E3B5B8479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59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2193-2524-4B01-BBE8-434F7B3FBA06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BE570-FA60-41FA-9D3D-E3B5B8479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427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42193-2524-4B01-BBE8-434F7B3FBA06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BE570-FA60-41FA-9D3D-E3B5B8479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1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EF1AF542-F3E5-4E33-A3CE-9938E4ACD2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10/25/2017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30F3C8BF-186D-4240-8E87-367F258D8B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422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sz="4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Instructor</a:t>
            </a:r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Engr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Syed Ashraf Ali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8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Capacitance of a parallel plate capacitor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V=     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Putting the value of V in equation of C=    A/V , we get;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C=      A/    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 putting the value of          ;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C=       A/(       /      )d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C=A      /d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equation represents the capacitance of a parallel plate capacitor having air as medium b/w them.</a:t>
            </a:r>
          </a:p>
          <a:p>
            <a:pPr marL="0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511" y="2170947"/>
            <a:ext cx="287069" cy="2460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2570" y="3007570"/>
            <a:ext cx="371475" cy="2646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2510" y="3433695"/>
            <a:ext cx="523361" cy="3191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1010" y="3869215"/>
            <a:ext cx="371888" cy="26824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3317" y="3869215"/>
            <a:ext cx="371888" cy="26824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426" y="3749443"/>
            <a:ext cx="449198" cy="50778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98571" y="3007570"/>
            <a:ext cx="580214" cy="35705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45351" y="1719975"/>
            <a:ext cx="413208" cy="20225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04045" y="4239383"/>
            <a:ext cx="451143" cy="5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30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Capacitance of a parallel plate capacitor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the medium b/w the plates is other than air, then we replaced          by  </a:t>
            </a:r>
            <a:endParaRPr lang="en-US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C´=A         /d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0576" y="1600203"/>
            <a:ext cx="451143" cy="5060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2144" y="1709940"/>
            <a:ext cx="499915" cy="2865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2651" y="2568278"/>
            <a:ext cx="499915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44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Show that C´&gt;C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air ,we have;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C=A     /d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a medium other then air, we have;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C=A       /d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Now to compare “ C ” and “ C´ ”,we introduce relative permittivity              ,which is given by;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=         /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=                            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413" y="2025016"/>
            <a:ext cx="398871" cy="4508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92" y="2964193"/>
            <a:ext cx="499915" cy="3094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1947" y="3460653"/>
            <a:ext cx="837468" cy="5291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199" y="4257015"/>
            <a:ext cx="648213" cy="62447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42549" y="4258329"/>
            <a:ext cx="499915" cy="31092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02601" y="4188218"/>
            <a:ext cx="814987" cy="45114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34199" y="5064054"/>
            <a:ext cx="499915" cy="31092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42549" y="4965896"/>
            <a:ext cx="646232" cy="62794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03424" y="4965896"/>
            <a:ext cx="810838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8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 that C´&gt;C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Putting the value of          in equation of C´, we get;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C´=A                 /d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C´=          [A            /d]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Now putting equation of C in equation of  C´, we get;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C´=         C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4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air ,         =1 and for material other than air,          &gt;1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4873" y="1712024"/>
            <a:ext cx="499915" cy="3109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8331" y="2022947"/>
            <a:ext cx="646232" cy="6279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3950" y="2022947"/>
            <a:ext cx="810838" cy="4511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8331" y="2896834"/>
            <a:ext cx="646232" cy="6279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4830" y="2985233"/>
            <a:ext cx="810838" cy="45114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5215" y="4662475"/>
            <a:ext cx="646232" cy="62794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4550" y="5610045"/>
            <a:ext cx="646232" cy="62794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2527" y="5554135"/>
            <a:ext cx="646232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13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 that C´&gt;C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         &gt;1,so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C´&gt; 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shows that for dielectric medium ,the capacitance of a capacitor increases.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035" y="1600203"/>
            <a:ext cx="646232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14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Energy Stored in an Electric field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3"/>
            <a:ext cx="11471564" cy="5091542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charging a capacitor work must be done, due to this work  an electron transfers from one plate to another plate.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this way ,an electric field is setup b/w the two plates of the capacitor.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“dw” is the amount of work to transfer amount of charge “dQ”, then;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V=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dw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/dQ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dw=dQ V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                     Q=CV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V=Q/C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Putting the value of V in the equation of dw,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dw=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dQ.Q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/c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59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 Stored in an Electric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dw=1/c(Q dQ)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dw=1/c        Q dQ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w=1/c(Q²/2)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w=Q²/2C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work is stored in the form of P.E “U” in the capacitor, so w=U;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U=Q²/2C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1415" y="2104220"/>
            <a:ext cx="626013" cy="8921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5132" y="2104220"/>
            <a:ext cx="541606" cy="96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24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 Stored in an Electric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                   Q=CV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utting this value in the equation of U , we get;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U=C²V²/2C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U=1/2(CV²)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represents the amount of P.E stored in the capacitor in terms of  “C” and “v”.</a:t>
            </a:r>
          </a:p>
        </p:txBody>
      </p:sp>
    </p:spTree>
    <p:extLst>
      <p:ext uri="{BB962C8B-B14F-4D97-AF65-F5344CB8AC3E}">
        <p14:creationId xmlns:p14="http://schemas.microsoft.com/office/powerpoint/2010/main" val="16252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Capacitor with Dielectric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600203"/>
                <a:ext cx="10848110" cy="5091542"/>
              </a:xfrm>
            </p:spPr>
            <p:txBody>
              <a:bodyPr/>
              <a:lstStyle/>
              <a:p>
                <a:pPr algn="just">
                  <a:buFont typeface="Wingdings" panose="05000000000000000000" pitchFamily="2" charset="2"/>
                  <a:buChar char="Ø"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 1837,Faraday pointed out that when the space b/w the two plates are filled with   </a:t>
                </a:r>
              </a:p>
              <a:p>
                <a:pPr marL="0" indent="0" algn="just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insulating material then its capacitance increases.</a:t>
                </a:r>
              </a:p>
              <a:p>
                <a:pPr algn="just">
                  <a:buFont typeface="Wingdings" panose="05000000000000000000" pitchFamily="2" charset="2"/>
                  <a:buChar char="Ø"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capacitance of a capacitor for dielectric medium will be greater as compared to  </a:t>
                </a:r>
              </a:p>
              <a:p>
                <a:pPr marL="0" indent="0" algn="just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the capacitance for air medium’s capacitor.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parallel plate air capacitor,</a:t>
                </a:r>
              </a:p>
              <a:p>
                <a:pPr marL="0" indent="0" algn="ctr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𝑎𝑖𝑟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=A            /d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dielectric medium,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𝑑𝑖𝑒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         /d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where “Ke” is known as dielectric constant.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600203"/>
                <a:ext cx="10848110" cy="5091542"/>
              </a:xfrm>
              <a:blipFill rotWithShape="1">
                <a:blip r:embed="rId2"/>
                <a:stretch>
                  <a:fillRect l="-730" t="-9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809206"/>
            <a:ext cx="589352" cy="4506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1031" y="4742339"/>
            <a:ext cx="589352" cy="450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86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Capacitor with Dielectric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3"/>
            <a:ext cx="11111345" cy="5049979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If we combine these equation, we get;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Cdie=Ke Cair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the value of Ke is greater than 1,then the equation becomes;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Cdie&gt;Cair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can also find the value of Ke like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Ke=Cdie/Cair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62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404041"/>
                </a:solidFill>
                <a:latin typeface="Montserrat"/>
              </a:rPr>
              <a:t/>
            </a:r>
            <a:br>
              <a:rPr lang="en-US" dirty="0" smtClean="0">
                <a:solidFill>
                  <a:srgbClr val="404041"/>
                </a:solidFill>
                <a:latin typeface="Montserrat"/>
              </a:rPr>
            </a:br>
            <a:r>
              <a:rPr lang="en-US" sz="4900" b="1" dirty="0" smtClean="0">
                <a:solidFill>
                  <a:srgbClr val="4040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Capacitor</a:t>
            </a:r>
            <a:r>
              <a:rPr lang="en-US" sz="4900" b="1" dirty="0">
                <a:solidFill>
                  <a:srgbClr val="4040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900" b="1" dirty="0">
                <a:solidFill>
                  <a:srgbClr val="4040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3"/>
            <a:ext cx="11443856" cy="4814452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capacitor is a component which has the ability or “capacity” to store energy in the form of an electrical charge producing a potential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across its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plates.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capacitor consists of two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parallel conductive (metal) plates which are not connected or touching each other, but are electrically separated either by air or by some form of a good insulating material such as waxed paper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plastic or some form of a liquid gel as used in electrolytic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capacitors.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insulating layer between a capacitors plates is commonly called the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Dielectric.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06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ko-KR" dirty="0" smtClean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Calculate </a:t>
            </a:r>
            <a:r>
              <a:rPr lang="en-US" altLang="ko-KR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the charge stored on a 3-pF capacitor with 20V across </a:t>
            </a:r>
            <a:r>
              <a:rPr lang="en-US" altLang="ko-KR" dirty="0" smtClean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it.</a:t>
            </a:r>
            <a:endParaRPr lang="en-US" altLang="ko-KR" dirty="0">
              <a:solidFill>
                <a:srgbClr val="000000"/>
              </a:solidFill>
              <a:latin typeface="Times New Roman" panose="02020603050405020304" pitchFamily="18" charset="0"/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pPr lvl="0" defTabSz="91440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ko-KR" dirty="0" smtClean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Find </a:t>
            </a:r>
            <a:r>
              <a:rPr lang="en-US" altLang="ko-KR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the energy stored in the </a:t>
            </a:r>
            <a:r>
              <a:rPr lang="en-US" altLang="ko-KR" dirty="0" smtClean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capacitor.</a:t>
            </a:r>
          </a:p>
          <a:p>
            <a:pPr marL="0" lvl="0" indent="0" defTabSz="914400" fontAlgn="base">
              <a:spcAft>
                <a:spcPct val="0"/>
              </a:spcAft>
              <a:buNone/>
            </a:pP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pPr lvl="0" defTabSz="914400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Solution;</a:t>
            </a:r>
          </a:p>
          <a:p>
            <a:pPr lvl="0" algn="ctr" defTabSz="914400" fontAlgn="base"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en-US" altLang="ko-KR" dirty="0" smtClean="0">
                <a:solidFill>
                  <a:srgbClr val="000000"/>
                </a:solidFill>
                <a:latin typeface="Times New Roman"/>
                <a:ea typeface="Gulim" panose="020B0600000101010101" pitchFamily="34" charset="-127"/>
              </a:rPr>
              <a:t> As Q=CV</a:t>
            </a:r>
          </a:p>
          <a:p>
            <a:pPr lvl="0" algn="ctr" defTabSz="914400" fontAlgn="base">
              <a:spcAft>
                <a:spcPct val="0"/>
              </a:spcAft>
              <a:buFont typeface="Wingdings" panose="05000000000000000000" pitchFamily="2" charset="2"/>
              <a:buChar char="ü"/>
            </a:pPr>
            <a:endParaRPr lang="en-US" altLang="ko-KR" dirty="0">
              <a:solidFill>
                <a:srgbClr val="000000"/>
              </a:solidFill>
              <a:latin typeface="Times New Roman"/>
              <a:ea typeface="Gulim" panose="020B0600000101010101" pitchFamily="34" charset="-127"/>
            </a:endParaRPr>
          </a:p>
          <a:p>
            <a:pPr>
              <a:buFontTx/>
              <a:buNone/>
            </a:pPr>
            <a:endParaRPr lang="en-US" altLang="zh-TW" dirty="0"/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altLang="ko-KR" dirty="0" smtClean="0"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 Energy stored;</a:t>
            </a:r>
            <a:endParaRPr lang="en-US" altLang="ko-KR" dirty="0" smtClean="0">
              <a:solidFill>
                <a:srgbClr val="000000"/>
              </a:solidFill>
              <a:latin typeface="Times New Roman" panose="02020603050405020304" pitchFamily="18" charset="0"/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pPr marL="0" lvl="0" indent="0" algn="ctr" defTabSz="914400" fontAlgn="base">
              <a:spcAft>
                <a:spcPct val="0"/>
              </a:spcAft>
              <a:buNone/>
            </a:pP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6702951"/>
              </p:ext>
            </p:extLst>
          </p:nvPr>
        </p:nvGraphicFramePr>
        <p:xfrm>
          <a:off x="5223163" y="3863184"/>
          <a:ext cx="3823856" cy="596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" name="Equation" r:id="rId3" imgW="1549080" imgH="228600" progId="Equation.3">
                  <p:embed/>
                </p:oleObj>
              </mc:Choice>
              <mc:Fallback>
                <p:oleObj name="Equation" r:id="rId3" imgW="1549080" imgH="228600" progId="Equation.3">
                  <p:embed/>
                  <p:pic>
                    <p:nvPicPr>
                      <p:cNvPr id="6349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3163" y="3863184"/>
                        <a:ext cx="3823856" cy="5960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7423147"/>
              </p:ext>
            </p:extLst>
          </p:nvPr>
        </p:nvGraphicFramePr>
        <p:xfrm>
          <a:off x="5112327" y="5235545"/>
          <a:ext cx="6151418" cy="1073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" name="Equation" r:id="rId5" imgW="2387520" imgH="393480" progId="Equation.3">
                  <p:embed/>
                </p:oleObj>
              </mc:Choice>
              <mc:Fallback>
                <p:oleObj name="Equation" r:id="rId5" imgW="2387520" imgH="393480" progId="Equation.3">
                  <p:embed/>
                  <p:pic>
                    <p:nvPicPr>
                      <p:cNvPr id="6349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2327" y="5235545"/>
                        <a:ext cx="6151418" cy="10731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025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Capacitance</a:t>
            </a:r>
            <a:r>
              <a:rPr lang="en-US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4900" b="1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900" b="1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3"/>
            <a:ext cx="11208327" cy="3900052"/>
          </a:xfrm>
        </p:spPr>
        <p:txBody>
          <a:bodyPr/>
          <a:lstStyle/>
          <a:p>
            <a:pPr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capacitor is built to have a specific amount of </a:t>
            </a:r>
            <a:r>
              <a:rPr lang="en-US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capacitance.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capacitance of a capacitor </a:t>
            </a:r>
            <a:r>
              <a:rPr lang="en-US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tells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how much charge it can </a:t>
            </a:r>
            <a:r>
              <a:rPr lang="en-US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store.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ore 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capacitance means more capacity to store </a:t>
            </a:r>
            <a:r>
              <a:rPr lang="en-US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charge.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 unit of capacitance is called the farad, which is abbreviated </a:t>
            </a:r>
            <a:r>
              <a:rPr lang="en-US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82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Equation for Capacitor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two parallel plates capacitor having air b/w them,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6398" y="2479964"/>
            <a:ext cx="4867275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22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Equation for Capacitor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600203"/>
                <a:ext cx="11388436" cy="5133106"/>
              </a:xfrm>
            </p:spPr>
            <p:txBody>
              <a:bodyPr>
                <a:normAutofit/>
              </a:bodyPr>
              <a:lstStyle/>
              <a:p>
                <a:pPr algn="just">
                  <a:buFont typeface="Wingdings" panose="05000000000000000000" pitchFamily="2" charset="2"/>
                  <a:buChar char="Ø"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 “Q”  is the amount of charge on the capacitor and “V” is the potential difference b/w them, then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</a:t>
                </a:r>
                <a14:m>
                  <m:oMath xmlns:m="http://schemas.openxmlformats.org/officeDocument/2006/math">
                    <m:r>
                      <a:rPr lang="en-US" sz="4000" b="0" i="0" smtClean="0">
                        <a:latin typeface="Cambria Math"/>
                        <a:cs typeface="Times New Roman" panose="02020603050405020304" pitchFamily="18" charset="0"/>
                      </a:rPr>
                      <m:t>                   </m:t>
                    </m:r>
                    <m:r>
                      <a:rPr lang="en-US" sz="4000" b="1" i="1" smtClean="0">
                        <a:latin typeface="Cambria Math"/>
                        <a:cs typeface="Times New Roman" panose="02020603050405020304" pitchFamily="18" charset="0"/>
                      </a:rPr>
                      <m:t>𝑸</m:t>
                    </m:r>
                    <m:r>
                      <a:rPr lang="en-US" sz="4000" b="1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∝</m:t>
                    </m:r>
                    <m:r>
                      <a:rPr lang="en-US" sz="4000" b="1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𝑽</m:t>
                    </m:r>
                  </m:oMath>
                </a14:m>
                <a:endParaRPr lang="en-US" sz="4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</a:t>
                </a:r>
                <a14:m>
                  <m:oMath xmlns:m="http://schemas.openxmlformats.org/officeDocument/2006/math">
                    <m:r>
                      <a:rPr lang="en-US" sz="4000" b="1" i="1" dirty="0" smtClean="0">
                        <a:latin typeface="Cambria Math"/>
                        <a:cs typeface="Times New Roman" panose="02020603050405020304" pitchFamily="18" charset="0"/>
                      </a:rPr>
                      <m:t>𝑸</m:t>
                    </m:r>
                    <m:r>
                      <a:rPr lang="en-US" sz="4000" b="1" i="1" dirty="0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4000" b="1" i="1" dirty="0" smtClean="0">
                        <a:latin typeface="Cambria Math"/>
                        <a:cs typeface="Times New Roman" panose="02020603050405020304" pitchFamily="18" charset="0"/>
                      </a:rPr>
                      <m:t>𝒄𝒐𝒏𝒔𝒕𝒂𝒏𝒕</m:t>
                    </m:r>
                    <m:r>
                      <a:rPr lang="en-US" sz="4000" b="1" i="1" dirty="0" smtClean="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4000" b="1" i="1" dirty="0" smtClean="0">
                    <a:latin typeface="Cambria Math"/>
                    <a:cs typeface="Times New Roman" panose="02020603050405020304" pitchFamily="18" charset="0"/>
                  </a:rPr>
                  <a:t>V</a:t>
                </a:r>
                <a:endParaRPr lang="en-US" sz="4000" b="1" i="1" dirty="0" smtClean="0">
                  <a:latin typeface="Cambria Math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dirty="0" smtClean="0">
                          <a:latin typeface="Cambria Math"/>
                          <a:cs typeface="Times New Roman" panose="02020603050405020304" pitchFamily="18" charset="0"/>
                        </a:rPr>
                        <m:t>𝑸</m:t>
                      </m:r>
                      <m:r>
                        <a:rPr lang="en-US" sz="4000" b="1" i="1" dirty="0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4000" b="1" i="1" dirty="0" smtClean="0">
                          <a:latin typeface="Cambria Math"/>
                          <a:cs typeface="Times New Roman" panose="02020603050405020304" pitchFamily="18" charset="0"/>
                        </a:rPr>
                        <m:t>𝑪𝑽</m:t>
                      </m:r>
                    </m:oMath>
                  </m:oMathPara>
                </a14:m>
                <a:endParaRPr lang="en-US" sz="4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Equation represents the mathematical form for capacitor.</a:t>
                </a:r>
              </a:p>
              <a:p>
                <a:pPr algn="just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this equation, “C” is constant of proportionality and is known as capacitance of   the Capacitor.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600203"/>
                <a:ext cx="11388436" cy="5133106"/>
              </a:xfrm>
              <a:blipFill rotWithShape="1">
                <a:blip r:embed="rId2"/>
                <a:stretch>
                  <a:fillRect l="-696" t="-950" r="-8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249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 of Capacitor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600204"/>
            <a:ext cx="10972800" cy="371994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Q=CV</a:t>
            </a:r>
          </a:p>
          <a:p>
            <a:pPr 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C=Q/V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C=coulomb/volt=Farad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unit of electrical capacitance, equal to the capacitance of a capacitor in which one coulomb of charge causes a potential difference of one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volt.</a:t>
            </a:r>
          </a:p>
        </p:txBody>
      </p:sp>
    </p:spTree>
    <p:extLst>
      <p:ext uri="{BB962C8B-B14F-4D97-AF65-F5344CB8AC3E}">
        <p14:creationId xmlns:p14="http://schemas.microsoft.com/office/powerpoint/2010/main" val="260425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Capacitance of a parallel plate capacitor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a parallel plate capacitor having separation “d” ,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File:Capacitor schematic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428" y="2577041"/>
            <a:ext cx="2772759" cy="3050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509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Capacitance of a parallel plate capacitor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3"/>
            <a:ext cx="11091863" cy="505381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the medium b/w the two plate be air of permittivity  “        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each plate behaves like infinite sheet of charge, so the magnitude of electric field intensity for these plates is given by;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capacitance of the capacitor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given by;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C=Q/V                                                    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843213" y="3021806"/>
                <a:ext cx="3629025" cy="1489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0" smtClean="0">
                          <a:latin typeface="Cambria Math"/>
                          <a:ea typeface="Cambria Math"/>
                        </a:rPr>
                        <m:t>𝛆</m:t>
                      </m:r>
                      <m:r>
                        <a:rPr lang="en-US" sz="4400" b="1" i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44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4400" b="1" i="0" smtClean="0">
                              <a:latin typeface="Cambria Math"/>
                              <a:ea typeface="Cambria Math"/>
                            </a:rPr>
                            <m:t>𝛅</m:t>
                          </m:r>
                        </m:num>
                        <m:den>
                          <m:sSub>
                            <m:sSubPr>
                              <m:ctrlPr>
                                <a:rPr lang="en-US" sz="44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4400" b="1" i="0" smtClean="0">
                                  <a:latin typeface="Cambria Math"/>
                                  <a:ea typeface="Cambria Math"/>
                                </a:rPr>
                                <m:t>𝛆</m:t>
                              </m:r>
                            </m:e>
                            <m:sub>
                              <m:r>
                                <a:rPr lang="en-US" sz="4400" b="1" i="0" smtClean="0">
                                  <a:latin typeface="Cambria Math"/>
                                  <a:ea typeface="Cambria Math"/>
                                </a:rPr>
                                <m:t>°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213" y="3021806"/>
                <a:ext cx="3629025" cy="148976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843838" y="1457325"/>
                <a:ext cx="7572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400" b="1" i="0" smtClean="0">
                              <a:latin typeface="Cambria Math"/>
                              <a:ea typeface="Cambria Math"/>
                            </a:rPr>
                            <m:t>𝛆</m:t>
                          </m:r>
                        </m:e>
                        <m:sub>
                          <m:r>
                            <a:rPr lang="en-US" sz="4400" b="1" i="0" smtClean="0">
                              <a:latin typeface="Cambria Math"/>
                              <a:ea typeface="Cambria Math"/>
                            </a:rPr>
                            <m:t>°</m:t>
                          </m:r>
                        </m:sub>
                      </m:sSub>
                    </m:oMath>
                  </m:oMathPara>
                </a14:m>
                <a:endParaRPr lang="en-US" sz="4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3838" y="1457325"/>
                <a:ext cx="757237" cy="76944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644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Capacitance of a parallel plate capacitor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600203"/>
                <a:ext cx="10972800" cy="4702123"/>
              </a:xfrm>
            </p:spPr>
            <p:txBody>
              <a:bodyPr/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Now if  “       “ is the surface charge density then;</a:t>
                </a:r>
              </a:p>
              <a:p>
                <a:pPr marL="0" indent="0">
                  <a:buNone/>
                </a:pP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b="1" dirty="0">
                    <a:latin typeface="Times New Roman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𝜹</m:t>
                    </m:r>
                  </m:oMath>
                </a14:m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=charge/area</a:t>
                </a:r>
              </a:p>
              <a:p>
                <a:pPr marL="0" indent="0">
                  <a:buNone/>
                </a:pP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=Q/A</a:t>
                </a:r>
              </a:p>
              <a:p>
                <a:pPr marL="0" indent="0">
                  <a:buNone/>
                </a:pP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Q =      A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Putting the value of Q in equation C=Q/V , we get;</a:t>
                </a:r>
              </a:p>
              <a:p>
                <a:pPr marL="0" indent="0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C=        A/V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also known that;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=V/d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600203"/>
                <a:ext cx="10972800" cy="4702123"/>
              </a:xfrm>
              <a:blipFill rotWithShape="1">
                <a:blip r:embed="rId2"/>
                <a:stretch>
                  <a:fillRect l="-722" t="-1038" b="-1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147456" y="1607127"/>
                <a:ext cx="609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latin typeface="Cambria Math"/>
                          <a:ea typeface="Cambria Math"/>
                        </a:rPr>
                        <m:t>𝛅</m:t>
                      </m:r>
                    </m:oMath>
                  </m:oMathPara>
                </a14:m>
                <a:endParaRPr lang="en-US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7456" y="1607127"/>
                <a:ext cx="609600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061856" y="2971800"/>
                <a:ext cx="5846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latin typeface="Cambria Math"/>
                          <a:ea typeface="Cambria Math"/>
                        </a:rPr>
                        <m:t>𝛅</m:t>
                      </m:r>
                    </m:oMath>
                  </m:oMathPara>
                </a14:m>
                <a:endParaRPr lang="en-US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1856" y="2971800"/>
                <a:ext cx="584614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 flipH="1">
                <a:off x="3914064" y="3602183"/>
                <a:ext cx="5055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latin typeface="Cambria Math"/>
                          <a:ea typeface="Cambria Math"/>
                        </a:rPr>
                        <m:t>𝛅</m:t>
                      </m:r>
                    </m:oMath>
                  </m:oMathPara>
                </a14:m>
                <a:endParaRPr lang="en-US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914064" y="3602183"/>
                <a:ext cx="505535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231085" y="4818458"/>
                <a:ext cx="13522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latin typeface="Cambria Math"/>
                          <a:ea typeface="Cambria Math"/>
                        </a:rPr>
                        <m:t>𝛅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1085" y="4818458"/>
                <a:ext cx="1352298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061856" y="5741787"/>
                <a:ext cx="13577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latin typeface="Cambria Math"/>
                          <a:ea typeface="Cambria Math"/>
                        </a:rPr>
                        <m:t>𝛆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1856" y="5741787"/>
                <a:ext cx="1357743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128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978</Words>
  <Application>Microsoft Office PowerPoint</Application>
  <PresentationFormat>Custom</PresentationFormat>
  <Paragraphs>146</Paragraphs>
  <Slides>20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Office Theme</vt:lpstr>
      <vt:lpstr>1_Office Theme</vt:lpstr>
      <vt:lpstr>Equation</vt:lpstr>
      <vt:lpstr>Lecture 3</vt:lpstr>
      <vt:lpstr> Capacitor </vt:lpstr>
      <vt:lpstr> Capacitance  </vt:lpstr>
      <vt:lpstr>Equation for Capacitor</vt:lpstr>
      <vt:lpstr>Equation for Capacitor</vt:lpstr>
      <vt:lpstr>Unit of Capacitor</vt:lpstr>
      <vt:lpstr>Capacitance of a parallel plate capacitor</vt:lpstr>
      <vt:lpstr>Capacitance of a parallel plate capacitor</vt:lpstr>
      <vt:lpstr>Capacitance of a parallel plate capacitor</vt:lpstr>
      <vt:lpstr>Capacitance of a parallel plate capacitor</vt:lpstr>
      <vt:lpstr>Capacitance of a parallel plate capacitor</vt:lpstr>
      <vt:lpstr>Show that C´&gt;C</vt:lpstr>
      <vt:lpstr>Show that C´&gt;C</vt:lpstr>
      <vt:lpstr>Show that C´&gt;C</vt:lpstr>
      <vt:lpstr>Energy Stored in an Electric field</vt:lpstr>
      <vt:lpstr>Energy Stored in an Electric field</vt:lpstr>
      <vt:lpstr>Energy Stored in an Electric field</vt:lpstr>
      <vt:lpstr>Capacitor with Dielectric</vt:lpstr>
      <vt:lpstr>Capacitor with Dielectric</vt:lpstr>
      <vt:lpstr>Example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</dc:title>
  <dc:creator>Ashraf Ali</dc:creator>
  <cp:lastModifiedBy>Administrator</cp:lastModifiedBy>
  <cp:revision>88</cp:revision>
  <dcterms:created xsi:type="dcterms:W3CDTF">2016-09-06T18:58:23Z</dcterms:created>
  <dcterms:modified xsi:type="dcterms:W3CDTF">2017-10-25T05:12:11Z</dcterms:modified>
</cp:coreProperties>
</file>