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968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92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5118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131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7637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859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451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0322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808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6361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159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18066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1750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6610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257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685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4340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876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93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239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014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594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AF542-F3E5-4E33-A3CE-9938E4ACD292}" type="datetimeFigureOut">
              <a:rPr lang="en-US" smtClean="0">
                <a:solidFill>
                  <a:prstClr val="black">
                    <a:tint val="75000"/>
                  </a:prstClr>
                </a:solidFill>
              </a:rPr>
              <a:pPr/>
              <a:t>3/7/2019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3C8BF-186D-4240-8E87-367F258D8BC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6403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72852-252E-444A-9567-9D282759DD17}" type="datetimeFigureOut">
              <a:rPr lang="en-US" smtClean="0">
                <a:solidFill>
                  <a:prstClr val="black">
                    <a:tint val="75000"/>
                  </a:prstClr>
                </a:solidFill>
              </a:rPr>
              <a:pPr/>
              <a:t>3/7/2019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7F118-3AEA-4E16-B436-B74ABB0C8E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1831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solidFill>
                  <a:prstClr val="black"/>
                </a:solidFill>
                <a:latin typeface="Times New Roman" panose="02020603050405020304" pitchFamily="18" charset="0"/>
                <a:cs typeface="Times New Roman" panose="02020603050405020304" pitchFamily="18" charset="0"/>
              </a:rPr>
              <a:t>Lecture </a:t>
            </a:r>
            <a:r>
              <a:rPr lang="en-US" b="1" dirty="0">
                <a:solidFill>
                  <a:prstClr val="black"/>
                </a:solidFill>
                <a:latin typeface="Times New Roman" panose="02020603050405020304" pitchFamily="18" charset="0"/>
                <a:cs typeface="Times New Roman" panose="02020603050405020304" pitchFamily="18" charset="0"/>
              </a:rPr>
              <a:t>3</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lvl="0"/>
            <a:r>
              <a:rPr lang="en-US" sz="3600" dirty="0">
                <a:solidFill>
                  <a:prstClr val="black"/>
                </a:solidFill>
                <a:latin typeface="Times New Roman" pitchFamily="18" charset="0"/>
                <a:cs typeface="Times New Roman" pitchFamily="18" charset="0"/>
              </a:rPr>
              <a:t>Instructor</a:t>
            </a:r>
            <a:r>
              <a:rPr lang="en-US" sz="3600" dirty="0" smtClean="0">
                <a:solidFill>
                  <a:prstClr val="black"/>
                </a:solidFill>
                <a:latin typeface="Times New Roman" pitchFamily="18" charset="0"/>
                <a:cs typeface="Times New Roman" pitchFamily="18" charset="0"/>
              </a:rPr>
              <a:t>: Engr</a:t>
            </a:r>
            <a:r>
              <a:rPr lang="en-US" sz="3600" dirty="0">
                <a:solidFill>
                  <a:prstClr val="black"/>
                </a:solidFill>
                <a:latin typeface="Times New Roman" pitchFamily="18" charset="0"/>
                <a:cs typeface="Times New Roman" pitchFamily="18" charset="0"/>
              </a:rPr>
              <a:t>. Syed Ashraf Ali</a:t>
            </a:r>
          </a:p>
          <a:p>
            <a:endParaRPr lang="en-US" dirty="0"/>
          </a:p>
        </p:txBody>
      </p:sp>
    </p:spTree>
    <p:extLst>
      <p:ext uri="{BB962C8B-B14F-4D97-AF65-F5344CB8AC3E}">
        <p14:creationId xmlns:p14="http://schemas.microsoft.com/office/powerpoint/2010/main" val="2446217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defTabSz="114300">
              <a:buFont typeface="Wingdings" pitchFamily="2" charset="2"/>
              <a:buChar char="Ø"/>
              <a:tabLst>
                <a:tab pos="5372100" algn="l"/>
                <a:tab pos="6800850" algn="l"/>
              </a:tabLst>
            </a:pPr>
            <a:r>
              <a:rPr lang="en-US" sz="2400" b="1" dirty="0" smtClean="0">
                <a:latin typeface="Times New Roman" pitchFamily="18" charset="0"/>
                <a:cs typeface="Times New Roman" pitchFamily="18" charset="0"/>
              </a:rPr>
              <a:t>Processing; </a:t>
            </a:r>
            <a:r>
              <a:rPr lang="en-US" sz="2400" dirty="0" smtClean="0">
                <a:latin typeface="Times New Roman" pitchFamily="18" charset="0"/>
                <a:cs typeface="Times New Roman" pitchFamily="18" charset="0"/>
              </a:rPr>
              <a:t>The term processing denotes the actual data manipulation techniques such as classifying, sorting, calculating, summarizing, comparing, etc. that  convert data into information.</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lvl="1" algn="just" defTabSz="114300">
              <a:buFont typeface="Wingdings" pitchFamily="2" charset="2"/>
              <a:buChar char="ü"/>
              <a:tabLst>
                <a:tab pos="5372100" algn="l"/>
                <a:tab pos="6800850" algn="l"/>
              </a:tabLst>
            </a:pPr>
            <a:r>
              <a:rPr lang="en-US" sz="2400" b="1" dirty="0" smtClean="0">
                <a:latin typeface="Times New Roman" pitchFamily="18" charset="0"/>
                <a:cs typeface="Times New Roman" pitchFamily="18" charset="0"/>
              </a:rPr>
              <a:t>Classification; </a:t>
            </a:r>
            <a:r>
              <a:rPr lang="en-US" sz="2400" dirty="0" smtClean="0">
                <a:latin typeface="Times New Roman" pitchFamily="18" charset="0"/>
                <a:cs typeface="Times New Roman" pitchFamily="18" charset="0"/>
              </a:rPr>
              <a:t>The data is classified into different groups and subgroups, so that each group or sub-group of data can be handled separately.</a:t>
            </a:r>
          </a:p>
          <a:p>
            <a:pPr lvl="1" algn="just" defTabSz="114300">
              <a:buFont typeface="Wingdings" pitchFamily="2" charset="2"/>
              <a:buChar char="ü"/>
              <a:tabLst>
                <a:tab pos="5372100" algn="l"/>
                <a:tab pos="6800850" algn="l"/>
              </a:tabLst>
            </a:pPr>
            <a:r>
              <a:rPr lang="en-US" sz="2400" b="1" dirty="0" smtClean="0">
                <a:latin typeface="Times New Roman" pitchFamily="18" charset="0"/>
                <a:cs typeface="Times New Roman" pitchFamily="18" charset="0"/>
              </a:rPr>
              <a:t>Sorting; </a:t>
            </a:r>
            <a:r>
              <a:rPr lang="en-US" sz="2400" dirty="0" smtClean="0">
                <a:latin typeface="Times New Roman" pitchFamily="18" charset="0"/>
                <a:cs typeface="Times New Roman" pitchFamily="18" charset="0"/>
              </a:rPr>
              <a:t>The data is arranged into an order so that it can be accessed very quickly as and when required.</a:t>
            </a:r>
          </a:p>
          <a:p>
            <a:endParaRPr lang="en-US" dirty="0"/>
          </a:p>
        </p:txBody>
      </p:sp>
    </p:spTree>
    <p:extLst>
      <p:ext uri="{BB962C8B-B14F-4D97-AF65-F5344CB8AC3E}">
        <p14:creationId xmlns:p14="http://schemas.microsoft.com/office/powerpoint/2010/main" val="2414160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458200" cy="4876800"/>
          </a:xfrm>
        </p:spPr>
        <p:txBody>
          <a:bodyPr>
            <a:normAutofit/>
          </a:bodyPr>
          <a:lstStyle/>
          <a:p>
            <a:pPr algn="just" defTabSz="114300">
              <a:lnSpc>
                <a:spcPct val="150000"/>
              </a:lnSpc>
              <a:buFont typeface="Wingdings" pitchFamily="2" charset="2"/>
              <a:buChar char="ü"/>
              <a:tabLst>
                <a:tab pos="5372100" algn="l"/>
                <a:tab pos="6800850" algn="l"/>
              </a:tabLst>
            </a:pPr>
            <a:r>
              <a:rPr lang="en-US" sz="2400" b="1" dirty="0" smtClean="0">
                <a:latin typeface="Times New Roman" pitchFamily="18" charset="0"/>
                <a:cs typeface="Times New Roman" pitchFamily="18" charset="0"/>
              </a:rPr>
              <a:t>Calculations; </a:t>
            </a:r>
            <a:r>
              <a:rPr lang="en-US" sz="2400" dirty="0" smtClean="0">
                <a:latin typeface="Times New Roman" pitchFamily="18" charset="0"/>
                <a:cs typeface="Times New Roman" pitchFamily="18" charset="0"/>
              </a:rPr>
              <a:t>The arithmetic operations are performed on the numeric data to get the required results. For example, total marks of each student are calculated.</a:t>
            </a:r>
            <a:endParaRPr lang="en-US" sz="2400" b="1" dirty="0" smtClean="0">
              <a:latin typeface="Times New Roman" pitchFamily="18" charset="0"/>
              <a:cs typeface="Times New Roman" pitchFamily="18" charset="0"/>
            </a:endParaRPr>
          </a:p>
          <a:p>
            <a:pPr algn="just" defTabSz="114300">
              <a:lnSpc>
                <a:spcPct val="150000"/>
              </a:lnSpc>
              <a:buFont typeface="Wingdings" pitchFamily="2" charset="2"/>
              <a:buChar char="ü"/>
              <a:tabLst>
                <a:tab pos="5372100" algn="l"/>
                <a:tab pos="6800850" algn="l"/>
              </a:tabLst>
            </a:pPr>
            <a:r>
              <a:rPr lang="en-US" sz="2400" b="1" dirty="0" smtClean="0">
                <a:latin typeface="Times New Roman" pitchFamily="18" charset="0"/>
                <a:cs typeface="Times New Roman" pitchFamily="18" charset="0"/>
              </a:rPr>
              <a:t>Summarizing;</a:t>
            </a:r>
            <a:r>
              <a:rPr lang="en-US" sz="2400" dirty="0" smtClean="0">
                <a:latin typeface="Times New Roman" pitchFamily="18" charset="0"/>
                <a:cs typeface="Times New Roman" pitchFamily="18" charset="0"/>
              </a:rPr>
              <a:t> The data is processed to represent it in a summarized form. means that the summary of data is prepared for top management. For example, the summary of the data of student is prepared to show the percentage of pass and fail student  in the examination etc.</a:t>
            </a:r>
          </a:p>
          <a:p>
            <a:endParaRPr lang="en-US" dirty="0"/>
          </a:p>
        </p:txBody>
      </p:sp>
    </p:spTree>
    <p:extLst>
      <p:ext uri="{BB962C8B-B14F-4D97-AF65-F5344CB8AC3E}">
        <p14:creationId xmlns:p14="http://schemas.microsoft.com/office/powerpoint/2010/main" val="3046838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normAutofit/>
          </a:bodyPr>
          <a:lstStyle/>
          <a:p>
            <a:pPr algn="just">
              <a:buFont typeface="Wingdings" pitchFamily="2" charset="2"/>
              <a:buChar char="Ø"/>
            </a:pPr>
            <a:r>
              <a:rPr lang="en-US" sz="2400" b="1" dirty="0" smtClean="0">
                <a:latin typeface="Times New Roman" pitchFamily="18" charset="0"/>
                <a:cs typeface="Times New Roman" pitchFamily="18" charset="0"/>
              </a:rPr>
              <a:t>Output; </a:t>
            </a:r>
            <a:r>
              <a:rPr lang="en-US" sz="2400" dirty="0" smtClean="0">
                <a:latin typeface="Times New Roman" pitchFamily="18" charset="0"/>
                <a:cs typeface="Times New Roman" pitchFamily="18" charset="0"/>
              </a:rPr>
              <a:t>After completing the processing step, output is generated. The main purpose of data processing is to get the required result. Mostly, the output is stored on the storage media for later user. In output step, following activities can be performed.</a:t>
            </a:r>
          </a:p>
          <a:p>
            <a:pPr lvl="1" algn="just">
              <a:buFont typeface="Wingdings" pitchFamily="2" charset="2"/>
              <a:buChar char="ü"/>
            </a:pPr>
            <a:r>
              <a:rPr lang="en-US" sz="2400" b="1" dirty="0" smtClean="0">
                <a:latin typeface="Times New Roman" pitchFamily="18" charset="0"/>
                <a:cs typeface="Times New Roman" pitchFamily="18" charset="0"/>
              </a:rPr>
              <a:t>Retrieval; </a:t>
            </a:r>
            <a:r>
              <a:rPr lang="en-US" sz="2400" dirty="0" smtClean="0">
                <a:latin typeface="Times New Roman" pitchFamily="18" charset="0"/>
                <a:cs typeface="Times New Roman" pitchFamily="18" charset="0"/>
              </a:rPr>
              <a:t>Output stored on the storage media can be retrieved at any time. For example, result of students is prepared and stored on the disk. This result can be retrieved when required for different purposes.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1354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Conversion; </a:t>
            </a:r>
            <a:r>
              <a:rPr lang="en-US" sz="2400" dirty="0" smtClean="0">
                <a:latin typeface="Times New Roman" pitchFamily="18" charset="0"/>
                <a:cs typeface="Times New Roman" pitchFamily="18" charset="0"/>
              </a:rPr>
              <a:t>The generated output can be converted into different forms. For example, it can be represented into graphical form.</a:t>
            </a:r>
          </a:p>
          <a:p>
            <a:pPr algn="just">
              <a:lnSpc>
                <a:spcPct val="150000"/>
              </a:lnSpc>
              <a:buFont typeface="Wingdings" pitchFamily="2" charset="2"/>
              <a:buChar char="ü"/>
            </a:pPr>
            <a:r>
              <a:rPr lang="en-US" sz="2400" b="1" dirty="0" smtClean="0">
                <a:latin typeface="Times New Roman" pitchFamily="18" charset="0"/>
                <a:cs typeface="Times New Roman" pitchFamily="18" charset="0"/>
              </a:rPr>
              <a:t>Communication; </a:t>
            </a:r>
            <a:r>
              <a:rPr lang="en-US" sz="2400" dirty="0" smtClean="0">
                <a:latin typeface="Times New Roman" pitchFamily="18" charset="0"/>
                <a:cs typeface="Times New Roman" pitchFamily="18" charset="0"/>
              </a:rPr>
              <a:t>The generated output is sent to different places. For example, weather forecast is prepared and sent to different agencies and newspapers etc. where it is required.</a:t>
            </a:r>
          </a:p>
          <a:p>
            <a:endParaRPr lang="en-US" dirty="0"/>
          </a:p>
        </p:txBody>
      </p:sp>
    </p:spTree>
    <p:extLst>
      <p:ext uri="{BB962C8B-B14F-4D97-AF65-F5344CB8AC3E}">
        <p14:creationId xmlns:p14="http://schemas.microsoft.com/office/powerpoint/2010/main" val="2746332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b="1" dirty="0" smtClean="0">
                <a:latin typeface="Times New Roman" pitchFamily="18" charset="0"/>
                <a:cs typeface="Times New Roman" pitchFamily="18" charset="0"/>
              </a:rPr>
              <a:t>Types of Data Processing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52600"/>
            <a:ext cx="8686800" cy="4800600"/>
          </a:xfrm>
        </p:spPr>
        <p:txBody>
          <a:bodyPr>
            <a:normAutofit/>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Manual Data Processing; </a:t>
            </a:r>
            <a:r>
              <a:rPr lang="en-US" sz="2400" dirty="0" smtClean="0">
                <a:latin typeface="Times New Roman" pitchFamily="18" charset="0"/>
                <a:cs typeface="Times New Roman" pitchFamily="18" charset="0"/>
              </a:rPr>
              <a:t>This method of data processing involves human intervention. The manual process of data entry implies many opportunities for errors, such as delays in data capture, as every single data field has to be keyed in manually, a high amount of operator misprints or typos, high labor costs from the amount of manual labor required. Manual processing also implies higher labor expenses in regards to spending for equipment and supplies, rent, etc.</a:t>
            </a:r>
          </a:p>
          <a:p>
            <a:endParaRPr lang="en-US" dirty="0"/>
          </a:p>
        </p:txBody>
      </p:sp>
    </p:spTree>
    <p:extLst>
      <p:ext uri="{BB962C8B-B14F-4D97-AF65-F5344CB8AC3E}">
        <p14:creationId xmlns:p14="http://schemas.microsoft.com/office/powerpoint/2010/main" val="1325416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latin typeface="Times New Roman" pitchFamily="18" charset="0"/>
                <a:cs typeface="Times New Roman" pitchFamily="18" charset="0"/>
              </a:rPr>
              <a:t>Types of Data Processing</a:t>
            </a:r>
          </a:p>
        </p:txBody>
      </p:sp>
      <p:sp>
        <p:nvSpPr>
          <p:cNvPr id="11267" name="Rectangle 3"/>
          <p:cNvSpPr>
            <a:spLocks noGrp="1" noChangeArrowheads="1"/>
          </p:cNvSpPr>
          <p:nvPr>
            <p:ph type="body" idx="1"/>
          </p:nvPr>
        </p:nvSpPr>
        <p:spPr>
          <a:xfrm>
            <a:off x="457200" y="1600200"/>
            <a:ext cx="8458200" cy="4953000"/>
          </a:xfrm>
        </p:spPr>
        <p:txBody>
          <a:bodyPr>
            <a:normAutofit lnSpcReduction="10000"/>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EDP; </a:t>
            </a:r>
            <a:r>
              <a:rPr lang="en-US" sz="2400" dirty="0" smtClean="0">
                <a:latin typeface="Times New Roman" pitchFamily="18" charset="0"/>
                <a:cs typeface="Times New Roman" pitchFamily="18" charset="0"/>
              </a:rPr>
              <a:t>EDP </a:t>
            </a:r>
            <a:r>
              <a:rPr lang="en-US" sz="2400" dirty="0">
                <a:latin typeface="Times New Roman" pitchFamily="18" charset="0"/>
                <a:cs typeface="Times New Roman" pitchFamily="18" charset="0"/>
              </a:rPr>
              <a:t>(electronic data processing), an infrequently used term for what is today usually called "IS" (information services or systems) or "MIS" (management information services or systems), is the processing of data by a computer and its programs in an environment involving electronic communication. EDP evolved from "DP" (data processing), a term that was created when most computing input was physically put into the computer in punched card form  or in ATM cards form and output as punched cards or paper reports. </a:t>
            </a:r>
          </a:p>
        </p:txBody>
      </p:sp>
    </p:spTree>
    <p:extLst>
      <p:ext uri="{BB962C8B-B14F-4D97-AF65-F5344CB8AC3E}">
        <p14:creationId xmlns:p14="http://schemas.microsoft.com/office/powerpoint/2010/main" val="1141420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b="1" dirty="0">
                <a:latin typeface="Times New Roman" pitchFamily="18" charset="0"/>
                <a:cs typeface="Times New Roman" pitchFamily="18" charset="0"/>
              </a:rPr>
              <a:t>Types of Data Processing</a:t>
            </a:r>
          </a:p>
        </p:txBody>
      </p:sp>
      <p:sp>
        <p:nvSpPr>
          <p:cNvPr id="12291" name="Rectangle 3"/>
          <p:cNvSpPr>
            <a:spLocks noGrp="1" noChangeArrowheads="1"/>
          </p:cNvSpPr>
          <p:nvPr>
            <p:ph type="body" idx="1"/>
          </p:nvPr>
        </p:nvSpPr>
        <p:spPr>
          <a:xfrm>
            <a:off x="457200" y="1600200"/>
            <a:ext cx="8382000" cy="4724400"/>
          </a:xfrm>
        </p:spPr>
        <p:txBody>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Real </a:t>
            </a:r>
            <a:r>
              <a:rPr lang="en-US" sz="2400" b="1" dirty="0">
                <a:latin typeface="Times New Roman" pitchFamily="18" charset="0"/>
                <a:cs typeface="Times New Roman" pitchFamily="18" charset="0"/>
              </a:rPr>
              <a:t>time </a:t>
            </a:r>
            <a:r>
              <a:rPr lang="en-US" sz="2400" b="1" dirty="0" smtClean="0">
                <a:latin typeface="Times New Roman" pitchFamily="18" charset="0"/>
                <a:cs typeface="Times New Roman" pitchFamily="18" charset="0"/>
              </a:rPr>
              <a:t>processing;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 real time processing, there is a continual input, process and output of data. Data has to be processed in a small stipulated time period (real time), otherwise it will create problems for the system.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For example, when a bank customer withdraws a sum of money from his or her account it is vital that the transaction be processed and the account balance updated as soon as possible, allowing both the bank and customer to keep track of funds. </a:t>
            </a:r>
          </a:p>
        </p:txBody>
      </p:sp>
    </p:spTree>
    <p:extLst>
      <p:ext uri="{BB962C8B-B14F-4D97-AF65-F5344CB8AC3E}">
        <p14:creationId xmlns:p14="http://schemas.microsoft.com/office/powerpoint/2010/main" val="2835678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latin typeface="Times New Roman" pitchFamily="18" charset="0"/>
                <a:cs typeface="Times New Roman" pitchFamily="18" charset="0"/>
              </a:rPr>
              <a:t>Types of Data Processing</a:t>
            </a:r>
          </a:p>
        </p:txBody>
      </p:sp>
      <p:sp>
        <p:nvSpPr>
          <p:cNvPr id="13315" name="Rectangle 3"/>
          <p:cNvSpPr>
            <a:spLocks noGrp="1" noChangeArrowheads="1"/>
          </p:cNvSpPr>
          <p:nvPr>
            <p:ph type="body" idx="1"/>
          </p:nvPr>
        </p:nvSpPr>
        <p:spPr>
          <a:xfrm>
            <a:off x="457200" y="1600200"/>
            <a:ext cx="8458200" cy="4525963"/>
          </a:xfrm>
        </p:spPr>
        <p:txBody>
          <a:bodyPr>
            <a:normAutofit/>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Batch processing;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 batch processing group of transactions collected over a period of time is collected, entered, processed and then the batch results are produced. Batch processing requires </a:t>
            </a:r>
            <a:r>
              <a:rPr lang="en-US" sz="2400" dirty="0" smtClean="0">
                <a:latin typeface="Times New Roman" pitchFamily="18" charset="0"/>
                <a:cs typeface="Times New Roman" pitchFamily="18" charset="0"/>
              </a:rPr>
              <a:t>separate </a:t>
            </a:r>
            <a:r>
              <a:rPr lang="en-US" sz="2400" dirty="0">
                <a:latin typeface="Times New Roman" pitchFamily="18" charset="0"/>
                <a:cs typeface="Times New Roman" pitchFamily="18" charset="0"/>
              </a:rPr>
              <a:t>programs for input, process and output. It is an efficient way of processing high volume of data.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For example: Payroll system, Examination system and billing system.</a:t>
            </a:r>
          </a:p>
        </p:txBody>
      </p:sp>
    </p:spTree>
    <p:extLst>
      <p:ext uri="{BB962C8B-B14F-4D97-AF65-F5344CB8AC3E}">
        <p14:creationId xmlns:p14="http://schemas.microsoft.com/office/powerpoint/2010/main" val="1889561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a:latin typeface="Times New Roman" pitchFamily="18" charset="0"/>
                <a:cs typeface="Times New Roman" pitchFamily="18" charset="0"/>
              </a:rPr>
              <a:t>Computer Processing Operations </a:t>
            </a:r>
          </a:p>
        </p:txBody>
      </p:sp>
      <p:sp>
        <p:nvSpPr>
          <p:cNvPr id="14339" name="Rectangle 3"/>
          <p:cNvSpPr>
            <a:spLocks noGrp="1" noChangeArrowheads="1"/>
          </p:cNvSpPr>
          <p:nvPr>
            <p:ph type="body" idx="1"/>
          </p:nvPr>
        </p:nvSpPr>
        <p:spPr>
          <a:xfrm>
            <a:off x="457200" y="1600200"/>
            <a:ext cx="8382000" cy="4525963"/>
          </a:xfrm>
        </p:spPr>
        <p:txBody>
          <a:bodyPr>
            <a:no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computer can perform only the following four operations which enable computers to carry out the various data processing activities we have just discussed</a:t>
            </a:r>
            <a:r>
              <a:rPr lang="en-US" sz="2400" dirty="0" smtClean="0">
                <a:latin typeface="Times New Roman" pitchFamily="18" charset="0"/>
                <a:cs typeface="Times New Roman" pitchFamily="18" charset="0"/>
              </a:rPr>
              <a:t>.</a:t>
            </a:r>
          </a:p>
          <a:p>
            <a:pPr lvl="2" algn="just">
              <a:lnSpc>
                <a:spcPct val="150000"/>
              </a:lnSpc>
              <a:buFont typeface="Wingdings" pitchFamily="2" charset="2"/>
              <a:buChar char="ü"/>
            </a:pPr>
            <a:r>
              <a:rPr lang="en-US" b="1" dirty="0" smtClean="0">
                <a:latin typeface="Times New Roman" pitchFamily="18" charset="0"/>
                <a:cs typeface="Times New Roman" pitchFamily="18" charset="0"/>
              </a:rPr>
              <a:t>Input/output operations; 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computer can accept data (input) from and supply processed data (output) to a wide range of input/output devices. These devices such as keyboards, display screens, and printers make human-machine communication possible. </a:t>
            </a:r>
          </a:p>
        </p:txBody>
      </p:sp>
    </p:spTree>
    <p:extLst>
      <p:ext uri="{BB962C8B-B14F-4D97-AF65-F5344CB8AC3E}">
        <p14:creationId xmlns:p14="http://schemas.microsoft.com/office/powerpoint/2010/main" val="460820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a:latin typeface="Times New Roman" pitchFamily="18" charset="0"/>
                <a:cs typeface="Times New Roman" pitchFamily="18" charset="0"/>
              </a:rPr>
              <a:t>Computer Processing Operations</a:t>
            </a:r>
          </a:p>
        </p:txBody>
      </p:sp>
      <p:sp>
        <p:nvSpPr>
          <p:cNvPr id="15363" name="Rectangle 3"/>
          <p:cNvSpPr>
            <a:spLocks noGrp="1" noChangeArrowheads="1"/>
          </p:cNvSpPr>
          <p:nvPr>
            <p:ph type="body" idx="1"/>
          </p:nvPr>
        </p:nvSpPr>
        <p:spPr/>
        <p:txBody>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Calculation </a:t>
            </a:r>
            <a:r>
              <a:rPr lang="en-US" sz="2400" b="1" dirty="0">
                <a:latin typeface="Times New Roman" pitchFamily="18" charset="0"/>
                <a:cs typeface="Times New Roman" pitchFamily="18" charset="0"/>
              </a:rPr>
              <a:t>and text manipulation </a:t>
            </a:r>
            <a:r>
              <a:rPr lang="en-US" sz="2400" b="1" dirty="0" smtClean="0">
                <a:latin typeface="Times New Roman" pitchFamily="18" charset="0"/>
                <a:cs typeface="Times New Roman" pitchFamily="18" charset="0"/>
              </a:rPr>
              <a:t>Operations; </a:t>
            </a:r>
            <a:r>
              <a:rPr lang="en-US" sz="2400" dirty="0" smtClean="0">
                <a:latin typeface="Times New Roman" pitchFamily="18" charset="0"/>
                <a:cs typeface="Times New Roman" pitchFamily="18" charset="0"/>
              </a:rPr>
              <a:t>Computer </a:t>
            </a:r>
            <a:r>
              <a:rPr lang="en-US" sz="2400" dirty="0">
                <a:latin typeface="Times New Roman" pitchFamily="18" charset="0"/>
                <a:cs typeface="Times New Roman" pitchFamily="18" charset="0"/>
              </a:rPr>
              <a:t>circuits perform calculations on numbers. They are also capable of manipulating </a:t>
            </a:r>
            <a:r>
              <a:rPr lang="en-US" sz="2400" dirty="0" smtClean="0">
                <a:latin typeface="Times New Roman" pitchFamily="18" charset="0"/>
                <a:cs typeface="Times New Roman" pitchFamily="18" charset="0"/>
              </a:rPr>
              <a:t>numeric </a:t>
            </a:r>
            <a:r>
              <a:rPr lang="en-US" sz="2400" dirty="0">
                <a:latin typeface="Times New Roman" pitchFamily="18" charset="0"/>
                <a:cs typeface="Times New Roman" pitchFamily="18" charset="0"/>
              </a:rPr>
              <a:t>and other symbols used in text with equal efficiency.</a:t>
            </a:r>
            <a:r>
              <a:rPr lang="en-US" b="1" dirty="0"/>
              <a:t/>
            </a:r>
            <a:br>
              <a:rPr lang="en-US" b="1" dirty="0"/>
            </a:br>
            <a:endParaRPr lang="en-US" b="1" dirty="0"/>
          </a:p>
        </p:txBody>
      </p:sp>
    </p:spTree>
    <p:extLst>
      <p:ext uri="{BB962C8B-B14F-4D97-AF65-F5344CB8AC3E}">
        <p14:creationId xmlns:p14="http://schemas.microsoft.com/office/powerpoint/2010/main" val="3100110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b="1" dirty="0" smtClean="0">
                <a:latin typeface="Times New Roman" pitchFamily="18" charset="0"/>
                <a:cs typeface="Times New Roman" pitchFamily="18" charset="0"/>
              </a:rPr>
              <a:t>Data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534400" cy="5410200"/>
          </a:xfrm>
        </p:spPr>
        <p:txBody>
          <a:bodyPr>
            <a:normAutofit/>
          </a:bodyPr>
          <a:lstStyle/>
          <a:p>
            <a:pPr algn="just">
              <a:lnSpc>
                <a:spcPct val="200000"/>
              </a:lnSpc>
              <a:buFont typeface="Wingdings" pitchFamily="2" charset="2"/>
              <a:buChar char="Ø"/>
            </a:pPr>
            <a:r>
              <a:rPr lang="en-US" sz="2400" dirty="0" smtClean="0">
                <a:latin typeface="Times New Roman" pitchFamily="18" charset="0"/>
                <a:cs typeface="Times New Roman" pitchFamily="18" charset="0"/>
              </a:rPr>
              <a:t>The word data is derived from Latin language.</a:t>
            </a:r>
          </a:p>
          <a:p>
            <a:pPr algn="just">
              <a:buFont typeface="Wingdings" pitchFamily="2" charset="2"/>
              <a:buChar char="Ø"/>
            </a:pPr>
            <a:r>
              <a:rPr lang="en-US" sz="2400" dirty="0" smtClean="0">
                <a:latin typeface="Times New Roman" pitchFamily="18" charset="0"/>
                <a:cs typeface="Times New Roman" pitchFamily="18" charset="0"/>
              </a:rPr>
              <a:t>It is plural of Datum </a:t>
            </a:r>
            <a:r>
              <a:rPr lang="en-US" sz="2400" dirty="0">
                <a:latin typeface="Times New Roman" pitchFamily="18" charset="0"/>
                <a:cs typeface="Times New Roman" pitchFamily="18" charset="0"/>
              </a:rPr>
              <a:t>b</a:t>
            </a:r>
            <a:r>
              <a:rPr lang="en-US" sz="2400" dirty="0" smtClean="0">
                <a:latin typeface="Times New Roman" pitchFamily="18" charset="0"/>
                <a:cs typeface="Times New Roman" pitchFamily="18" charset="0"/>
              </a:rPr>
              <a:t>ut Data is usually used as a singular term.</a:t>
            </a:r>
          </a:p>
          <a:p>
            <a:pPr algn="just">
              <a:buFont typeface="Wingdings" pitchFamily="2" charset="2"/>
              <a:buChar char="Ø"/>
            </a:pPr>
            <a:r>
              <a:rPr lang="en-US" sz="2400" dirty="0" smtClean="0">
                <a:latin typeface="Times New Roman" pitchFamily="18" charset="0"/>
                <a:cs typeface="Times New Roman" pitchFamily="18" charset="0"/>
              </a:rPr>
              <a:t>Data is any collection of facts of figures.</a:t>
            </a:r>
          </a:p>
          <a:p>
            <a:pPr algn="just">
              <a:buFont typeface="Wingdings" pitchFamily="2" charset="2"/>
              <a:buChar char="Ø"/>
            </a:pPr>
            <a:r>
              <a:rPr lang="en-US" sz="2400" dirty="0" smtClean="0">
                <a:latin typeface="Times New Roman" pitchFamily="18" charset="0"/>
                <a:cs typeface="Times New Roman" pitchFamily="18" charset="0"/>
              </a:rPr>
              <a:t>The data is the raw material to be processed by a computer.</a:t>
            </a:r>
          </a:p>
          <a:p>
            <a:pPr algn="just">
              <a:buFont typeface="Wingdings" pitchFamily="2" charset="2"/>
              <a:buChar char="Ø"/>
            </a:pPr>
            <a:r>
              <a:rPr lang="en-US" sz="2400" dirty="0" smtClean="0">
                <a:latin typeface="Times New Roman" pitchFamily="18" charset="0"/>
                <a:cs typeface="Times New Roman" pitchFamily="18" charset="0"/>
              </a:rPr>
              <a:t> Example; Names of students, marks obtained in the examination, addresses, quantity, rate, sales figures or anything that is input to the computer is data.</a:t>
            </a:r>
          </a:p>
          <a:p>
            <a:pPr algn="just">
              <a:buFont typeface="Wingdings" pitchFamily="2" charset="2"/>
              <a:buChar char="Ø"/>
            </a:pPr>
            <a:r>
              <a:rPr lang="en-US" sz="2400" dirty="0" smtClean="0">
                <a:latin typeface="Times New Roman" pitchFamily="18" charset="0"/>
                <a:cs typeface="Times New Roman" pitchFamily="18" charset="0"/>
              </a:rPr>
              <a:t>Even pictures, photographs, drawings, charts and maps can also be treated as data.</a:t>
            </a:r>
          </a:p>
          <a:p>
            <a:pPr algn="just">
              <a:buFont typeface="Wingdings" pitchFamily="2" charset="2"/>
              <a:buChar char="Ø"/>
            </a:pPr>
            <a:r>
              <a:rPr lang="en-US" sz="2400" dirty="0" smtClean="0">
                <a:latin typeface="Times New Roman" pitchFamily="18" charset="0"/>
                <a:cs typeface="Times New Roman" pitchFamily="18" charset="0"/>
              </a:rPr>
              <a:t>Computer processes the data and produces the output or result</a:t>
            </a:r>
            <a:r>
              <a:rPr lang="en-US" dirty="0"/>
              <a:t>.</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6364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latin typeface="Times New Roman" pitchFamily="18" charset="0"/>
                <a:cs typeface="Times New Roman" pitchFamily="18" charset="0"/>
              </a:rPr>
              <a:t>Computer Processing Operations</a:t>
            </a:r>
          </a:p>
        </p:txBody>
      </p:sp>
      <p:sp>
        <p:nvSpPr>
          <p:cNvPr id="16387" name="Rectangle 3"/>
          <p:cNvSpPr>
            <a:spLocks noGrp="1" noChangeArrowheads="1"/>
          </p:cNvSpPr>
          <p:nvPr>
            <p:ph type="body" idx="1"/>
          </p:nvPr>
        </p:nvSpPr>
        <p:spPr>
          <a:xfrm>
            <a:off x="457200" y="1600200"/>
            <a:ext cx="8229600" cy="5029200"/>
          </a:xfrm>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Logic/Comparison Operations;</a:t>
            </a:r>
            <a:r>
              <a:rPr lang="en-US" sz="2400" dirty="0" smtClean="0">
                <a:latin typeface="Times New Roman" pitchFamily="18" charset="0"/>
                <a:cs typeface="Times New Roman" pitchFamily="18" charset="0"/>
              </a:rPr>
              <a:t> A </a:t>
            </a:r>
            <a:r>
              <a:rPr lang="en-US" sz="2400" dirty="0">
                <a:latin typeface="Times New Roman" pitchFamily="18" charset="0"/>
                <a:cs typeface="Times New Roman" pitchFamily="18" charset="0"/>
              </a:rPr>
              <a:t>computer also possesses the ability to perform logical operations.</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if we compare two items represented by the symbols A and B, there are only three possible outcomes.</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 is less than B (A&lt;B); A is equal to B (A=B): or A is greater than </a:t>
            </a:r>
            <a:r>
              <a:rPr lang="en-US" sz="2400" dirty="0" smtClean="0">
                <a:latin typeface="Times New Roman" pitchFamily="18" charset="0"/>
                <a:cs typeface="Times New Roman" pitchFamily="18" charset="0"/>
              </a:rPr>
              <a:t>B (A&gt;B</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computer can perform such comparisons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depending on the result, follow a predetermined path to complete its work. This ability to compare is an important property of computers.</a:t>
            </a:r>
            <a:r>
              <a:rPr lang="en-US" sz="2000" dirty="0"/>
              <a:t/>
            </a:r>
            <a:br>
              <a:rPr lang="en-US" sz="2000" dirty="0"/>
            </a:br>
            <a:endParaRPr lang="en-US" sz="2000" dirty="0"/>
          </a:p>
        </p:txBody>
      </p:sp>
    </p:spTree>
    <p:extLst>
      <p:ext uri="{BB962C8B-B14F-4D97-AF65-F5344CB8AC3E}">
        <p14:creationId xmlns:p14="http://schemas.microsoft.com/office/powerpoint/2010/main" val="2632766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dirty="0">
                <a:latin typeface="Times New Roman" pitchFamily="18" charset="0"/>
                <a:cs typeface="Times New Roman" pitchFamily="18" charset="0"/>
              </a:rPr>
              <a:t>Computer Processing Operations</a:t>
            </a:r>
          </a:p>
        </p:txBody>
      </p:sp>
      <p:sp>
        <p:nvSpPr>
          <p:cNvPr id="17411" name="Rectangle 3"/>
          <p:cNvSpPr>
            <a:spLocks noGrp="1" noChangeArrowheads="1"/>
          </p:cNvSpPr>
          <p:nvPr>
            <p:ph type="body" idx="1"/>
          </p:nvPr>
        </p:nvSpPr>
        <p:spPr>
          <a:xfrm>
            <a:off x="457200" y="1600200"/>
            <a:ext cx="8382000" cy="4525963"/>
          </a:xfrm>
        </p:spPr>
        <p:txBody>
          <a:bodyPr>
            <a:normAutofit/>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Storage </a:t>
            </a:r>
            <a:r>
              <a:rPr lang="en-US" sz="2400" b="1" dirty="0">
                <a:latin typeface="Times New Roman" pitchFamily="18" charset="0"/>
                <a:cs typeface="Times New Roman" pitchFamily="18" charset="0"/>
              </a:rPr>
              <a:t>and Retrieval </a:t>
            </a:r>
            <a:r>
              <a:rPr lang="en-US" sz="2400" b="1" dirty="0" smtClean="0">
                <a:latin typeface="Times New Roman" pitchFamily="18" charset="0"/>
                <a:cs typeface="Times New Roman" pitchFamily="18" charset="0"/>
              </a:rPr>
              <a:t>Operations;</a:t>
            </a:r>
            <a:r>
              <a:rPr lang="en-US" sz="2400" dirty="0" smtClean="0">
                <a:latin typeface="Times New Roman" pitchFamily="18" charset="0"/>
                <a:cs typeface="Times New Roman" pitchFamily="18" charset="0"/>
              </a:rPr>
              <a:t> Both </a:t>
            </a:r>
            <a:r>
              <a:rPr lang="en-US" sz="2400" dirty="0">
                <a:latin typeface="Times New Roman" pitchFamily="18" charset="0"/>
                <a:cs typeface="Times New Roman" pitchFamily="18" charset="0"/>
              </a:rPr>
              <a:t>data and program instructions are stored internally in a computer.</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Once </a:t>
            </a:r>
            <a:r>
              <a:rPr lang="en-US" sz="2400" dirty="0">
                <a:latin typeface="Times New Roman" pitchFamily="18" charset="0"/>
                <a:cs typeface="Times New Roman" pitchFamily="18" charset="0"/>
              </a:rPr>
              <a:t>they are stored in the internal memory, they can be called up </a:t>
            </a:r>
            <a:r>
              <a:rPr lang="en-US" sz="2400" dirty="0" smtClean="0">
                <a:latin typeface="Times New Roman" pitchFamily="18" charset="0"/>
                <a:cs typeface="Times New Roman" pitchFamily="18" charset="0"/>
              </a:rPr>
              <a:t>quickly or retrieved </a:t>
            </a:r>
            <a:r>
              <a:rPr lang="en-US" sz="2400" dirty="0">
                <a:latin typeface="Times New Roman" pitchFamily="18" charset="0"/>
                <a:cs typeface="Times New Roman" pitchFamily="18" charset="0"/>
              </a:rPr>
              <a:t>for further use.</a:t>
            </a:r>
          </a:p>
        </p:txBody>
      </p:sp>
    </p:spTree>
    <p:extLst>
      <p:ext uri="{BB962C8B-B14F-4D97-AF65-F5344CB8AC3E}">
        <p14:creationId xmlns:p14="http://schemas.microsoft.com/office/powerpoint/2010/main" val="201219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b="1" dirty="0" smtClean="0">
                <a:latin typeface="Times New Roman" pitchFamily="18" charset="0"/>
                <a:cs typeface="Times New Roman" pitchFamily="18" charset="0"/>
              </a:rPr>
              <a:t>Types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534400" cy="5181600"/>
          </a:xfrm>
        </p:spPr>
        <p:txBody>
          <a:bodyPr>
            <a:normAutofit lnSpcReduction="10000"/>
          </a:bodyPr>
          <a:lstStyle/>
          <a:p>
            <a:pPr>
              <a:buFont typeface="Wingdings" panose="05000000000000000000" pitchFamily="2" charset="2"/>
              <a:buChar char="Ø"/>
            </a:pPr>
            <a:r>
              <a:rPr lang="en-US" sz="2400" dirty="0" smtClean="0">
                <a:latin typeface="Times New Roman" pitchFamily="18" charset="0"/>
                <a:cs typeface="Times New Roman" pitchFamily="18" charset="0"/>
              </a:rPr>
              <a:t>Mainly Data is divided into two types;</a:t>
            </a:r>
          </a:p>
          <a:p>
            <a:pPr lvl="1">
              <a:buFont typeface="Wingdings" pitchFamily="2" charset="2"/>
              <a:buChar char="ü"/>
            </a:pPr>
            <a:r>
              <a:rPr lang="en-US" sz="2400" dirty="0" smtClean="0">
                <a:latin typeface="Times New Roman" pitchFamily="18" charset="0"/>
                <a:cs typeface="Times New Roman" pitchFamily="18" charset="0"/>
              </a:rPr>
              <a:t>Numeric Data,</a:t>
            </a:r>
          </a:p>
          <a:p>
            <a:pPr lvl="1">
              <a:buFont typeface="Wingdings" pitchFamily="2" charset="2"/>
              <a:buChar char="ü"/>
            </a:pPr>
            <a:r>
              <a:rPr lang="en-US" sz="2400" dirty="0" smtClean="0">
                <a:latin typeface="Times New Roman" pitchFamily="18" charset="0"/>
                <a:cs typeface="Times New Roman" pitchFamily="18" charset="0"/>
              </a:rPr>
              <a:t>Character Data.</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lvl="1">
              <a:buFont typeface="Wingdings" pitchFamily="2" charset="2"/>
              <a:buChar char="ü"/>
            </a:pPr>
            <a:r>
              <a:rPr lang="en-US" sz="2400" dirty="0" smtClean="0">
                <a:latin typeface="Times New Roman" pitchFamily="18" charset="0"/>
                <a:cs typeface="Times New Roman" pitchFamily="18" charset="0"/>
              </a:rPr>
              <a:t>Numeric Data;</a:t>
            </a:r>
          </a:p>
          <a:p>
            <a:pPr algn="just">
              <a:buFont typeface="Wingdings" pitchFamily="2" charset="2"/>
              <a:buNone/>
            </a:pPr>
            <a:r>
              <a:rPr lang="en-US" sz="2400" dirty="0" smtClean="0">
                <a:latin typeface="Times New Roman" pitchFamily="18" charset="0"/>
                <a:cs typeface="Times New Roman" pitchFamily="18" charset="0"/>
              </a:rPr>
              <a:t>         The data which is represented in the form of numbers is    </a:t>
            </a:r>
          </a:p>
          <a:p>
            <a:pPr algn="just">
              <a:buFont typeface="Wingdings" pitchFamily="2" charset="2"/>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known as Numeric Data. This includes 0-9 digits, a decimal </a:t>
            </a:r>
          </a:p>
          <a:p>
            <a:pPr algn="just">
              <a:buFont typeface="Wingdings" pitchFamily="2" charset="2"/>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point (.), +, /, – sign. </a:t>
            </a:r>
          </a:p>
          <a:p>
            <a:pPr lvl="1">
              <a:buFont typeface="Wingdings" pitchFamily="2" charset="2"/>
              <a:buChar char="ü"/>
            </a:pPr>
            <a:r>
              <a:rPr lang="en-US" sz="2400" dirty="0" smtClean="0">
                <a:latin typeface="Times New Roman" pitchFamily="18" charset="0"/>
                <a:cs typeface="Times New Roman" pitchFamily="18" charset="0"/>
              </a:rPr>
              <a:t>Character Data;</a:t>
            </a:r>
          </a:p>
          <a:p>
            <a:pPr>
              <a:buFont typeface="Wingdings" pitchFamily="2" charset="2"/>
              <a:buNone/>
            </a:pPr>
            <a:r>
              <a:rPr lang="en-US" sz="2400" dirty="0" smtClean="0">
                <a:latin typeface="Times New Roman" pitchFamily="18" charset="0"/>
                <a:cs typeface="Times New Roman" pitchFamily="18" charset="0"/>
              </a:rPr>
              <a:t>        Character data falls into two groups;</a:t>
            </a:r>
          </a:p>
          <a:p>
            <a:pPr lvl="3">
              <a:buFont typeface="Arial" panose="020B0604020202020204" pitchFamily="34" charset="0"/>
              <a:buChar char="•"/>
            </a:pPr>
            <a:r>
              <a:rPr lang="en-US" sz="2400" dirty="0" smtClean="0">
                <a:latin typeface="Times New Roman" pitchFamily="18" charset="0"/>
                <a:cs typeface="Times New Roman" pitchFamily="18" charset="0"/>
              </a:rPr>
              <a:t>String Data,</a:t>
            </a:r>
          </a:p>
          <a:p>
            <a:pPr lvl="3">
              <a:buFont typeface="Arial" panose="020B0604020202020204" pitchFamily="34" charset="0"/>
              <a:buChar char="•"/>
            </a:pPr>
            <a:r>
              <a:rPr lang="en-US" sz="2400" dirty="0" smtClean="0">
                <a:latin typeface="Times New Roman" pitchFamily="18" charset="0"/>
                <a:cs typeface="Times New Roman" pitchFamily="18" charset="0"/>
              </a:rPr>
              <a:t>Graphical Data.</a:t>
            </a:r>
          </a:p>
          <a:p>
            <a:endParaRPr lang="en-US" dirty="0"/>
          </a:p>
        </p:txBody>
      </p:sp>
    </p:spTree>
    <p:extLst>
      <p:ext uri="{BB962C8B-B14F-4D97-AF65-F5344CB8AC3E}">
        <p14:creationId xmlns:p14="http://schemas.microsoft.com/office/powerpoint/2010/main" val="3116245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382000" cy="5105400"/>
          </a:xfrm>
        </p:spPr>
        <p:txBody>
          <a:bodyPr>
            <a:normAutofit lnSpcReduction="10000"/>
          </a:bodyPr>
          <a:lstStyle/>
          <a:p>
            <a:pPr algn="just">
              <a:lnSpc>
                <a:spcPct val="110000"/>
              </a:lnSpc>
            </a:pPr>
            <a:r>
              <a:rPr lang="en-US" sz="2400" dirty="0" smtClean="0">
                <a:latin typeface="Times New Roman" pitchFamily="18" charset="0"/>
                <a:cs typeface="Times New Roman" pitchFamily="18" charset="0"/>
              </a:rPr>
              <a:t>String Data;</a:t>
            </a:r>
          </a:p>
          <a:p>
            <a:pPr algn="just">
              <a:lnSpc>
                <a:spcPct val="110000"/>
              </a:lnSpc>
              <a:buFont typeface="Wingdings" pitchFamily="2" charset="2"/>
              <a:buNone/>
            </a:pPr>
            <a:r>
              <a:rPr lang="en-US" sz="2400" dirty="0" smtClean="0">
                <a:latin typeface="Times New Roman" pitchFamily="18" charset="0"/>
                <a:cs typeface="Times New Roman" pitchFamily="18" charset="0"/>
              </a:rPr>
              <a:t>     String data consists of the sequence of characters. Characters may be English alphabets, numbers or space. The space, which separates two words, is also a character. The string data is further divided into two types;</a:t>
            </a:r>
            <a:endParaRPr lang="en-US" sz="2400" dirty="0">
              <a:latin typeface="Times New Roman" pitchFamily="18" charset="0"/>
              <a:cs typeface="Times New Roman" pitchFamily="18" charset="0"/>
            </a:endParaRPr>
          </a:p>
          <a:p>
            <a:pPr lvl="1" algn="just">
              <a:lnSpc>
                <a:spcPct val="110000"/>
              </a:lnSpc>
              <a:buFont typeface="Courier New" panose="02070309020205020404" pitchFamily="49" charset="0"/>
              <a:buChar char="o"/>
            </a:pPr>
            <a:r>
              <a:rPr lang="en-US" sz="2400" dirty="0" smtClean="0">
                <a:latin typeface="Times New Roman" pitchFamily="18" charset="0"/>
                <a:cs typeface="Times New Roman" pitchFamily="18" charset="0"/>
              </a:rPr>
              <a:t> Alphabetic Data</a:t>
            </a:r>
            <a:endParaRPr lang="en-US" sz="2400" dirty="0">
              <a:latin typeface="Times New Roman" pitchFamily="18" charset="0"/>
              <a:cs typeface="Times New Roman" pitchFamily="18" charset="0"/>
            </a:endParaRPr>
          </a:p>
          <a:p>
            <a:pPr lvl="1" algn="just">
              <a:lnSpc>
                <a:spcPct val="110000"/>
              </a:lnSpc>
              <a:buFont typeface="Courier New" panose="02070309020205020404" pitchFamily="49" charset="0"/>
              <a:buChar char="o"/>
            </a:pPr>
            <a:r>
              <a:rPr lang="en-US" sz="2400" dirty="0" smtClean="0">
                <a:latin typeface="Times New Roman" pitchFamily="18" charset="0"/>
                <a:cs typeface="Times New Roman" pitchFamily="18" charset="0"/>
              </a:rPr>
              <a:t> Alphanumeric Data </a:t>
            </a:r>
          </a:p>
          <a:p>
            <a:pPr algn="just">
              <a:lnSpc>
                <a:spcPct val="110000"/>
              </a:lnSpc>
            </a:pPr>
            <a:r>
              <a:rPr lang="en-US" sz="2400" dirty="0" smtClean="0">
                <a:latin typeface="Times New Roman" pitchFamily="18" charset="0"/>
                <a:cs typeface="Times New Roman" pitchFamily="18" charset="0"/>
              </a:rPr>
              <a:t>Graphical Data;</a:t>
            </a:r>
          </a:p>
          <a:p>
            <a:pPr algn="just">
              <a:lnSpc>
                <a:spcPct val="110000"/>
              </a:lnSpc>
              <a:buFont typeface="Wingdings" pitchFamily="2" charset="2"/>
              <a:buNone/>
            </a:pPr>
            <a:r>
              <a:rPr lang="en-US" sz="2400" dirty="0" smtClean="0">
                <a:latin typeface="Times New Roman" pitchFamily="18" charset="0"/>
                <a:cs typeface="Times New Roman" pitchFamily="18" charset="0"/>
              </a:rPr>
              <a:t>     It is possible that pictures, charts and maps can be treated as data. The scanner is normally used to enter this type of data. The common use of this data is found in the National Identity Card. </a:t>
            </a:r>
          </a:p>
          <a:p>
            <a:endParaRPr lang="en-US" dirty="0"/>
          </a:p>
        </p:txBody>
      </p:sp>
    </p:spTree>
    <p:extLst>
      <p:ext uri="{BB962C8B-B14F-4D97-AF65-F5344CB8AC3E}">
        <p14:creationId xmlns:p14="http://schemas.microsoft.com/office/powerpoint/2010/main" val="146409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b="1" dirty="0" smtClean="0">
                <a:latin typeface="Times New Roman" pitchFamily="18" charset="0"/>
                <a:cs typeface="Times New Roman" pitchFamily="18" charset="0"/>
              </a:rPr>
              <a:t>Information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534400" cy="4800600"/>
          </a:xfrm>
        </p:spPr>
        <p:txBody>
          <a:bodyPr>
            <a:normAutofit/>
          </a:bodyPr>
          <a:lstStyle/>
          <a:p>
            <a:pPr algn="just">
              <a:buFont typeface="Wingdings" pitchFamily="2" charset="2"/>
              <a:buChar char="Ø"/>
            </a:pPr>
            <a:r>
              <a:rPr lang="en-US" sz="2400" dirty="0" smtClean="0">
                <a:latin typeface="Times New Roman" pitchFamily="18" charset="0"/>
                <a:cs typeface="Times New Roman" pitchFamily="18" charset="0"/>
              </a:rPr>
              <a:t>A collection of data which conveys some meaningful idea is information. It may provide answers to questions like who, which, when, why, what, and how.</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OR</a:t>
            </a:r>
          </a:p>
          <a:p>
            <a:pPr algn="just">
              <a:buFont typeface="Wingdings" pitchFamily="2" charset="2"/>
              <a:buChar char="Ø"/>
            </a:pPr>
            <a:r>
              <a:rPr lang="en-US" sz="2400" dirty="0" smtClean="0">
                <a:latin typeface="Times New Roman" pitchFamily="18" charset="0"/>
                <a:cs typeface="Times New Roman" pitchFamily="18" charset="0"/>
              </a:rPr>
              <a:t>The raw input is data and it has no significance when it exists in that form. When data is collated or organized into something meaningful, it gains significance. This meaningful organization is information.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OR</a:t>
            </a:r>
          </a:p>
          <a:p>
            <a:pPr algn="just">
              <a:buFont typeface="Wingdings" pitchFamily="2" charset="2"/>
              <a:buChar char="Ø"/>
            </a:pPr>
            <a:r>
              <a:rPr lang="en-US" sz="2400" dirty="0" smtClean="0">
                <a:latin typeface="Times New Roman" pitchFamily="18" charset="0"/>
                <a:cs typeface="Times New Roman" pitchFamily="18" charset="0"/>
              </a:rPr>
              <a:t>Observations and recordings are done to obtain data, while analysis is done to obtain information.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313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Data Processing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382000" cy="2895600"/>
          </a:xfrm>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Any operation or set of operations performed upon data, whether or not by automatic means, such as collection, recording, organization, storage, adaptation or alteration to convert it into useful information.</a:t>
            </a:r>
          </a:p>
          <a:p>
            <a:endParaRPr lang="en-US" dirty="0"/>
          </a:p>
        </p:txBody>
      </p:sp>
    </p:spTree>
    <p:extLst>
      <p:ext uri="{BB962C8B-B14F-4D97-AF65-F5344CB8AC3E}">
        <p14:creationId xmlns:p14="http://schemas.microsoft.com/office/powerpoint/2010/main" val="3552553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458200" cy="4876800"/>
          </a:xfrm>
        </p:spPr>
        <p:txBody>
          <a:bodyPr>
            <a:normAutofit/>
          </a:bodyPr>
          <a:lstStyle/>
          <a:p>
            <a:pPr algn="just">
              <a:lnSpc>
                <a:spcPct val="90000"/>
              </a:lnSpc>
              <a:buFont typeface="Wingdings" pitchFamily="2" charset="2"/>
              <a:buChar char="Ø"/>
            </a:pPr>
            <a:r>
              <a:rPr lang="en-US" sz="2400" dirty="0" smtClean="0">
                <a:latin typeface="Times New Roman" pitchFamily="18" charset="0"/>
                <a:cs typeface="Times New Roman" pitchFamily="18" charset="0"/>
              </a:rPr>
              <a:t>Once data is collected, it is processed to convert it into useful information.</a:t>
            </a:r>
          </a:p>
          <a:p>
            <a:pPr algn="just">
              <a:lnSpc>
                <a:spcPct val="90000"/>
              </a:lnSpc>
              <a:buFont typeface="Wingdings" pitchFamily="2" charset="2"/>
              <a:buChar char="Ø"/>
            </a:pPr>
            <a:r>
              <a:rPr lang="en-US" sz="2400" dirty="0" smtClean="0">
                <a:latin typeface="Times New Roman" pitchFamily="18" charset="0"/>
                <a:cs typeface="Times New Roman" pitchFamily="18" charset="0"/>
              </a:rPr>
              <a:t>The data is processed again and again until the accurate result is achieved.</a:t>
            </a:r>
          </a:p>
          <a:p>
            <a:pPr algn="just">
              <a:lnSpc>
                <a:spcPct val="90000"/>
              </a:lnSpc>
              <a:buFont typeface="Wingdings" pitchFamily="2" charset="2"/>
              <a:buChar char="Ø"/>
            </a:pPr>
            <a:r>
              <a:rPr lang="en-US" sz="2400" dirty="0" smtClean="0">
                <a:latin typeface="Times New Roman" pitchFamily="18" charset="0"/>
                <a:cs typeface="Times New Roman" pitchFamily="18" charset="0"/>
              </a:rPr>
              <a:t>This is called data processing cycle.</a:t>
            </a:r>
          </a:p>
          <a:p>
            <a:pPr algn="just">
              <a:lnSpc>
                <a:spcPct val="90000"/>
              </a:lnSpc>
              <a:buFont typeface="Wingdings" pitchFamily="2" charset="2"/>
              <a:buChar char="Ø"/>
            </a:pPr>
            <a:r>
              <a:rPr lang="en-US" sz="2400" dirty="0" smtClean="0">
                <a:latin typeface="Times New Roman" pitchFamily="18" charset="0"/>
                <a:cs typeface="Times New Roman" pitchFamily="18" charset="0"/>
              </a:rPr>
              <a:t>The data processing is very important activity and involves very careful planning.</a:t>
            </a:r>
          </a:p>
          <a:p>
            <a:pPr algn="just">
              <a:lnSpc>
                <a:spcPct val="90000"/>
              </a:lnSpc>
              <a:buFont typeface="Wingdings" pitchFamily="2" charset="2"/>
              <a:buChar char="Ø"/>
            </a:pPr>
            <a:r>
              <a:rPr lang="en-US" sz="2400" dirty="0" smtClean="0">
                <a:latin typeface="Times New Roman" pitchFamily="18" charset="0"/>
                <a:cs typeface="Times New Roman" pitchFamily="18" charset="0"/>
              </a:rPr>
              <a:t>Usually, data processing activity involves three basic activities;</a:t>
            </a:r>
          </a:p>
          <a:p>
            <a:pPr lvl="1" algn="just">
              <a:lnSpc>
                <a:spcPct val="90000"/>
              </a:lnSpc>
              <a:buFont typeface="Wingdings" pitchFamily="2" charset="2"/>
              <a:buChar char="ü"/>
            </a:pPr>
            <a:r>
              <a:rPr lang="en-US" sz="2400" dirty="0" smtClean="0">
                <a:latin typeface="Times New Roman" pitchFamily="18" charset="0"/>
                <a:cs typeface="Times New Roman" pitchFamily="18" charset="0"/>
              </a:rPr>
              <a:t>Input,</a:t>
            </a:r>
          </a:p>
          <a:p>
            <a:pPr lvl="1" algn="just">
              <a:lnSpc>
                <a:spcPct val="90000"/>
              </a:lnSpc>
              <a:buFont typeface="Wingdings" pitchFamily="2" charset="2"/>
              <a:buChar char="ü"/>
            </a:pPr>
            <a:r>
              <a:rPr lang="en-US" sz="2400" dirty="0" smtClean="0">
                <a:latin typeface="Times New Roman" pitchFamily="18" charset="0"/>
                <a:cs typeface="Times New Roman" pitchFamily="18" charset="0"/>
              </a:rPr>
              <a:t>Processing, </a:t>
            </a:r>
          </a:p>
          <a:p>
            <a:pPr lvl="1" algn="just">
              <a:lnSpc>
                <a:spcPct val="90000"/>
              </a:lnSpc>
              <a:buFont typeface="Wingdings" pitchFamily="2" charset="2"/>
              <a:buChar char="ü"/>
            </a:pPr>
            <a:r>
              <a:rPr lang="en-US" sz="2400" dirty="0" smtClean="0">
                <a:latin typeface="Times New Roman" pitchFamily="18" charset="0"/>
                <a:cs typeface="Times New Roman" pitchFamily="18" charset="0"/>
              </a:rPr>
              <a:t>Output.</a:t>
            </a:r>
          </a:p>
          <a:p>
            <a:endParaRPr lang="en-US" dirty="0"/>
          </a:p>
        </p:txBody>
      </p:sp>
    </p:spTree>
    <p:extLst>
      <p:ext uri="{BB962C8B-B14F-4D97-AF65-F5344CB8AC3E}">
        <p14:creationId xmlns:p14="http://schemas.microsoft.com/office/powerpoint/2010/main" val="1833349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1295400"/>
          </a:xfrm>
        </p:spPr>
        <p:txBody>
          <a:bodyPr>
            <a:noAutofit/>
          </a:bodyPr>
          <a:lstStyle/>
          <a:p>
            <a:r>
              <a:rPr lang="en-US" b="1" dirty="0">
                <a:latin typeface="Times New Roman" pitchFamily="18" charset="0"/>
                <a:cs typeface="Times New Roman" pitchFamily="18" charset="0"/>
              </a:rPr>
              <a:t>Data Processing Cycle</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381000" y="1600200"/>
            <a:ext cx="8534400" cy="4876800"/>
          </a:xfrm>
        </p:spPr>
        <p:txBody>
          <a:bodyPr/>
          <a:lstStyle/>
          <a:p>
            <a:pPr algn="just">
              <a:buFont typeface="Wingdings" pitchFamily="2" charset="2"/>
              <a:buChar char="Ø"/>
            </a:pPr>
            <a:r>
              <a:rPr lang="en-US" sz="2400" b="1" dirty="0" smtClean="0">
                <a:latin typeface="Times New Roman" pitchFamily="18" charset="0"/>
                <a:cs typeface="Times New Roman" pitchFamily="18" charset="0"/>
              </a:rPr>
              <a:t>Input; </a:t>
            </a:r>
            <a:r>
              <a:rPr lang="en-US" sz="2400" dirty="0" smtClean="0">
                <a:latin typeface="Times New Roman" pitchFamily="18" charset="0"/>
                <a:cs typeface="Times New Roman" pitchFamily="18" charset="0"/>
              </a:rPr>
              <a:t>It is the process through which collected data is transformed into a form that computer can understand. It is very important step because correct output result totally depends on the input data. In input step, following activities can be performed.</a:t>
            </a:r>
          </a:p>
          <a:p>
            <a:pPr lvl="1" algn="just">
              <a:buFont typeface="Wingdings" pitchFamily="2" charset="2"/>
              <a:buChar char="ü"/>
            </a:pPr>
            <a:r>
              <a:rPr lang="en-US" sz="2400" b="1" dirty="0" smtClean="0">
                <a:latin typeface="Times New Roman" pitchFamily="18" charset="0"/>
                <a:cs typeface="Times New Roman" pitchFamily="18" charset="0"/>
              </a:rPr>
              <a:t>Verification; </a:t>
            </a:r>
            <a:r>
              <a:rPr lang="en-US" sz="2400" dirty="0" smtClean="0">
                <a:latin typeface="Times New Roman" pitchFamily="18" charset="0"/>
                <a:cs typeface="Times New Roman" pitchFamily="18" charset="0"/>
              </a:rPr>
              <a:t>The collected data is verified to determine whether it is correct as required. For example, the collected data of all B.Sc. students that appeared in final examination of the university is verified. If errors occur in collected data, data is corrected or it is collected again.</a:t>
            </a:r>
          </a:p>
          <a:p>
            <a:pPr marL="57150" indent="-57150">
              <a:lnSpc>
                <a:spcPct val="80000"/>
              </a:lnSpc>
              <a:buFont typeface="Wingdings" pitchFamily="2" charset="2"/>
              <a:buNone/>
            </a:pPr>
            <a:endParaRPr lang="en-US" sz="2000" b="1" u="sng" dirty="0" smtClean="0"/>
          </a:p>
          <a:p>
            <a:pPr marL="57150" indent="-57150">
              <a:lnSpc>
                <a:spcPct val="80000"/>
              </a:lnSpc>
              <a:buFont typeface="Wingdings" pitchFamily="2" charset="2"/>
              <a:buNone/>
            </a:pPr>
            <a:endParaRPr lang="en-US" sz="2000" b="1" dirty="0"/>
          </a:p>
        </p:txBody>
      </p:sp>
    </p:spTree>
    <p:extLst>
      <p:ext uri="{BB962C8B-B14F-4D97-AF65-F5344CB8AC3E}">
        <p14:creationId xmlns:p14="http://schemas.microsoft.com/office/powerpoint/2010/main" val="4245914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Data Processing Cycle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Coding; </a:t>
            </a:r>
            <a:r>
              <a:rPr lang="en-US" sz="2400" dirty="0" smtClean="0">
                <a:latin typeface="Times New Roman" pitchFamily="18" charset="0"/>
                <a:cs typeface="Times New Roman" pitchFamily="18" charset="0"/>
              </a:rPr>
              <a:t>The verified data is coded or converted into machine readable form so that it can be processed through computer.</a:t>
            </a:r>
          </a:p>
          <a:p>
            <a:pPr algn="just">
              <a:lnSpc>
                <a:spcPct val="150000"/>
              </a:lnSpc>
              <a:buFont typeface="Wingdings" pitchFamily="2" charset="2"/>
              <a:buChar char="ü"/>
            </a:pPr>
            <a:r>
              <a:rPr lang="en-US" sz="2400" b="1" dirty="0" smtClean="0">
                <a:latin typeface="Times New Roman" pitchFamily="18" charset="0"/>
                <a:cs typeface="Times New Roman" pitchFamily="18" charset="0"/>
              </a:rPr>
              <a:t>Storing; </a:t>
            </a:r>
            <a:r>
              <a:rPr lang="en-US" sz="2400" dirty="0" smtClean="0">
                <a:latin typeface="Times New Roman" pitchFamily="18" charset="0"/>
                <a:cs typeface="Times New Roman" pitchFamily="18" charset="0"/>
              </a:rPr>
              <a:t>The data is stored on the secondary storage into a file. The stored data on the storage media will be given to the program as input for processing.</a:t>
            </a:r>
          </a:p>
          <a:p>
            <a:endParaRPr lang="en-US" dirty="0"/>
          </a:p>
        </p:txBody>
      </p:sp>
    </p:spTree>
    <p:extLst>
      <p:ext uri="{BB962C8B-B14F-4D97-AF65-F5344CB8AC3E}">
        <p14:creationId xmlns:p14="http://schemas.microsoft.com/office/powerpoint/2010/main" val="1265975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1240</Words>
  <Application>Microsoft Office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1_Office Theme</vt:lpstr>
      <vt:lpstr>Office Theme</vt:lpstr>
      <vt:lpstr>Lecture 3</vt:lpstr>
      <vt:lpstr>Data</vt:lpstr>
      <vt:lpstr>Types of Data</vt:lpstr>
      <vt:lpstr>Types of Data</vt:lpstr>
      <vt:lpstr>Information</vt:lpstr>
      <vt:lpstr>Data Processing</vt:lpstr>
      <vt:lpstr>Data Processing Cycle</vt:lpstr>
      <vt:lpstr>Data Processing Cycle </vt:lpstr>
      <vt:lpstr>Data Processing Cycle</vt:lpstr>
      <vt:lpstr>Data Processing Cycle</vt:lpstr>
      <vt:lpstr>Data Processing Cycle</vt:lpstr>
      <vt:lpstr>Data Processing Cycle</vt:lpstr>
      <vt:lpstr>Data Processing Cycle</vt:lpstr>
      <vt:lpstr>Types of Data Processing</vt:lpstr>
      <vt:lpstr>Types of Data Processing</vt:lpstr>
      <vt:lpstr>Types of Data Processing</vt:lpstr>
      <vt:lpstr>Types of Data Processing</vt:lpstr>
      <vt:lpstr>Computer Processing Operations </vt:lpstr>
      <vt:lpstr>Computer Processing Operations</vt:lpstr>
      <vt:lpstr>Computer Processing Operations</vt:lpstr>
      <vt:lpstr>Computer Processing Operations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dc:title>
  <dc:creator>Admin</dc:creator>
  <cp:lastModifiedBy>Sohail</cp:lastModifiedBy>
  <cp:revision>64</cp:revision>
  <dcterms:created xsi:type="dcterms:W3CDTF">2006-08-16T00:00:00Z</dcterms:created>
  <dcterms:modified xsi:type="dcterms:W3CDTF">2019-03-07T03:33:47Z</dcterms:modified>
</cp:coreProperties>
</file>