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377" r:id="rId4"/>
    <p:sldId id="372" r:id="rId5"/>
    <p:sldId id="373" r:id="rId6"/>
    <p:sldId id="374" r:id="rId7"/>
    <p:sldId id="375" r:id="rId8"/>
    <p:sldId id="376" r:id="rId9"/>
    <p:sldId id="259" r:id="rId10"/>
    <p:sldId id="260" r:id="rId11"/>
    <p:sldId id="309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Kotz" initials="A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6"/>
    <p:restoredTop sz="85024" autoAdjust="0"/>
  </p:normalViewPr>
  <p:slideViewPr>
    <p:cSldViewPr snapToGrid="0" snapToObjects="1">
      <p:cViewPr varScale="1">
        <p:scale>
          <a:sx n="78" d="100"/>
          <a:sy n="78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B893E-3F74-774D-9952-F4A143823D8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48B7-3068-0A42-98A8-4C367427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0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32EAE-3C08-0D43-9E07-E80D1C92A2F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E556A-40F9-084D-98C3-3BF4B514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2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2474" indent="-281721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6884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7637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8391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9144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9898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80651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31405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8713238-F521-5847-A8E4-3C653ED5FE32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8337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09" y="4344663"/>
            <a:ext cx="5005782" cy="41994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556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2474" indent="-281721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6884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7637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8391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9144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9898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80651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31405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5434978-833C-3247-ADB1-F1381F64BBB8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8337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09" y="4344663"/>
            <a:ext cx="5005782" cy="41994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39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2474" indent="-281721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6884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7637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8391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9144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9898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80651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31405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546AAA-8F29-2345-9DA7-8A406F06F72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8337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09" y="4344663"/>
            <a:ext cx="5005782" cy="41994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458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2474" indent="-281721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6884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7637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8391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9144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9898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80651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31405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A6FE42-2C47-AA43-AF06-5F550EB4895F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83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09" y="4344663"/>
            <a:ext cx="5005782" cy="41994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48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2474" indent="-281721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6884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7637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8391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9144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9898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80651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31405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07496C1-C1F1-2D41-BECF-3B8503573387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8337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09" y="4344663"/>
            <a:ext cx="5005782" cy="41994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158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2474" indent="-281721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6884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7637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8391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9144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9898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80651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31405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DE83F31-A868-7C4A-A6E8-4F7CF93F5DD5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8337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09" y="4344663"/>
            <a:ext cx="5005782" cy="41994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174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2474" indent="-281721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6884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7637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8391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9144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9898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80651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31405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F517F8-A262-E745-BB87-52C90F749069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8337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09" y="4344663"/>
            <a:ext cx="5005782" cy="41994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24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2474" indent="-281721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6884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7637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8391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9144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9898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80651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31405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A1DE86-DB6C-484A-986B-BAE4701BA657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833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09" y="4344663"/>
            <a:ext cx="5005782" cy="41994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9449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92ED-C7E3-5E48-B988-0B303B117ED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12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92ED-C7E3-5E48-B988-0B303B117ED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667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92ED-C7E3-5E48-B988-0B303B117ED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3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2474" indent="-281721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6884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7637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8391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9144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9898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80651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31405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D9D9951-70EE-CF4F-B2D0-476DB041C3A8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8337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09" y="4344663"/>
            <a:ext cx="5005782" cy="41994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643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92ED-C7E3-5E48-B988-0B303B117ED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58853-BF23-824A-B23A-AEFE58F794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2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58853-BF23-824A-B23A-AEFE58F794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58853-BF23-824A-B23A-AEFE58F794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12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Universität Karlsruhe</a:t>
            </a:r>
          </a:p>
          <a:p>
            <a:r>
              <a:rPr lang="en-US" smtClean="0"/>
              <a:t>Institut für Telematik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Mobilkommunikation</a:t>
            </a:r>
          </a:p>
          <a:p>
            <a:r>
              <a:rPr lang="en-US" smtClean="0"/>
              <a:t>SS 1998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Prof. Dr. Dr. h.c. G. Krüger</a:t>
            </a:r>
          </a:p>
          <a:p>
            <a:r>
              <a:rPr lang="en-US" smtClean="0"/>
              <a:t>E. Dorner / Dr. J. Schiller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E652AD-C174-094E-B742-E2506BB4DC2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3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E92ED-C7E3-5E48-B988-0B303B117E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9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14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2474" indent="-281721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6884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7637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28391" indent="-225377" defTabSz="917158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79144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29898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80651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31405" indent="-225377" algn="ctr" defTabSz="91715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721C55-4EB4-0144-AB83-843D8A183BF9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8337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09" y="4344663"/>
            <a:ext cx="5005782" cy="41994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32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C79225-9101-C240-AA36-2796DA551143}" type="datetimeFigureOut">
              <a:rPr lang="en-US"/>
              <a:pPr/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65028" y="5691981"/>
            <a:ext cx="387616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8E1F92-480B-F749-80FE-2C527EA081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3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CSE 40814/60814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dirty="0"/>
              <a:t>Computer Science &amp; Engineering, University of Notre Dame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Mobile Computing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Cellular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457200" y="378534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Calibri" charset="0"/>
                <a:ea typeface="宋体" charset="0"/>
              </a:rPr>
              <a:t>Cellular Network</a:t>
            </a:r>
            <a:endParaRPr lang="zh-CN" altLang="en-US" dirty="0">
              <a:latin typeface="Calibri" charset="0"/>
              <a:ea typeface="宋体" charset="0"/>
            </a:endParaRPr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>
          <a:xfrm>
            <a:off x="468313" y="1566285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Calibri" charset="0"/>
                <a:ea typeface="宋体" charset="0"/>
              </a:rPr>
              <a:t>Base stations </a:t>
            </a:r>
            <a:r>
              <a:rPr lang="en-US" altLang="zh-CN" sz="2400" dirty="0">
                <a:latin typeface="Calibri" charset="0"/>
                <a:ea typeface="宋体" charset="0"/>
              </a:rPr>
              <a:t>transmit to and receive from mobile devices at the assigned spectrum</a:t>
            </a:r>
          </a:p>
          <a:p>
            <a:pPr lvl="1" eaLnBrk="1" hangingPunct="1"/>
            <a:r>
              <a:rPr lang="en-US" altLang="zh-CN" sz="2000" dirty="0">
                <a:latin typeface="Calibri" charset="0"/>
                <a:ea typeface="宋体" charset="0"/>
              </a:rPr>
              <a:t>Multiple base stations use the same spectrum (</a:t>
            </a:r>
            <a:r>
              <a:rPr lang="en-US" altLang="zh-CN" sz="2000" b="1" dirty="0">
                <a:latin typeface="Calibri" charset="0"/>
                <a:ea typeface="宋体" charset="0"/>
              </a:rPr>
              <a:t>spectral reuse</a:t>
            </a:r>
            <a:r>
              <a:rPr lang="en-US" altLang="zh-CN" sz="2000" dirty="0">
                <a:latin typeface="Calibri" charset="0"/>
                <a:ea typeface="宋体" charset="0"/>
              </a:rPr>
              <a:t>)</a:t>
            </a:r>
          </a:p>
          <a:p>
            <a:pPr eaLnBrk="1" hangingPunct="1"/>
            <a:r>
              <a:rPr lang="en-US" altLang="zh-CN" sz="2400" dirty="0">
                <a:latin typeface="Calibri" charset="0"/>
                <a:ea typeface="宋体" charset="0"/>
              </a:rPr>
              <a:t>The service area of each base station is called a </a:t>
            </a:r>
            <a:r>
              <a:rPr lang="en-US" altLang="zh-CN" sz="2400" b="1" dirty="0">
                <a:latin typeface="Calibri" charset="0"/>
                <a:ea typeface="宋体" charset="0"/>
              </a:rPr>
              <a:t>cell</a:t>
            </a:r>
          </a:p>
          <a:p>
            <a:pPr eaLnBrk="1" hangingPunct="1"/>
            <a:r>
              <a:rPr lang="en-US" altLang="zh-CN" sz="2400" dirty="0">
                <a:latin typeface="Calibri" charset="0"/>
                <a:ea typeface="宋体" charset="0"/>
              </a:rPr>
              <a:t>Each mobile terminal is typically served by the ‘closest’ base stations</a:t>
            </a:r>
          </a:p>
          <a:p>
            <a:pPr lvl="1" eaLnBrk="1" hangingPunct="1"/>
            <a:r>
              <a:rPr lang="en-US" altLang="zh-CN" sz="2000" b="1" dirty="0">
                <a:latin typeface="Calibri" charset="0"/>
                <a:ea typeface="宋体" charset="0"/>
              </a:rPr>
              <a:t>Handoff</a:t>
            </a:r>
            <a:r>
              <a:rPr lang="en-US" altLang="zh-CN" sz="2000" dirty="0">
                <a:latin typeface="Calibri" charset="0"/>
                <a:ea typeface="宋体" charset="0"/>
              </a:rPr>
              <a:t> when terminals move</a:t>
            </a:r>
            <a:endParaRPr lang="zh-CN" altLang="en-US" sz="2000" dirty="0">
              <a:latin typeface="Calibri" charset="0"/>
              <a:ea typeface="宋体" charset="0"/>
            </a:endParaRPr>
          </a:p>
        </p:txBody>
      </p:sp>
      <p:pic>
        <p:nvPicPr>
          <p:cNvPr id="5124" name="Picture 2" descr="http://www.orms-today.org/orms-4-02/art/bourjolly_F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333" y="3644572"/>
            <a:ext cx="44577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605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</a:rPr>
              <a:t>Architecture of Cellular Networks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98650" y="1764585"/>
            <a:ext cx="4010025" cy="43672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2800"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573239"/>
              </p:ext>
            </p:extLst>
          </p:nvPr>
        </p:nvGraphicFramePr>
        <p:xfrm>
          <a:off x="469900" y="3212385"/>
          <a:ext cx="6080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Clip" r:id="rId3" imgW="761744" imgH="708421" progId="MS_ClipArt_Gallery.2">
                  <p:embed/>
                </p:oleObj>
              </mc:Choice>
              <mc:Fallback>
                <p:oleObj name="Clip" r:id="rId3" imgW="761744" imgH="70842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212385"/>
                        <a:ext cx="60801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"/>
          <p:cNvGrpSpPr>
            <a:grpSpLocks/>
          </p:cNvGrpSpPr>
          <p:nvPr/>
        </p:nvGrpSpPr>
        <p:grpSpPr bwMode="auto">
          <a:xfrm rot="90855">
            <a:off x="1336675" y="3288585"/>
            <a:ext cx="914400" cy="152400"/>
            <a:chOff x="2640" y="3216"/>
            <a:chExt cx="2112" cy="432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>
              <a:off x="3360" y="3216"/>
              <a:ext cx="624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360" y="3648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2640" y="3216"/>
              <a:ext cx="1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010025" y="3517185"/>
            <a:ext cx="1195388" cy="609600"/>
            <a:chOff x="3072" y="2016"/>
            <a:chExt cx="864" cy="48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072" y="2016"/>
              <a:ext cx="86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120" y="240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600" y="240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3408" y="2160"/>
              <a:ext cx="24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 flipV="1">
              <a:off x="3360" y="2160"/>
              <a:ext cx="24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2601913" y="3059985"/>
            <a:ext cx="422275" cy="1066800"/>
            <a:chOff x="672" y="2688"/>
            <a:chExt cx="288" cy="672"/>
          </a:xfrm>
        </p:grpSpPr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024188" y="3974385"/>
            <a:ext cx="985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6400800" y="2374185"/>
            <a:ext cx="1898650" cy="32004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/>
              <a:t>External</a:t>
            </a:r>
          </a:p>
          <a:p>
            <a:r>
              <a:rPr lang="en-US" sz="2800"/>
              <a:t>Network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5205413" y="3974385"/>
            <a:ext cx="11953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4994275" y="2666285"/>
            <a:ext cx="0" cy="850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9"/>
          <p:cNvSpPr>
            <a:spLocks noChangeArrowheads="1"/>
          </p:cNvSpPr>
          <p:nvPr/>
        </p:nvSpPr>
        <p:spPr bwMode="auto">
          <a:xfrm>
            <a:off x="4740275" y="2053510"/>
            <a:ext cx="465138" cy="612775"/>
          </a:xfrm>
          <a:prstGeom prst="can">
            <a:avLst>
              <a:gd name="adj" fmla="val 3293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3373438" y="454429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GB">
              <a:latin typeface="Euclid Symbol" charset="0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010025" y="5734923"/>
            <a:ext cx="197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CH" sz="2000"/>
              <a:t>Cellular Network</a:t>
            </a:r>
            <a:endParaRPr lang="en-GB" sz="2000"/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685800" y="400454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GB">
              <a:latin typeface="Euclid Symbol" charset="0"/>
            </a:endParaRP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277813" y="3836273"/>
            <a:ext cx="9685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CH" sz="2000" b="1" dirty="0"/>
              <a:t>Mobile</a:t>
            </a:r>
            <a:br>
              <a:rPr lang="fr-CH" sz="2000" b="1" dirty="0"/>
            </a:br>
            <a:r>
              <a:rPr lang="fr-CH" sz="2000" b="1" dirty="0"/>
              <a:t>Station</a:t>
            </a:r>
            <a:endParaRPr lang="en-GB" sz="2000" b="1" dirty="0"/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2317750" y="4247435"/>
            <a:ext cx="9685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CH" sz="2000" b="1" dirty="0"/>
              <a:t>Base</a:t>
            </a:r>
            <a:br>
              <a:rPr lang="fr-CH" sz="2000" b="1" dirty="0"/>
            </a:br>
            <a:r>
              <a:rPr lang="fr-CH" sz="2000" b="1" dirty="0"/>
              <a:t>Station</a:t>
            </a:r>
            <a:endParaRPr lang="en-GB" sz="2000" b="1" dirty="0"/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3656575" y="4247435"/>
            <a:ext cx="173977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fr-CH" sz="2000" b="1" dirty="0"/>
              <a:t>Mobile</a:t>
            </a:r>
            <a:br>
              <a:rPr lang="fr-CH" sz="2000" b="1" dirty="0"/>
            </a:br>
            <a:r>
              <a:rPr lang="fr-CH" sz="2000" b="1" dirty="0"/>
              <a:t>Switching</a:t>
            </a:r>
            <a:r>
              <a:rPr lang="fr-CH" sz="2000" b="1"/>
              <a:t/>
            </a:r>
            <a:br>
              <a:rPr lang="fr-CH" sz="2000" b="1"/>
            </a:br>
            <a:r>
              <a:rPr lang="fr-CH" sz="2000" b="1" smtClean="0"/>
              <a:t>Center (MSC)</a:t>
            </a:r>
            <a:endParaRPr lang="en-GB" sz="2000" b="1" dirty="0"/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2387600" y="1805860"/>
            <a:ext cx="23479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CH" sz="2000"/>
              <a:t>Server</a:t>
            </a:r>
            <a:br>
              <a:rPr lang="fr-CH" sz="2000"/>
            </a:br>
            <a:r>
              <a:rPr lang="fr-CH" sz="2000"/>
              <a:t>(e.g., Home Location</a:t>
            </a:r>
            <a:br>
              <a:rPr lang="fr-CH" sz="2000"/>
            </a:br>
            <a:r>
              <a:rPr lang="fr-CH" sz="2000"/>
              <a:t>Register)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1395233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ECA7B2-1176-F748-B0A3-620934F0FA1C}" type="slidenum">
              <a:rPr lang="en-US" sz="1400"/>
              <a:pPr/>
              <a:t>12</a:t>
            </a:fld>
            <a:endParaRPr lang="en-US" sz="140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0" y="0"/>
          <a:ext cx="9144000" cy="706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1" name="Acrobat Document" r:id="rId3" imgW="10058400" imgH="7785100" progId="AcroExch.Document.7">
                  <p:embed/>
                </p:oleObj>
              </mc:Choice>
              <mc:Fallback>
                <p:oleObj name="Acrobat Document" r:id="rId3" imgW="10058400" imgH="7785100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706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63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8540"/>
            <a:ext cx="8229600" cy="990600"/>
          </a:xfrm>
        </p:spPr>
        <p:txBody>
          <a:bodyPr/>
          <a:lstStyle/>
          <a:p>
            <a:r>
              <a:rPr lang="en-US" dirty="0">
                <a:latin typeface="Helvetica" charset="0"/>
              </a:rPr>
              <a:t>Registration</a:t>
            </a:r>
          </a:p>
        </p:txBody>
      </p:sp>
      <p:sp>
        <p:nvSpPr>
          <p:cNvPr id="26627" name="Text Box 37"/>
          <p:cNvSpPr txBox="1">
            <a:spLocks noChangeArrowheads="1"/>
          </p:cNvSpPr>
          <p:nvPr/>
        </p:nvSpPr>
        <p:spPr bwMode="auto">
          <a:xfrm>
            <a:off x="1087438" y="5472113"/>
            <a:ext cx="24971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Tune on the strongest signal</a:t>
            </a:r>
          </a:p>
        </p:txBody>
      </p:sp>
      <p:grpSp>
        <p:nvGrpSpPr>
          <p:cNvPr id="26628" name="Group 48"/>
          <p:cNvGrpSpPr>
            <a:grpSpLocks/>
          </p:cNvGrpSpPr>
          <p:nvPr/>
        </p:nvGrpSpPr>
        <p:grpSpPr bwMode="auto">
          <a:xfrm>
            <a:off x="684213" y="1092200"/>
            <a:ext cx="7292975" cy="4105275"/>
            <a:chOff x="139" y="624"/>
            <a:chExt cx="5444" cy="2736"/>
          </a:xfrm>
        </p:grpSpPr>
        <p:graphicFrame>
          <p:nvGraphicFramePr>
            <p:cNvPr id="26629" name="Object 3"/>
            <p:cNvGraphicFramePr>
              <a:graphicFrameLocks noChangeAspect="1"/>
            </p:cNvGraphicFramePr>
            <p:nvPr/>
          </p:nvGraphicFramePr>
          <p:xfrm>
            <a:off x="1275" y="2064"/>
            <a:ext cx="287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6" name="Clip" r:id="rId4" imgW="761744" imgH="708421" progId="MS_ClipArt_Gallery.2">
                    <p:embed/>
                  </p:oleObj>
                </mc:Choice>
                <mc:Fallback>
                  <p:oleObj name="Clip" r:id="rId4" imgW="761744" imgH="708421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5" y="2064"/>
                          <a:ext cx="287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6630" name="Group 4"/>
            <p:cNvGrpSpPr>
              <a:grpSpLocks/>
            </p:cNvGrpSpPr>
            <p:nvPr/>
          </p:nvGrpSpPr>
          <p:grpSpPr bwMode="auto">
            <a:xfrm>
              <a:off x="620" y="2688"/>
              <a:ext cx="266" cy="672"/>
              <a:chOff x="672" y="2688"/>
              <a:chExt cx="288" cy="672"/>
            </a:xfrm>
          </p:grpSpPr>
          <p:sp>
            <p:nvSpPr>
              <p:cNvPr id="26671" name="Rectangle 5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288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672" name="Line 6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1" name="Group 7"/>
            <p:cNvGrpSpPr>
              <a:grpSpLocks/>
            </p:cNvGrpSpPr>
            <p:nvPr/>
          </p:nvGrpSpPr>
          <p:grpSpPr bwMode="auto">
            <a:xfrm>
              <a:off x="1684" y="2496"/>
              <a:ext cx="266" cy="672"/>
              <a:chOff x="672" y="2688"/>
              <a:chExt cx="288" cy="672"/>
            </a:xfrm>
          </p:grpSpPr>
          <p:sp>
            <p:nvSpPr>
              <p:cNvPr id="26669" name="Rectangle 8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288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670" name="Line 9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2" name="Group 10"/>
            <p:cNvGrpSpPr>
              <a:grpSpLocks/>
            </p:cNvGrpSpPr>
            <p:nvPr/>
          </p:nvGrpSpPr>
          <p:grpSpPr bwMode="auto">
            <a:xfrm>
              <a:off x="2038" y="912"/>
              <a:ext cx="266" cy="672"/>
              <a:chOff x="672" y="2688"/>
              <a:chExt cx="288" cy="672"/>
            </a:xfrm>
          </p:grpSpPr>
          <p:sp>
            <p:nvSpPr>
              <p:cNvPr id="26667" name="Rectangle 11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288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668" name="Line 12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3" name="Group 13"/>
            <p:cNvGrpSpPr>
              <a:grpSpLocks/>
            </p:cNvGrpSpPr>
            <p:nvPr/>
          </p:nvGrpSpPr>
          <p:grpSpPr bwMode="auto">
            <a:xfrm>
              <a:off x="532" y="816"/>
              <a:ext cx="266" cy="672"/>
              <a:chOff x="672" y="2688"/>
              <a:chExt cx="288" cy="672"/>
            </a:xfrm>
          </p:grpSpPr>
          <p:sp>
            <p:nvSpPr>
              <p:cNvPr id="26665" name="Rectangle 14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288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666" name="Line 15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4" name="Rectangle 16"/>
            <p:cNvSpPr>
              <a:spLocks noChangeArrowheads="1"/>
            </p:cNvSpPr>
            <p:nvPr/>
          </p:nvSpPr>
          <p:spPr bwMode="auto">
            <a:xfrm>
              <a:off x="2836" y="2016"/>
              <a:ext cx="797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635" name="Line 17"/>
            <p:cNvSpPr>
              <a:spLocks noChangeShapeType="1"/>
            </p:cNvSpPr>
            <p:nvPr/>
          </p:nvSpPr>
          <p:spPr bwMode="auto">
            <a:xfrm>
              <a:off x="2880" y="2400"/>
              <a:ext cx="2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Line 18"/>
            <p:cNvSpPr>
              <a:spLocks noChangeShapeType="1"/>
            </p:cNvSpPr>
            <p:nvPr/>
          </p:nvSpPr>
          <p:spPr bwMode="auto">
            <a:xfrm>
              <a:off x="3323" y="2400"/>
              <a:ext cx="2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9"/>
            <p:cNvSpPr>
              <a:spLocks noChangeShapeType="1"/>
            </p:cNvSpPr>
            <p:nvPr/>
          </p:nvSpPr>
          <p:spPr bwMode="auto">
            <a:xfrm flipV="1">
              <a:off x="3146" y="2160"/>
              <a:ext cx="221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20"/>
            <p:cNvSpPr>
              <a:spLocks noChangeShapeType="1"/>
            </p:cNvSpPr>
            <p:nvPr/>
          </p:nvSpPr>
          <p:spPr bwMode="auto">
            <a:xfrm flipH="1" flipV="1">
              <a:off x="3102" y="2160"/>
              <a:ext cx="221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39" name="Group 21"/>
            <p:cNvGrpSpPr>
              <a:grpSpLocks/>
            </p:cNvGrpSpPr>
            <p:nvPr/>
          </p:nvGrpSpPr>
          <p:grpSpPr bwMode="auto">
            <a:xfrm rot="2279924">
              <a:off x="886" y="1728"/>
              <a:ext cx="399" cy="96"/>
              <a:chOff x="2640" y="3216"/>
              <a:chExt cx="2112" cy="432"/>
            </a:xfrm>
          </p:grpSpPr>
          <p:sp>
            <p:nvSpPr>
              <p:cNvPr id="26662" name="Line 22"/>
              <p:cNvSpPr>
                <a:spLocks noChangeShapeType="1"/>
              </p:cNvSpPr>
              <p:nvPr/>
            </p:nvSpPr>
            <p:spPr bwMode="auto">
              <a:xfrm flipH="1">
                <a:off x="3360" y="3216"/>
                <a:ext cx="624" cy="43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3" name="Line 23"/>
              <p:cNvSpPr>
                <a:spLocks noChangeShapeType="1"/>
              </p:cNvSpPr>
              <p:nvPr/>
            </p:nvSpPr>
            <p:spPr bwMode="auto">
              <a:xfrm>
                <a:off x="3360" y="3648"/>
                <a:ext cx="1392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4" name="Line 24"/>
              <p:cNvSpPr>
                <a:spLocks noChangeShapeType="1"/>
              </p:cNvSpPr>
              <p:nvPr/>
            </p:nvSpPr>
            <p:spPr bwMode="auto">
              <a:xfrm flipH="1">
                <a:off x="2640" y="3216"/>
                <a:ext cx="134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0" name="Group 25"/>
            <p:cNvGrpSpPr>
              <a:grpSpLocks/>
            </p:cNvGrpSpPr>
            <p:nvPr/>
          </p:nvGrpSpPr>
          <p:grpSpPr bwMode="auto">
            <a:xfrm rot="-3175975">
              <a:off x="1512" y="1708"/>
              <a:ext cx="432" cy="88"/>
              <a:chOff x="2640" y="3216"/>
              <a:chExt cx="2112" cy="432"/>
            </a:xfrm>
          </p:grpSpPr>
          <p:sp>
            <p:nvSpPr>
              <p:cNvPr id="26659" name="Line 26"/>
              <p:cNvSpPr>
                <a:spLocks noChangeShapeType="1"/>
              </p:cNvSpPr>
              <p:nvPr/>
            </p:nvSpPr>
            <p:spPr bwMode="auto">
              <a:xfrm flipH="1">
                <a:off x="3360" y="3216"/>
                <a:ext cx="624" cy="43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0" name="Line 27"/>
              <p:cNvSpPr>
                <a:spLocks noChangeShapeType="1"/>
              </p:cNvSpPr>
              <p:nvPr/>
            </p:nvSpPr>
            <p:spPr bwMode="auto">
              <a:xfrm>
                <a:off x="3360" y="3648"/>
                <a:ext cx="1392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1" name="Line 28"/>
              <p:cNvSpPr>
                <a:spLocks noChangeShapeType="1"/>
              </p:cNvSpPr>
              <p:nvPr/>
            </p:nvSpPr>
            <p:spPr bwMode="auto">
              <a:xfrm flipH="1">
                <a:off x="2640" y="3216"/>
                <a:ext cx="134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1" name="Group 29"/>
            <p:cNvGrpSpPr>
              <a:grpSpLocks/>
            </p:cNvGrpSpPr>
            <p:nvPr/>
          </p:nvGrpSpPr>
          <p:grpSpPr bwMode="auto">
            <a:xfrm rot="2401763">
              <a:off x="1418" y="2448"/>
              <a:ext cx="399" cy="96"/>
              <a:chOff x="2640" y="3216"/>
              <a:chExt cx="2112" cy="432"/>
            </a:xfrm>
          </p:grpSpPr>
          <p:sp>
            <p:nvSpPr>
              <p:cNvPr id="26656" name="Line 30"/>
              <p:cNvSpPr>
                <a:spLocks noChangeShapeType="1"/>
              </p:cNvSpPr>
              <p:nvPr/>
            </p:nvSpPr>
            <p:spPr bwMode="auto">
              <a:xfrm flipH="1">
                <a:off x="3360" y="3216"/>
                <a:ext cx="624" cy="43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7" name="Line 31"/>
              <p:cNvSpPr>
                <a:spLocks noChangeShapeType="1"/>
              </p:cNvSpPr>
              <p:nvPr/>
            </p:nvSpPr>
            <p:spPr bwMode="auto">
              <a:xfrm>
                <a:off x="3360" y="3648"/>
                <a:ext cx="1392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8" name="Line 32"/>
              <p:cNvSpPr>
                <a:spLocks noChangeShapeType="1"/>
              </p:cNvSpPr>
              <p:nvPr/>
            </p:nvSpPr>
            <p:spPr bwMode="auto">
              <a:xfrm flipH="1">
                <a:off x="2640" y="3216"/>
                <a:ext cx="134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2" name="Group 33"/>
            <p:cNvGrpSpPr>
              <a:grpSpLocks/>
            </p:cNvGrpSpPr>
            <p:nvPr/>
          </p:nvGrpSpPr>
          <p:grpSpPr bwMode="auto">
            <a:xfrm rot="-2630873">
              <a:off x="798" y="2544"/>
              <a:ext cx="398" cy="96"/>
              <a:chOff x="2640" y="3216"/>
              <a:chExt cx="2112" cy="432"/>
            </a:xfrm>
          </p:grpSpPr>
          <p:sp>
            <p:nvSpPr>
              <p:cNvPr id="26653" name="Line 34"/>
              <p:cNvSpPr>
                <a:spLocks noChangeShapeType="1"/>
              </p:cNvSpPr>
              <p:nvPr/>
            </p:nvSpPr>
            <p:spPr bwMode="auto">
              <a:xfrm flipH="1">
                <a:off x="3360" y="3216"/>
                <a:ext cx="624" cy="43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4" name="Line 35"/>
              <p:cNvSpPr>
                <a:spLocks noChangeShapeType="1"/>
              </p:cNvSpPr>
              <p:nvPr/>
            </p:nvSpPr>
            <p:spPr bwMode="auto">
              <a:xfrm>
                <a:off x="3360" y="3648"/>
                <a:ext cx="1392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5" name="Line 36"/>
              <p:cNvSpPr>
                <a:spLocks noChangeShapeType="1"/>
              </p:cNvSpPr>
              <p:nvPr/>
            </p:nvSpPr>
            <p:spPr bwMode="auto">
              <a:xfrm flipH="1">
                <a:off x="2640" y="3216"/>
                <a:ext cx="134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3" name="Group 38"/>
            <p:cNvGrpSpPr>
              <a:grpSpLocks/>
            </p:cNvGrpSpPr>
            <p:nvPr/>
          </p:nvGrpSpPr>
          <p:grpSpPr bwMode="auto">
            <a:xfrm>
              <a:off x="4475" y="2304"/>
              <a:ext cx="266" cy="672"/>
              <a:chOff x="672" y="2688"/>
              <a:chExt cx="288" cy="672"/>
            </a:xfrm>
          </p:grpSpPr>
          <p:sp>
            <p:nvSpPr>
              <p:cNvPr id="26651" name="Rectangle 39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288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652" name="Line 40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4" name="Group 41"/>
            <p:cNvGrpSpPr>
              <a:grpSpLocks/>
            </p:cNvGrpSpPr>
            <p:nvPr/>
          </p:nvGrpSpPr>
          <p:grpSpPr bwMode="auto">
            <a:xfrm>
              <a:off x="5317" y="1584"/>
              <a:ext cx="266" cy="672"/>
              <a:chOff x="672" y="2688"/>
              <a:chExt cx="288" cy="672"/>
            </a:xfrm>
          </p:grpSpPr>
          <p:sp>
            <p:nvSpPr>
              <p:cNvPr id="26649" name="Rectangle 42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288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650" name="Line 43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45" name="Group 44"/>
            <p:cNvGrpSpPr>
              <a:grpSpLocks/>
            </p:cNvGrpSpPr>
            <p:nvPr/>
          </p:nvGrpSpPr>
          <p:grpSpPr bwMode="auto">
            <a:xfrm>
              <a:off x="4652" y="624"/>
              <a:ext cx="266" cy="672"/>
              <a:chOff x="672" y="2688"/>
              <a:chExt cx="288" cy="672"/>
            </a:xfrm>
          </p:grpSpPr>
          <p:sp>
            <p:nvSpPr>
              <p:cNvPr id="26647" name="Rectangle 45"/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288" cy="38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648" name="Line 46"/>
              <p:cNvSpPr>
                <a:spLocks noChangeShapeType="1"/>
              </p:cNvSpPr>
              <p:nvPr/>
            </p:nvSpPr>
            <p:spPr bwMode="auto">
              <a:xfrm>
                <a:off x="768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46" name="Text Box 47"/>
            <p:cNvSpPr txBox="1">
              <a:spLocks noChangeArrowheads="1"/>
            </p:cNvSpPr>
            <p:nvPr/>
          </p:nvSpPr>
          <p:spPr bwMode="auto">
            <a:xfrm>
              <a:off x="139" y="2016"/>
              <a:ext cx="1190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r"/>
              <a:r>
                <a:rPr lang="en-US"/>
                <a:t>Nr: 079/4154678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3819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8540"/>
            <a:ext cx="8229600" cy="990600"/>
          </a:xfrm>
        </p:spPr>
        <p:txBody>
          <a:bodyPr/>
          <a:lstStyle/>
          <a:p>
            <a:r>
              <a:rPr lang="en-US" dirty="0">
                <a:latin typeface="Helvetica" charset="0"/>
              </a:rPr>
              <a:t>Service Request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601788" y="3276600"/>
          <a:ext cx="4556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0" name="Clip" r:id="rId4" imgW="761744" imgH="708421" progId="MS_ClipArt_Gallery.2">
                  <p:embed/>
                </p:oleObj>
              </mc:Choice>
              <mc:Fallback>
                <p:oleObj name="Clip" r:id="rId4" imgW="761744" imgH="70842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3276600"/>
                        <a:ext cx="4556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984250" y="4267200"/>
            <a:ext cx="422275" cy="1066800"/>
            <a:chOff x="672" y="2688"/>
            <a:chExt cx="288" cy="672"/>
          </a:xfrm>
        </p:grpSpPr>
        <p:sp>
          <p:nvSpPr>
            <p:cNvPr id="28707" name="Rectangle 5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08" name="Line 6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7" name="Group 7"/>
          <p:cNvGrpSpPr>
            <a:grpSpLocks/>
          </p:cNvGrpSpPr>
          <p:nvPr/>
        </p:nvGrpSpPr>
        <p:grpSpPr bwMode="auto">
          <a:xfrm>
            <a:off x="2673350" y="3962400"/>
            <a:ext cx="422275" cy="1066800"/>
            <a:chOff x="672" y="2688"/>
            <a:chExt cx="288" cy="672"/>
          </a:xfrm>
        </p:grpSpPr>
        <p:sp>
          <p:nvSpPr>
            <p:cNvPr id="28705" name="Rectangle 8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06" name="Line 9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8" name="Group 10"/>
          <p:cNvGrpSpPr>
            <a:grpSpLocks/>
          </p:cNvGrpSpPr>
          <p:nvPr/>
        </p:nvGrpSpPr>
        <p:grpSpPr bwMode="auto">
          <a:xfrm>
            <a:off x="3235325" y="1447800"/>
            <a:ext cx="422275" cy="1066800"/>
            <a:chOff x="672" y="2688"/>
            <a:chExt cx="288" cy="672"/>
          </a:xfrm>
        </p:grpSpPr>
        <p:sp>
          <p:nvSpPr>
            <p:cNvPr id="28703" name="Rectangle 11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04" name="Line 12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9" name="Group 13"/>
          <p:cNvGrpSpPr>
            <a:grpSpLocks/>
          </p:cNvGrpSpPr>
          <p:nvPr/>
        </p:nvGrpSpPr>
        <p:grpSpPr bwMode="auto">
          <a:xfrm>
            <a:off x="844550" y="1295400"/>
            <a:ext cx="422275" cy="1066800"/>
            <a:chOff x="672" y="2688"/>
            <a:chExt cx="288" cy="672"/>
          </a:xfrm>
        </p:grpSpPr>
        <p:sp>
          <p:nvSpPr>
            <p:cNvPr id="28701" name="Rectangle 14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02" name="Line 15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0" name="Rectangle 16"/>
          <p:cNvSpPr>
            <a:spLocks noChangeArrowheads="1"/>
          </p:cNvSpPr>
          <p:nvPr/>
        </p:nvSpPr>
        <p:spPr bwMode="auto">
          <a:xfrm>
            <a:off x="4502150" y="3200400"/>
            <a:ext cx="1265238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681" name="Line 17"/>
          <p:cNvSpPr>
            <a:spLocks noChangeShapeType="1"/>
          </p:cNvSpPr>
          <p:nvPr/>
        </p:nvSpPr>
        <p:spPr bwMode="auto">
          <a:xfrm>
            <a:off x="4572000" y="3810000"/>
            <a:ext cx="42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8"/>
          <p:cNvSpPr>
            <a:spLocks noChangeShapeType="1"/>
          </p:cNvSpPr>
          <p:nvPr/>
        </p:nvSpPr>
        <p:spPr bwMode="auto">
          <a:xfrm>
            <a:off x="5275263" y="3810000"/>
            <a:ext cx="42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9"/>
          <p:cNvSpPr>
            <a:spLocks noChangeShapeType="1"/>
          </p:cNvSpPr>
          <p:nvPr/>
        </p:nvSpPr>
        <p:spPr bwMode="auto">
          <a:xfrm flipV="1">
            <a:off x="4994275" y="3429000"/>
            <a:ext cx="350838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20"/>
          <p:cNvSpPr>
            <a:spLocks noChangeShapeType="1"/>
          </p:cNvSpPr>
          <p:nvPr/>
        </p:nvSpPr>
        <p:spPr bwMode="auto">
          <a:xfrm flipH="1" flipV="1">
            <a:off x="4924425" y="3429000"/>
            <a:ext cx="350838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5" name="Group 21"/>
          <p:cNvGrpSpPr>
            <a:grpSpLocks/>
          </p:cNvGrpSpPr>
          <p:nvPr/>
        </p:nvGrpSpPr>
        <p:grpSpPr bwMode="auto">
          <a:xfrm rot="2401763">
            <a:off x="1970088" y="3962400"/>
            <a:ext cx="631825" cy="152400"/>
            <a:chOff x="2640" y="3216"/>
            <a:chExt cx="2112" cy="432"/>
          </a:xfrm>
        </p:grpSpPr>
        <p:sp>
          <p:nvSpPr>
            <p:cNvPr id="28698" name="Line 22"/>
            <p:cNvSpPr>
              <a:spLocks noChangeShapeType="1"/>
            </p:cNvSpPr>
            <p:nvPr/>
          </p:nvSpPr>
          <p:spPr bwMode="auto">
            <a:xfrm flipH="1">
              <a:off x="3360" y="3216"/>
              <a:ext cx="624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Line 23"/>
            <p:cNvSpPr>
              <a:spLocks noChangeShapeType="1"/>
            </p:cNvSpPr>
            <p:nvPr/>
          </p:nvSpPr>
          <p:spPr bwMode="auto">
            <a:xfrm>
              <a:off x="3360" y="3648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Line 24"/>
            <p:cNvSpPr>
              <a:spLocks noChangeShapeType="1"/>
            </p:cNvSpPr>
            <p:nvPr/>
          </p:nvSpPr>
          <p:spPr bwMode="auto">
            <a:xfrm flipH="1">
              <a:off x="2640" y="3216"/>
              <a:ext cx="1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6" name="Group 25"/>
          <p:cNvGrpSpPr>
            <a:grpSpLocks/>
          </p:cNvGrpSpPr>
          <p:nvPr/>
        </p:nvGrpSpPr>
        <p:grpSpPr bwMode="auto">
          <a:xfrm>
            <a:off x="7104063" y="3657600"/>
            <a:ext cx="422275" cy="1066800"/>
            <a:chOff x="672" y="2688"/>
            <a:chExt cx="288" cy="672"/>
          </a:xfrm>
        </p:grpSpPr>
        <p:sp>
          <p:nvSpPr>
            <p:cNvPr id="28696" name="Rectangle 26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697" name="Line 27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7" name="Group 28"/>
          <p:cNvGrpSpPr>
            <a:grpSpLocks/>
          </p:cNvGrpSpPr>
          <p:nvPr/>
        </p:nvGrpSpPr>
        <p:grpSpPr bwMode="auto">
          <a:xfrm>
            <a:off x="8440738" y="2514600"/>
            <a:ext cx="422275" cy="1066800"/>
            <a:chOff x="672" y="2688"/>
            <a:chExt cx="288" cy="672"/>
          </a:xfrm>
        </p:grpSpPr>
        <p:sp>
          <p:nvSpPr>
            <p:cNvPr id="28694" name="Rectangle 29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695" name="Line 30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8" name="Group 31"/>
          <p:cNvGrpSpPr>
            <a:grpSpLocks/>
          </p:cNvGrpSpPr>
          <p:nvPr/>
        </p:nvGrpSpPr>
        <p:grpSpPr bwMode="auto">
          <a:xfrm>
            <a:off x="7385050" y="990600"/>
            <a:ext cx="422275" cy="1066800"/>
            <a:chOff x="672" y="2688"/>
            <a:chExt cx="288" cy="672"/>
          </a:xfrm>
        </p:grpSpPr>
        <p:sp>
          <p:nvSpPr>
            <p:cNvPr id="28692" name="Rectangle 32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693" name="Line 33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9" name="Text Box 34"/>
          <p:cNvSpPr txBox="1">
            <a:spLocks noChangeArrowheads="1"/>
          </p:cNvSpPr>
          <p:nvPr/>
        </p:nvSpPr>
        <p:spPr bwMode="auto">
          <a:xfrm>
            <a:off x="1143000" y="4038600"/>
            <a:ext cx="11604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/>
              <a:t>079/4154678</a:t>
            </a:r>
          </a:p>
          <a:p>
            <a:pPr algn="r"/>
            <a:r>
              <a:rPr lang="en-US"/>
              <a:t>079/8132627</a:t>
            </a:r>
          </a:p>
        </p:txBody>
      </p:sp>
      <p:sp>
        <p:nvSpPr>
          <p:cNvPr id="28690" name="Line 35"/>
          <p:cNvSpPr>
            <a:spLocks noChangeShapeType="1"/>
          </p:cNvSpPr>
          <p:nvPr/>
        </p:nvSpPr>
        <p:spPr bwMode="auto">
          <a:xfrm flipV="1">
            <a:off x="3235325" y="3886200"/>
            <a:ext cx="1055688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Text Box 36"/>
          <p:cNvSpPr txBox="1">
            <a:spLocks noChangeArrowheads="1"/>
          </p:cNvSpPr>
          <p:nvPr/>
        </p:nvSpPr>
        <p:spPr bwMode="auto">
          <a:xfrm>
            <a:off x="3657600" y="4267200"/>
            <a:ext cx="11604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079/4154678</a:t>
            </a:r>
          </a:p>
          <a:p>
            <a:pPr algn="l"/>
            <a:r>
              <a:rPr lang="en-US"/>
              <a:t>079/8132627</a:t>
            </a:r>
          </a:p>
        </p:txBody>
      </p:sp>
    </p:spTree>
    <p:extLst>
      <p:ext uri="{BB962C8B-B14F-4D97-AF65-F5344CB8AC3E}">
        <p14:creationId xmlns:p14="http://schemas.microsoft.com/office/powerpoint/2010/main" val="337793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8540"/>
            <a:ext cx="8229600" cy="990600"/>
          </a:xfrm>
        </p:spPr>
        <p:txBody>
          <a:bodyPr/>
          <a:lstStyle/>
          <a:p>
            <a:r>
              <a:rPr lang="en-US" dirty="0">
                <a:latin typeface="Helvetica" charset="0"/>
              </a:rPr>
              <a:t>Paging Broadcast</a:t>
            </a: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601788" y="3276600"/>
          <a:ext cx="4556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4" name="Clip" r:id="rId4" imgW="761744" imgH="708421" progId="MS_ClipArt_Gallery.2">
                  <p:embed/>
                </p:oleObj>
              </mc:Choice>
              <mc:Fallback>
                <p:oleObj name="Clip" r:id="rId4" imgW="761744" imgH="70842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3276600"/>
                        <a:ext cx="4556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984250" y="4267200"/>
            <a:ext cx="422275" cy="1066800"/>
            <a:chOff x="672" y="2688"/>
            <a:chExt cx="288" cy="672"/>
          </a:xfrm>
        </p:grpSpPr>
        <p:sp>
          <p:nvSpPr>
            <p:cNvPr id="30760" name="Rectangle 5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61" name="Line 6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5" name="Group 7"/>
          <p:cNvGrpSpPr>
            <a:grpSpLocks/>
          </p:cNvGrpSpPr>
          <p:nvPr/>
        </p:nvGrpSpPr>
        <p:grpSpPr bwMode="auto">
          <a:xfrm>
            <a:off x="2743200" y="4114800"/>
            <a:ext cx="422275" cy="1066800"/>
            <a:chOff x="672" y="2688"/>
            <a:chExt cx="288" cy="672"/>
          </a:xfrm>
        </p:grpSpPr>
        <p:sp>
          <p:nvSpPr>
            <p:cNvPr id="30758" name="Rectangle 8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59" name="Line 9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6" name="Group 10"/>
          <p:cNvGrpSpPr>
            <a:grpSpLocks/>
          </p:cNvGrpSpPr>
          <p:nvPr/>
        </p:nvGrpSpPr>
        <p:grpSpPr bwMode="auto">
          <a:xfrm>
            <a:off x="3235325" y="1447800"/>
            <a:ext cx="422275" cy="1066800"/>
            <a:chOff x="672" y="2688"/>
            <a:chExt cx="288" cy="672"/>
          </a:xfrm>
        </p:grpSpPr>
        <p:sp>
          <p:nvSpPr>
            <p:cNvPr id="30756" name="Rectangle 11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57" name="Line 12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7" name="Group 13"/>
          <p:cNvGrpSpPr>
            <a:grpSpLocks/>
          </p:cNvGrpSpPr>
          <p:nvPr/>
        </p:nvGrpSpPr>
        <p:grpSpPr bwMode="auto">
          <a:xfrm>
            <a:off x="844550" y="1295400"/>
            <a:ext cx="422275" cy="1066800"/>
            <a:chOff x="672" y="2688"/>
            <a:chExt cx="288" cy="672"/>
          </a:xfrm>
        </p:grpSpPr>
        <p:sp>
          <p:nvSpPr>
            <p:cNvPr id="30754" name="Rectangle 14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55" name="Line 15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8" name="Rectangle 16"/>
          <p:cNvSpPr>
            <a:spLocks noChangeArrowheads="1"/>
          </p:cNvSpPr>
          <p:nvPr/>
        </p:nvSpPr>
        <p:spPr bwMode="auto">
          <a:xfrm>
            <a:off x="4502150" y="3200400"/>
            <a:ext cx="1265238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29" name="Line 17"/>
          <p:cNvSpPr>
            <a:spLocks noChangeShapeType="1"/>
          </p:cNvSpPr>
          <p:nvPr/>
        </p:nvSpPr>
        <p:spPr bwMode="auto">
          <a:xfrm>
            <a:off x="4572000" y="3810000"/>
            <a:ext cx="42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8"/>
          <p:cNvSpPr>
            <a:spLocks noChangeShapeType="1"/>
          </p:cNvSpPr>
          <p:nvPr/>
        </p:nvSpPr>
        <p:spPr bwMode="auto">
          <a:xfrm>
            <a:off x="5275263" y="3810000"/>
            <a:ext cx="42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9"/>
          <p:cNvSpPr>
            <a:spLocks noChangeShapeType="1"/>
          </p:cNvSpPr>
          <p:nvPr/>
        </p:nvSpPr>
        <p:spPr bwMode="auto">
          <a:xfrm flipV="1">
            <a:off x="4994275" y="3429000"/>
            <a:ext cx="350838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20"/>
          <p:cNvSpPr>
            <a:spLocks noChangeShapeType="1"/>
          </p:cNvSpPr>
          <p:nvPr/>
        </p:nvSpPr>
        <p:spPr bwMode="auto">
          <a:xfrm flipH="1" flipV="1">
            <a:off x="4924425" y="3429000"/>
            <a:ext cx="350838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3" name="Group 21"/>
          <p:cNvGrpSpPr>
            <a:grpSpLocks/>
          </p:cNvGrpSpPr>
          <p:nvPr/>
        </p:nvGrpSpPr>
        <p:grpSpPr bwMode="auto">
          <a:xfrm>
            <a:off x="7104063" y="3657600"/>
            <a:ext cx="422275" cy="1066800"/>
            <a:chOff x="672" y="2688"/>
            <a:chExt cx="288" cy="672"/>
          </a:xfrm>
        </p:grpSpPr>
        <p:sp>
          <p:nvSpPr>
            <p:cNvPr id="30752" name="Rectangle 22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53" name="Line 23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4" name="Group 24"/>
          <p:cNvGrpSpPr>
            <a:grpSpLocks/>
          </p:cNvGrpSpPr>
          <p:nvPr/>
        </p:nvGrpSpPr>
        <p:grpSpPr bwMode="auto">
          <a:xfrm>
            <a:off x="8440738" y="2514600"/>
            <a:ext cx="422275" cy="1066800"/>
            <a:chOff x="672" y="2688"/>
            <a:chExt cx="288" cy="672"/>
          </a:xfrm>
        </p:grpSpPr>
        <p:sp>
          <p:nvSpPr>
            <p:cNvPr id="30750" name="Rectangle 25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51" name="Line 26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5" name="Group 27"/>
          <p:cNvGrpSpPr>
            <a:grpSpLocks/>
          </p:cNvGrpSpPr>
          <p:nvPr/>
        </p:nvGrpSpPr>
        <p:grpSpPr bwMode="auto">
          <a:xfrm>
            <a:off x="7385050" y="990600"/>
            <a:ext cx="422275" cy="1066800"/>
            <a:chOff x="672" y="2688"/>
            <a:chExt cx="288" cy="672"/>
          </a:xfrm>
        </p:grpSpPr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6" name="Line 30"/>
          <p:cNvSpPr>
            <a:spLocks noChangeShapeType="1"/>
          </p:cNvSpPr>
          <p:nvPr/>
        </p:nvSpPr>
        <p:spPr bwMode="auto">
          <a:xfrm flipH="1" flipV="1">
            <a:off x="4010025" y="2667000"/>
            <a:ext cx="631825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31"/>
          <p:cNvSpPr>
            <a:spLocks noChangeShapeType="1"/>
          </p:cNvSpPr>
          <p:nvPr/>
        </p:nvSpPr>
        <p:spPr bwMode="auto">
          <a:xfrm flipV="1">
            <a:off x="5556250" y="2408238"/>
            <a:ext cx="1266825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32"/>
          <p:cNvSpPr>
            <a:spLocks noChangeShapeType="1"/>
          </p:cNvSpPr>
          <p:nvPr/>
        </p:nvSpPr>
        <p:spPr bwMode="auto">
          <a:xfrm flipV="1">
            <a:off x="5767388" y="3276600"/>
            <a:ext cx="2039937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33"/>
          <p:cNvSpPr>
            <a:spLocks noChangeShapeType="1"/>
          </p:cNvSpPr>
          <p:nvPr/>
        </p:nvSpPr>
        <p:spPr bwMode="auto">
          <a:xfrm>
            <a:off x="5627688" y="3962400"/>
            <a:ext cx="1195387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34"/>
          <p:cNvSpPr>
            <a:spLocks noChangeShapeType="1"/>
          </p:cNvSpPr>
          <p:nvPr/>
        </p:nvSpPr>
        <p:spPr bwMode="auto">
          <a:xfrm flipH="1" flipV="1">
            <a:off x="1547813" y="2438400"/>
            <a:ext cx="2954337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Line 35"/>
          <p:cNvSpPr>
            <a:spLocks noChangeShapeType="1"/>
          </p:cNvSpPr>
          <p:nvPr/>
        </p:nvSpPr>
        <p:spPr bwMode="auto">
          <a:xfrm flipH="1">
            <a:off x="1617663" y="3657600"/>
            <a:ext cx="2884487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Line 36"/>
          <p:cNvSpPr>
            <a:spLocks noChangeShapeType="1"/>
          </p:cNvSpPr>
          <p:nvPr/>
        </p:nvSpPr>
        <p:spPr bwMode="auto">
          <a:xfrm flipH="1">
            <a:off x="3516313" y="3886200"/>
            <a:ext cx="985837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Text Box 37"/>
          <p:cNvSpPr txBox="1">
            <a:spLocks noChangeArrowheads="1"/>
          </p:cNvSpPr>
          <p:nvPr/>
        </p:nvSpPr>
        <p:spPr bwMode="auto">
          <a:xfrm>
            <a:off x="6315075" y="2805113"/>
            <a:ext cx="124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079/8132627?</a:t>
            </a:r>
          </a:p>
        </p:txBody>
      </p:sp>
      <p:sp>
        <p:nvSpPr>
          <p:cNvPr id="30744" name="Text Box 38"/>
          <p:cNvSpPr txBox="1">
            <a:spLocks noChangeArrowheads="1"/>
          </p:cNvSpPr>
          <p:nvPr/>
        </p:nvSpPr>
        <p:spPr bwMode="auto">
          <a:xfrm>
            <a:off x="4430713" y="2514600"/>
            <a:ext cx="124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079/8132627?</a:t>
            </a:r>
          </a:p>
        </p:txBody>
      </p:sp>
      <p:sp>
        <p:nvSpPr>
          <p:cNvPr id="30745" name="Text Box 39"/>
          <p:cNvSpPr txBox="1">
            <a:spLocks noChangeArrowheads="1"/>
          </p:cNvSpPr>
          <p:nvPr/>
        </p:nvSpPr>
        <p:spPr bwMode="auto">
          <a:xfrm>
            <a:off x="2673350" y="3352800"/>
            <a:ext cx="1243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079/8132627?</a:t>
            </a:r>
          </a:p>
        </p:txBody>
      </p:sp>
      <p:sp>
        <p:nvSpPr>
          <p:cNvPr id="30746" name="Text Box 40"/>
          <p:cNvSpPr txBox="1">
            <a:spLocks noChangeArrowheads="1"/>
          </p:cNvSpPr>
          <p:nvPr/>
        </p:nvSpPr>
        <p:spPr bwMode="auto">
          <a:xfrm>
            <a:off x="4010025" y="4267200"/>
            <a:ext cx="1243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079/8132627?</a:t>
            </a:r>
          </a:p>
        </p:txBody>
      </p:sp>
      <p:sp>
        <p:nvSpPr>
          <p:cNvPr id="30747" name="Text Box 41"/>
          <p:cNvSpPr txBox="1">
            <a:spLocks noChangeArrowheads="1"/>
          </p:cNvSpPr>
          <p:nvPr/>
        </p:nvSpPr>
        <p:spPr bwMode="auto">
          <a:xfrm>
            <a:off x="1314450" y="5665788"/>
            <a:ext cx="5129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fr-CH" sz="2000"/>
              <a:t>Note: paging makes sense only over a </a:t>
            </a:r>
            <a:r>
              <a:rPr lang="fr-CH" sz="2000" i="1"/>
              <a:t>small</a:t>
            </a:r>
            <a:r>
              <a:rPr lang="fr-CH" sz="2000"/>
              <a:t> area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723088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8540"/>
            <a:ext cx="8229600" cy="990600"/>
          </a:xfrm>
        </p:spPr>
        <p:txBody>
          <a:bodyPr/>
          <a:lstStyle/>
          <a:p>
            <a:r>
              <a:rPr lang="en-US" dirty="0">
                <a:latin typeface="Helvetica" charset="0"/>
              </a:rPr>
              <a:t>Response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601788" y="3276600"/>
          <a:ext cx="4556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2" name="Clip" r:id="rId4" imgW="761744" imgH="708421" progId="MS_ClipArt_Gallery.2">
                  <p:embed/>
                </p:oleObj>
              </mc:Choice>
              <mc:Fallback>
                <p:oleObj name="Clip" r:id="rId4" imgW="761744" imgH="70842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3276600"/>
                        <a:ext cx="4556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984250" y="4267200"/>
            <a:ext cx="422275" cy="1066800"/>
            <a:chOff x="672" y="2688"/>
            <a:chExt cx="288" cy="672"/>
          </a:xfrm>
        </p:grpSpPr>
        <p:sp>
          <p:nvSpPr>
            <p:cNvPr id="32804" name="Rectangle 5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805" name="Line 6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2743200" y="4114800"/>
            <a:ext cx="422275" cy="1066800"/>
            <a:chOff x="672" y="2688"/>
            <a:chExt cx="288" cy="672"/>
          </a:xfrm>
        </p:grpSpPr>
        <p:sp>
          <p:nvSpPr>
            <p:cNvPr id="32802" name="Rectangle 8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803" name="Line 9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74" name="Group 10"/>
          <p:cNvGrpSpPr>
            <a:grpSpLocks/>
          </p:cNvGrpSpPr>
          <p:nvPr/>
        </p:nvGrpSpPr>
        <p:grpSpPr bwMode="auto">
          <a:xfrm>
            <a:off x="3235325" y="1447800"/>
            <a:ext cx="422275" cy="1066800"/>
            <a:chOff x="672" y="2688"/>
            <a:chExt cx="288" cy="672"/>
          </a:xfrm>
        </p:grpSpPr>
        <p:sp>
          <p:nvSpPr>
            <p:cNvPr id="32800" name="Rectangle 11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801" name="Line 12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75" name="Group 13"/>
          <p:cNvGrpSpPr>
            <a:grpSpLocks/>
          </p:cNvGrpSpPr>
          <p:nvPr/>
        </p:nvGrpSpPr>
        <p:grpSpPr bwMode="auto">
          <a:xfrm>
            <a:off x="844550" y="1295400"/>
            <a:ext cx="422275" cy="1066800"/>
            <a:chOff x="672" y="2688"/>
            <a:chExt cx="288" cy="672"/>
          </a:xfrm>
        </p:grpSpPr>
        <p:sp>
          <p:nvSpPr>
            <p:cNvPr id="32798" name="Rectangle 14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799" name="Line 15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6" name="Rectangle 16"/>
          <p:cNvSpPr>
            <a:spLocks noChangeArrowheads="1"/>
          </p:cNvSpPr>
          <p:nvPr/>
        </p:nvSpPr>
        <p:spPr bwMode="auto">
          <a:xfrm>
            <a:off x="4502150" y="3200400"/>
            <a:ext cx="1265238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777" name="Line 17"/>
          <p:cNvSpPr>
            <a:spLocks noChangeShapeType="1"/>
          </p:cNvSpPr>
          <p:nvPr/>
        </p:nvSpPr>
        <p:spPr bwMode="auto">
          <a:xfrm>
            <a:off x="4572000" y="3810000"/>
            <a:ext cx="42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8"/>
          <p:cNvSpPr>
            <a:spLocks noChangeShapeType="1"/>
          </p:cNvSpPr>
          <p:nvPr/>
        </p:nvSpPr>
        <p:spPr bwMode="auto">
          <a:xfrm>
            <a:off x="5275263" y="3810000"/>
            <a:ext cx="42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9"/>
          <p:cNvSpPr>
            <a:spLocks noChangeShapeType="1"/>
          </p:cNvSpPr>
          <p:nvPr/>
        </p:nvSpPr>
        <p:spPr bwMode="auto">
          <a:xfrm flipV="1">
            <a:off x="4994275" y="3429000"/>
            <a:ext cx="350838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20"/>
          <p:cNvSpPr>
            <a:spLocks noChangeShapeType="1"/>
          </p:cNvSpPr>
          <p:nvPr/>
        </p:nvSpPr>
        <p:spPr bwMode="auto">
          <a:xfrm flipH="1" flipV="1">
            <a:off x="4924425" y="3429000"/>
            <a:ext cx="350838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1" name="Group 21"/>
          <p:cNvGrpSpPr>
            <a:grpSpLocks/>
          </p:cNvGrpSpPr>
          <p:nvPr/>
        </p:nvGrpSpPr>
        <p:grpSpPr bwMode="auto">
          <a:xfrm>
            <a:off x="7104063" y="3657600"/>
            <a:ext cx="422275" cy="1066800"/>
            <a:chOff x="672" y="2688"/>
            <a:chExt cx="288" cy="672"/>
          </a:xfrm>
        </p:grpSpPr>
        <p:sp>
          <p:nvSpPr>
            <p:cNvPr id="32796" name="Rectangle 22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797" name="Line 23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2" name="Group 24"/>
          <p:cNvGrpSpPr>
            <a:grpSpLocks/>
          </p:cNvGrpSpPr>
          <p:nvPr/>
        </p:nvGrpSpPr>
        <p:grpSpPr bwMode="auto">
          <a:xfrm>
            <a:off x="8440738" y="2514600"/>
            <a:ext cx="422275" cy="1066800"/>
            <a:chOff x="672" y="2688"/>
            <a:chExt cx="288" cy="672"/>
          </a:xfrm>
        </p:grpSpPr>
        <p:sp>
          <p:nvSpPr>
            <p:cNvPr id="32794" name="Rectangle 25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795" name="Line 26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3" name="Group 27"/>
          <p:cNvGrpSpPr>
            <a:grpSpLocks/>
          </p:cNvGrpSpPr>
          <p:nvPr/>
        </p:nvGrpSpPr>
        <p:grpSpPr bwMode="auto">
          <a:xfrm>
            <a:off x="7385050" y="990600"/>
            <a:ext cx="422275" cy="1066800"/>
            <a:chOff x="672" y="2688"/>
            <a:chExt cx="288" cy="672"/>
          </a:xfrm>
        </p:grpSpPr>
        <p:sp>
          <p:nvSpPr>
            <p:cNvPr id="32792" name="Rectangle 28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793" name="Line 29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2784" name="Object 30"/>
          <p:cNvGraphicFramePr>
            <a:graphicFrameLocks noChangeAspect="1"/>
          </p:cNvGraphicFramePr>
          <p:nvPr/>
        </p:nvGraphicFramePr>
        <p:xfrm>
          <a:off x="8002588" y="5486400"/>
          <a:ext cx="4556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3" name="Clip" r:id="rId6" imgW="761744" imgH="708421" progId="MS_ClipArt_Gallery.2">
                  <p:embed/>
                </p:oleObj>
              </mc:Choice>
              <mc:Fallback>
                <p:oleObj name="Clip" r:id="rId6" imgW="761744" imgH="70842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2588" y="5486400"/>
                        <a:ext cx="4556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5" name="Line 31"/>
          <p:cNvSpPr>
            <a:spLocks noChangeShapeType="1"/>
          </p:cNvSpPr>
          <p:nvPr/>
        </p:nvSpPr>
        <p:spPr bwMode="auto">
          <a:xfrm flipH="1" flipV="1">
            <a:off x="5908675" y="3733800"/>
            <a:ext cx="1125538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Text Box 32"/>
          <p:cNvSpPr txBox="1">
            <a:spLocks noChangeArrowheads="1"/>
          </p:cNvSpPr>
          <p:nvPr/>
        </p:nvSpPr>
        <p:spPr bwMode="auto">
          <a:xfrm>
            <a:off x="7793038" y="4862513"/>
            <a:ext cx="11604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079/8132627</a:t>
            </a:r>
          </a:p>
        </p:txBody>
      </p:sp>
      <p:sp>
        <p:nvSpPr>
          <p:cNvPr id="32787" name="Text Box 33"/>
          <p:cNvSpPr txBox="1">
            <a:spLocks noChangeArrowheads="1"/>
          </p:cNvSpPr>
          <p:nvPr/>
        </p:nvSpPr>
        <p:spPr bwMode="auto">
          <a:xfrm>
            <a:off x="6189663" y="3429000"/>
            <a:ext cx="11604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079/8132627</a:t>
            </a:r>
          </a:p>
        </p:txBody>
      </p:sp>
      <p:grpSp>
        <p:nvGrpSpPr>
          <p:cNvPr id="32788" name="Group 34"/>
          <p:cNvGrpSpPr>
            <a:grpSpLocks/>
          </p:cNvGrpSpPr>
          <p:nvPr/>
        </p:nvGrpSpPr>
        <p:grpSpPr bwMode="auto">
          <a:xfrm rot="2401763">
            <a:off x="7456488" y="5105400"/>
            <a:ext cx="631825" cy="152400"/>
            <a:chOff x="2640" y="3216"/>
            <a:chExt cx="2112" cy="432"/>
          </a:xfrm>
        </p:grpSpPr>
        <p:sp>
          <p:nvSpPr>
            <p:cNvPr id="32789" name="Line 35"/>
            <p:cNvSpPr>
              <a:spLocks noChangeShapeType="1"/>
            </p:cNvSpPr>
            <p:nvPr/>
          </p:nvSpPr>
          <p:spPr bwMode="auto">
            <a:xfrm flipH="1">
              <a:off x="3360" y="3216"/>
              <a:ext cx="624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Line 36"/>
            <p:cNvSpPr>
              <a:spLocks noChangeShapeType="1"/>
            </p:cNvSpPr>
            <p:nvPr/>
          </p:nvSpPr>
          <p:spPr bwMode="auto">
            <a:xfrm>
              <a:off x="3360" y="3648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Line 37"/>
            <p:cNvSpPr>
              <a:spLocks noChangeShapeType="1"/>
            </p:cNvSpPr>
            <p:nvPr/>
          </p:nvSpPr>
          <p:spPr bwMode="auto">
            <a:xfrm flipH="1">
              <a:off x="2640" y="3216"/>
              <a:ext cx="1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5481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8540"/>
            <a:ext cx="8229600" cy="990600"/>
          </a:xfrm>
        </p:spPr>
        <p:txBody>
          <a:bodyPr/>
          <a:lstStyle/>
          <a:p>
            <a:r>
              <a:rPr lang="en-US" dirty="0">
                <a:latin typeface="Helvetica" charset="0"/>
              </a:rPr>
              <a:t>Channel Assignment</a:t>
            </a:r>
          </a:p>
        </p:txBody>
      </p:sp>
      <p:graphicFrame>
        <p:nvGraphicFramePr>
          <p:cNvPr id="34819" name="Object 1024"/>
          <p:cNvGraphicFramePr>
            <a:graphicFrameLocks noChangeAspect="1"/>
          </p:cNvGraphicFramePr>
          <p:nvPr/>
        </p:nvGraphicFramePr>
        <p:xfrm>
          <a:off x="1812925" y="3352800"/>
          <a:ext cx="4556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6" name="Clip" r:id="rId4" imgW="761744" imgH="708421" progId="MS_ClipArt_Gallery.2">
                  <p:embed/>
                </p:oleObj>
              </mc:Choice>
              <mc:Fallback>
                <p:oleObj name="Clip" r:id="rId4" imgW="761744" imgH="70842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3352800"/>
                        <a:ext cx="45561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984250" y="4267200"/>
            <a:ext cx="422275" cy="1066800"/>
            <a:chOff x="672" y="2688"/>
            <a:chExt cx="288" cy="672"/>
          </a:xfrm>
        </p:grpSpPr>
        <p:sp>
          <p:nvSpPr>
            <p:cNvPr id="34859" name="Rectangle 5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60" name="Line 6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2743200" y="4114800"/>
            <a:ext cx="422275" cy="1066800"/>
            <a:chOff x="672" y="2688"/>
            <a:chExt cx="288" cy="672"/>
          </a:xfrm>
        </p:grpSpPr>
        <p:sp>
          <p:nvSpPr>
            <p:cNvPr id="34857" name="Rectangle 8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58" name="Line 9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2" name="Group 10"/>
          <p:cNvGrpSpPr>
            <a:grpSpLocks/>
          </p:cNvGrpSpPr>
          <p:nvPr/>
        </p:nvGrpSpPr>
        <p:grpSpPr bwMode="auto">
          <a:xfrm>
            <a:off x="3235325" y="1447800"/>
            <a:ext cx="422275" cy="1066800"/>
            <a:chOff x="672" y="2688"/>
            <a:chExt cx="288" cy="672"/>
          </a:xfrm>
        </p:grpSpPr>
        <p:sp>
          <p:nvSpPr>
            <p:cNvPr id="34855" name="Rectangle 11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56" name="Line 12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3" name="Group 13"/>
          <p:cNvGrpSpPr>
            <a:grpSpLocks/>
          </p:cNvGrpSpPr>
          <p:nvPr/>
        </p:nvGrpSpPr>
        <p:grpSpPr bwMode="auto">
          <a:xfrm>
            <a:off x="844550" y="1295400"/>
            <a:ext cx="422275" cy="1066800"/>
            <a:chOff x="672" y="2688"/>
            <a:chExt cx="288" cy="672"/>
          </a:xfrm>
        </p:grpSpPr>
        <p:sp>
          <p:nvSpPr>
            <p:cNvPr id="34853" name="Rectangle 14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54" name="Line 15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4" name="Rectangle 16"/>
          <p:cNvSpPr>
            <a:spLocks noChangeArrowheads="1"/>
          </p:cNvSpPr>
          <p:nvPr/>
        </p:nvSpPr>
        <p:spPr bwMode="auto">
          <a:xfrm>
            <a:off x="4502150" y="3200400"/>
            <a:ext cx="1265238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4825" name="Line 17"/>
          <p:cNvSpPr>
            <a:spLocks noChangeShapeType="1"/>
          </p:cNvSpPr>
          <p:nvPr/>
        </p:nvSpPr>
        <p:spPr bwMode="auto">
          <a:xfrm>
            <a:off x="4572000" y="3810000"/>
            <a:ext cx="42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8"/>
          <p:cNvSpPr>
            <a:spLocks noChangeShapeType="1"/>
          </p:cNvSpPr>
          <p:nvPr/>
        </p:nvSpPr>
        <p:spPr bwMode="auto">
          <a:xfrm>
            <a:off x="5275263" y="3810000"/>
            <a:ext cx="42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9"/>
          <p:cNvSpPr>
            <a:spLocks noChangeShapeType="1"/>
          </p:cNvSpPr>
          <p:nvPr/>
        </p:nvSpPr>
        <p:spPr bwMode="auto">
          <a:xfrm flipV="1">
            <a:off x="4994275" y="3429000"/>
            <a:ext cx="350838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20"/>
          <p:cNvSpPr>
            <a:spLocks noChangeShapeType="1"/>
          </p:cNvSpPr>
          <p:nvPr/>
        </p:nvSpPr>
        <p:spPr bwMode="auto">
          <a:xfrm flipH="1" flipV="1">
            <a:off x="4924425" y="3429000"/>
            <a:ext cx="350838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9" name="Group 21"/>
          <p:cNvGrpSpPr>
            <a:grpSpLocks/>
          </p:cNvGrpSpPr>
          <p:nvPr/>
        </p:nvGrpSpPr>
        <p:grpSpPr bwMode="auto">
          <a:xfrm>
            <a:off x="7104063" y="3657600"/>
            <a:ext cx="422275" cy="1066800"/>
            <a:chOff x="672" y="2688"/>
            <a:chExt cx="288" cy="672"/>
          </a:xfrm>
        </p:grpSpPr>
        <p:sp>
          <p:nvSpPr>
            <p:cNvPr id="34851" name="Rectangle 22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52" name="Line 23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30" name="Group 24"/>
          <p:cNvGrpSpPr>
            <a:grpSpLocks/>
          </p:cNvGrpSpPr>
          <p:nvPr/>
        </p:nvGrpSpPr>
        <p:grpSpPr bwMode="auto">
          <a:xfrm>
            <a:off x="8440738" y="2514600"/>
            <a:ext cx="422275" cy="1066800"/>
            <a:chOff x="672" y="2688"/>
            <a:chExt cx="288" cy="672"/>
          </a:xfrm>
        </p:grpSpPr>
        <p:sp>
          <p:nvSpPr>
            <p:cNvPr id="34849" name="Rectangle 25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50" name="Line 26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31" name="Group 27"/>
          <p:cNvGrpSpPr>
            <a:grpSpLocks/>
          </p:cNvGrpSpPr>
          <p:nvPr/>
        </p:nvGrpSpPr>
        <p:grpSpPr bwMode="auto">
          <a:xfrm>
            <a:off x="7385050" y="990600"/>
            <a:ext cx="422275" cy="1066800"/>
            <a:chOff x="672" y="2688"/>
            <a:chExt cx="288" cy="672"/>
          </a:xfrm>
        </p:grpSpPr>
        <p:sp>
          <p:nvSpPr>
            <p:cNvPr id="34847" name="Rectangle 28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48" name="Line 29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4832" name="Object 1025"/>
          <p:cNvGraphicFramePr>
            <a:graphicFrameLocks noChangeAspect="1"/>
          </p:cNvGraphicFramePr>
          <p:nvPr/>
        </p:nvGraphicFramePr>
        <p:xfrm>
          <a:off x="8002588" y="5486400"/>
          <a:ext cx="4556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7" name="Clip" r:id="rId6" imgW="761744" imgH="708421" progId="MS_ClipArt_Gallery.2">
                  <p:embed/>
                </p:oleObj>
              </mc:Choice>
              <mc:Fallback>
                <p:oleObj name="Clip" r:id="rId6" imgW="761744" imgH="70842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2588" y="5486400"/>
                        <a:ext cx="4556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3" name="Line 31"/>
          <p:cNvSpPr>
            <a:spLocks noChangeShapeType="1"/>
          </p:cNvSpPr>
          <p:nvPr/>
        </p:nvSpPr>
        <p:spPr bwMode="auto">
          <a:xfrm flipH="1" flipV="1">
            <a:off x="5908675" y="3733800"/>
            <a:ext cx="1125538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34" name="Group 32"/>
          <p:cNvGrpSpPr>
            <a:grpSpLocks/>
          </p:cNvGrpSpPr>
          <p:nvPr/>
        </p:nvGrpSpPr>
        <p:grpSpPr bwMode="auto">
          <a:xfrm rot="2401763">
            <a:off x="2251075" y="3886200"/>
            <a:ext cx="633413" cy="152400"/>
            <a:chOff x="2640" y="3216"/>
            <a:chExt cx="2112" cy="432"/>
          </a:xfrm>
        </p:grpSpPr>
        <p:sp>
          <p:nvSpPr>
            <p:cNvPr id="34844" name="Line 33"/>
            <p:cNvSpPr>
              <a:spLocks noChangeShapeType="1"/>
            </p:cNvSpPr>
            <p:nvPr/>
          </p:nvSpPr>
          <p:spPr bwMode="auto">
            <a:xfrm flipH="1">
              <a:off x="3360" y="3216"/>
              <a:ext cx="624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Line 34"/>
            <p:cNvSpPr>
              <a:spLocks noChangeShapeType="1"/>
            </p:cNvSpPr>
            <p:nvPr/>
          </p:nvSpPr>
          <p:spPr bwMode="auto">
            <a:xfrm>
              <a:off x="3360" y="3648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Line 35"/>
            <p:cNvSpPr>
              <a:spLocks noChangeShapeType="1"/>
            </p:cNvSpPr>
            <p:nvPr/>
          </p:nvSpPr>
          <p:spPr bwMode="auto">
            <a:xfrm flipH="1">
              <a:off x="2640" y="3216"/>
              <a:ext cx="1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35" name="Group 36"/>
          <p:cNvGrpSpPr>
            <a:grpSpLocks/>
          </p:cNvGrpSpPr>
          <p:nvPr/>
        </p:nvGrpSpPr>
        <p:grpSpPr bwMode="auto">
          <a:xfrm rot="2401763">
            <a:off x="7526338" y="5029200"/>
            <a:ext cx="633412" cy="152400"/>
            <a:chOff x="2640" y="3216"/>
            <a:chExt cx="2112" cy="432"/>
          </a:xfrm>
        </p:grpSpPr>
        <p:sp>
          <p:nvSpPr>
            <p:cNvPr id="34841" name="Line 37"/>
            <p:cNvSpPr>
              <a:spLocks noChangeShapeType="1"/>
            </p:cNvSpPr>
            <p:nvPr/>
          </p:nvSpPr>
          <p:spPr bwMode="auto">
            <a:xfrm flipH="1">
              <a:off x="3360" y="3216"/>
              <a:ext cx="624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Line 38"/>
            <p:cNvSpPr>
              <a:spLocks noChangeShapeType="1"/>
            </p:cNvSpPr>
            <p:nvPr/>
          </p:nvSpPr>
          <p:spPr bwMode="auto">
            <a:xfrm>
              <a:off x="3360" y="3648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Line 39"/>
            <p:cNvSpPr>
              <a:spLocks noChangeShapeType="1"/>
            </p:cNvSpPr>
            <p:nvPr/>
          </p:nvSpPr>
          <p:spPr bwMode="auto">
            <a:xfrm flipH="1">
              <a:off x="2640" y="3216"/>
              <a:ext cx="1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6" name="Line 40"/>
          <p:cNvSpPr>
            <a:spLocks noChangeShapeType="1"/>
          </p:cNvSpPr>
          <p:nvPr/>
        </p:nvSpPr>
        <p:spPr bwMode="auto">
          <a:xfrm rot="7276670" flipH="1" flipV="1">
            <a:off x="3224213" y="3944937"/>
            <a:ext cx="1219200" cy="492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Text Box 41"/>
          <p:cNvSpPr txBox="1">
            <a:spLocks noChangeArrowheads="1"/>
          </p:cNvSpPr>
          <p:nvPr/>
        </p:nvSpPr>
        <p:spPr bwMode="auto">
          <a:xfrm>
            <a:off x="1814513" y="3948113"/>
            <a:ext cx="7953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Channel</a:t>
            </a:r>
          </a:p>
          <a:p>
            <a:r>
              <a:rPr lang="en-US"/>
              <a:t>47</a:t>
            </a:r>
          </a:p>
        </p:txBody>
      </p:sp>
      <p:sp>
        <p:nvSpPr>
          <p:cNvPr id="34838" name="Text Box 42"/>
          <p:cNvSpPr txBox="1">
            <a:spLocks noChangeArrowheads="1"/>
          </p:cNvSpPr>
          <p:nvPr/>
        </p:nvSpPr>
        <p:spPr bwMode="auto">
          <a:xfrm>
            <a:off x="3376613" y="3657600"/>
            <a:ext cx="7953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Channel</a:t>
            </a:r>
          </a:p>
          <a:p>
            <a:r>
              <a:rPr lang="en-US"/>
              <a:t>47</a:t>
            </a:r>
          </a:p>
        </p:txBody>
      </p:sp>
      <p:sp>
        <p:nvSpPr>
          <p:cNvPr id="34839" name="Text Box 43"/>
          <p:cNvSpPr txBox="1">
            <a:spLocks noChangeArrowheads="1"/>
          </p:cNvSpPr>
          <p:nvPr/>
        </p:nvSpPr>
        <p:spPr bwMode="auto">
          <a:xfrm>
            <a:off x="5838825" y="3962400"/>
            <a:ext cx="795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Channel</a:t>
            </a:r>
          </a:p>
          <a:p>
            <a:r>
              <a:rPr lang="en-US"/>
              <a:t>68</a:t>
            </a:r>
          </a:p>
        </p:txBody>
      </p:sp>
      <p:sp>
        <p:nvSpPr>
          <p:cNvPr id="34840" name="Text Box 44"/>
          <p:cNvSpPr txBox="1">
            <a:spLocks noChangeArrowheads="1"/>
          </p:cNvSpPr>
          <p:nvPr/>
        </p:nvSpPr>
        <p:spPr bwMode="auto">
          <a:xfrm>
            <a:off x="6962775" y="4953000"/>
            <a:ext cx="7969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Channel</a:t>
            </a:r>
          </a:p>
          <a:p>
            <a:r>
              <a:rPr lang="en-US"/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3324146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8540"/>
            <a:ext cx="8229600" cy="990600"/>
          </a:xfrm>
        </p:spPr>
        <p:txBody>
          <a:bodyPr/>
          <a:lstStyle/>
          <a:p>
            <a:r>
              <a:rPr lang="en-US" dirty="0">
                <a:latin typeface="Helvetica" charset="0"/>
              </a:rPr>
              <a:t>Conversation</a:t>
            </a:r>
          </a:p>
        </p:txBody>
      </p:sp>
      <p:graphicFrame>
        <p:nvGraphicFramePr>
          <p:cNvPr id="36867" name="Object 1024"/>
          <p:cNvGraphicFramePr>
            <a:graphicFrameLocks noChangeAspect="1"/>
          </p:cNvGraphicFramePr>
          <p:nvPr/>
        </p:nvGraphicFramePr>
        <p:xfrm>
          <a:off x="1812925" y="3352800"/>
          <a:ext cx="4556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10" name="Clip" r:id="rId4" imgW="761744" imgH="708421" progId="MS_ClipArt_Gallery.2">
                  <p:embed/>
                </p:oleObj>
              </mc:Choice>
              <mc:Fallback>
                <p:oleObj name="Clip" r:id="rId4" imgW="761744" imgH="70842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3352800"/>
                        <a:ext cx="45561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984250" y="4267200"/>
            <a:ext cx="422275" cy="1066800"/>
            <a:chOff x="672" y="2688"/>
            <a:chExt cx="288" cy="672"/>
          </a:xfrm>
        </p:grpSpPr>
        <p:sp>
          <p:nvSpPr>
            <p:cNvPr id="36904" name="Rectangle 5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905" name="Line 6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69" name="Group 7"/>
          <p:cNvGrpSpPr>
            <a:grpSpLocks/>
          </p:cNvGrpSpPr>
          <p:nvPr/>
        </p:nvGrpSpPr>
        <p:grpSpPr bwMode="auto">
          <a:xfrm>
            <a:off x="2743200" y="4114800"/>
            <a:ext cx="422275" cy="1066800"/>
            <a:chOff x="672" y="2688"/>
            <a:chExt cx="288" cy="672"/>
          </a:xfrm>
        </p:grpSpPr>
        <p:sp>
          <p:nvSpPr>
            <p:cNvPr id="36902" name="Rectangle 8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903" name="Line 9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70" name="Group 10"/>
          <p:cNvGrpSpPr>
            <a:grpSpLocks/>
          </p:cNvGrpSpPr>
          <p:nvPr/>
        </p:nvGrpSpPr>
        <p:grpSpPr bwMode="auto">
          <a:xfrm>
            <a:off x="3235325" y="1447800"/>
            <a:ext cx="422275" cy="1066800"/>
            <a:chOff x="672" y="2688"/>
            <a:chExt cx="288" cy="672"/>
          </a:xfrm>
        </p:grpSpPr>
        <p:sp>
          <p:nvSpPr>
            <p:cNvPr id="36900" name="Rectangle 11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901" name="Line 12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71" name="Group 13"/>
          <p:cNvGrpSpPr>
            <a:grpSpLocks/>
          </p:cNvGrpSpPr>
          <p:nvPr/>
        </p:nvGrpSpPr>
        <p:grpSpPr bwMode="auto">
          <a:xfrm>
            <a:off x="844550" y="1295400"/>
            <a:ext cx="422275" cy="1066800"/>
            <a:chOff x="672" y="2688"/>
            <a:chExt cx="288" cy="672"/>
          </a:xfrm>
        </p:grpSpPr>
        <p:sp>
          <p:nvSpPr>
            <p:cNvPr id="36898" name="Rectangle 14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99" name="Line 15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72" name="Group 16"/>
          <p:cNvGrpSpPr>
            <a:grpSpLocks/>
          </p:cNvGrpSpPr>
          <p:nvPr/>
        </p:nvGrpSpPr>
        <p:grpSpPr bwMode="auto">
          <a:xfrm>
            <a:off x="4502150" y="3200400"/>
            <a:ext cx="1265238" cy="762000"/>
            <a:chOff x="3072" y="2016"/>
            <a:chExt cx="864" cy="480"/>
          </a:xfrm>
        </p:grpSpPr>
        <p:sp>
          <p:nvSpPr>
            <p:cNvPr id="36893" name="Rectangle 17"/>
            <p:cNvSpPr>
              <a:spLocks noChangeArrowheads="1"/>
            </p:cNvSpPr>
            <p:nvPr/>
          </p:nvSpPr>
          <p:spPr bwMode="auto">
            <a:xfrm>
              <a:off x="3072" y="2016"/>
              <a:ext cx="864" cy="48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94" name="Line 18"/>
            <p:cNvSpPr>
              <a:spLocks noChangeShapeType="1"/>
            </p:cNvSpPr>
            <p:nvPr/>
          </p:nvSpPr>
          <p:spPr bwMode="auto">
            <a:xfrm>
              <a:off x="3120" y="240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5" name="Line 19"/>
            <p:cNvSpPr>
              <a:spLocks noChangeShapeType="1"/>
            </p:cNvSpPr>
            <p:nvPr/>
          </p:nvSpPr>
          <p:spPr bwMode="auto">
            <a:xfrm>
              <a:off x="3600" y="2400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Line 20"/>
            <p:cNvSpPr>
              <a:spLocks noChangeShapeType="1"/>
            </p:cNvSpPr>
            <p:nvPr/>
          </p:nvSpPr>
          <p:spPr bwMode="auto">
            <a:xfrm flipV="1">
              <a:off x="3408" y="2160"/>
              <a:ext cx="24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7" name="Line 21"/>
            <p:cNvSpPr>
              <a:spLocks noChangeShapeType="1"/>
            </p:cNvSpPr>
            <p:nvPr/>
          </p:nvSpPr>
          <p:spPr bwMode="auto">
            <a:xfrm flipH="1" flipV="1">
              <a:off x="3360" y="2160"/>
              <a:ext cx="24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73" name="Group 22"/>
          <p:cNvGrpSpPr>
            <a:grpSpLocks/>
          </p:cNvGrpSpPr>
          <p:nvPr/>
        </p:nvGrpSpPr>
        <p:grpSpPr bwMode="auto">
          <a:xfrm>
            <a:off x="7104063" y="3657600"/>
            <a:ext cx="422275" cy="1066800"/>
            <a:chOff x="672" y="2688"/>
            <a:chExt cx="288" cy="672"/>
          </a:xfrm>
        </p:grpSpPr>
        <p:sp>
          <p:nvSpPr>
            <p:cNvPr id="36891" name="Rectangle 23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92" name="Line 24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74" name="Group 25"/>
          <p:cNvGrpSpPr>
            <a:grpSpLocks/>
          </p:cNvGrpSpPr>
          <p:nvPr/>
        </p:nvGrpSpPr>
        <p:grpSpPr bwMode="auto">
          <a:xfrm>
            <a:off x="8440738" y="2514600"/>
            <a:ext cx="422275" cy="1066800"/>
            <a:chOff x="672" y="2688"/>
            <a:chExt cx="288" cy="672"/>
          </a:xfrm>
        </p:grpSpPr>
        <p:sp>
          <p:nvSpPr>
            <p:cNvPr id="36889" name="Rectangle 26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90" name="Line 27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75" name="Group 28"/>
          <p:cNvGrpSpPr>
            <a:grpSpLocks/>
          </p:cNvGrpSpPr>
          <p:nvPr/>
        </p:nvGrpSpPr>
        <p:grpSpPr bwMode="auto">
          <a:xfrm>
            <a:off x="7385050" y="990600"/>
            <a:ext cx="422275" cy="1066800"/>
            <a:chOff x="672" y="2688"/>
            <a:chExt cx="288" cy="672"/>
          </a:xfrm>
        </p:grpSpPr>
        <p:sp>
          <p:nvSpPr>
            <p:cNvPr id="36887" name="Rectangle 29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888" name="Line 30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6876" name="Object 1025"/>
          <p:cNvGraphicFramePr>
            <a:graphicFrameLocks noChangeAspect="1"/>
          </p:cNvGraphicFramePr>
          <p:nvPr/>
        </p:nvGraphicFramePr>
        <p:xfrm>
          <a:off x="8002588" y="5486400"/>
          <a:ext cx="4556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11" name="Clip" r:id="rId6" imgW="761744" imgH="708421" progId="MS_ClipArt_Gallery.2">
                  <p:embed/>
                </p:oleObj>
              </mc:Choice>
              <mc:Fallback>
                <p:oleObj name="Clip" r:id="rId6" imgW="761744" imgH="70842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2588" y="5486400"/>
                        <a:ext cx="4556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7" name="Line 32"/>
          <p:cNvSpPr>
            <a:spLocks noChangeShapeType="1"/>
          </p:cNvSpPr>
          <p:nvPr/>
        </p:nvSpPr>
        <p:spPr bwMode="auto">
          <a:xfrm flipH="1" flipV="1">
            <a:off x="5908675" y="3733800"/>
            <a:ext cx="1125538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8" name="Group 33"/>
          <p:cNvGrpSpPr>
            <a:grpSpLocks/>
          </p:cNvGrpSpPr>
          <p:nvPr/>
        </p:nvGrpSpPr>
        <p:grpSpPr bwMode="auto">
          <a:xfrm rot="2401763">
            <a:off x="2251075" y="3886200"/>
            <a:ext cx="633413" cy="152400"/>
            <a:chOff x="2640" y="3216"/>
            <a:chExt cx="2112" cy="432"/>
          </a:xfrm>
        </p:grpSpPr>
        <p:sp>
          <p:nvSpPr>
            <p:cNvPr id="36884" name="Line 34"/>
            <p:cNvSpPr>
              <a:spLocks noChangeShapeType="1"/>
            </p:cNvSpPr>
            <p:nvPr/>
          </p:nvSpPr>
          <p:spPr bwMode="auto">
            <a:xfrm flipH="1">
              <a:off x="3360" y="3216"/>
              <a:ext cx="624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Line 35"/>
            <p:cNvSpPr>
              <a:spLocks noChangeShapeType="1"/>
            </p:cNvSpPr>
            <p:nvPr/>
          </p:nvSpPr>
          <p:spPr bwMode="auto">
            <a:xfrm>
              <a:off x="3360" y="3648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Line 36"/>
            <p:cNvSpPr>
              <a:spLocks noChangeShapeType="1"/>
            </p:cNvSpPr>
            <p:nvPr/>
          </p:nvSpPr>
          <p:spPr bwMode="auto">
            <a:xfrm flipH="1">
              <a:off x="2640" y="3216"/>
              <a:ext cx="1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79" name="Group 37"/>
          <p:cNvGrpSpPr>
            <a:grpSpLocks/>
          </p:cNvGrpSpPr>
          <p:nvPr/>
        </p:nvGrpSpPr>
        <p:grpSpPr bwMode="auto">
          <a:xfrm rot="2401763">
            <a:off x="7526338" y="5029200"/>
            <a:ext cx="633412" cy="152400"/>
            <a:chOff x="2640" y="3216"/>
            <a:chExt cx="2112" cy="432"/>
          </a:xfrm>
        </p:grpSpPr>
        <p:sp>
          <p:nvSpPr>
            <p:cNvPr id="36881" name="Line 38"/>
            <p:cNvSpPr>
              <a:spLocks noChangeShapeType="1"/>
            </p:cNvSpPr>
            <p:nvPr/>
          </p:nvSpPr>
          <p:spPr bwMode="auto">
            <a:xfrm flipH="1">
              <a:off x="3360" y="3216"/>
              <a:ext cx="624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39"/>
            <p:cNvSpPr>
              <a:spLocks noChangeShapeType="1"/>
            </p:cNvSpPr>
            <p:nvPr/>
          </p:nvSpPr>
          <p:spPr bwMode="auto">
            <a:xfrm>
              <a:off x="3360" y="3648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40"/>
            <p:cNvSpPr>
              <a:spLocks noChangeShapeType="1"/>
            </p:cNvSpPr>
            <p:nvPr/>
          </p:nvSpPr>
          <p:spPr bwMode="auto">
            <a:xfrm flipH="1">
              <a:off x="2640" y="3216"/>
              <a:ext cx="1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80" name="Line 41"/>
          <p:cNvSpPr>
            <a:spLocks noChangeShapeType="1"/>
          </p:cNvSpPr>
          <p:nvPr/>
        </p:nvSpPr>
        <p:spPr bwMode="auto">
          <a:xfrm rot="7276670" flipH="1" flipV="1">
            <a:off x="3224213" y="3944937"/>
            <a:ext cx="1219200" cy="492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92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ight Arrow 47"/>
          <p:cNvSpPr/>
          <p:nvPr/>
        </p:nvSpPr>
        <p:spPr bwMode="auto">
          <a:xfrm rot="16442766">
            <a:off x="4585493" y="3050382"/>
            <a:ext cx="3579813" cy="311150"/>
          </a:xfrm>
          <a:prstGeom prst="rightArrow">
            <a:avLst>
              <a:gd name="adj1" fmla="val 50000"/>
              <a:gd name="adj2" fmla="val 14733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216"/>
            <a:ext cx="8229600" cy="990600"/>
          </a:xfrm>
        </p:spPr>
        <p:txBody>
          <a:bodyPr/>
          <a:lstStyle/>
          <a:p>
            <a:r>
              <a:rPr lang="en-US" dirty="0">
                <a:latin typeface="Helvetica" charset="0"/>
              </a:rPr>
              <a:t>Handoff (or Handover)</a:t>
            </a:r>
          </a:p>
        </p:txBody>
      </p:sp>
      <p:graphicFrame>
        <p:nvGraphicFramePr>
          <p:cNvPr id="38916" name="Object 1024"/>
          <p:cNvGraphicFramePr>
            <a:graphicFrameLocks noChangeAspect="1"/>
          </p:cNvGraphicFramePr>
          <p:nvPr/>
        </p:nvGraphicFramePr>
        <p:xfrm>
          <a:off x="1812925" y="3352800"/>
          <a:ext cx="4556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4" name="Clip" r:id="rId4" imgW="761744" imgH="708421" progId="MS_ClipArt_Gallery.2">
                  <p:embed/>
                </p:oleObj>
              </mc:Choice>
              <mc:Fallback>
                <p:oleObj name="Clip" r:id="rId4" imgW="761744" imgH="70842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3352800"/>
                        <a:ext cx="45561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17" name="Group 4"/>
          <p:cNvGrpSpPr>
            <a:grpSpLocks/>
          </p:cNvGrpSpPr>
          <p:nvPr/>
        </p:nvGrpSpPr>
        <p:grpSpPr bwMode="auto">
          <a:xfrm>
            <a:off x="984250" y="4267200"/>
            <a:ext cx="422275" cy="1066800"/>
            <a:chOff x="672" y="2688"/>
            <a:chExt cx="288" cy="672"/>
          </a:xfrm>
        </p:grpSpPr>
        <p:sp>
          <p:nvSpPr>
            <p:cNvPr id="38957" name="Rectangle 5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58" name="Line 6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18" name="Group 7"/>
          <p:cNvGrpSpPr>
            <a:grpSpLocks/>
          </p:cNvGrpSpPr>
          <p:nvPr/>
        </p:nvGrpSpPr>
        <p:grpSpPr bwMode="auto">
          <a:xfrm>
            <a:off x="2743200" y="4114800"/>
            <a:ext cx="422275" cy="1066800"/>
            <a:chOff x="672" y="2688"/>
            <a:chExt cx="288" cy="672"/>
          </a:xfrm>
        </p:grpSpPr>
        <p:sp>
          <p:nvSpPr>
            <p:cNvPr id="38955" name="Rectangle 8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56" name="Line 9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19" name="Group 10"/>
          <p:cNvGrpSpPr>
            <a:grpSpLocks/>
          </p:cNvGrpSpPr>
          <p:nvPr/>
        </p:nvGrpSpPr>
        <p:grpSpPr bwMode="auto">
          <a:xfrm>
            <a:off x="3235325" y="1447800"/>
            <a:ext cx="422275" cy="1066800"/>
            <a:chOff x="672" y="2688"/>
            <a:chExt cx="288" cy="672"/>
          </a:xfrm>
        </p:grpSpPr>
        <p:sp>
          <p:nvSpPr>
            <p:cNvPr id="38953" name="Rectangle 11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54" name="Line 12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20" name="Group 13"/>
          <p:cNvGrpSpPr>
            <a:grpSpLocks/>
          </p:cNvGrpSpPr>
          <p:nvPr/>
        </p:nvGrpSpPr>
        <p:grpSpPr bwMode="auto">
          <a:xfrm>
            <a:off x="844550" y="1295400"/>
            <a:ext cx="422275" cy="1066800"/>
            <a:chOff x="672" y="2688"/>
            <a:chExt cx="288" cy="672"/>
          </a:xfrm>
        </p:grpSpPr>
        <p:sp>
          <p:nvSpPr>
            <p:cNvPr id="38951" name="Rectangle 14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52" name="Line 15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21" name="Rectangle 16"/>
          <p:cNvSpPr>
            <a:spLocks noChangeArrowheads="1"/>
          </p:cNvSpPr>
          <p:nvPr/>
        </p:nvSpPr>
        <p:spPr bwMode="auto">
          <a:xfrm>
            <a:off x="4502150" y="3200400"/>
            <a:ext cx="1265238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8922" name="Line 17"/>
          <p:cNvSpPr>
            <a:spLocks noChangeShapeType="1"/>
          </p:cNvSpPr>
          <p:nvPr/>
        </p:nvSpPr>
        <p:spPr bwMode="auto">
          <a:xfrm>
            <a:off x="4572000" y="3810000"/>
            <a:ext cx="42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8"/>
          <p:cNvSpPr>
            <a:spLocks noChangeShapeType="1"/>
          </p:cNvSpPr>
          <p:nvPr/>
        </p:nvSpPr>
        <p:spPr bwMode="auto">
          <a:xfrm>
            <a:off x="5275263" y="3810000"/>
            <a:ext cx="422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9"/>
          <p:cNvSpPr>
            <a:spLocks noChangeShapeType="1"/>
          </p:cNvSpPr>
          <p:nvPr/>
        </p:nvSpPr>
        <p:spPr bwMode="auto">
          <a:xfrm flipV="1">
            <a:off x="4994275" y="3429000"/>
            <a:ext cx="350838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20"/>
          <p:cNvSpPr>
            <a:spLocks noChangeShapeType="1"/>
          </p:cNvSpPr>
          <p:nvPr/>
        </p:nvSpPr>
        <p:spPr bwMode="auto">
          <a:xfrm flipH="1" flipV="1">
            <a:off x="4924425" y="3429000"/>
            <a:ext cx="350838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26" name="Group 21"/>
          <p:cNvGrpSpPr>
            <a:grpSpLocks/>
          </p:cNvGrpSpPr>
          <p:nvPr/>
        </p:nvGrpSpPr>
        <p:grpSpPr bwMode="auto">
          <a:xfrm>
            <a:off x="7104063" y="3657600"/>
            <a:ext cx="422275" cy="1066800"/>
            <a:chOff x="672" y="2688"/>
            <a:chExt cx="288" cy="672"/>
          </a:xfrm>
        </p:grpSpPr>
        <p:sp>
          <p:nvSpPr>
            <p:cNvPr id="38949" name="Rectangle 22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50" name="Line 23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27" name="Group 24"/>
          <p:cNvGrpSpPr>
            <a:grpSpLocks/>
          </p:cNvGrpSpPr>
          <p:nvPr/>
        </p:nvGrpSpPr>
        <p:grpSpPr bwMode="auto">
          <a:xfrm>
            <a:off x="8440738" y="2514600"/>
            <a:ext cx="422275" cy="1066800"/>
            <a:chOff x="672" y="2688"/>
            <a:chExt cx="288" cy="672"/>
          </a:xfrm>
        </p:grpSpPr>
        <p:sp>
          <p:nvSpPr>
            <p:cNvPr id="38947" name="Rectangle 25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48" name="Line 26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28" name="Group 27"/>
          <p:cNvGrpSpPr>
            <a:grpSpLocks/>
          </p:cNvGrpSpPr>
          <p:nvPr/>
        </p:nvGrpSpPr>
        <p:grpSpPr bwMode="auto">
          <a:xfrm>
            <a:off x="7385050" y="990600"/>
            <a:ext cx="422275" cy="1066800"/>
            <a:chOff x="672" y="2688"/>
            <a:chExt cx="288" cy="672"/>
          </a:xfrm>
        </p:grpSpPr>
        <p:sp>
          <p:nvSpPr>
            <p:cNvPr id="38945" name="Rectangle 28"/>
            <p:cNvSpPr>
              <a:spLocks noChangeArrowheads="1"/>
            </p:cNvSpPr>
            <p:nvPr/>
          </p:nvSpPr>
          <p:spPr bwMode="auto">
            <a:xfrm>
              <a:off x="672" y="2976"/>
              <a:ext cx="28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946" name="Line 29"/>
            <p:cNvSpPr>
              <a:spLocks noChangeShapeType="1"/>
            </p:cNvSpPr>
            <p:nvPr/>
          </p:nvSpPr>
          <p:spPr bwMode="auto">
            <a:xfrm>
              <a:off x="768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Line 31"/>
          <p:cNvSpPr>
            <a:spLocks noChangeShapeType="1"/>
          </p:cNvSpPr>
          <p:nvPr/>
        </p:nvSpPr>
        <p:spPr bwMode="auto">
          <a:xfrm flipH="1">
            <a:off x="5919788" y="2133600"/>
            <a:ext cx="1254125" cy="1295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30" name="Group 32"/>
          <p:cNvGrpSpPr>
            <a:grpSpLocks/>
          </p:cNvGrpSpPr>
          <p:nvPr/>
        </p:nvGrpSpPr>
        <p:grpSpPr bwMode="auto">
          <a:xfrm rot="2401763">
            <a:off x="2251075" y="3886200"/>
            <a:ext cx="633413" cy="152400"/>
            <a:chOff x="2640" y="3216"/>
            <a:chExt cx="2112" cy="432"/>
          </a:xfrm>
        </p:grpSpPr>
        <p:sp>
          <p:nvSpPr>
            <p:cNvPr id="38942" name="Line 33"/>
            <p:cNvSpPr>
              <a:spLocks noChangeShapeType="1"/>
            </p:cNvSpPr>
            <p:nvPr/>
          </p:nvSpPr>
          <p:spPr bwMode="auto">
            <a:xfrm flipH="1">
              <a:off x="3360" y="3216"/>
              <a:ext cx="624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Line 34"/>
            <p:cNvSpPr>
              <a:spLocks noChangeShapeType="1"/>
            </p:cNvSpPr>
            <p:nvPr/>
          </p:nvSpPr>
          <p:spPr bwMode="auto">
            <a:xfrm>
              <a:off x="3360" y="3648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4" name="Line 35"/>
            <p:cNvSpPr>
              <a:spLocks noChangeShapeType="1"/>
            </p:cNvSpPr>
            <p:nvPr/>
          </p:nvSpPr>
          <p:spPr bwMode="auto">
            <a:xfrm flipH="1">
              <a:off x="2640" y="3216"/>
              <a:ext cx="1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36"/>
          <p:cNvGrpSpPr>
            <a:grpSpLocks/>
          </p:cNvGrpSpPr>
          <p:nvPr/>
        </p:nvGrpSpPr>
        <p:grpSpPr bwMode="auto">
          <a:xfrm rot="90855">
            <a:off x="6681788" y="1143000"/>
            <a:ext cx="633412" cy="152400"/>
            <a:chOff x="2640" y="3216"/>
            <a:chExt cx="2112" cy="432"/>
          </a:xfrm>
        </p:grpSpPr>
        <p:sp>
          <p:nvSpPr>
            <p:cNvPr id="38939" name="Line 37"/>
            <p:cNvSpPr>
              <a:spLocks noChangeShapeType="1"/>
            </p:cNvSpPr>
            <p:nvPr/>
          </p:nvSpPr>
          <p:spPr bwMode="auto">
            <a:xfrm flipH="1">
              <a:off x="3360" y="3216"/>
              <a:ext cx="624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Line 38"/>
            <p:cNvSpPr>
              <a:spLocks noChangeShapeType="1"/>
            </p:cNvSpPr>
            <p:nvPr/>
          </p:nvSpPr>
          <p:spPr bwMode="auto">
            <a:xfrm>
              <a:off x="3360" y="3648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1" name="Line 39"/>
            <p:cNvSpPr>
              <a:spLocks noChangeShapeType="1"/>
            </p:cNvSpPr>
            <p:nvPr/>
          </p:nvSpPr>
          <p:spPr bwMode="auto">
            <a:xfrm flipH="1">
              <a:off x="2640" y="3216"/>
              <a:ext cx="1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32" name="Line 40"/>
          <p:cNvSpPr>
            <a:spLocks noChangeShapeType="1"/>
          </p:cNvSpPr>
          <p:nvPr/>
        </p:nvSpPr>
        <p:spPr bwMode="auto">
          <a:xfrm rot="7276670" flipH="1" flipV="1">
            <a:off x="3224213" y="3944937"/>
            <a:ext cx="1219200" cy="492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1"/>
          <p:cNvSpPr>
            <a:spLocks noChangeShapeType="1"/>
          </p:cNvSpPr>
          <p:nvPr/>
        </p:nvSpPr>
        <p:spPr bwMode="auto">
          <a:xfrm flipH="1" flipV="1">
            <a:off x="5919788" y="3776663"/>
            <a:ext cx="976312" cy="668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58" name="Object 42"/>
          <p:cNvGraphicFramePr>
            <a:graphicFrameLocks noChangeAspect="1"/>
          </p:cNvGraphicFramePr>
          <p:nvPr/>
        </p:nvGraphicFramePr>
        <p:xfrm>
          <a:off x="5919788" y="5121275"/>
          <a:ext cx="4556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5" name="Clip" r:id="rId6" imgW="761744" imgH="708421" progId="MS_ClipArt_Gallery.2">
                  <p:embed/>
                </p:oleObj>
              </mc:Choice>
              <mc:Fallback>
                <p:oleObj name="Clip" r:id="rId6" imgW="761744" imgH="70842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8" y="5121275"/>
                        <a:ext cx="455612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36"/>
          <p:cNvGrpSpPr>
            <a:grpSpLocks/>
          </p:cNvGrpSpPr>
          <p:nvPr/>
        </p:nvGrpSpPr>
        <p:grpSpPr bwMode="auto">
          <a:xfrm rot="-2280000">
            <a:off x="6367463" y="4859338"/>
            <a:ext cx="633412" cy="90487"/>
            <a:chOff x="2640" y="3216"/>
            <a:chExt cx="2112" cy="432"/>
          </a:xfrm>
        </p:grpSpPr>
        <p:sp>
          <p:nvSpPr>
            <p:cNvPr id="38936" name="Line 37"/>
            <p:cNvSpPr>
              <a:spLocks noChangeShapeType="1"/>
            </p:cNvSpPr>
            <p:nvPr/>
          </p:nvSpPr>
          <p:spPr bwMode="auto">
            <a:xfrm flipH="1">
              <a:off x="3360" y="3216"/>
              <a:ext cx="624" cy="43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7" name="Line 38"/>
            <p:cNvSpPr>
              <a:spLocks noChangeShapeType="1"/>
            </p:cNvSpPr>
            <p:nvPr/>
          </p:nvSpPr>
          <p:spPr bwMode="auto">
            <a:xfrm>
              <a:off x="3360" y="3648"/>
              <a:ext cx="139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Line 39"/>
            <p:cNvSpPr>
              <a:spLocks noChangeShapeType="1"/>
            </p:cNvSpPr>
            <p:nvPr/>
          </p:nvSpPr>
          <p:spPr bwMode="auto">
            <a:xfrm flipH="1">
              <a:off x="2640" y="3216"/>
              <a:ext cx="13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835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3.7037E-6 L 0.02031 -0.593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-2965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410493" y="1614452"/>
            <a:ext cx="6542088" cy="1981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54873" y="347472"/>
            <a:ext cx="8796825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</a:rPr>
              <a:t>Public Switched Telephone Network - PSTN</a:t>
            </a:r>
          </a:p>
        </p:txBody>
      </p:sp>
      <p:pic>
        <p:nvPicPr>
          <p:cNvPr id="17412" name="Picture 4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" y="5272052"/>
            <a:ext cx="5222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443" y="5272052"/>
            <a:ext cx="5222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37381" y="3824252"/>
            <a:ext cx="9842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Local</a:t>
            </a:r>
          </a:p>
          <a:p>
            <a:r>
              <a:rPr lang="en-US"/>
              <a:t>switch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7530306" y="3824252"/>
            <a:ext cx="9842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Local</a:t>
            </a:r>
          </a:p>
          <a:p>
            <a:r>
              <a:rPr lang="en-US"/>
              <a:t>switch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1129506" y="435765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762918" y="2300252"/>
            <a:ext cx="10541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Transit</a:t>
            </a:r>
          </a:p>
          <a:p>
            <a:r>
              <a:rPr lang="en-US"/>
              <a:t>switch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369218" y="4506877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Outgoing </a:t>
            </a:r>
          </a:p>
          <a:p>
            <a:pPr algn="l"/>
            <a:r>
              <a:rPr lang="en-US"/>
              <a:t>call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8022431" y="4357652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795293" y="4419565"/>
            <a:ext cx="8905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/>
              <a:t>Incoming</a:t>
            </a:r>
          </a:p>
          <a:p>
            <a:pPr algn="r"/>
            <a:r>
              <a:rPr lang="en-US"/>
              <a:t>call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1199356" y="2909852"/>
            <a:ext cx="985837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263481" y="2376452"/>
            <a:ext cx="1055687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Transit</a:t>
            </a:r>
          </a:p>
          <a:p>
            <a:r>
              <a:rPr lang="en-US"/>
              <a:t>switch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6966743" y="2986052"/>
            <a:ext cx="985838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6118" y="1766852"/>
            <a:ext cx="10541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Transit</a:t>
            </a:r>
          </a:p>
          <a:p>
            <a:r>
              <a:rPr lang="en-US"/>
              <a:t>switch</a:t>
            </a: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2817018" y="2071652"/>
            <a:ext cx="16891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5560218" y="1995452"/>
            <a:ext cx="703263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669506" y="2649502"/>
            <a:ext cx="1890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Long distance network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134393" y="5459377"/>
            <a:ext cx="581818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US" dirty="0">
                <a:latin typeface="Helvetica" charset="0"/>
              </a:rPr>
              <a:t>- Transfer mode: </a:t>
            </a:r>
            <a:r>
              <a:rPr lang="en-US" b="1" dirty="0">
                <a:latin typeface="Helvetica" charset="0"/>
              </a:rPr>
              <a:t>circuit switching</a:t>
            </a:r>
          </a:p>
          <a:p>
            <a:pPr algn="l">
              <a:spcBef>
                <a:spcPts val="600"/>
              </a:spcBef>
            </a:pPr>
            <a:r>
              <a:rPr lang="en-US" dirty="0">
                <a:latin typeface="Helvetica" charset="0"/>
              </a:rPr>
              <a:t>- All the network (except part of the access network) is digital</a:t>
            </a:r>
          </a:p>
          <a:p>
            <a:pPr algn="l">
              <a:spcBef>
                <a:spcPts val="600"/>
              </a:spcBef>
            </a:pPr>
            <a:r>
              <a:rPr lang="en-US" dirty="0">
                <a:latin typeface="Helvetica" charset="0"/>
              </a:rPr>
              <a:t>- Each voice channel is usually 64kb/s</a:t>
            </a:r>
          </a:p>
        </p:txBody>
      </p:sp>
    </p:spTree>
    <p:extLst>
      <p:ext uri="{BB962C8B-B14F-4D97-AF65-F5344CB8AC3E}">
        <p14:creationId xmlns:p14="http://schemas.microsoft.com/office/powerpoint/2010/main" val="406703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216"/>
            <a:ext cx="8229600" cy="990600"/>
          </a:xfrm>
        </p:spPr>
        <p:txBody>
          <a:bodyPr/>
          <a:lstStyle/>
          <a:p>
            <a:r>
              <a:rPr lang="en-US" dirty="0">
                <a:latin typeface="Helvetica" charset="0"/>
              </a:rPr>
              <a:t>Message Sequence Chart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96875" y="1281113"/>
            <a:ext cx="733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/>
              <a:t>Caller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360613" y="1128713"/>
            <a:ext cx="81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Base</a:t>
            </a:r>
          </a:p>
          <a:p>
            <a:r>
              <a:rPr lang="en-US" b="1"/>
              <a:t>Station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262438" y="1219200"/>
            <a:ext cx="777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/>
              <a:t>Switch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061075" y="1143000"/>
            <a:ext cx="81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Base</a:t>
            </a:r>
          </a:p>
          <a:p>
            <a:r>
              <a:rPr lang="en-US" b="1"/>
              <a:t>Station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8097838" y="1276350"/>
            <a:ext cx="733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b="1"/>
              <a:t>Callee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65188" y="1905000"/>
            <a:ext cx="1828800" cy="609600"/>
            <a:chOff x="624" y="1200"/>
            <a:chExt cx="1248" cy="384"/>
          </a:xfrm>
        </p:grpSpPr>
        <p:sp>
          <p:nvSpPr>
            <p:cNvPr id="41037" name="Line 9"/>
            <p:cNvSpPr>
              <a:spLocks noChangeShapeType="1"/>
            </p:cNvSpPr>
            <p:nvPr/>
          </p:nvSpPr>
          <p:spPr bwMode="auto">
            <a:xfrm>
              <a:off x="624" y="1392"/>
              <a:ext cx="12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8" name="Text Box 10"/>
            <p:cNvSpPr txBox="1">
              <a:spLocks noChangeArrowheads="1"/>
            </p:cNvSpPr>
            <p:nvPr/>
          </p:nvSpPr>
          <p:spPr bwMode="auto">
            <a:xfrm>
              <a:off x="624" y="1200"/>
              <a:ext cx="116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Periodic registration</a:t>
              </a:r>
            </a:p>
          </p:txBody>
        </p:sp>
        <p:sp>
          <p:nvSpPr>
            <p:cNvPr id="41039" name="Line 11"/>
            <p:cNvSpPr>
              <a:spLocks noChangeShapeType="1"/>
            </p:cNvSpPr>
            <p:nvPr/>
          </p:nvSpPr>
          <p:spPr bwMode="auto">
            <a:xfrm>
              <a:off x="624" y="1488"/>
              <a:ext cx="12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0" name="Line 12"/>
            <p:cNvSpPr>
              <a:spLocks noChangeShapeType="1"/>
            </p:cNvSpPr>
            <p:nvPr/>
          </p:nvSpPr>
          <p:spPr bwMode="auto">
            <a:xfrm>
              <a:off x="624" y="1584"/>
              <a:ext cx="12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6542088" y="1981200"/>
            <a:ext cx="1828800" cy="609600"/>
            <a:chOff x="6542088" y="1981200"/>
            <a:chExt cx="1828800" cy="609600"/>
          </a:xfrm>
        </p:grpSpPr>
        <p:sp>
          <p:nvSpPr>
            <p:cNvPr id="41033" name="Line 13"/>
            <p:cNvSpPr>
              <a:spLocks noChangeShapeType="1"/>
            </p:cNvSpPr>
            <p:nvPr/>
          </p:nvSpPr>
          <p:spPr bwMode="auto">
            <a:xfrm>
              <a:off x="6542088" y="2286000"/>
              <a:ext cx="1828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4" name="Text Box 14"/>
            <p:cNvSpPr txBox="1">
              <a:spLocks noChangeArrowheads="1"/>
            </p:cNvSpPr>
            <p:nvPr/>
          </p:nvSpPr>
          <p:spPr bwMode="auto">
            <a:xfrm>
              <a:off x="6542088" y="1981200"/>
              <a:ext cx="1701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Periodic registration</a:t>
              </a:r>
            </a:p>
          </p:txBody>
        </p:sp>
        <p:sp>
          <p:nvSpPr>
            <p:cNvPr id="41035" name="Line 15"/>
            <p:cNvSpPr>
              <a:spLocks noChangeShapeType="1"/>
            </p:cNvSpPr>
            <p:nvPr/>
          </p:nvSpPr>
          <p:spPr bwMode="auto">
            <a:xfrm>
              <a:off x="6542088" y="2438400"/>
              <a:ext cx="1828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6" name="Line 16"/>
            <p:cNvSpPr>
              <a:spLocks noChangeShapeType="1"/>
            </p:cNvSpPr>
            <p:nvPr/>
          </p:nvSpPr>
          <p:spPr bwMode="auto">
            <a:xfrm>
              <a:off x="6542088" y="2590800"/>
              <a:ext cx="1828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855663" y="2728913"/>
            <a:ext cx="1828800" cy="336550"/>
            <a:chOff x="856032" y="2728913"/>
            <a:chExt cx="1828800" cy="336550"/>
          </a:xfrm>
        </p:grpSpPr>
        <p:sp>
          <p:nvSpPr>
            <p:cNvPr id="41031" name="Line 17"/>
            <p:cNvSpPr>
              <a:spLocks noChangeShapeType="1"/>
            </p:cNvSpPr>
            <p:nvPr/>
          </p:nvSpPr>
          <p:spPr bwMode="auto">
            <a:xfrm>
              <a:off x="856032" y="3048000"/>
              <a:ext cx="1828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2" name="Text Box 19"/>
            <p:cNvSpPr txBox="1">
              <a:spLocks noChangeArrowheads="1"/>
            </p:cNvSpPr>
            <p:nvPr/>
          </p:nvSpPr>
          <p:spPr bwMode="auto">
            <a:xfrm>
              <a:off x="994717" y="2728913"/>
              <a:ext cx="132556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Service request</a:t>
              </a:r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2782888" y="2819400"/>
            <a:ext cx="1758950" cy="336550"/>
            <a:chOff x="2782112" y="2819400"/>
            <a:chExt cx="1758950" cy="336550"/>
          </a:xfrm>
        </p:grpSpPr>
        <p:sp>
          <p:nvSpPr>
            <p:cNvPr id="41029" name="Line 18"/>
            <p:cNvSpPr>
              <a:spLocks noChangeShapeType="1"/>
            </p:cNvSpPr>
            <p:nvPr/>
          </p:nvSpPr>
          <p:spPr bwMode="auto">
            <a:xfrm>
              <a:off x="2782112" y="3124200"/>
              <a:ext cx="1758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0" name="Text Box 20"/>
            <p:cNvSpPr txBox="1">
              <a:spLocks noChangeArrowheads="1"/>
            </p:cNvSpPr>
            <p:nvPr/>
          </p:nvSpPr>
          <p:spPr bwMode="auto">
            <a:xfrm>
              <a:off x="2923400" y="2819400"/>
              <a:ext cx="13239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Service request</a:t>
              </a:r>
            </a:p>
          </p:txBody>
        </p:sp>
      </p:grpSp>
      <p:grpSp>
        <p:nvGrpSpPr>
          <p:cNvPr id="6" name="Group 85"/>
          <p:cNvGrpSpPr>
            <a:grpSpLocks/>
          </p:cNvGrpSpPr>
          <p:nvPr/>
        </p:nvGrpSpPr>
        <p:grpSpPr bwMode="auto">
          <a:xfrm>
            <a:off x="2782888" y="5106988"/>
            <a:ext cx="1758950" cy="336550"/>
            <a:chOff x="2782112" y="5106988"/>
            <a:chExt cx="1758950" cy="336550"/>
          </a:xfrm>
        </p:grpSpPr>
        <p:sp>
          <p:nvSpPr>
            <p:cNvPr id="41027" name="Line 21"/>
            <p:cNvSpPr>
              <a:spLocks noChangeShapeType="1"/>
            </p:cNvSpPr>
            <p:nvPr/>
          </p:nvSpPr>
          <p:spPr bwMode="auto">
            <a:xfrm>
              <a:off x="2782112" y="5426075"/>
              <a:ext cx="1758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8" name="Text Box 22"/>
            <p:cNvSpPr txBox="1">
              <a:spLocks noChangeArrowheads="1"/>
            </p:cNvSpPr>
            <p:nvPr/>
          </p:nvSpPr>
          <p:spPr bwMode="auto">
            <a:xfrm>
              <a:off x="2975787" y="5106988"/>
              <a:ext cx="14462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Ring indication</a:t>
              </a:r>
            </a:p>
          </p:txBody>
        </p:sp>
      </p:grpSp>
      <p:grpSp>
        <p:nvGrpSpPr>
          <p:cNvPr id="7" name="Group 86"/>
          <p:cNvGrpSpPr>
            <a:grpSpLocks/>
          </p:cNvGrpSpPr>
          <p:nvPr/>
        </p:nvGrpSpPr>
        <p:grpSpPr bwMode="auto">
          <a:xfrm>
            <a:off x="865188" y="5183188"/>
            <a:ext cx="1758950" cy="336550"/>
            <a:chOff x="865760" y="5183188"/>
            <a:chExt cx="1758950" cy="336550"/>
          </a:xfrm>
        </p:grpSpPr>
        <p:sp>
          <p:nvSpPr>
            <p:cNvPr id="41025" name="Line 23"/>
            <p:cNvSpPr>
              <a:spLocks noChangeShapeType="1"/>
            </p:cNvSpPr>
            <p:nvPr/>
          </p:nvSpPr>
          <p:spPr bwMode="auto">
            <a:xfrm>
              <a:off x="865760" y="5502275"/>
              <a:ext cx="1758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6" name="Text Box 24"/>
            <p:cNvSpPr txBox="1">
              <a:spLocks noChangeArrowheads="1"/>
            </p:cNvSpPr>
            <p:nvPr/>
          </p:nvSpPr>
          <p:spPr bwMode="auto">
            <a:xfrm>
              <a:off x="1129285" y="5183188"/>
              <a:ext cx="14462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Ring indication</a:t>
              </a:r>
            </a:p>
          </p:txBody>
        </p:sp>
      </p:grp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4641850" y="3333750"/>
            <a:ext cx="1828800" cy="336550"/>
            <a:chOff x="4641850" y="3333750"/>
            <a:chExt cx="1828800" cy="336550"/>
          </a:xfrm>
        </p:grpSpPr>
        <p:sp>
          <p:nvSpPr>
            <p:cNvPr id="41023" name="Line 25"/>
            <p:cNvSpPr>
              <a:spLocks noChangeShapeType="1"/>
            </p:cNvSpPr>
            <p:nvPr/>
          </p:nvSpPr>
          <p:spPr bwMode="auto">
            <a:xfrm>
              <a:off x="4641850" y="3652838"/>
              <a:ext cx="1828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4" name="Text Box 26"/>
            <p:cNvSpPr txBox="1">
              <a:spLocks noChangeArrowheads="1"/>
            </p:cNvSpPr>
            <p:nvPr/>
          </p:nvSpPr>
          <p:spPr bwMode="auto">
            <a:xfrm>
              <a:off x="4953000" y="3333750"/>
              <a:ext cx="1219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Page request</a:t>
              </a:r>
            </a:p>
          </p:txBody>
        </p:sp>
      </p:grp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2782888" y="3409950"/>
            <a:ext cx="1758950" cy="336550"/>
            <a:chOff x="2782112" y="3409950"/>
            <a:chExt cx="1758950" cy="336550"/>
          </a:xfrm>
        </p:grpSpPr>
        <p:sp>
          <p:nvSpPr>
            <p:cNvPr id="41021" name="Line 27"/>
            <p:cNvSpPr>
              <a:spLocks noChangeShapeType="1"/>
            </p:cNvSpPr>
            <p:nvPr/>
          </p:nvSpPr>
          <p:spPr bwMode="auto">
            <a:xfrm>
              <a:off x="2782112" y="3729038"/>
              <a:ext cx="1758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2" name="Text Box 28"/>
            <p:cNvSpPr txBox="1">
              <a:spLocks noChangeArrowheads="1"/>
            </p:cNvSpPr>
            <p:nvPr/>
          </p:nvSpPr>
          <p:spPr bwMode="auto">
            <a:xfrm>
              <a:off x="3091675" y="3409950"/>
              <a:ext cx="1219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Page request</a:t>
              </a:r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865188" y="3562350"/>
            <a:ext cx="1758950" cy="336550"/>
            <a:chOff x="865760" y="3562350"/>
            <a:chExt cx="1758950" cy="336550"/>
          </a:xfrm>
        </p:grpSpPr>
        <p:sp>
          <p:nvSpPr>
            <p:cNvPr id="41019" name="Line 29"/>
            <p:cNvSpPr>
              <a:spLocks noChangeShapeType="1"/>
            </p:cNvSpPr>
            <p:nvPr/>
          </p:nvSpPr>
          <p:spPr bwMode="auto">
            <a:xfrm flipH="1">
              <a:off x="865760" y="3881438"/>
              <a:ext cx="1758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0" name="Text Box 30"/>
            <p:cNvSpPr txBox="1">
              <a:spLocks noChangeArrowheads="1"/>
            </p:cNvSpPr>
            <p:nvPr/>
          </p:nvSpPr>
          <p:spPr bwMode="auto">
            <a:xfrm>
              <a:off x="994348" y="3562350"/>
              <a:ext cx="15811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Paging broadcast</a:t>
              </a:r>
            </a:p>
          </p:txBody>
        </p:sp>
      </p:grp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6542088" y="3638550"/>
            <a:ext cx="1828800" cy="336550"/>
            <a:chOff x="6542088" y="3638550"/>
            <a:chExt cx="1828800" cy="336550"/>
          </a:xfrm>
        </p:grpSpPr>
        <p:sp>
          <p:nvSpPr>
            <p:cNvPr id="41017" name="Line 31"/>
            <p:cNvSpPr>
              <a:spLocks noChangeShapeType="1"/>
            </p:cNvSpPr>
            <p:nvPr/>
          </p:nvSpPr>
          <p:spPr bwMode="auto">
            <a:xfrm>
              <a:off x="6542088" y="3957638"/>
              <a:ext cx="1828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8" name="Text Box 32"/>
            <p:cNvSpPr txBox="1">
              <a:spLocks noChangeArrowheads="1"/>
            </p:cNvSpPr>
            <p:nvPr/>
          </p:nvSpPr>
          <p:spPr bwMode="auto">
            <a:xfrm>
              <a:off x="6670675" y="3638550"/>
              <a:ext cx="15811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Paging broadcast</a:t>
              </a:r>
            </a:p>
          </p:txBody>
        </p: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6542088" y="4019550"/>
            <a:ext cx="1757362" cy="336550"/>
            <a:chOff x="4464" y="2679"/>
            <a:chExt cx="1200" cy="212"/>
          </a:xfrm>
        </p:grpSpPr>
        <p:sp>
          <p:nvSpPr>
            <p:cNvPr id="41015" name="Line 34"/>
            <p:cNvSpPr>
              <a:spLocks noChangeShapeType="1"/>
            </p:cNvSpPr>
            <p:nvPr/>
          </p:nvSpPr>
          <p:spPr bwMode="auto">
            <a:xfrm flipH="1">
              <a:off x="4464" y="2880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6" name="Text Box 35"/>
            <p:cNvSpPr txBox="1">
              <a:spLocks noChangeArrowheads="1"/>
            </p:cNvSpPr>
            <p:nvPr/>
          </p:nvSpPr>
          <p:spPr bwMode="auto">
            <a:xfrm>
              <a:off x="4622" y="2679"/>
              <a:ext cx="10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Paging response</a:t>
              </a:r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4641850" y="4110038"/>
            <a:ext cx="1758950" cy="336550"/>
            <a:chOff x="4464" y="2679"/>
            <a:chExt cx="1200" cy="212"/>
          </a:xfrm>
        </p:grpSpPr>
        <p:sp>
          <p:nvSpPr>
            <p:cNvPr id="41013" name="Line 37"/>
            <p:cNvSpPr>
              <a:spLocks noChangeShapeType="1"/>
            </p:cNvSpPr>
            <p:nvPr/>
          </p:nvSpPr>
          <p:spPr bwMode="auto">
            <a:xfrm flipH="1">
              <a:off x="4464" y="2880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4" name="Text Box 38"/>
            <p:cNvSpPr txBox="1">
              <a:spLocks noChangeArrowheads="1"/>
            </p:cNvSpPr>
            <p:nvPr/>
          </p:nvSpPr>
          <p:spPr bwMode="auto">
            <a:xfrm>
              <a:off x="4623" y="2679"/>
              <a:ext cx="10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Paging response</a:t>
              </a:r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2782888" y="4552950"/>
            <a:ext cx="1758950" cy="336550"/>
            <a:chOff x="2782112" y="4552950"/>
            <a:chExt cx="1758950" cy="336550"/>
          </a:xfrm>
        </p:grpSpPr>
        <p:sp>
          <p:nvSpPr>
            <p:cNvPr id="41011" name="Line 39"/>
            <p:cNvSpPr>
              <a:spLocks noChangeShapeType="1"/>
            </p:cNvSpPr>
            <p:nvPr/>
          </p:nvSpPr>
          <p:spPr bwMode="auto">
            <a:xfrm flipH="1">
              <a:off x="2782112" y="4872038"/>
              <a:ext cx="1758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2" name="Text Box 40"/>
            <p:cNvSpPr txBox="1">
              <a:spLocks noChangeArrowheads="1"/>
            </p:cNvSpPr>
            <p:nvPr/>
          </p:nvSpPr>
          <p:spPr bwMode="auto">
            <a:xfrm>
              <a:off x="3026587" y="4552950"/>
              <a:ext cx="134143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Assign Ch. 47</a:t>
              </a:r>
            </a:p>
          </p:txBody>
        </p:sp>
      </p:grp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865188" y="4705350"/>
            <a:ext cx="1758950" cy="336550"/>
            <a:chOff x="865760" y="4705350"/>
            <a:chExt cx="1758950" cy="336550"/>
          </a:xfrm>
        </p:grpSpPr>
        <p:sp>
          <p:nvSpPr>
            <p:cNvPr id="41009" name="Line 41"/>
            <p:cNvSpPr>
              <a:spLocks noChangeShapeType="1"/>
            </p:cNvSpPr>
            <p:nvPr/>
          </p:nvSpPr>
          <p:spPr bwMode="auto">
            <a:xfrm flipH="1">
              <a:off x="865760" y="5024438"/>
              <a:ext cx="1758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0" name="Text Box 42"/>
            <p:cNvSpPr txBox="1">
              <a:spLocks noChangeArrowheads="1"/>
            </p:cNvSpPr>
            <p:nvPr/>
          </p:nvSpPr>
          <p:spPr bwMode="auto">
            <a:xfrm>
              <a:off x="1105473" y="4705350"/>
              <a:ext cx="13525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Tune to Ch.47</a:t>
              </a:r>
            </a:p>
          </p:txBody>
        </p:sp>
      </p:grpSp>
      <p:grpSp>
        <p:nvGrpSpPr>
          <p:cNvPr id="16" name="Group 43"/>
          <p:cNvGrpSpPr>
            <a:grpSpLocks/>
          </p:cNvGrpSpPr>
          <p:nvPr/>
        </p:nvGrpSpPr>
        <p:grpSpPr bwMode="auto">
          <a:xfrm>
            <a:off x="4641850" y="4552950"/>
            <a:ext cx="1828800" cy="336550"/>
            <a:chOff x="3168" y="3015"/>
            <a:chExt cx="1248" cy="212"/>
          </a:xfrm>
        </p:grpSpPr>
        <p:sp>
          <p:nvSpPr>
            <p:cNvPr id="41007" name="Line 44"/>
            <p:cNvSpPr>
              <a:spLocks noChangeShapeType="1"/>
            </p:cNvSpPr>
            <p:nvPr/>
          </p:nvSpPr>
          <p:spPr bwMode="auto">
            <a:xfrm>
              <a:off x="3168" y="3216"/>
              <a:ext cx="12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8" name="Text Box 45"/>
            <p:cNvSpPr txBox="1">
              <a:spLocks noChangeArrowheads="1"/>
            </p:cNvSpPr>
            <p:nvPr/>
          </p:nvSpPr>
          <p:spPr bwMode="auto">
            <a:xfrm>
              <a:off x="3335" y="3015"/>
              <a:ext cx="9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Assign Ch. 68</a:t>
              </a:r>
            </a:p>
          </p:txBody>
        </p:sp>
      </p:grpSp>
      <p:grpSp>
        <p:nvGrpSpPr>
          <p:cNvPr id="17" name="Group 46"/>
          <p:cNvGrpSpPr>
            <a:grpSpLocks/>
          </p:cNvGrpSpPr>
          <p:nvPr/>
        </p:nvGrpSpPr>
        <p:grpSpPr bwMode="auto">
          <a:xfrm>
            <a:off x="6542088" y="4643438"/>
            <a:ext cx="1828800" cy="336550"/>
            <a:chOff x="3168" y="3015"/>
            <a:chExt cx="1248" cy="212"/>
          </a:xfrm>
        </p:grpSpPr>
        <p:sp>
          <p:nvSpPr>
            <p:cNvPr id="41005" name="Line 47"/>
            <p:cNvSpPr>
              <a:spLocks noChangeShapeType="1"/>
            </p:cNvSpPr>
            <p:nvPr/>
          </p:nvSpPr>
          <p:spPr bwMode="auto">
            <a:xfrm>
              <a:off x="3168" y="3216"/>
              <a:ext cx="12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6" name="Text Box 48"/>
            <p:cNvSpPr txBox="1">
              <a:spLocks noChangeArrowheads="1"/>
            </p:cNvSpPr>
            <p:nvPr/>
          </p:nvSpPr>
          <p:spPr bwMode="auto">
            <a:xfrm>
              <a:off x="3314" y="3015"/>
              <a:ext cx="9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Tune to Ch. 68</a:t>
              </a:r>
            </a:p>
          </p:txBody>
        </p:sp>
      </p:grpSp>
      <p:grpSp>
        <p:nvGrpSpPr>
          <p:cNvPr id="18" name="Group 87"/>
          <p:cNvGrpSpPr>
            <a:grpSpLocks/>
          </p:cNvGrpSpPr>
          <p:nvPr/>
        </p:nvGrpSpPr>
        <p:grpSpPr bwMode="auto">
          <a:xfrm>
            <a:off x="6542088" y="5086350"/>
            <a:ext cx="1828800" cy="336550"/>
            <a:chOff x="6542088" y="5086350"/>
            <a:chExt cx="1828800" cy="336550"/>
          </a:xfrm>
        </p:grpSpPr>
        <p:sp>
          <p:nvSpPr>
            <p:cNvPr id="41003" name="Line 49"/>
            <p:cNvSpPr>
              <a:spLocks noChangeShapeType="1"/>
            </p:cNvSpPr>
            <p:nvPr/>
          </p:nvSpPr>
          <p:spPr bwMode="auto">
            <a:xfrm>
              <a:off x="6542088" y="5405438"/>
              <a:ext cx="1828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4" name="Text Box 50"/>
            <p:cNvSpPr txBox="1">
              <a:spLocks noChangeArrowheads="1"/>
            </p:cNvSpPr>
            <p:nvPr/>
          </p:nvSpPr>
          <p:spPr bwMode="auto">
            <a:xfrm>
              <a:off x="6886575" y="5086350"/>
              <a:ext cx="10048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Alert tone</a:t>
              </a:r>
            </a:p>
          </p:txBody>
        </p:sp>
      </p:grpSp>
      <p:grpSp>
        <p:nvGrpSpPr>
          <p:cNvPr id="19" name="Group 51"/>
          <p:cNvGrpSpPr>
            <a:grpSpLocks/>
          </p:cNvGrpSpPr>
          <p:nvPr/>
        </p:nvGrpSpPr>
        <p:grpSpPr bwMode="auto">
          <a:xfrm>
            <a:off x="6542088" y="5467350"/>
            <a:ext cx="1757362" cy="336550"/>
            <a:chOff x="4464" y="3591"/>
            <a:chExt cx="1200" cy="212"/>
          </a:xfrm>
        </p:grpSpPr>
        <p:sp>
          <p:nvSpPr>
            <p:cNvPr id="41001" name="Line 52"/>
            <p:cNvSpPr>
              <a:spLocks noChangeShapeType="1"/>
            </p:cNvSpPr>
            <p:nvPr/>
          </p:nvSpPr>
          <p:spPr bwMode="auto">
            <a:xfrm flipH="1">
              <a:off x="4464" y="3792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2" name="Text Box 53"/>
            <p:cNvSpPr txBox="1">
              <a:spLocks noChangeArrowheads="1"/>
            </p:cNvSpPr>
            <p:nvPr/>
          </p:nvSpPr>
          <p:spPr bwMode="auto">
            <a:xfrm>
              <a:off x="4684" y="3591"/>
              <a:ext cx="9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User response</a:t>
              </a:r>
            </a:p>
          </p:txBody>
        </p:sp>
      </p:grpSp>
      <p:grpSp>
        <p:nvGrpSpPr>
          <p:cNvPr id="20" name="Group 54"/>
          <p:cNvGrpSpPr>
            <a:grpSpLocks/>
          </p:cNvGrpSpPr>
          <p:nvPr/>
        </p:nvGrpSpPr>
        <p:grpSpPr bwMode="auto">
          <a:xfrm>
            <a:off x="4641850" y="5557838"/>
            <a:ext cx="1758950" cy="336550"/>
            <a:chOff x="4464" y="3591"/>
            <a:chExt cx="1200" cy="212"/>
          </a:xfrm>
        </p:grpSpPr>
        <p:sp>
          <p:nvSpPr>
            <p:cNvPr id="40999" name="Line 55"/>
            <p:cNvSpPr>
              <a:spLocks noChangeShapeType="1"/>
            </p:cNvSpPr>
            <p:nvPr/>
          </p:nvSpPr>
          <p:spPr bwMode="auto">
            <a:xfrm flipH="1">
              <a:off x="4464" y="3792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0" name="Text Box 56"/>
            <p:cNvSpPr txBox="1">
              <a:spLocks noChangeArrowheads="1"/>
            </p:cNvSpPr>
            <p:nvPr/>
          </p:nvSpPr>
          <p:spPr bwMode="auto">
            <a:xfrm>
              <a:off x="4684" y="3591"/>
              <a:ext cx="90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User response</a:t>
              </a:r>
            </a:p>
          </p:txBody>
        </p:sp>
      </p:grpSp>
      <p:grpSp>
        <p:nvGrpSpPr>
          <p:cNvPr id="21" name="Group 57"/>
          <p:cNvGrpSpPr>
            <a:grpSpLocks/>
          </p:cNvGrpSpPr>
          <p:nvPr/>
        </p:nvGrpSpPr>
        <p:grpSpPr bwMode="auto">
          <a:xfrm>
            <a:off x="2782888" y="5634038"/>
            <a:ext cx="1889125" cy="336550"/>
            <a:chOff x="1872" y="3696"/>
            <a:chExt cx="1290" cy="212"/>
          </a:xfrm>
        </p:grpSpPr>
        <p:sp>
          <p:nvSpPr>
            <p:cNvPr id="40997" name="Line 58"/>
            <p:cNvSpPr>
              <a:spLocks noChangeShapeType="1"/>
            </p:cNvSpPr>
            <p:nvPr/>
          </p:nvSpPr>
          <p:spPr bwMode="auto">
            <a:xfrm flipH="1">
              <a:off x="1872" y="3897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8" name="Text Box 59"/>
            <p:cNvSpPr txBox="1">
              <a:spLocks noChangeArrowheads="1"/>
            </p:cNvSpPr>
            <p:nvPr/>
          </p:nvSpPr>
          <p:spPr bwMode="auto">
            <a:xfrm>
              <a:off x="1931" y="3696"/>
              <a:ext cx="123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Stop ring indication</a:t>
              </a:r>
            </a:p>
          </p:txBody>
        </p:sp>
      </p:grpSp>
      <p:grpSp>
        <p:nvGrpSpPr>
          <p:cNvPr id="22" name="Group 60"/>
          <p:cNvGrpSpPr>
            <a:grpSpLocks/>
          </p:cNvGrpSpPr>
          <p:nvPr/>
        </p:nvGrpSpPr>
        <p:grpSpPr bwMode="auto">
          <a:xfrm>
            <a:off x="874713" y="5710238"/>
            <a:ext cx="1889125" cy="336550"/>
            <a:chOff x="1872" y="3696"/>
            <a:chExt cx="1290" cy="212"/>
          </a:xfrm>
        </p:grpSpPr>
        <p:sp>
          <p:nvSpPr>
            <p:cNvPr id="40995" name="Line 61"/>
            <p:cNvSpPr>
              <a:spLocks noChangeShapeType="1"/>
            </p:cNvSpPr>
            <p:nvPr/>
          </p:nvSpPr>
          <p:spPr bwMode="auto">
            <a:xfrm flipH="1">
              <a:off x="1872" y="3897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6" name="Text Box 62"/>
            <p:cNvSpPr txBox="1">
              <a:spLocks noChangeArrowheads="1"/>
            </p:cNvSpPr>
            <p:nvPr/>
          </p:nvSpPr>
          <p:spPr bwMode="auto">
            <a:xfrm>
              <a:off x="1931" y="3696"/>
              <a:ext cx="123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Stop ring indication</a:t>
              </a:r>
            </a:p>
          </p:txBody>
        </p:sp>
      </p:grpSp>
      <p:grpSp>
        <p:nvGrpSpPr>
          <p:cNvPr id="40989" name="Group 75"/>
          <p:cNvGrpSpPr>
            <a:grpSpLocks/>
          </p:cNvGrpSpPr>
          <p:nvPr/>
        </p:nvGrpSpPr>
        <p:grpSpPr bwMode="auto">
          <a:xfrm>
            <a:off x="698500" y="1744663"/>
            <a:ext cx="7769225" cy="4562475"/>
            <a:chOff x="698076" y="1686995"/>
            <a:chExt cx="7769225" cy="4995863"/>
          </a:xfrm>
        </p:grpSpPr>
        <p:cxnSp>
          <p:nvCxnSpPr>
            <p:cNvPr id="65" name="Straight Connector 64"/>
            <p:cNvCxnSpPr/>
            <p:nvPr/>
          </p:nvCxnSpPr>
          <p:spPr bwMode="auto">
            <a:xfrm rot="5400000">
              <a:off x="3972294" y="4184927"/>
              <a:ext cx="499586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>
              <a:off x="2124444" y="4184927"/>
              <a:ext cx="499586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5969369" y="4184927"/>
              <a:ext cx="499586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243257" y="4184927"/>
              <a:ext cx="499586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-1799856" y="4184927"/>
              <a:ext cx="499586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3752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>
          <a:xfrm>
            <a:off x="457200" y="368216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宋体" charset="0"/>
              </a:rPr>
              <a:t>Cellular Network Generations</a:t>
            </a: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Calibri" charset="0"/>
                <a:ea typeface="宋体" charset="0"/>
              </a:rPr>
              <a:t>It is useful to think of a cellular network in terms of </a:t>
            </a:r>
            <a:r>
              <a:rPr lang="en-US" sz="2800" b="1" i="1" dirty="0">
                <a:latin typeface="Calibri" charset="0"/>
                <a:ea typeface="宋体" charset="0"/>
              </a:rPr>
              <a:t>generations</a:t>
            </a:r>
            <a:r>
              <a:rPr lang="en-US" sz="2800" dirty="0">
                <a:latin typeface="Calibri" charset="0"/>
                <a:ea typeface="宋体" charset="0"/>
              </a:rPr>
              <a:t>: </a:t>
            </a:r>
          </a:p>
          <a:p>
            <a:pPr lvl="1" eaLnBrk="1" hangingPunct="1"/>
            <a:r>
              <a:rPr lang="en-US" sz="2400" dirty="0">
                <a:latin typeface="Calibri" charset="0"/>
                <a:ea typeface="宋体" charset="0"/>
              </a:rPr>
              <a:t>0G:  Briefcase-size mobile radio telephones</a:t>
            </a:r>
          </a:p>
          <a:p>
            <a:pPr lvl="1" eaLnBrk="1" hangingPunct="1"/>
            <a:r>
              <a:rPr lang="en-US" sz="2400" dirty="0">
                <a:latin typeface="Calibri" charset="0"/>
                <a:ea typeface="宋体" charset="0"/>
              </a:rPr>
              <a:t>1G:  </a:t>
            </a:r>
            <a:r>
              <a:rPr lang="en-US" sz="2400" i="1" dirty="0">
                <a:latin typeface="Calibri" charset="0"/>
                <a:ea typeface="宋体" charset="0"/>
              </a:rPr>
              <a:t>Analog</a:t>
            </a:r>
            <a:r>
              <a:rPr lang="en-US" sz="2400" dirty="0">
                <a:latin typeface="Calibri" charset="0"/>
                <a:ea typeface="宋体" charset="0"/>
              </a:rPr>
              <a:t> cellular telephony</a:t>
            </a:r>
          </a:p>
          <a:p>
            <a:pPr lvl="1" eaLnBrk="1" hangingPunct="1"/>
            <a:r>
              <a:rPr lang="en-US" sz="2400" dirty="0">
                <a:latin typeface="Calibri" charset="0"/>
                <a:ea typeface="宋体" charset="0"/>
              </a:rPr>
              <a:t>2G:  </a:t>
            </a:r>
            <a:r>
              <a:rPr lang="en-US" sz="2400" i="1" dirty="0">
                <a:latin typeface="Calibri" charset="0"/>
                <a:ea typeface="宋体" charset="0"/>
              </a:rPr>
              <a:t>Digital</a:t>
            </a:r>
            <a:r>
              <a:rPr lang="en-US" sz="2400" dirty="0">
                <a:latin typeface="Calibri" charset="0"/>
                <a:ea typeface="宋体" charset="0"/>
              </a:rPr>
              <a:t> cellular telephony</a:t>
            </a:r>
          </a:p>
          <a:p>
            <a:pPr lvl="1" eaLnBrk="1" hangingPunct="1"/>
            <a:r>
              <a:rPr lang="en-US" sz="2400" dirty="0">
                <a:latin typeface="Calibri" charset="0"/>
                <a:ea typeface="宋体" charset="0"/>
              </a:rPr>
              <a:t>3G:  </a:t>
            </a:r>
            <a:r>
              <a:rPr lang="en-US" sz="2400" i="1" dirty="0">
                <a:latin typeface="Calibri" charset="0"/>
                <a:ea typeface="宋体" charset="0"/>
              </a:rPr>
              <a:t>High-speed</a:t>
            </a:r>
            <a:r>
              <a:rPr lang="en-US" sz="2400" dirty="0">
                <a:latin typeface="Calibri" charset="0"/>
                <a:ea typeface="宋体" charset="0"/>
              </a:rPr>
              <a:t> digital cellular telephony (including </a:t>
            </a:r>
            <a:r>
              <a:rPr lang="en-US" sz="2400" i="1" dirty="0">
                <a:latin typeface="Calibri" charset="0"/>
                <a:ea typeface="宋体" charset="0"/>
              </a:rPr>
              <a:t>video telephony</a:t>
            </a:r>
            <a:r>
              <a:rPr lang="en-US" sz="2400" dirty="0">
                <a:latin typeface="Calibri" charset="0"/>
                <a:ea typeface="宋体" charset="0"/>
              </a:rPr>
              <a:t>)</a:t>
            </a:r>
          </a:p>
          <a:p>
            <a:pPr lvl="1" eaLnBrk="1" hangingPunct="1"/>
            <a:r>
              <a:rPr lang="en-US" sz="2400" dirty="0">
                <a:latin typeface="Calibri" charset="0"/>
                <a:ea typeface="宋体" charset="0"/>
              </a:rPr>
              <a:t>4G:  IP-based “anytime, anywhere” voice, data, and multimedia telephony at </a:t>
            </a:r>
            <a:r>
              <a:rPr lang="en-US" sz="2400" i="1" dirty="0">
                <a:latin typeface="Calibri" charset="0"/>
                <a:ea typeface="宋体" charset="0"/>
              </a:rPr>
              <a:t>faster</a:t>
            </a:r>
            <a:r>
              <a:rPr lang="en-US" sz="2400" dirty="0">
                <a:latin typeface="Calibri" charset="0"/>
                <a:ea typeface="宋体" charset="0"/>
              </a:rPr>
              <a:t> data rates than 3G </a:t>
            </a:r>
            <a:br>
              <a:rPr lang="en-US" sz="2400" dirty="0">
                <a:latin typeface="Calibri" charset="0"/>
                <a:ea typeface="宋体" charset="0"/>
              </a:rPr>
            </a:br>
            <a:r>
              <a:rPr lang="en-US" sz="2400" dirty="0">
                <a:latin typeface="Calibri" charset="0"/>
                <a:ea typeface="宋体" charset="0"/>
              </a:rPr>
              <a:t>(being deployed now)</a:t>
            </a:r>
          </a:p>
        </p:txBody>
      </p:sp>
    </p:spTree>
    <p:extLst>
      <p:ext uri="{BB962C8B-B14F-4D97-AF65-F5344CB8AC3E}">
        <p14:creationId xmlns:p14="http://schemas.microsoft.com/office/powerpoint/2010/main" val="1104674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>
          <a:xfrm>
            <a:off x="457200" y="37854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Calibri" charset="0"/>
                <a:ea typeface="宋体" charset="0"/>
              </a:rPr>
              <a:t>Evolution of Cellular Networks</a:t>
            </a:r>
            <a:endParaRPr lang="zh-CN" altLang="en-US" dirty="0">
              <a:latin typeface="Calibri" charset="0"/>
              <a:ea typeface="宋体" charset="0"/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014538"/>
            <a:ext cx="680085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箭头连接符 5"/>
          <p:cNvCxnSpPr/>
          <p:nvPr/>
        </p:nvCxnSpPr>
        <p:spPr>
          <a:xfrm flipV="1">
            <a:off x="1692275" y="4508500"/>
            <a:ext cx="0" cy="1081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1403350" y="5661025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/>
              <a:t>1G</a:t>
            </a:r>
            <a:endParaRPr lang="zh-CN" altLang="en-US"/>
          </a:p>
        </p:txBody>
      </p:sp>
      <p:cxnSp>
        <p:nvCxnSpPr>
          <p:cNvPr id="11" name="直接箭头连接符 10"/>
          <p:cNvCxnSpPr/>
          <p:nvPr/>
        </p:nvCxnSpPr>
        <p:spPr>
          <a:xfrm flipV="1">
            <a:off x="3924300" y="4797425"/>
            <a:ext cx="0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11"/>
          <p:cNvSpPr txBox="1">
            <a:spLocks noChangeArrowheads="1"/>
          </p:cNvSpPr>
          <p:nvPr/>
        </p:nvSpPr>
        <p:spPr bwMode="auto">
          <a:xfrm>
            <a:off x="3708400" y="5661025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/>
              <a:t>2G</a:t>
            </a:r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6443663" y="4797425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TextBox 14"/>
          <p:cNvSpPr txBox="1">
            <a:spLocks noChangeArrowheads="1"/>
          </p:cNvSpPr>
          <p:nvPr/>
        </p:nvSpPr>
        <p:spPr bwMode="auto">
          <a:xfrm>
            <a:off x="6156325" y="5661025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/>
              <a:t>3G</a:t>
            </a:r>
            <a:endParaRPr lang="zh-CN" altLang="en-US"/>
          </a:p>
        </p:txBody>
      </p:sp>
      <p:sp>
        <p:nvSpPr>
          <p:cNvPr id="7178" name="TextBox 15"/>
          <p:cNvSpPr txBox="1">
            <a:spLocks noChangeArrowheads="1"/>
          </p:cNvSpPr>
          <p:nvPr/>
        </p:nvSpPr>
        <p:spPr bwMode="auto">
          <a:xfrm>
            <a:off x="7308850" y="5661025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/>
              <a:t>4G</a:t>
            </a:r>
            <a:endParaRPr lang="zh-CN" altLang="en-US"/>
          </a:p>
        </p:txBody>
      </p:sp>
      <p:cxnSp>
        <p:nvCxnSpPr>
          <p:cNvPr id="17" name="直接箭头连接符 16"/>
          <p:cNvCxnSpPr/>
          <p:nvPr/>
        </p:nvCxnSpPr>
        <p:spPr>
          <a:xfrm flipV="1">
            <a:off x="7524750" y="3860800"/>
            <a:ext cx="0" cy="165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V="1">
            <a:off x="5292725" y="4797425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21"/>
          <p:cNvSpPr txBox="1">
            <a:spLocks noChangeArrowheads="1"/>
          </p:cNvSpPr>
          <p:nvPr/>
        </p:nvSpPr>
        <p:spPr bwMode="auto">
          <a:xfrm>
            <a:off x="4932363" y="5661025"/>
            <a:ext cx="792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/>
              <a:t>2.5G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1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latin typeface="Calibri" charset="0"/>
                <a:ea typeface="宋体" charset="0"/>
              </a:rPr>
              <a:t>The Multiple Access Problem</a:t>
            </a:r>
            <a:endParaRPr lang="zh-CN" altLang="en-US">
              <a:latin typeface="Calibri" charset="0"/>
              <a:ea typeface="宋体" charset="0"/>
            </a:endParaRP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Calibri" charset="0"/>
                <a:ea typeface="宋体" charset="0"/>
              </a:rPr>
              <a:t>The base stations need to serve many mobile terminals at the same time (both downlink and uplink)</a:t>
            </a:r>
          </a:p>
          <a:p>
            <a:pPr eaLnBrk="1" hangingPunct="1"/>
            <a:r>
              <a:rPr lang="en-US" altLang="zh-CN" dirty="0">
                <a:latin typeface="Calibri" charset="0"/>
                <a:ea typeface="宋体" charset="0"/>
              </a:rPr>
              <a:t>All mobiles in the cell need to transmit to the base station</a:t>
            </a:r>
          </a:p>
          <a:p>
            <a:pPr eaLnBrk="1" hangingPunct="1"/>
            <a:r>
              <a:rPr lang="en-US" altLang="zh-CN" dirty="0">
                <a:latin typeface="Calibri" charset="0"/>
                <a:ea typeface="宋体" charset="0"/>
              </a:rPr>
              <a:t>Interference among different senders and receivers</a:t>
            </a:r>
          </a:p>
          <a:p>
            <a:pPr eaLnBrk="1" hangingPunct="1"/>
            <a:r>
              <a:rPr lang="en-US" altLang="zh-CN" dirty="0">
                <a:latin typeface="Calibri" charset="0"/>
                <a:ea typeface="宋体" charset="0"/>
              </a:rPr>
              <a:t>So we need </a:t>
            </a:r>
            <a:r>
              <a:rPr lang="en-US" altLang="zh-CN" b="1" dirty="0">
                <a:latin typeface="Calibri" charset="0"/>
                <a:ea typeface="宋体" charset="0"/>
              </a:rPr>
              <a:t>multiple access scheme</a:t>
            </a:r>
            <a:endParaRPr lang="zh-CN" altLang="en-US" b="1" dirty="0">
              <a:latin typeface="Calibri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77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457200" y="378798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Calibri" charset="0"/>
                <a:ea typeface="宋体" charset="0"/>
              </a:rPr>
              <a:t>Multiple Access Schemes</a:t>
            </a:r>
            <a:endParaRPr lang="zh-CN" altLang="en-US" dirty="0">
              <a:latin typeface="Calibri" charset="0"/>
              <a:ea typeface="宋体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83789"/>
            <a:ext cx="56864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1619250" y="4937711"/>
            <a:ext cx="72723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zh-CN" sz="2400" dirty="0"/>
              <a:t> Frequency Division Multiple Access (FDMA)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zh-CN" sz="2400" dirty="0"/>
              <a:t> Time Division Multiple Access (TDMA)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zh-CN" sz="2400" dirty="0"/>
              <a:t> Code Division Multiple Access (CDMA)</a:t>
            </a:r>
          </a:p>
          <a:p>
            <a:pPr eaLnBrk="1" hangingPunct="1"/>
            <a:endParaRPr lang="zh-CN" altLang="en-US" sz="2400" dirty="0"/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835276" y="4528053"/>
            <a:ext cx="6264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 sz="2800" dirty="0"/>
              <a:t>3 orthogonal schemes: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57381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457200" y="378798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Calibri" charset="0"/>
                <a:ea typeface="宋体" charset="0"/>
              </a:rPr>
              <a:t>Frequency Division Multiple Access</a:t>
            </a:r>
            <a:endParaRPr lang="zh-CN" altLang="en-US" dirty="0">
              <a:latin typeface="Calibri" charset="0"/>
              <a:ea typeface="宋体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282174"/>
            <a:ext cx="8229600" cy="3469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latin typeface="Calibri" charset="0"/>
                <a:ea typeface="宋体" charset="0"/>
              </a:rPr>
              <a:t>Each mobile is assigned a separate frequency channel for the duration of the call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>
                <a:latin typeface="Calibri" charset="0"/>
                <a:ea typeface="宋体" charset="0"/>
              </a:rPr>
              <a:t>Sufficient </a:t>
            </a:r>
            <a:r>
              <a:rPr lang="en-US" altLang="zh-CN" b="1" dirty="0">
                <a:latin typeface="Calibri" charset="0"/>
                <a:ea typeface="宋体" charset="0"/>
              </a:rPr>
              <a:t>guard band</a:t>
            </a:r>
            <a:r>
              <a:rPr lang="en-US" altLang="zh-CN" dirty="0">
                <a:latin typeface="Calibri" charset="0"/>
                <a:ea typeface="宋体" charset="0"/>
              </a:rPr>
              <a:t> is required to prevent adjacent channel interference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>
                <a:latin typeface="Calibri" charset="0"/>
                <a:ea typeface="宋体" charset="0"/>
              </a:rPr>
              <a:t>Usually, mobile terminals will have </a:t>
            </a:r>
            <a:r>
              <a:rPr lang="en-US" altLang="zh-CN" b="1" dirty="0">
                <a:latin typeface="Calibri" charset="0"/>
                <a:ea typeface="宋体" charset="0"/>
              </a:rPr>
              <a:t>one downlink frequency band and one uplink frequency band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>
                <a:latin typeface="Calibri" charset="0"/>
                <a:ea typeface="宋体" charset="0"/>
              </a:rPr>
              <a:t>Different cellular network protocols use different frequencies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>
                <a:latin typeface="Calibri" charset="0"/>
                <a:ea typeface="宋体" charset="0"/>
              </a:rPr>
              <a:t>Frequency is a precious and scarce resource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>
                <a:latin typeface="Calibri" charset="0"/>
                <a:ea typeface="宋体" charset="0"/>
              </a:rPr>
              <a:t>Cognitive radio research</a:t>
            </a:r>
            <a:endParaRPr lang="zh-CN" altLang="en-US" sz="2400" dirty="0">
              <a:latin typeface="Calibri" charset="0"/>
              <a:ea typeface="宋体" charset="0"/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177" y="1383446"/>
            <a:ext cx="62293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969002" y="2751871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/>
              <a:t>frequency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0795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457200" y="378798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Calibri" charset="0"/>
                <a:ea typeface="宋体" charset="0"/>
              </a:rPr>
              <a:t>Time Division Multiple Access</a:t>
            </a:r>
            <a:endParaRPr lang="zh-CN" altLang="en-US" dirty="0">
              <a:latin typeface="Calibri" charset="0"/>
              <a:ea typeface="宋体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864034"/>
            <a:ext cx="8229600" cy="18716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cs typeface="+mn-cs"/>
              </a:rPr>
              <a:t>Time is divided into </a:t>
            </a:r>
            <a:r>
              <a:rPr lang="en-US" altLang="zh-CN" b="1" dirty="0">
                <a:cs typeface="+mn-cs"/>
              </a:rPr>
              <a:t>slots</a:t>
            </a:r>
            <a:r>
              <a:rPr lang="en-US" altLang="zh-CN" dirty="0">
                <a:cs typeface="+mn-cs"/>
              </a:rPr>
              <a:t> and only one mobile terminal transmits during each slot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>
                <a:cs typeface="+mn-cs"/>
              </a:rPr>
              <a:t>Each user is given a specific slot. No competition in cellular network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dirty="0">
                <a:cs typeface="+mn-cs"/>
              </a:rPr>
              <a:t>Unlike Carrier Sensing Multiple Access (CSMA) in Wi-Fi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71044"/>
            <a:ext cx="634365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2322010" y="3821634"/>
            <a:ext cx="4391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9pPr>
          </a:lstStyle>
          <a:p>
            <a:pPr eaLnBrk="1" hangingPunct="1"/>
            <a:r>
              <a:rPr lang="en-US" altLang="zh-CN" dirty="0"/>
              <a:t>Guard time – signals transmitted by mobile terminals at different locations do not arrive at the base station at the same time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254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8" y="381997"/>
            <a:ext cx="8229600" cy="990600"/>
          </a:xfrm>
        </p:spPr>
        <p:txBody>
          <a:bodyPr/>
          <a:lstStyle/>
          <a:p>
            <a:r>
              <a:rPr lang="en-US" dirty="0">
                <a:latin typeface="Helvetica" charset="0"/>
              </a:rPr>
              <a:t>Basic Call</a:t>
            </a:r>
          </a:p>
        </p:txBody>
      </p:sp>
      <p:sp>
        <p:nvSpPr>
          <p:cNvPr id="27652" name="Line 3"/>
          <p:cNvSpPr>
            <a:spLocks noChangeShapeType="1"/>
          </p:cNvSpPr>
          <p:nvPr/>
        </p:nvSpPr>
        <p:spPr bwMode="auto">
          <a:xfrm>
            <a:off x="2813050" y="1905997"/>
            <a:ext cx="0" cy="480060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81188" y="1363072"/>
            <a:ext cx="180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Calling terminal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5556250" y="1905997"/>
            <a:ext cx="0" cy="236220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133975" y="1372597"/>
            <a:ext cx="9477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Network</a:t>
            </a:r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>
            <a:off x="8440738" y="1905997"/>
            <a:ext cx="0" cy="472440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588250" y="1363072"/>
            <a:ext cx="1560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/>
              <a:t>Called terminal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813050" y="2134597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787775" y="1815510"/>
            <a:ext cx="869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Off-hook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2813050" y="2591797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789363" y="2272710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Dial tone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813050" y="3048997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854450" y="2729910"/>
            <a:ext cx="73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Dialing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2813050" y="3506197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554413" y="3187110"/>
            <a:ext cx="1335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Ring indication</a:t>
            </a: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556250" y="3429997"/>
            <a:ext cx="28844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400800" y="3125197"/>
            <a:ext cx="1054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Alert signal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5556250" y="3887197"/>
            <a:ext cx="28844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6538913" y="3568110"/>
            <a:ext cx="852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Off hook</a:t>
            </a: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2813050" y="3963397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181350" y="3644310"/>
            <a:ext cx="1946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Remove ring indication</a:t>
            </a:r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2813050" y="4725397"/>
            <a:ext cx="5627688" cy="381000"/>
          </a:xfrm>
          <a:prstGeom prst="leftRightArrow">
            <a:avLst>
              <a:gd name="adj1" fmla="val 50000"/>
              <a:gd name="adj2" fmla="val 29541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564063" y="4482510"/>
            <a:ext cx="2001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Bi-directional channel</a:t>
            </a:r>
          </a:p>
        </p:txBody>
      </p:sp>
      <p:sp>
        <p:nvSpPr>
          <p:cNvPr id="27674" name="Line 25"/>
          <p:cNvSpPr>
            <a:spLocks noChangeShapeType="1"/>
          </p:cNvSpPr>
          <p:nvPr/>
        </p:nvSpPr>
        <p:spPr bwMode="auto">
          <a:xfrm>
            <a:off x="5556250" y="5334997"/>
            <a:ext cx="0" cy="137160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2813050" y="5639797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3740150" y="5320710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On hook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5210175" y="5836647"/>
            <a:ext cx="693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Billing</a:t>
            </a:r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5556250" y="5715997"/>
            <a:ext cx="28844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6375400" y="5396910"/>
            <a:ext cx="1317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On hook signal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280988" y="2210797"/>
            <a:ext cx="1658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Resource allocation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266700" y="3110910"/>
            <a:ext cx="1770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 dirty="0"/>
              <a:t>Translation + routing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22275" y="4801597"/>
            <a:ext cx="1171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Conversation</a:t>
            </a:r>
          </a:p>
        </p:txBody>
      </p:sp>
    </p:spTree>
    <p:extLst>
      <p:ext uri="{BB962C8B-B14F-4D97-AF65-F5344CB8AC3E}">
        <p14:creationId xmlns:p14="http://schemas.microsoft.com/office/powerpoint/2010/main" val="17396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Up: Wireless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aspects of wireless networks and radio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Frequencies for Communication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VLF = Very Low Frequency		UHF = Ultra High Frequency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LF = Low Frequency 		SHF = Super High Frequency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MF = Medium Frequency 		EHF = Extremely High Frequency	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HF = High Frequency 	</a:t>
            </a:r>
            <a:r>
              <a:rPr lang="en-US" sz="1600" dirty="0"/>
              <a:t>	</a:t>
            </a:r>
            <a:r>
              <a:rPr lang="en-US" sz="1600" dirty="0" smtClean="0"/>
              <a:t>UV = Ultraviolet Light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VHF = Very High Frequency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Frequency and wave length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ym typeface="Symbol" charset="2"/>
              </a:rPr>
              <a:t> </a:t>
            </a:r>
            <a:r>
              <a:rPr lang="en-US" sz="1800" dirty="0" smtClean="0">
                <a:latin typeface="Symbol" charset="2"/>
                <a:sym typeface="Symbol" charset="2"/>
              </a:rPr>
              <a:t> </a:t>
            </a:r>
            <a:r>
              <a:rPr lang="en-US" sz="1600" dirty="0" smtClean="0">
                <a:sym typeface="Symbol" charset="2"/>
              </a:rPr>
              <a:t>= c/f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sym typeface="Symbol" charset="2"/>
              </a:rPr>
              <a:t>wave length </a:t>
            </a:r>
            <a:r>
              <a:rPr lang="en-US" sz="1800" dirty="0" smtClean="0">
                <a:latin typeface="Symbol" charset="2"/>
                <a:sym typeface="Symbol" charset="2"/>
              </a:rPr>
              <a:t></a:t>
            </a:r>
            <a:r>
              <a:rPr lang="en-US" sz="1600" dirty="0" smtClean="0">
                <a:sym typeface="Symbol" charset="2"/>
              </a:rPr>
              <a:t>, speed of light c</a:t>
            </a:r>
            <a:r>
              <a:rPr lang="en-US" sz="1800" dirty="0" smtClean="0">
                <a:sym typeface="Symbol" charset="2"/>
              </a:rPr>
              <a:t> </a:t>
            </a:r>
            <a:r>
              <a:rPr lang="en-US" sz="1600" dirty="0" smtClean="0">
                <a:sym typeface="Symbol" charset="2"/>
              </a:rPr>
              <a:t> 3x10</a:t>
            </a:r>
            <a:r>
              <a:rPr lang="en-US" sz="1600" baseline="30000" dirty="0" smtClean="0">
                <a:sym typeface="Symbol" charset="2"/>
              </a:rPr>
              <a:t>8</a:t>
            </a:r>
            <a:r>
              <a:rPr lang="en-US" sz="1600" dirty="0" smtClean="0">
                <a:sym typeface="Symbol" charset="2"/>
              </a:rPr>
              <a:t>m/s, frequency f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7412" name="Text Box 101"/>
          <p:cNvSpPr txBox="1">
            <a:spLocks noChangeArrowheads="1"/>
          </p:cNvSpPr>
          <p:nvPr/>
        </p:nvSpPr>
        <p:spPr bwMode="auto">
          <a:xfrm>
            <a:off x="320675" y="5173403"/>
            <a:ext cx="76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1 Mm</a:t>
            </a:r>
          </a:p>
          <a:p>
            <a:r>
              <a:rPr lang="en-US" sz="1400"/>
              <a:t>300 Hz</a:t>
            </a:r>
          </a:p>
        </p:txBody>
      </p:sp>
      <p:sp>
        <p:nvSpPr>
          <p:cNvPr id="17413" name="Line 127"/>
          <p:cNvSpPr>
            <a:spLocks noChangeShapeType="1"/>
          </p:cNvSpPr>
          <p:nvPr/>
        </p:nvSpPr>
        <p:spPr bwMode="auto">
          <a:xfrm>
            <a:off x="701675" y="4992428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Line 128"/>
          <p:cNvSpPr>
            <a:spLocks noChangeShapeType="1"/>
          </p:cNvSpPr>
          <p:nvPr/>
        </p:nvSpPr>
        <p:spPr bwMode="auto">
          <a:xfrm>
            <a:off x="4640263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Line 129"/>
          <p:cNvSpPr>
            <a:spLocks noChangeShapeType="1"/>
          </p:cNvSpPr>
          <p:nvPr/>
        </p:nvSpPr>
        <p:spPr bwMode="auto">
          <a:xfrm>
            <a:off x="2389188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Line 130"/>
          <p:cNvSpPr>
            <a:spLocks noChangeShapeType="1"/>
          </p:cNvSpPr>
          <p:nvPr/>
        </p:nvSpPr>
        <p:spPr bwMode="auto">
          <a:xfrm>
            <a:off x="3514725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Line 131"/>
          <p:cNvSpPr>
            <a:spLocks noChangeShapeType="1"/>
          </p:cNvSpPr>
          <p:nvPr/>
        </p:nvSpPr>
        <p:spPr bwMode="auto">
          <a:xfrm>
            <a:off x="5765800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Line 132"/>
          <p:cNvSpPr>
            <a:spLocks noChangeShapeType="1"/>
          </p:cNvSpPr>
          <p:nvPr/>
        </p:nvSpPr>
        <p:spPr bwMode="auto">
          <a:xfrm>
            <a:off x="6891338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Line 133"/>
          <p:cNvSpPr>
            <a:spLocks noChangeShapeType="1"/>
          </p:cNvSpPr>
          <p:nvPr/>
        </p:nvSpPr>
        <p:spPr bwMode="auto">
          <a:xfrm>
            <a:off x="8016875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Line 134"/>
          <p:cNvSpPr>
            <a:spLocks noChangeShapeType="1"/>
          </p:cNvSpPr>
          <p:nvPr/>
        </p:nvSpPr>
        <p:spPr bwMode="auto">
          <a:xfrm>
            <a:off x="1263650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Line 135"/>
          <p:cNvSpPr>
            <a:spLocks noChangeShapeType="1"/>
          </p:cNvSpPr>
          <p:nvPr/>
        </p:nvSpPr>
        <p:spPr bwMode="auto">
          <a:xfrm>
            <a:off x="5202238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Line 136"/>
          <p:cNvSpPr>
            <a:spLocks noChangeShapeType="1"/>
          </p:cNvSpPr>
          <p:nvPr/>
        </p:nvSpPr>
        <p:spPr bwMode="auto">
          <a:xfrm>
            <a:off x="701675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3" name="Line 137"/>
          <p:cNvSpPr>
            <a:spLocks noChangeShapeType="1"/>
          </p:cNvSpPr>
          <p:nvPr/>
        </p:nvSpPr>
        <p:spPr bwMode="auto">
          <a:xfrm>
            <a:off x="7453313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4" name="Line 138"/>
          <p:cNvSpPr>
            <a:spLocks noChangeShapeType="1"/>
          </p:cNvSpPr>
          <p:nvPr/>
        </p:nvSpPr>
        <p:spPr bwMode="auto">
          <a:xfrm>
            <a:off x="1825625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5" name="Line 139"/>
          <p:cNvSpPr>
            <a:spLocks noChangeShapeType="1"/>
          </p:cNvSpPr>
          <p:nvPr/>
        </p:nvSpPr>
        <p:spPr bwMode="auto">
          <a:xfrm>
            <a:off x="2951163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6" name="Line 140"/>
          <p:cNvSpPr>
            <a:spLocks noChangeShapeType="1"/>
          </p:cNvSpPr>
          <p:nvPr/>
        </p:nvSpPr>
        <p:spPr bwMode="auto">
          <a:xfrm>
            <a:off x="4076700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141"/>
          <p:cNvSpPr>
            <a:spLocks noChangeShapeType="1"/>
          </p:cNvSpPr>
          <p:nvPr/>
        </p:nvSpPr>
        <p:spPr bwMode="auto">
          <a:xfrm>
            <a:off x="6327775" y="47765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Text Box 146"/>
          <p:cNvSpPr txBox="1">
            <a:spLocks noChangeArrowheads="1"/>
          </p:cNvSpPr>
          <p:nvPr/>
        </p:nvSpPr>
        <p:spPr bwMode="auto">
          <a:xfrm>
            <a:off x="1397000" y="5173403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10 km</a:t>
            </a:r>
          </a:p>
          <a:p>
            <a:r>
              <a:rPr lang="en-US" sz="1400"/>
              <a:t>30 kHz</a:t>
            </a:r>
          </a:p>
        </p:txBody>
      </p:sp>
      <p:sp>
        <p:nvSpPr>
          <p:cNvPr id="17429" name="Text Box 147"/>
          <p:cNvSpPr txBox="1">
            <a:spLocks noChangeArrowheads="1"/>
          </p:cNvSpPr>
          <p:nvPr/>
        </p:nvSpPr>
        <p:spPr bwMode="auto">
          <a:xfrm>
            <a:off x="2559050" y="5173403"/>
            <a:ext cx="762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100 m</a:t>
            </a:r>
          </a:p>
          <a:p>
            <a:r>
              <a:rPr lang="en-US" sz="1400" dirty="0"/>
              <a:t>3 MHz</a:t>
            </a:r>
          </a:p>
        </p:txBody>
      </p:sp>
      <p:sp>
        <p:nvSpPr>
          <p:cNvPr id="17430" name="Text Box 148"/>
          <p:cNvSpPr txBox="1">
            <a:spLocks noChangeArrowheads="1"/>
          </p:cNvSpPr>
          <p:nvPr/>
        </p:nvSpPr>
        <p:spPr bwMode="auto">
          <a:xfrm>
            <a:off x="3617913" y="5173403"/>
            <a:ext cx="893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1 m</a:t>
            </a:r>
          </a:p>
          <a:p>
            <a:r>
              <a:rPr lang="en-US" sz="1400"/>
              <a:t>300 MHz</a:t>
            </a:r>
          </a:p>
        </p:txBody>
      </p:sp>
      <p:sp>
        <p:nvSpPr>
          <p:cNvPr id="17431" name="Text Box 149"/>
          <p:cNvSpPr txBox="1">
            <a:spLocks noChangeArrowheads="1"/>
          </p:cNvSpPr>
          <p:nvPr/>
        </p:nvSpPr>
        <p:spPr bwMode="auto">
          <a:xfrm>
            <a:off x="4730750" y="5173403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10 mm</a:t>
            </a:r>
          </a:p>
          <a:p>
            <a:r>
              <a:rPr lang="en-US" sz="1400"/>
              <a:t>30 GHz</a:t>
            </a:r>
          </a:p>
        </p:txBody>
      </p:sp>
      <p:sp>
        <p:nvSpPr>
          <p:cNvPr id="17432" name="Text Box 150"/>
          <p:cNvSpPr txBox="1">
            <a:spLocks noChangeArrowheads="1"/>
          </p:cNvSpPr>
          <p:nvPr/>
        </p:nvSpPr>
        <p:spPr bwMode="auto">
          <a:xfrm>
            <a:off x="5892800" y="5173403"/>
            <a:ext cx="838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100 </a:t>
            </a:r>
            <a:r>
              <a:rPr lang="en-US" sz="1400">
                <a:sym typeface="Symbol" charset="2"/>
              </a:rPr>
              <a:t>m</a:t>
            </a:r>
          </a:p>
          <a:p>
            <a:r>
              <a:rPr lang="en-US" sz="1400">
                <a:sym typeface="Symbol" charset="2"/>
              </a:rPr>
              <a:t>3 THz</a:t>
            </a:r>
            <a:endParaRPr lang="en-US" sz="1400"/>
          </a:p>
        </p:txBody>
      </p:sp>
      <p:sp>
        <p:nvSpPr>
          <p:cNvPr id="17433" name="Text Box 151"/>
          <p:cNvSpPr txBox="1">
            <a:spLocks noChangeArrowheads="1"/>
          </p:cNvSpPr>
          <p:nvPr/>
        </p:nvSpPr>
        <p:spPr bwMode="auto">
          <a:xfrm>
            <a:off x="6973888" y="5173403"/>
            <a:ext cx="914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1 </a:t>
            </a:r>
            <a:r>
              <a:rPr lang="en-US" sz="1400">
                <a:sym typeface="Symbol" charset="2"/>
              </a:rPr>
              <a:t>m</a:t>
            </a:r>
          </a:p>
          <a:p>
            <a:r>
              <a:rPr lang="en-US" sz="1400">
                <a:sym typeface="Symbol" charset="2"/>
              </a:rPr>
              <a:t>300 THz</a:t>
            </a:r>
            <a:endParaRPr lang="en-US" sz="1400"/>
          </a:p>
        </p:txBody>
      </p:sp>
      <p:sp>
        <p:nvSpPr>
          <p:cNvPr id="17434" name="Text Box 123"/>
          <p:cNvSpPr txBox="1">
            <a:spLocks noChangeArrowheads="1"/>
          </p:cNvSpPr>
          <p:nvPr/>
        </p:nvSpPr>
        <p:spPr bwMode="auto">
          <a:xfrm>
            <a:off x="7112000" y="6068753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visible light</a:t>
            </a:r>
          </a:p>
        </p:txBody>
      </p:sp>
      <p:sp>
        <p:nvSpPr>
          <p:cNvPr id="17435" name="Line 84"/>
          <p:cNvSpPr>
            <a:spLocks noChangeShapeType="1"/>
          </p:cNvSpPr>
          <p:nvPr/>
        </p:nvSpPr>
        <p:spPr bwMode="auto">
          <a:xfrm>
            <a:off x="701675" y="5830628"/>
            <a:ext cx="77724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6" name="Line 85"/>
          <p:cNvSpPr>
            <a:spLocks noChangeShapeType="1"/>
          </p:cNvSpPr>
          <p:nvPr/>
        </p:nvSpPr>
        <p:spPr bwMode="auto">
          <a:xfrm>
            <a:off x="4640263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7" name="Line 86"/>
          <p:cNvSpPr>
            <a:spLocks noChangeShapeType="1"/>
          </p:cNvSpPr>
          <p:nvPr/>
        </p:nvSpPr>
        <p:spPr bwMode="auto">
          <a:xfrm>
            <a:off x="2389188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" name="Line 87"/>
          <p:cNvSpPr>
            <a:spLocks noChangeShapeType="1"/>
          </p:cNvSpPr>
          <p:nvPr/>
        </p:nvSpPr>
        <p:spPr bwMode="auto">
          <a:xfrm>
            <a:off x="3514725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" name="Line 88"/>
          <p:cNvSpPr>
            <a:spLocks noChangeShapeType="1"/>
          </p:cNvSpPr>
          <p:nvPr/>
        </p:nvSpPr>
        <p:spPr bwMode="auto">
          <a:xfrm>
            <a:off x="5765800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0" name="Line 89"/>
          <p:cNvSpPr>
            <a:spLocks noChangeShapeType="1"/>
          </p:cNvSpPr>
          <p:nvPr/>
        </p:nvSpPr>
        <p:spPr bwMode="auto">
          <a:xfrm>
            <a:off x="6891338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1" name="Line 90"/>
          <p:cNvSpPr>
            <a:spLocks noChangeShapeType="1"/>
          </p:cNvSpPr>
          <p:nvPr/>
        </p:nvSpPr>
        <p:spPr bwMode="auto">
          <a:xfrm>
            <a:off x="8016875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2" name="Line 91"/>
          <p:cNvSpPr>
            <a:spLocks noChangeShapeType="1"/>
          </p:cNvSpPr>
          <p:nvPr/>
        </p:nvSpPr>
        <p:spPr bwMode="auto">
          <a:xfrm>
            <a:off x="1263650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3" name="Line 92"/>
          <p:cNvSpPr>
            <a:spLocks noChangeShapeType="1"/>
          </p:cNvSpPr>
          <p:nvPr/>
        </p:nvSpPr>
        <p:spPr bwMode="auto">
          <a:xfrm>
            <a:off x="5202238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4" name="Line 93"/>
          <p:cNvSpPr>
            <a:spLocks noChangeShapeType="1"/>
          </p:cNvSpPr>
          <p:nvPr/>
        </p:nvSpPr>
        <p:spPr bwMode="auto">
          <a:xfrm>
            <a:off x="701675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5" name="Line 94"/>
          <p:cNvSpPr>
            <a:spLocks noChangeShapeType="1"/>
          </p:cNvSpPr>
          <p:nvPr/>
        </p:nvSpPr>
        <p:spPr bwMode="auto">
          <a:xfrm>
            <a:off x="7453313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6" name="Line 95"/>
          <p:cNvSpPr>
            <a:spLocks noChangeShapeType="1"/>
          </p:cNvSpPr>
          <p:nvPr/>
        </p:nvSpPr>
        <p:spPr bwMode="auto">
          <a:xfrm>
            <a:off x="1825625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7" name="Line 96"/>
          <p:cNvSpPr>
            <a:spLocks noChangeShapeType="1"/>
          </p:cNvSpPr>
          <p:nvPr/>
        </p:nvSpPr>
        <p:spPr bwMode="auto">
          <a:xfrm>
            <a:off x="2951163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8" name="Line 97"/>
          <p:cNvSpPr>
            <a:spLocks noChangeShapeType="1"/>
          </p:cNvSpPr>
          <p:nvPr/>
        </p:nvSpPr>
        <p:spPr bwMode="auto">
          <a:xfrm>
            <a:off x="4076700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49" name="Line 98"/>
          <p:cNvSpPr>
            <a:spLocks noChangeShapeType="1"/>
          </p:cNvSpPr>
          <p:nvPr/>
        </p:nvSpPr>
        <p:spPr bwMode="auto">
          <a:xfrm>
            <a:off x="6327775" y="561472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50" name="Text Box 114"/>
          <p:cNvSpPr txBox="1">
            <a:spLocks noChangeArrowheads="1"/>
          </p:cNvSpPr>
          <p:nvPr/>
        </p:nvSpPr>
        <p:spPr bwMode="auto">
          <a:xfrm>
            <a:off x="1035050" y="6071928"/>
            <a:ext cx="514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VLF</a:t>
            </a:r>
          </a:p>
        </p:txBody>
      </p:sp>
      <p:sp>
        <p:nvSpPr>
          <p:cNvPr id="17451" name="Text Box 115"/>
          <p:cNvSpPr txBox="1">
            <a:spLocks noChangeArrowheads="1"/>
          </p:cNvSpPr>
          <p:nvPr/>
        </p:nvSpPr>
        <p:spPr bwMode="auto">
          <a:xfrm>
            <a:off x="1958975" y="6071928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LF</a:t>
            </a:r>
          </a:p>
        </p:txBody>
      </p:sp>
      <p:sp>
        <p:nvSpPr>
          <p:cNvPr id="17452" name="Text Box 116"/>
          <p:cNvSpPr txBox="1">
            <a:spLocks noChangeArrowheads="1"/>
          </p:cNvSpPr>
          <p:nvPr/>
        </p:nvSpPr>
        <p:spPr bwMode="auto">
          <a:xfrm>
            <a:off x="2497138" y="6071928"/>
            <a:ext cx="442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MF</a:t>
            </a:r>
          </a:p>
        </p:txBody>
      </p:sp>
      <p:sp>
        <p:nvSpPr>
          <p:cNvPr id="17453" name="Text Box 117"/>
          <p:cNvSpPr txBox="1">
            <a:spLocks noChangeArrowheads="1"/>
          </p:cNvSpPr>
          <p:nvPr/>
        </p:nvSpPr>
        <p:spPr bwMode="auto">
          <a:xfrm>
            <a:off x="3019425" y="6071928"/>
            <a:ext cx="420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HF</a:t>
            </a:r>
          </a:p>
        </p:txBody>
      </p:sp>
      <p:sp>
        <p:nvSpPr>
          <p:cNvPr id="17454" name="Text Box 118"/>
          <p:cNvSpPr txBox="1">
            <a:spLocks noChangeArrowheads="1"/>
          </p:cNvSpPr>
          <p:nvPr/>
        </p:nvSpPr>
        <p:spPr bwMode="auto">
          <a:xfrm>
            <a:off x="3567113" y="6071928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VHF</a:t>
            </a:r>
          </a:p>
        </p:txBody>
      </p:sp>
      <p:sp>
        <p:nvSpPr>
          <p:cNvPr id="17455" name="Text Box 119"/>
          <p:cNvSpPr txBox="1">
            <a:spLocks noChangeArrowheads="1"/>
          </p:cNvSpPr>
          <p:nvPr/>
        </p:nvSpPr>
        <p:spPr bwMode="auto">
          <a:xfrm>
            <a:off x="4111625" y="6071928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UHF</a:t>
            </a:r>
          </a:p>
        </p:txBody>
      </p:sp>
      <p:sp>
        <p:nvSpPr>
          <p:cNvPr id="17456" name="Text Box 120"/>
          <p:cNvSpPr txBox="1">
            <a:spLocks noChangeArrowheads="1"/>
          </p:cNvSpPr>
          <p:nvPr/>
        </p:nvSpPr>
        <p:spPr bwMode="auto">
          <a:xfrm>
            <a:off x="4718050" y="6071928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SHF</a:t>
            </a:r>
          </a:p>
        </p:txBody>
      </p:sp>
      <p:sp>
        <p:nvSpPr>
          <p:cNvPr id="17457" name="Text Box 121"/>
          <p:cNvSpPr txBox="1">
            <a:spLocks noChangeArrowheads="1"/>
          </p:cNvSpPr>
          <p:nvPr/>
        </p:nvSpPr>
        <p:spPr bwMode="auto">
          <a:xfrm>
            <a:off x="5265738" y="6071928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EHF</a:t>
            </a:r>
          </a:p>
        </p:txBody>
      </p:sp>
      <p:sp>
        <p:nvSpPr>
          <p:cNvPr id="17458" name="Text Box 122"/>
          <p:cNvSpPr txBox="1">
            <a:spLocks noChangeArrowheads="1"/>
          </p:cNvSpPr>
          <p:nvPr/>
        </p:nvSpPr>
        <p:spPr bwMode="auto">
          <a:xfrm>
            <a:off x="6129338" y="6071928"/>
            <a:ext cx="78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infrared</a:t>
            </a:r>
          </a:p>
        </p:txBody>
      </p:sp>
      <p:sp>
        <p:nvSpPr>
          <p:cNvPr id="17459" name="Text Box 124"/>
          <p:cNvSpPr txBox="1">
            <a:spLocks noChangeArrowheads="1"/>
          </p:cNvSpPr>
          <p:nvPr/>
        </p:nvSpPr>
        <p:spPr bwMode="auto">
          <a:xfrm>
            <a:off x="8110538" y="607192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UV</a:t>
            </a:r>
          </a:p>
        </p:txBody>
      </p:sp>
      <p:cxnSp>
        <p:nvCxnSpPr>
          <p:cNvPr id="17460" name="AutoShape 156"/>
          <p:cNvCxnSpPr>
            <a:cxnSpLocks noChangeShapeType="1"/>
            <a:stCxn id="17444" idx="1"/>
            <a:endCxn id="17446" idx="1"/>
          </p:cNvCxnSpPr>
          <p:nvPr/>
        </p:nvCxnSpPr>
        <p:spPr bwMode="auto">
          <a:xfrm>
            <a:off x="701675" y="6048116"/>
            <a:ext cx="1123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61" name="AutoShape 157"/>
          <p:cNvCxnSpPr>
            <a:cxnSpLocks noChangeShapeType="1"/>
            <a:stCxn id="17446" idx="1"/>
            <a:endCxn id="17437" idx="1"/>
          </p:cNvCxnSpPr>
          <p:nvPr/>
        </p:nvCxnSpPr>
        <p:spPr bwMode="auto">
          <a:xfrm>
            <a:off x="1825625" y="6048116"/>
            <a:ext cx="5635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462" name="AutoShape 159"/>
          <p:cNvCxnSpPr>
            <a:cxnSpLocks noChangeShapeType="1"/>
            <a:stCxn id="17437" idx="1"/>
            <a:endCxn id="17447" idx="1"/>
          </p:cNvCxnSpPr>
          <p:nvPr/>
        </p:nvCxnSpPr>
        <p:spPr bwMode="auto">
          <a:xfrm>
            <a:off x="2389188" y="6048116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463" name="AutoShape 160"/>
          <p:cNvCxnSpPr>
            <a:cxnSpLocks noChangeShapeType="1"/>
            <a:stCxn id="17447" idx="1"/>
            <a:endCxn id="17438" idx="1"/>
          </p:cNvCxnSpPr>
          <p:nvPr/>
        </p:nvCxnSpPr>
        <p:spPr bwMode="auto">
          <a:xfrm>
            <a:off x="2951163" y="6048116"/>
            <a:ext cx="5635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464" name="AutoShape 161"/>
          <p:cNvCxnSpPr>
            <a:cxnSpLocks noChangeShapeType="1"/>
            <a:stCxn id="17438" idx="1"/>
            <a:endCxn id="17448" idx="1"/>
          </p:cNvCxnSpPr>
          <p:nvPr/>
        </p:nvCxnSpPr>
        <p:spPr bwMode="auto">
          <a:xfrm>
            <a:off x="3514725" y="6048116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465" name="AutoShape 162"/>
          <p:cNvCxnSpPr>
            <a:cxnSpLocks noChangeShapeType="1"/>
            <a:stCxn id="17448" idx="1"/>
            <a:endCxn id="17436" idx="1"/>
          </p:cNvCxnSpPr>
          <p:nvPr/>
        </p:nvCxnSpPr>
        <p:spPr bwMode="auto">
          <a:xfrm>
            <a:off x="4076700" y="6048116"/>
            <a:ext cx="5635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466" name="AutoShape 163"/>
          <p:cNvCxnSpPr>
            <a:cxnSpLocks noChangeShapeType="1"/>
            <a:stCxn id="17436" idx="1"/>
            <a:endCxn id="17443" idx="1"/>
          </p:cNvCxnSpPr>
          <p:nvPr/>
        </p:nvCxnSpPr>
        <p:spPr bwMode="auto">
          <a:xfrm>
            <a:off x="4640263" y="6048116"/>
            <a:ext cx="5619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467" name="AutoShape 164"/>
          <p:cNvCxnSpPr>
            <a:cxnSpLocks noChangeShapeType="1"/>
            <a:stCxn id="17443" idx="1"/>
            <a:endCxn id="17439" idx="1"/>
          </p:cNvCxnSpPr>
          <p:nvPr/>
        </p:nvCxnSpPr>
        <p:spPr bwMode="auto">
          <a:xfrm>
            <a:off x="5202238" y="6048116"/>
            <a:ext cx="5635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468" name="AutoShape 166"/>
          <p:cNvCxnSpPr>
            <a:cxnSpLocks noChangeShapeType="1"/>
            <a:stCxn id="17439" idx="1"/>
            <a:endCxn id="17470" idx="1"/>
          </p:cNvCxnSpPr>
          <p:nvPr/>
        </p:nvCxnSpPr>
        <p:spPr bwMode="auto">
          <a:xfrm>
            <a:off x="5765800" y="6048116"/>
            <a:ext cx="1725613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7469" name="Line 167"/>
          <p:cNvSpPr>
            <a:spLocks noChangeShapeType="1"/>
          </p:cNvSpPr>
          <p:nvPr/>
        </p:nvSpPr>
        <p:spPr bwMode="auto">
          <a:xfrm>
            <a:off x="7800975" y="5919528"/>
            <a:ext cx="1588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0" name="Line 168"/>
          <p:cNvSpPr>
            <a:spLocks noChangeShapeType="1"/>
          </p:cNvSpPr>
          <p:nvPr/>
        </p:nvSpPr>
        <p:spPr bwMode="auto">
          <a:xfrm>
            <a:off x="7491413" y="589730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471" name="AutoShape 169"/>
          <p:cNvCxnSpPr>
            <a:cxnSpLocks noChangeShapeType="1"/>
            <a:stCxn id="17470" idx="1"/>
            <a:endCxn id="17469" idx="1"/>
          </p:cNvCxnSpPr>
          <p:nvPr/>
        </p:nvCxnSpPr>
        <p:spPr bwMode="auto">
          <a:xfrm>
            <a:off x="7491413" y="6049703"/>
            <a:ext cx="311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472" name="AutoShape 170"/>
          <p:cNvCxnSpPr>
            <a:cxnSpLocks noChangeShapeType="1"/>
            <a:endCxn id="17469" idx="1"/>
          </p:cNvCxnSpPr>
          <p:nvPr/>
        </p:nvCxnSpPr>
        <p:spPr bwMode="auto">
          <a:xfrm flipH="1" flipV="1">
            <a:off x="7802563" y="6049703"/>
            <a:ext cx="693737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73" name="AutoShape 174"/>
          <p:cNvCxnSpPr>
            <a:cxnSpLocks noChangeShapeType="1"/>
            <a:stCxn id="17422" idx="0"/>
          </p:cNvCxnSpPr>
          <p:nvPr/>
        </p:nvCxnSpPr>
        <p:spPr bwMode="auto">
          <a:xfrm>
            <a:off x="701675" y="4776528"/>
            <a:ext cx="3225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74" name="Line 175"/>
          <p:cNvSpPr>
            <a:spLocks noChangeShapeType="1"/>
          </p:cNvSpPr>
          <p:nvPr/>
        </p:nvSpPr>
        <p:spPr bwMode="auto">
          <a:xfrm>
            <a:off x="1263650" y="462412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5" name="Line 176"/>
          <p:cNvSpPr>
            <a:spLocks noChangeShapeType="1"/>
          </p:cNvSpPr>
          <p:nvPr/>
        </p:nvSpPr>
        <p:spPr bwMode="auto">
          <a:xfrm>
            <a:off x="4076700" y="462412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476" name="AutoShape 177"/>
          <p:cNvCxnSpPr>
            <a:cxnSpLocks noChangeShapeType="1"/>
            <a:stCxn id="17474" idx="0"/>
          </p:cNvCxnSpPr>
          <p:nvPr/>
        </p:nvCxnSpPr>
        <p:spPr bwMode="auto">
          <a:xfrm>
            <a:off x="1263650" y="4624128"/>
            <a:ext cx="314325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477" name="AutoShape 185"/>
          <p:cNvCxnSpPr>
            <a:cxnSpLocks noChangeShapeType="1"/>
          </p:cNvCxnSpPr>
          <p:nvPr/>
        </p:nvCxnSpPr>
        <p:spPr bwMode="auto">
          <a:xfrm>
            <a:off x="7331075" y="4776528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7478" name="Text Box 187"/>
          <p:cNvSpPr txBox="1">
            <a:spLocks noChangeArrowheads="1"/>
          </p:cNvSpPr>
          <p:nvPr/>
        </p:nvSpPr>
        <p:spPr bwMode="auto">
          <a:xfrm>
            <a:off x="6797675" y="4395528"/>
            <a:ext cx="1741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optical transmission</a:t>
            </a:r>
          </a:p>
        </p:txBody>
      </p:sp>
      <p:sp>
        <p:nvSpPr>
          <p:cNvPr id="17479" name="Text Box 189"/>
          <p:cNvSpPr txBox="1">
            <a:spLocks noChangeArrowheads="1"/>
          </p:cNvSpPr>
          <p:nvPr/>
        </p:nvSpPr>
        <p:spPr bwMode="auto">
          <a:xfrm>
            <a:off x="2057400" y="4319328"/>
            <a:ext cx="103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coax cable</a:t>
            </a:r>
          </a:p>
        </p:txBody>
      </p:sp>
      <p:sp>
        <p:nvSpPr>
          <p:cNvPr id="17480" name="Text Box 190"/>
          <p:cNvSpPr txBox="1">
            <a:spLocks noChangeArrowheads="1"/>
          </p:cNvSpPr>
          <p:nvPr/>
        </p:nvSpPr>
        <p:spPr bwMode="auto">
          <a:xfrm>
            <a:off x="396875" y="4319328"/>
            <a:ext cx="9302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twisted pair</a:t>
            </a:r>
          </a:p>
        </p:txBody>
      </p:sp>
      <p:cxnSp>
        <p:nvCxnSpPr>
          <p:cNvPr id="17481" name="AutoShape 191"/>
          <p:cNvCxnSpPr>
            <a:cxnSpLocks noChangeShapeType="1"/>
            <a:stCxn id="17418" idx="1"/>
            <a:endCxn id="17440" idx="0"/>
          </p:cNvCxnSpPr>
          <p:nvPr/>
        </p:nvCxnSpPr>
        <p:spPr bwMode="auto">
          <a:xfrm>
            <a:off x="6891338" y="5209916"/>
            <a:ext cx="0" cy="404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82" name="Line 194"/>
          <p:cNvSpPr>
            <a:spLocks noChangeShapeType="1"/>
          </p:cNvSpPr>
          <p:nvPr/>
        </p:nvSpPr>
        <p:spPr bwMode="auto">
          <a:xfrm flipH="1">
            <a:off x="415925" y="6043353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3" name="Line 197"/>
          <p:cNvSpPr>
            <a:spLocks noChangeShapeType="1"/>
          </p:cNvSpPr>
          <p:nvPr/>
        </p:nvSpPr>
        <p:spPr bwMode="auto">
          <a:xfrm flipH="1">
            <a:off x="396875" y="4776528"/>
            <a:ext cx="304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Frequencies for Mobile Communication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600" dirty="0" smtClean="0"/>
              <a:t>Low Frequencies:</a:t>
            </a:r>
          </a:p>
          <a:p>
            <a:pPr lvl="1"/>
            <a:r>
              <a:rPr lang="en-US" dirty="0" smtClean="0"/>
              <a:t>low data rates</a:t>
            </a:r>
          </a:p>
          <a:p>
            <a:pPr lvl="1"/>
            <a:r>
              <a:rPr lang="en-US" dirty="0" smtClean="0"/>
              <a:t>travel long distances</a:t>
            </a:r>
          </a:p>
          <a:p>
            <a:pPr lvl="1"/>
            <a:r>
              <a:rPr lang="en-US" dirty="0" smtClean="0"/>
              <a:t>follow Earth’s surface</a:t>
            </a:r>
          </a:p>
          <a:p>
            <a:pPr lvl="1"/>
            <a:r>
              <a:rPr lang="en-US" dirty="0" smtClean="0"/>
              <a:t>penetrate objects and water (submarine communication)</a:t>
            </a:r>
          </a:p>
          <a:p>
            <a:r>
              <a:rPr lang="en-US" dirty="0" smtClean="0"/>
              <a:t>High Frequencies:</a:t>
            </a:r>
          </a:p>
          <a:p>
            <a:pPr lvl="1"/>
            <a:r>
              <a:rPr lang="en-US" dirty="0" smtClean="0"/>
              <a:t>high data rates</a:t>
            </a:r>
          </a:p>
          <a:p>
            <a:pPr lvl="1"/>
            <a:r>
              <a:rPr lang="en-US" dirty="0" smtClean="0"/>
              <a:t>short distances</a:t>
            </a:r>
          </a:p>
          <a:p>
            <a:pPr lvl="1"/>
            <a:r>
              <a:rPr lang="en-US" dirty="0" smtClean="0"/>
              <a:t>straight lines</a:t>
            </a:r>
          </a:p>
          <a:p>
            <a:pPr lvl="1"/>
            <a:r>
              <a:rPr lang="en-US" dirty="0" smtClean="0"/>
              <a:t>cannot penetrate objects (“</a:t>
            </a:r>
            <a:r>
              <a:rPr lang="en-US" b="1" dirty="0" smtClean="0"/>
              <a:t>Line of Sight</a:t>
            </a:r>
            <a:r>
              <a:rPr lang="en-US" dirty="0" smtClean="0"/>
              <a:t>” or </a:t>
            </a:r>
            <a:r>
              <a:rPr lang="en-US" b="1" dirty="0" smtClean="0"/>
              <a:t>LOS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09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Frequencies and Regulations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ITU-R holds auctions for new frequencies, manages frequency bands worldwide (WRC, World Radio Conferences)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4" name="Group 60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829646"/>
              </p:ext>
            </p:extLst>
          </p:nvPr>
        </p:nvGraphicFramePr>
        <p:xfrm>
          <a:off x="177284" y="2452625"/>
          <a:ext cx="8785225" cy="4255644"/>
        </p:xfrm>
        <a:graphic>
          <a:graphicData uri="http://schemas.openxmlformats.org/drawingml/2006/table">
            <a:tbl>
              <a:tblPr/>
              <a:tblGrid>
                <a:gridCol w="2197100"/>
                <a:gridCol w="2195512"/>
                <a:gridCol w="2197100"/>
                <a:gridCol w="219551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Europe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USA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Japan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Cellular phones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GSM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880-915, 925-960, 1710-1785, 1805-1880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UMTS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1920-1980, 2110-2170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AMPS, TDMA, CDMA, GSM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824-849, 869-894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TDMA, CDMA, GSM, UMTS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1850-1910, 1930-1990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PDC, FOMA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810-888, 893-958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PDC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1429-1453, 1477-1501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FOMA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1920-1980, 2110-2170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Cordless phones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CT1+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885-887, 930-932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CT2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864-868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DECT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1880-1900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PACS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1850-1910, 1930-1990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PACS-UB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1910-1930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PHS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1895-1918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JCT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245-380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Wireless LANs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802.11b/g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2412-2472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802.11b/g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2412-2462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802.11b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2412-2484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802.11g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2412-2472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Other RF systems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27, 128, 418, 433, 868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315, 915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426, 868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4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 bwMode="auto">
          <a:xfrm>
            <a:off x="4343400" y="1676400"/>
            <a:ext cx="4047319" cy="3146357"/>
          </a:xfrm>
          <a:custGeom>
            <a:avLst/>
            <a:gdLst>
              <a:gd name="connsiteX0" fmla="*/ 31907 w 4047319"/>
              <a:gd name="connsiteY0" fmla="*/ 1087273 h 3146357"/>
              <a:gd name="connsiteX1" fmla="*/ 41529 w 4047319"/>
              <a:gd name="connsiteY1" fmla="*/ 1029542 h 3146357"/>
              <a:gd name="connsiteX2" fmla="*/ 70393 w 4047319"/>
              <a:gd name="connsiteY2" fmla="*/ 971810 h 3146357"/>
              <a:gd name="connsiteX3" fmla="*/ 137743 w 4047319"/>
              <a:gd name="connsiteY3" fmla="*/ 875591 h 3146357"/>
              <a:gd name="connsiteX4" fmla="*/ 147365 w 4047319"/>
              <a:gd name="connsiteY4" fmla="*/ 846726 h 3146357"/>
              <a:gd name="connsiteX5" fmla="*/ 195472 w 4047319"/>
              <a:gd name="connsiteY5" fmla="*/ 808238 h 3146357"/>
              <a:gd name="connsiteX6" fmla="*/ 224337 w 4047319"/>
              <a:gd name="connsiteY6" fmla="*/ 779373 h 3146357"/>
              <a:gd name="connsiteX7" fmla="*/ 243579 w 4047319"/>
              <a:gd name="connsiteY7" fmla="*/ 750507 h 3146357"/>
              <a:gd name="connsiteX8" fmla="*/ 397523 w 4047319"/>
              <a:gd name="connsiteY8" fmla="*/ 615801 h 3146357"/>
              <a:gd name="connsiteX9" fmla="*/ 512980 w 4047319"/>
              <a:gd name="connsiteY9" fmla="*/ 442607 h 3146357"/>
              <a:gd name="connsiteX10" fmla="*/ 561088 w 4047319"/>
              <a:gd name="connsiteY10" fmla="*/ 365631 h 3146357"/>
              <a:gd name="connsiteX11" fmla="*/ 628438 w 4047319"/>
              <a:gd name="connsiteY11" fmla="*/ 230925 h 3146357"/>
              <a:gd name="connsiteX12" fmla="*/ 705410 w 4047319"/>
              <a:gd name="connsiteY12" fmla="*/ 96219 h 3146357"/>
              <a:gd name="connsiteX13" fmla="*/ 753517 w 4047319"/>
              <a:gd name="connsiteY13" fmla="*/ 57731 h 3146357"/>
              <a:gd name="connsiteX14" fmla="*/ 820867 w 4047319"/>
              <a:gd name="connsiteY14" fmla="*/ 28865 h 3146357"/>
              <a:gd name="connsiteX15" fmla="*/ 936325 w 4047319"/>
              <a:gd name="connsiteY15" fmla="*/ 0 h 3146357"/>
              <a:gd name="connsiteX16" fmla="*/ 994054 w 4047319"/>
              <a:gd name="connsiteY16" fmla="*/ 9622 h 3146357"/>
              <a:gd name="connsiteX17" fmla="*/ 1061404 w 4047319"/>
              <a:gd name="connsiteY17" fmla="*/ 48109 h 3146357"/>
              <a:gd name="connsiteX18" fmla="*/ 1147997 w 4047319"/>
              <a:gd name="connsiteY18" fmla="*/ 76975 h 3146357"/>
              <a:gd name="connsiteX19" fmla="*/ 1321184 w 4047319"/>
              <a:gd name="connsiteY19" fmla="*/ 144328 h 3146357"/>
              <a:gd name="connsiteX20" fmla="*/ 1321184 w 4047319"/>
              <a:gd name="connsiteY20" fmla="*/ 144328 h 3146357"/>
              <a:gd name="connsiteX21" fmla="*/ 1369291 w 4047319"/>
              <a:gd name="connsiteY21" fmla="*/ 163572 h 3146357"/>
              <a:gd name="connsiteX22" fmla="*/ 1427020 w 4047319"/>
              <a:gd name="connsiteY22" fmla="*/ 173194 h 3146357"/>
              <a:gd name="connsiteX23" fmla="*/ 1484748 w 4047319"/>
              <a:gd name="connsiteY23" fmla="*/ 192438 h 3146357"/>
              <a:gd name="connsiteX24" fmla="*/ 1552099 w 4047319"/>
              <a:gd name="connsiteY24" fmla="*/ 202059 h 3146357"/>
              <a:gd name="connsiteX25" fmla="*/ 1946579 w 4047319"/>
              <a:gd name="connsiteY25" fmla="*/ 211681 h 3146357"/>
              <a:gd name="connsiteX26" fmla="*/ 2196737 w 4047319"/>
              <a:gd name="connsiteY26" fmla="*/ 240547 h 3146357"/>
              <a:gd name="connsiteX27" fmla="*/ 2235223 w 4047319"/>
              <a:gd name="connsiteY27" fmla="*/ 269413 h 3146357"/>
              <a:gd name="connsiteX28" fmla="*/ 2331437 w 4047319"/>
              <a:gd name="connsiteY28" fmla="*/ 365631 h 3146357"/>
              <a:gd name="connsiteX29" fmla="*/ 2350680 w 4047319"/>
              <a:gd name="connsiteY29" fmla="*/ 404119 h 3146357"/>
              <a:gd name="connsiteX30" fmla="*/ 2514245 w 4047319"/>
              <a:gd name="connsiteY30" fmla="*/ 519582 h 3146357"/>
              <a:gd name="connsiteX31" fmla="*/ 2543110 w 4047319"/>
              <a:gd name="connsiteY31" fmla="*/ 567691 h 3146357"/>
              <a:gd name="connsiteX32" fmla="*/ 2610460 w 4047319"/>
              <a:gd name="connsiteY32" fmla="*/ 654288 h 3146357"/>
              <a:gd name="connsiteX33" fmla="*/ 2629703 w 4047319"/>
              <a:gd name="connsiteY33" fmla="*/ 721641 h 3146357"/>
              <a:gd name="connsiteX34" fmla="*/ 2639324 w 4047319"/>
              <a:gd name="connsiteY34" fmla="*/ 760129 h 3146357"/>
              <a:gd name="connsiteX35" fmla="*/ 2687432 w 4047319"/>
              <a:gd name="connsiteY35" fmla="*/ 875591 h 3146357"/>
              <a:gd name="connsiteX36" fmla="*/ 2889482 w 4047319"/>
              <a:gd name="connsiteY36" fmla="*/ 1029542 h 3146357"/>
              <a:gd name="connsiteX37" fmla="*/ 2966454 w 4047319"/>
              <a:gd name="connsiteY37" fmla="*/ 1068029 h 3146357"/>
              <a:gd name="connsiteX38" fmla="*/ 2995319 w 4047319"/>
              <a:gd name="connsiteY38" fmla="*/ 1077651 h 3146357"/>
              <a:gd name="connsiteX39" fmla="*/ 3072290 w 4047319"/>
              <a:gd name="connsiteY39" fmla="*/ 1106517 h 3146357"/>
              <a:gd name="connsiteX40" fmla="*/ 3206991 w 4047319"/>
              <a:gd name="connsiteY40" fmla="*/ 1145004 h 3146357"/>
              <a:gd name="connsiteX41" fmla="*/ 3264720 w 4047319"/>
              <a:gd name="connsiteY41" fmla="*/ 1154626 h 3146357"/>
              <a:gd name="connsiteX42" fmla="*/ 3293584 w 4047319"/>
              <a:gd name="connsiteY42" fmla="*/ 1173870 h 3146357"/>
              <a:gd name="connsiteX43" fmla="*/ 3360934 w 4047319"/>
              <a:gd name="connsiteY43" fmla="*/ 1202736 h 3146357"/>
              <a:gd name="connsiteX44" fmla="*/ 3389799 w 4047319"/>
              <a:gd name="connsiteY44" fmla="*/ 1231601 h 3146357"/>
              <a:gd name="connsiteX45" fmla="*/ 3466770 w 4047319"/>
              <a:gd name="connsiteY45" fmla="*/ 1366308 h 3146357"/>
              <a:gd name="connsiteX46" fmla="*/ 3524499 w 4047319"/>
              <a:gd name="connsiteY46" fmla="*/ 1481770 h 3146357"/>
              <a:gd name="connsiteX47" fmla="*/ 3649578 w 4047319"/>
              <a:gd name="connsiteY47" fmla="*/ 1683830 h 3146357"/>
              <a:gd name="connsiteX48" fmla="*/ 3688064 w 4047319"/>
              <a:gd name="connsiteY48" fmla="*/ 1741561 h 3146357"/>
              <a:gd name="connsiteX49" fmla="*/ 3736171 w 4047319"/>
              <a:gd name="connsiteY49" fmla="*/ 1799293 h 3146357"/>
              <a:gd name="connsiteX50" fmla="*/ 3803522 w 4047319"/>
              <a:gd name="connsiteY50" fmla="*/ 1924377 h 3146357"/>
              <a:gd name="connsiteX51" fmla="*/ 3813143 w 4047319"/>
              <a:gd name="connsiteY51" fmla="*/ 1953243 h 3146357"/>
              <a:gd name="connsiteX52" fmla="*/ 3928601 w 4047319"/>
              <a:gd name="connsiteY52" fmla="*/ 2068705 h 3146357"/>
              <a:gd name="connsiteX53" fmla="*/ 3967086 w 4047319"/>
              <a:gd name="connsiteY53" fmla="*/ 2107193 h 3146357"/>
              <a:gd name="connsiteX54" fmla="*/ 4005572 w 4047319"/>
              <a:gd name="connsiteY54" fmla="*/ 2174546 h 3146357"/>
              <a:gd name="connsiteX55" fmla="*/ 4015194 w 4047319"/>
              <a:gd name="connsiteY55" fmla="*/ 2213034 h 3146357"/>
              <a:gd name="connsiteX56" fmla="*/ 4034437 w 4047319"/>
              <a:gd name="connsiteY56" fmla="*/ 2251521 h 3146357"/>
              <a:gd name="connsiteX57" fmla="*/ 4044058 w 4047319"/>
              <a:gd name="connsiteY57" fmla="*/ 2280387 h 3146357"/>
              <a:gd name="connsiteX58" fmla="*/ 4034437 w 4047319"/>
              <a:gd name="connsiteY58" fmla="*/ 2530556 h 3146357"/>
              <a:gd name="connsiteX59" fmla="*/ 3995951 w 4047319"/>
              <a:gd name="connsiteY59" fmla="*/ 2588287 h 3146357"/>
              <a:gd name="connsiteX60" fmla="*/ 3947844 w 4047319"/>
              <a:gd name="connsiteY60" fmla="*/ 2674884 h 3146357"/>
              <a:gd name="connsiteX61" fmla="*/ 3803522 w 4047319"/>
              <a:gd name="connsiteY61" fmla="*/ 2742238 h 3146357"/>
              <a:gd name="connsiteX62" fmla="*/ 3668821 w 4047319"/>
              <a:gd name="connsiteY62" fmla="*/ 2809591 h 3146357"/>
              <a:gd name="connsiteX63" fmla="*/ 3620714 w 4047319"/>
              <a:gd name="connsiteY63" fmla="*/ 2828835 h 3146357"/>
              <a:gd name="connsiteX64" fmla="*/ 3514878 w 4047319"/>
              <a:gd name="connsiteY64" fmla="*/ 2886566 h 3146357"/>
              <a:gd name="connsiteX65" fmla="*/ 3476392 w 4047319"/>
              <a:gd name="connsiteY65" fmla="*/ 2896188 h 3146357"/>
              <a:gd name="connsiteX66" fmla="*/ 3283962 w 4047319"/>
              <a:gd name="connsiteY66" fmla="*/ 2915432 h 3146357"/>
              <a:gd name="connsiteX67" fmla="*/ 3206991 w 4047319"/>
              <a:gd name="connsiteY67" fmla="*/ 2925053 h 3146357"/>
              <a:gd name="connsiteX68" fmla="*/ 3072290 w 4047319"/>
              <a:gd name="connsiteY68" fmla="*/ 2953919 h 3146357"/>
              <a:gd name="connsiteX69" fmla="*/ 2937590 w 4047319"/>
              <a:gd name="connsiteY69" fmla="*/ 3030894 h 3146357"/>
              <a:gd name="connsiteX70" fmla="*/ 2774025 w 4047319"/>
              <a:gd name="connsiteY70" fmla="*/ 3127113 h 3146357"/>
              <a:gd name="connsiteX71" fmla="*/ 2706675 w 4047319"/>
              <a:gd name="connsiteY71" fmla="*/ 3146357 h 3146357"/>
              <a:gd name="connsiteX72" fmla="*/ 2042793 w 4047319"/>
              <a:gd name="connsiteY72" fmla="*/ 3127113 h 3146357"/>
              <a:gd name="connsiteX73" fmla="*/ 1831121 w 4047319"/>
              <a:gd name="connsiteY73" fmla="*/ 3107869 h 3146357"/>
              <a:gd name="connsiteX74" fmla="*/ 1706042 w 4047319"/>
              <a:gd name="connsiteY74" fmla="*/ 3098247 h 3146357"/>
              <a:gd name="connsiteX75" fmla="*/ 1600206 w 4047319"/>
              <a:gd name="connsiteY75" fmla="*/ 3088626 h 3146357"/>
              <a:gd name="connsiteX76" fmla="*/ 1523234 w 4047319"/>
              <a:gd name="connsiteY76" fmla="*/ 3050138 h 3146357"/>
              <a:gd name="connsiteX77" fmla="*/ 1398155 w 4047319"/>
              <a:gd name="connsiteY77" fmla="*/ 2925053 h 3146357"/>
              <a:gd name="connsiteX78" fmla="*/ 1340426 w 4047319"/>
              <a:gd name="connsiteY78" fmla="*/ 2819213 h 3146357"/>
              <a:gd name="connsiteX79" fmla="*/ 1292319 w 4047319"/>
              <a:gd name="connsiteY79" fmla="*/ 2742238 h 3146357"/>
              <a:gd name="connsiteX80" fmla="*/ 1205726 w 4047319"/>
              <a:gd name="connsiteY80" fmla="*/ 2607531 h 3146357"/>
              <a:gd name="connsiteX81" fmla="*/ 1176862 w 4047319"/>
              <a:gd name="connsiteY81" fmla="*/ 2482447 h 3146357"/>
              <a:gd name="connsiteX82" fmla="*/ 1205726 w 4047319"/>
              <a:gd name="connsiteY82" fmla="*/ 2395850 h 3146357"/>
              <a:gd name="connsiteX83" fmla="*/ 1215347 w 4047319"/>
              <a:gd name="connsiteY83" fmla="*/ 2357362 h 3146357"/>
              <a:gd name="connsiteX84" fmla="*/ 1224969 w 4047319"/>
              <a:gd name="connsiteY84" fmla="*/ 2328496 h 3146357"/>
              <a:gd name="connsiteX85" fmla="*/ 1167240 w 4047319"/>
              <a:gd name="connsiteY85" fmla="*/ 2299631 h 3146357"/>
              <a:gd name="connsiteX86" fmla="*/ 1032540 w 4047319"/>
              <a:gd name="connsiteY86" fmla="*/ 2270765 h 3146357"/>
              <a:gd name="connsiteX87" fmla="*/ 945946 w 4047319"/>
              <a:gd name="connsiteY87" fmla="*/ 2251521 h 3146357"/>
              <a:gd name="connsiteX88" fmla="*/ 868975 w 4047319"/>
              <a:gd name="connsiteY88" fmla="*/ 2241899 h 3146357"/>
              <a:gd name="connsiteX89" fmla="*/ 695788 w 4047319"/>
              <a:gd name="connsiteY89" fmla="*/ 2222656 h 3146357"/>
              <a:gd name="connsiteX90" fmla="*/ 609195 w 4047319"/>
              <a:gd name="connsiteY90" fmla="*/ 2203412 h 3146357"/>
              <a:gd name="connsiteX91" fmla="*/ 522602 w 4047319"/>
              <a:gd name="connsiteY91" fmla="*/ 2174546 h 3146357"/>
              <a:gd name="connsiteX92" fmla="*/ 474495 w 4047319"/>
              <a:gd name="connsiteY92" fmla="*/ 2126437 h 3146357"/>
              <a:gd name="connsiteX93" fmla="*/ 397523 w 4047319"/>
              <a:gd name="connsiteY93" fmla="*/ 1972487 h 3146357"/>
              <a:gd name="connsiteX94" fmla="*/ 339794 w 4047319"/>
              <a:gd name="connsiteY94" fmla="*/ 1876268 h 3146357"/>
              <a:gd name="connsiteX95" fmla="*/ 272444 w 4047319"/>
              <a:gd name="connsiteY95" fmla="*/ 1731939 h 3146357"/>
              <a:gd name="connsiteX96" fmla="*/ 224337 w 4047319"/>
              <a:gd name="connsiteY96" fmla="*/ 1654964 h 3146357"/>
              <a:gd name="connsiteX97" fmla="*/ 195472 w 4047319"/>
              <a:gd name="connsiteY97" fmla="*/ 1597233 h 3146357"/>
              <a:gd name="connsiteX98" fmla="*/ 176229 w 4047319"/>
              <a:gd name="connsiteY98" fmla="*/ 1510636 h 3146357"/>
              <a:gd name="connsiteX99" fmla="*/ 156986 w 4047319"/>
              <a:gd name="connsiteY99" fmla="*/ 1443283 h 3146357"/>
              <a:gd name="connsiteX100" fmla="*/ 128122 w 4047319"/>
              <a:gd name="connsiteY100" fmla="*/ 1202736 h 3146357"/>
              <a:gd name="connsiteX101" fmla="*/ 80015 w 4047319"/>
              <a:gd name="connsiteY101" fmla="*/ 1135382 h 3146357"/>
              <a:gd name="connsiteX102" fmla="*/ 60772 w 4047319"/>
              <a:gd name="connsiteY102" fmla="*/ 1106517 h 3146357"/>
              <a:gd name="connsiteX103" fmla="*/ 31907 w 4047319"/>
              <a:gd name="connsiteY103" fmla="*/ 1087273 h 3146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047319" h="3146357">
                <a:moveTo>
                  <a:pt x="31907" y="1087273"/>
                </a:moveTo>
                <a:cubicBezTo>
                  <a:pt x="28700" y="1074444"/>
                  <a:pt x="35360" y="1048050"/>
                  <a:pt x="41529" y="1029542"/>
                </a:cubicBezTo>
                <a:cubicBezTo>
                  <a:pt x="48332" y="1009131"/>
                  <a:pt x="59553" y="990395"/>
                  <a:pt x="70393" y="971810"/>
                </a:cubicBezTo>
                <a:cubicBezTo>
                  <a:pt x="91118" y="936280"/>
                  <a:pt x="113486" y="907936"/>
                  <a:pt x="137743" y="875591"/>
                </a:cubicBezTo>
                <a:cubicBezTo>
                  <a:pt x="140950" y="865969"/>
                  <a:pt x="140765" y="854427"/>
                  <a:pt x="147365" y="846726"/>
                </a:cubicBezTo>
                <a:cubicBezTo>
                  <a:pt x="160729" y="831134"/>
                  <a:pt x="180017" y="821761"/>
                  <a:pt x="195472" y="808238"/>
                </a:cubicBezTo>
                <a:cubicBezTo>
                  <a:pt x="205712" y="799277"/>
                  <a:pt x="215626" y="789826"/>
                  <a:pt x="224337" y="779373"/>
                </a:cubicBezTo>
                <a:cubicBezTo>
                  <a:pt x="231740" y="770489"/>
                  <a:pt x="235689" y="758961"/>
                  <a:pt x="243579" y="750507"/>
                </a:cubicBezTo>
                <a:cubicBezTo>
                  <a:pt x="353477" y="632752"/>
                  <a:pt x="314492" y="657316"/>
                  <a:pt x="397523" y="615801"/>
                </a:cubicBezTo>
                <a:cubicBezTo>
                  <a:pt x="466414" y="519348"/>
                  <a:pt x="436154" y="564252"/>
                  <a:pt x="512980" y="442607"/>
                </a:cubicBezTo>
                <a:cubicBezTo>
                  <a:pt x="529137" y="417024"/>
                  <a:pt x="549851" y="393725"/>
                  <a:pt x="561088" y="365631"/>
                </a:cubicBezTo>
                <a:cubicBezTo>
                  <a:pt x="604414" y="257311"/>
                  <a:pt x="549345" y="389118"/>
                  <a:pt x="628438" y="230925"/>
                </a:cubicBezTo>
                <a:cubicBezTo>
                  <a:pt x="664585" y="158628"/>
                  <a:pt x="654135" y="147497"/>
                  <a:pt x="705410" y="96219"/>
                </a:cubicBezTo>
                <a:cubicBezTo>
                  <a:pt x="719931" y="81697"/>
                  <a:pt x="735779" y="68079"/>
                  <a:pt x="753517" y="57731"/>
                </a:cubicBezTo>
                <a:cubicBezTo>
                  <a:pt x="774615" y="45423"/>
                  <a:pt x="798189" y="37936"/>
                  <a:pt x="820867" y="28865"/>
                </a:cubicBezTo>
                <a:cubicBezTo>
                  <a:pt x="857709" y="14128"/>
                  <a:pt x="897673" y="7731"/>
                  <a:pt x="936325" y="0"/>
                </a:cubicBezTo>
                <a:cubicBezTo>
                  <a:pt x="955568" y="3207"/>
                  <a:pt x="975368" y="4016"/>
                  <a:pt x="994054" y="9622"/>
                </a:cubicBezTo>
                <a:cubicBezTo>
                  <a:pt x="1067619" y="31692"/>
                  <a:pt x="1000664" y="22799"/>
                  <a:pt x="1061404" y="48109"/>
                </a:cubicBezTo>
                <a:cubicBezTo>
                  <a:pt x="1089489" y="59812"/>
                  <a:pt x="1120194" y="64618"/>
                  <a:pt x="1147997" y="76975"/>
                </a:cubicBezTo>
                <a:cubicBezTo>
                  <a:pt x="1262394" y="127820"/>
                  <a:pt x="1204624" y="105473"/>
                  <a:pt x="1321184" y="144328"/>
                </a:cubicBezTo>
                <a:lnTo>
                  <a:pt x="1321184" y="144328"/>
                </a:lnTo>
                <a:cubicBezTo>
                  <a:pt x="1337220" y="150743"/>
                  <a:pt x="1352629" y="159027"/>
                  <a:pt x="1369291" y="163572"/>
                </a:cubicBezTo>
                <a:cubicBezTo>
                  <a:pt x="1388112" y="168705"/>
                  <a:pt x="1407777" y="169987"/>
                  <a:pt x="1427020" y="173194"/>
                </a:cubicBezTo>
                <a:cubicBezTo>
                  <a:pt x="1446263" y="179609"/>
                  <a:pt x="1464984" y="187877"/>
                  <a:pt x="1484748" y="192438"/>
                </a:cubicBezTo>
                <a:cubicBezTo>
                  <a:pt x="1506845" y="197538"/>
                  <a:pt x="1529440" y="201115"/>
                  <a:pt x="1552099" y="202059"/>
                </a:cubicBezTo>
                <a:cubicBezTo>
                  <a:pt x="1683517" y="207535"/>
                  <a:pt x="1815086" y="208474"/>
                  <a:pt x="1946579" y="211681"/>
                </a:cubicBezTo>
                <a:cubicBezTo>
                  <a:pt x="2007181" y="216343"/>
                  <a:pt x="2137800" y="223212"/>
                  <a:pt x="2196737" y="240547"/>
                </a:cubicBezTo>
                <a:cubicBezTo>
                  <a:pt x="2212121" y="245072"/>
                  <a:pt x="2222394" y="259791"/>
                  <a:pt x="2235223" y="269413"/>
                </a:cubicBezTo>
                <a:cubicBezTo>
                  <a:pt x="2278698" y="356365"/>
                  <a:pt x="2220879" y="255067"/>
                  <a:pt x="2331437" y="365631"/>
                </a:cubicBezTo>
                <a:cubicBezTo>
                  <a:pt x="2341579" y="375774"/>
                  <a:pt x="2340141" y="394390"/>
                  <a:pt x="2350680" y="404119"/>
                </a:cubicBezTo>
                <a:cubicBezTo>
                  <a:pt x="2380114" y="431290"/>
                  <a:pt x="2470643" y="490512"/>
                  <a:pt x="2514245" y="519582"/>
                </a:cubicBezTo>
                <a:cubicBezTo>
                  <a:pt x="2523867" y="535618"/>
                  <a:pt x="2532240" y="552473"/>
                  <a:pt x="2543110" y="567691"/>
                </a:cubicBezTo>
                <a:cubicBezTo>
                  <a:pt x="2564364" y="597448"/>
                  <a:pt x="2610460" y="654288"/>
                  <a:pt x="2610460" y="654288"/>
                </a:cubicBezTo>
                <a:cubicBezTo>
                  <a:pt x="2616874" y="676739"/>
                  <a:pt x="2623560" y="699114"/>
                  <a:pt x="2629703" y="721641"/>
                </a:cubicBezTo>
                <a:cubicBezTo>
                  <a:pt x="2633182" y="734399"/>
                  <a:pt x="2635845" y="747371"/>
                  <a:pt x="2639324" y="760129"/>
                </a:cubicBezTo>
                <a:cubicBezTo>
                  <a:pt x="2652111" y="807018"/>
                  <a:pt x="2655839" y="838253"/>
                  <a:pt x="2687432" y="875591"/>
                </a:cubicBezTo>
                <a:cubicBezTo>
                  <a:pt x="2749699" y="949183"/>
                  <a:pt x="2800041" y="984820"/>
                  <a:pt x="2889482" y="1029542"/>
                </a:cubicBezTo>
                <a:cubicBezTo>
                  <a:pt x="2915139" y="1042371"/>
                  <a:pt x="2940339" y="1056158"/>
                  <a:pt x="2966454" y="1068029"/>
                </a:cubicBezTo>
                <a:cubicBezTo>
                  <a:pt x="2975687" y="1072226"/>
                  <a:pt x="2985788" y="1074185"/>
                  <a:pt x="2995319" y="1077651"/>
                </a:cubicBezTo>
                <a:cubicBezTo>
                  <a:pt x="3021071" y="1087016"/>
                  <a:pt x="3046294" y="1097851"/>
                  <a:pt x="3072290" y="1106517"/>
                </a:cubicBezTo>
                <a:cubicBezTo>
                  <a:pt x="3086553" y="1111271"/>
                  <a:pt x="3173388" y="1138283"/>
                  <a:pt x="3206991" y="1145004"/>
                </a:cubicBezTo>
                <a:cubicBezTo>
                  <a:pt x="3226121" y="1148830"/>
                  <a:pt x="3245477" y="1151419"/>
                  <a:pt x="3264720" y="1154626"/>
                </a:cubicBezTo>
                <a:cubicBezTo>
                  <a:pt x="3274341" y="1161041"/>
                  <a:pt x="3283241" y="1168698"/>
                  <a:pt x="3293584" y="1173870"/>
                </a:cubicBezTo>
                <a:cubicBezTo>
                  <a:pt x="3315430" y="1184794"/>
                  <a:pt x="3339990" y="1190169"/>
                  <a:pt x="3360934" y="1202736"/>
                </a:cubicBezTo>
                <a:cubicBezTo>
                  <a:pt x="3372602" y="1209737"/>
                  <a:pt x="3382407" y="1220177"/>
                  <a:pt x="3389799" y="1231601"/>
                </a:cubicBezTo>
                <a:cubicBezTo>
                  <a:pt x="3417893" y="1275020"/>
                  <a:pt x="3443643" y="1320052"/>
                  <a:pt x="3466770" y="1366308"/>
                </a:cubicBezTo>
                <a:cubicBezTo>
                  <a:pt x="3486013" y="1404795"/>
                  <a:pt x="3501948" y="1445123"/>
                  <a:pt x="3524499" y="1481770"/>
                </a:cubicBezTo>
                <a:cubicBezTo>
                  <a:pt x="3540627" y="1507980"/>
                  <a:pt x="3622929" y="1642374"/>
                  <a:pt x="3649578" y="1683830"/>
                </a:cubicBezTo>
                <a:cubicBezTo>
                  <a:pt x="3662084" y="1703285"/>
                  <a:pt x="3673259" y="1723793"/>
                  <a:pt x="3688064" y="1741561"/>
                </a:cubicBezTo>
                <a:cubicBezTo>
                  <a:pt x="3704100" y="1760805"/>
                  <a:pt x="3721913" y="1778697"/>
                  <a:pt x="3736171" y="1799293"/>
                </a:cubicBezTo>
                <a:cubicBezTo>
                  <a:pt x="3751603" y="1821584"/>
                  <a:pt x="3791157" y="1896555"/>
                  <a:pt x="3803522" y="1924377"/>
                </a:cubicBezTo>
                <a:cubicBezTo>
                  <a:pt x="3807641" y="1933645"/>
                  <a:pt x="3806650" y="1945451"/>
                  <a:pt x="3813143" y="1953243"/>
                </a:cubicBezTo>
                <a:cubicBezTo>
                  <a:pt x="3813182" y="1953290"/>
                  <a:pt x="3902929" y="2043032"/>
                  <a:pt x="3928601" y="2068705"/>
                </a:cubicBezTo>
                <a:cubicBezTo>
                  <a:pt x="3941430" y="2081534"/>
                  <a:pt x="3958085" y="2091441"/>
                  <a:pt x="3967086" y="2107193"/>
                </a:cubicBezTo>
                <a:lnTo>
                  <a:pt x="4005572" y="2174546"/>
                </a:lnTo>
                <a:cubicBezTo>
                  <a:pt x="4008779" y="2187375"/>
                  <a:pt x="4010551" y="2200652"/>
                  <a:pt x="4015194" y="2213034"/>
                </a:cubicBezTo>
                <a:cubicBezTo>
                  <a:pt x="4020230" y="2226464"/>
                  <a:pt x="4028787" y="2238337"/>
                  <a:pt x="4034437" y="2251521"/>
                </a:cubicBezTo>
                <a:cubicBezTo>
                  <a:pt x="4038432" y="2260843"/>
                  <a:pt x="4040851" y="2270765"/>
                  <a:pt x="4044058" y="2280387"/>
                </a:cubicBezTo>
                <a:cubicBezTo>
                  <a:pt x="4040851" y="2363777"/>
                  <a:pt x="4047319" y="2448105"/>
                  <a:pt x="4034437" y="2530556"/>
                </a:cubicBezTo>
                <a:cubicBezTo>
                  <a:pt x="4030867" y="2553407"/>
                  <a:pt x="4006294" y="2567601"/>
                  <a:pt x="3995951" y="2588287"/>
                </a:cubicBezTo>
                <a:cubicBezTo>
                  <a:pt x="3988828" y="2602535"/>
                  <a:pt x="3957382" y="2667889"/>
                  <a:pt x="3947844" y="2674884"/>
                </a:cubicBezTo>
                <a:cubicBezTo>
                  <a:pt x="3851367" y="2745637"/>
                  <a:pt x="3866595" y="2717008"/>
                  <a:pt x="3803522" y="2742238"/>
                </a:cubicBezTo>
                <a:cubicBezTo>
                  <a:pt x="3678684" y="2792174"/>
                  <a:pt x="3793075" y="2747460"/>
                  <a:pt x="3668821" y="2809591"/>
                </a:cubicBezTo>
                <a:cubicBezTo>
                  <a:pt x="3653373" y="2817315"/>
                  <a:pt x="3635876" y="2820564"/>
                  <a:pt x="3620714" y="2828835"/>
                </a:cubicBezTo>
                <a:cubicBezTo>
                  <a:pt x="3536702" y="2874661"/>
                  <a:pt x="3593354" y="2860406"/>
                  <a:pt x="3514878" y="2886566"/>
                </a:cubicBezTo>
                <a:cubicBezTo>
                  <a:pt x="3502333" y="2890748"/>
                  <a:pt x="3489359" y="2893595"/>
                  <a:pt x="3476392" y="2896188"/>
                </a:cubicBezTo>
                <a:cubicBezTo>
                  <a:pt x="3393539" y="2912759"/>
                  <a:pt x="3393638" y="2905461"/>
                  <a:pt x="3283962" y="2915432"/>
                </a:cubicBezTo>
                <a:cubicBezTo>
                  <a:pt x="3258212" y="2917773"/>
                  <a:pt x="3232547" y="2921121"/>
                  <a:pt x="3206991" y="2925053"/>
                </a:cubicBezTo>
                <a:cubicBezTo>
                  <a:pt x="3181932" y="2928908"/>
                  <a:pt x="3080749" y="2952039"/>
                  <a:pt x="3072290" y="2953919"/>
                </a:cubicBezTo>
                <a:cubicBezTo>
                  <a:pt x="2818106" y="3112794"/>
                  <a:pt x="3135419" y="2917845"/>
                  <a:pt x="2937590" y="3030894"/>
                </a:cubicBezTo>
                <a:cubicBezTo>
                  <a:pt x="2881927" y="3062703"/>
                  <a:pt x="2833255" y="3101199"/>
                  <a:pt x="2774025" y="3127113"/>
                </a:cubicBezTo>
                <a:cubicBezTo>
                  <a:pt x="2752634" y="3136472"/>
                  <a:pt x="2729125" y="3139942"/>
                  <a:pt x="2706675" y="3146357"/>
                </a:cubicBezTo>
                <a:cubicBezTo>
                  <a:pt x="2367440" y="3139433"/>
                  <a:pt x="2311952" y="3142947"/>
                  <a:pt x="2042793" y="3127113"/>
                </a:cubicBezTo>
                <a:cubicBezTo>
                  <a:pt x="1764786" y="3110759"/>
                  <a:pt x="2020263" y="3125883"/>
                  <a:pt x="1831121" y="3107869"/>
                </a:cubicBezTo>
                <a:cubicBezTo>
                  <a:pt x="1789493" y="3103904"/>
                  <a:pt x="1747714" y="3101720"/>
                  <a:pt x="1706042" y="3098247"/>
                </a:cubicBezTo>
                <a:lnTo>
                  <a:pt x="1600206" y="3088626"/>
                </a:lnTo>
                <a:cubicBezTo>
                  <a:pt x="1574549" y="3075797"/>
                  <a:pt x="1547664" y="3065173"/>
                  <a:pt x="1523234" y="3050138"/>
                </a:cubicBezTo>
                <a:cubicBezTo>
                  <a:pt x="1480727" y="3023978"/>
                  <a:pt x="1421526" y="2958442"/>
                  <a:pt x="1398155" y="2925053"/>
                </a:cubicBezTo>
                <a:cubicBezTo>
                  <a:pt x="1375110" y="2892130"/>
                  <a:pt x="1360560" y="2853992"/>
                  <a:pt x="1340426" y="2819213"/>
                </a:cubicBezTo>
                <a:cubicBezTo>
                  <a:pt x="1325267" y="2793027"/>
                  <a:pt x="1307478" y="2768424"/>
                  <a:pt x="1292319" y="2742238"/>
                </a:cubicBezTo>
                <a:cubicBezTo>
                  <a:pt x="1218706" y="2615082"/>
                  <a:pt x="1266178" y="2667987"/>
                  <a:pt x="1205726" y="2607531"/>
                </a:cubicBezTo>
                <a:cubicBezTo>
                  <a:pt x="1197232" y="2577802"/>
                  <a:pt x="1176862" y="2516100"/>
                  <a:pt x="1176862" y="2482447"/>
                </a:cubicBezTo>
                <a:cubicBezTo>
                  <a:pt x="1176862" y="2445140"/>
                  <a:pt x="1190074" y="2427155"/>
                  <a:pt x="1205726" y="2395850"/>
                </a:cubicBezTo>
                <a:cubicBezTo>
                  <a:pt x="1208933" y="2383021"/>
                  <a:pt x="1211714" y="2370077"/>
                  <a:pt x="1215347" y="2357362"/>
                </a:cubicBezTo>
                <a:cubicBezTo>
                  <a:pt x="1218133" y="2347610"/>
                  <a:pt x="1228736" y="2337913"/>
                  <a:pt x="1224969" y="2328496"/>
                </a:cubicBezTo>
                <a:cubicBezTo>
                  <a:pt x="1219830" y="2315648"/>
                  <a:pt x="1178864" y="2302366"/>
                  <a:pt x="1167240" y="2299631"/>
                </a:cubicBezTo>
                <a:cubicBezTo>
                  <a:pt x="1122541" y="2289113"/>
                  <a:pt x="1077366" y="2280727"/>
                  <a:pt x="1032540" y="2270765"/>
                </a:cubicBezTo>
                <a:cubicBezTo>
                  <a:pt x="1003675" y="2264350"/>
                  <a:pt x="975065" y="2256660"/>
                  <a:pt x="945946" y="2251521"/>
                </a:cubicBezTo>
                <a:cubicBezTo>
                  <a:pt x="920483" y="2247027"/>
                  <a:pt x="894605" y="2245316"/>
                  <a:pt x="868975" y="2241899"/>
                </a:cubicBezTo>
                <a:cubicBezTo>
                  <a:pt x="743583" y="2225180"/>
                  <a:pt x="860094" y="2237594"/>
                  <a:pt x="695788" y="2222656"/>
                </a:cubicBezTo>
                <a:cubicBezTo>
                  <a:pt x="666924" y="2216241"/>
                  <a:pt x="637685" y="2211326"/>
                  <a:pt x="609195" y="2203412"/>
                </a:cubicBezTo>
                <a:cubicBezTo>
                  <a:pt x="579879" y="2195268"/>
                  <a:pt x="522602" y="2174546"/>
                  <a:pt x="522602" y="2174546"/>
                </a:cubicBezTo>
                <a:cubicBezTo>
                  <a:pt x="506566" y="2158510"/>
                  <a:pt x="488102" y="2144580"/>
                  <a:pt x="474495" y="2126437"/>
                </a:cubicBezTo>
                <a:cubicBezTo>
                  <a:pt x="435391" y="2074296"/>
                  <a:pt x="428121" y="2030626"/>
                  <a:pt x="397523" y="1972487"/>
                </a:cubicBezTo>
                <a:cubicBezTo>
                  <a:pt x="380103" y="1939388"/>
                  <a:pt x="358130" y="1908868"/>
                  <a:pt x="339794" y="1876268"/>
                </a:cubicBezTo>
                <a:cubicBezTo>
                  <a:pt x="278264" y="1766875"/>
                  <a:pt x="346889" y="1872563"/>
                  <a:pt x="272444" y="1731939"/>
                </a:cubicBezTo>
                <a:cubicBezTo>
                  <a:pt x="258288" y="1705198"/>
                  <a:pt x="239348" y="1681235"/>
                  <a:pt x="224337" y="1654964"/>
                </a:cubicBezTo>
                <a:cubicBezTo>
                  <a:pt x="213663" y="1636284"/>
                  <a:pt x="205094" y="1616477"/>
                  <a:pt x="195472" y="1597233"/>
                </a:cubicBezTo>
                <a:cubicBezTo>
                  <a:pt x="189058" y="1568367"/>
                  <a:pt x="183400" y="1539323"/>
                  <a:pt x="176229" y="1510636"/>
                </a:cubicBezTo>
                <a:cubicBezTo>
                  <a:pt x="170566" y="1487984"/>
                  <a:pt x="159662" y="1466478"/>
                  <a:pt x="156986" y="1443283"/>
                </a:cubicBezTo>
                <a:cubicBezTo>
                  <a:pt x="147123" y="1357799"/>
                  <a:pt x="166388" y="1279271"/>
                  <a:pt x="128122" y="1202736"/>
                </a:cubicBezTo>
                <a:cubicBezTo>
                  <a:pt x="92516" y="1131521"/>
                  <a:pt x="128771" y="1193892"/>
                  <a:pt x="80015" y="1135382"/>
                </a:cubicBezTo>
                <a:cubicBezTo>
                  <a:pt x="72612" y="1126498"/>
                  <a:pt x="70578" y="1112646"/>
                  <a:pt x="60772" y="1106517"/>
                </a:cubicBezTo>
                <a:cubicBezTo>
                  <a:pt x="0" y="1068533"/>
                  <a:pt x="35114" y="1100102"/>
                  <a:pt x="31907" y="1087273"/>
                </a:cubicBezTo>
                <a:close/>
              </a:path>
            </a:pathLst>
          </a:cu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4800600" y="1905000"/>
            <a:ext cx="2883127" cy="2379446"/>
          </a:xfrm>
          <a:custGeom>
            <a:avLst/>
            <a:gdLst>
              <a:gd name="connsiteX0" fmla="*/ 329644 w 2883127"/>
              <a:gd name="connsiteY0" fmla="*/ 137546 h 2379446"/>
              <a:gd name="connsiteX1" fmla="*/ 387372 w 2883127"/>
              <a:gd name="connsiteY1" fmla="*/ 79815 h 2379446"/>
              <a:gd name="connsiteX2" fmla="*/ 406615 w 2883127"/>
              <a:gd name="connsiteY2" fmla="*/ 50949 h 2379446"/>
              <a:gd name="connsiteX3" fmla="*/ 454723 w 2883127"/>
              <a:gd name="connsiteY3" fmla="*/ 31705 h 2379446"/>
              <a:gd name="connsiteX4" fmla="*/ 522073 w 2883127"/>
              <a:gd name="connsiteY4" fmla="*/ 2840 h 2379446"/>
              <a:gd name="connsiteX5" fmla="*/ 1195576 w 2883127"/>
              <a:gd name="connsiteY5" fmla="*/ 12462 h 2379446"/>
              <a:gd name="connsiteX6" fmla="*/ 1243683 w 2883127"/>
              <a:gd name="connsiteY6" fmla="*/ 60571 h 2379446"/>
              <a:gd name="connsiteX7" fmla="*/ 1272547 w 2883127"/>
              <a:gd name="connsiteY7" fmla="*/ 70193 h 2379446"/>
              <a:gd name="connsiteX8" fmla="*/ 1320655 w 2883127"/>
              <a:gd name="connsiteY8" fmla="*/ 118302 h 2379446"/>
              <a:gd name="connsiteX9" fmla="*/ 1426491 w 2883127"/>
              <a:gd name="connsiteY9" fmla="*/ 214521 h 2379446"/>
              <a:gd name="connsiteX10" fmla="*/ 1455355 w 2883127"/>
              <a:gd name="connsiteY10" fmla="*/ 262631 h 2379446"/>
              <a:gd name="connsiteX11" fmla="*/ 1484219 w 2883127"/>
              <a:gd name="connsiteY11" fmla="*/ 368471 h 2379446"/>
              <a:gd name="connsiteX12" fmla="*/ 1493841 w 2883127"/>
              <a:gd name="connsiteY12" fmla="*/ 657128 h 2379446"/>
              <a:gd name="connsiteX13" fmla="*/ 1522705 w 2883127"/>
              <a:gd name="connsiteY13" fmla="*/ 743725 h 2379446"/>
              <a:gd name="connsiteX14" fmla="*/ 1570813 w 2883127"/>
              <a:gd name="connsiteY14" fmla="*/ 772591 h 2379446"/>
              <a:gd name="connsiteX15" fmla="*/ 1599677 w 2883127"/>
              <a:gd name="connsiteY15" fmla="*/ 791834 h 2379446"/>
              <a:gd name="connsiteX16" fmla="*/ 1647784 w 2883127"/>
              <a:gd name="connsiteY16" fmla="*/ 801456 h 2379446"/>
              <a:gd name="connsiteX17" fmla="*/ 1782485 w 2883127"/>
              <a:gd name="connsiteY17" fmla="*/ 878431 h 2379446"/>
              <a:gd name="connsiteX18" fmla="*/ 1811349 w 2883127"/>
              <a:gd name="connsiteY18" fmla="*/ 897675 h 2379446"/>
              <a:gd name="connsiteX19" fmla="*/ 1859457 w 2883127"/>
              <a:gd name="connsiteY19" fmla="*/ 916919 h 2379446"/>
              <a:gd name="connsiteX20" fmla="*/ 1888321 w 2883127"/>
              <a:gd name="connsiteY20" fmla="*/ 936163 h 2379446"/>
              <a:gd name="connsiteX21" fmla="*/ 1984536 w 2883127"/>
              <a:gd name="connsiteY21" fmla="*/ 965028 h 2379446"/>
              <a:gd name="connsiteX22" fmla="*/ 2340530 w 2883127"/>
              <a:gd name="connsiteY22" fmla="*/ 974650 h 2379446"/>
              <a:gd name="connsiteX23" fmla="*/ 2427123 w 2883127"/>
              <a:gd name="connsiteY23" fmla="*/ 1003516 h 2379446"/>
              <a:gd name="connsiteX24" fmla="*/ 2523338 w 2883127"/>
              <a:gd name="connsiteY24" fmla="*/ 1080491 h 2379446"/>
              <a:gd name="connsiteX25" fmla="*/ 2600309 w 2883127"/>
              <a:gd name="connsiteY25" fmla="*/ 1157466 h 2379446"/>
              <a:gd name="connsiteX26" fmla="*/ 2619552 w 2883127"/>
              <a:gd name="connsiteY26" fmla="*/ 1186332 h 2379446"/>
              <a:gd name="connsiteX27" fmla="*/ 2667660 w 2883127"/>
              <a:gd name="connsiteY27" fmla="*/ 1224819 h 2379446"/>
              <a:gd name="connsiteX28" fmla="*/ 2783117 w 2883127"/>
              <a:gd name="connsiteY28" fmla="*/ 1369148 h 2379446"/>
              <a:gd name="connsiteX29" fmla="*/ 2821603 w 2883127"/>
              <a:gd name="connsiteY29" fmla="*/ 1407635 h 2379446"/>
              <a:gd name="connsiteX30" fmla="*/ 2850468 w 2883127"/>
              <a:gd name="connsiteY30" fmla="*/ 1436501 h 2379446"/>
              <a:gd name="connsiteX31" fmla="*/ 2869710 w 2883127"/>
              <a:gd name="connsiteY31" fmla="*/ 1696292 h 2379446"/>
              <a:gd name="connsiteX32" fmla="*/ 2860089 w 2883127"/>
              <a:gd name="connsiteY32" fmla="*/ 2013814 h 2379446"/>
              <a:gd name="connsiteX33" fmla="*/ 2802360 w 2883127"/>
              <a:gd name="connsiteY33" fmla="*/ 2129277 h 2379446"/>
              <a:gd name="connsiteX34" fmla="*/ 2783117 w 2883127"/>
              <a:gd name="connsiteY34" fmla="*/ 2167764 h 2379446"/>
              <a:gd name="connsiteX35" fmla="*/ 2735010 w 2883127"/>
              <a:gd name="connsiteY35" fmla="*/ 2177386 h 2379446"/>
              <a:gd name="connsiteX36" fmla="*/ 2504095 w 2883127"/>
              <a:gd name="connsiteY36" fmla="*/ 2196630 h 2379446"/>
              <a:gd name="connsiteX37" fmla="*/ 2176965 w 2883127"/>
              <a:gd name="connsiteY37" fmla="*/ 2215874 h 2379446"/>
              <a:gd name="connsiteX38" fmla="*/ 2051886 w 2883127"/>
              <a:gd name="connsiteY38" fmla="*/ 2235118 h 2379446"/>
              <a:gd name="connsiteX39" fmla="*/ 2013400 w 2883127"/>
              <a:gd name="connsiteY39" fmla="*/ 2263983 h 2379446"/>
              <a:gd name="connsiteX40" fmla="*/ 1974914 w 2883127"/>
              <a:gd name="connsiteY40" fmla="*/ 2283227 h 2379446"/>
              <a:gd name="connsiteX41" fmla="*/ 1926807 w 2883127"/>
              <a:gd name="connsiteY41" fmla="*/ 2321715 h 2379446"/>
              <a:gd name="connsiteX42" fmla="*/ 1859457 w 2883127"/>
              <a:gd name="connsiteY42" fmla="*/ 2340958 h 2379446"/>
              <a:gd name="connsiteX43" fmla="*/ 1811349 w 2883127"/>
              <a:gd name="connsiteY43" fmla="*/ 2360202 h 2379446"/>
              <a:gd name="connsiteX44" fmla="*/ 1532327 w 2883127"/>
              <a:gd name="connsiteY44" fmla="*/ 2379446 h 2379446"/>
              <a:gd name="connsiteX45" fmla="*/ 1359140 w 2883127"/>
              <a:gd name="connsiteY45" fmla="*/ 2369824 h 2379446"/>
              <a:gd name="connsiteX46" fmla="*/ 1234061 w 2883127"/>
              <a:gd name="connsiteY46" fmla="*/ 2312093 h 2379446"/>
              <a:gd name="connsiteX47" fmla="*/ 1147468 w 2883127"/>
              <a:gd name="connsiteY47" fmla="*/ 2273605 h 2379446"/>
              <a:gd name="connsiteX48" fmla="*/ 1022389 w 2883127"/>
              <a:gd name="connsiteY48" fmla="*/ 2225496 h 2379446"/>
              <a:gd name="connsiteX49" fmla="*/ 906932 w 2883127"/>
              <a:gd name="connsiteY49" fmla="*/ 2187008 h 2379446"/>
              <a:gd name="connsiteX50" fmla="*/ 858824 w 2883127"/>
              <a:gd name="connsiteY50" fmla="*/ 1879108 h 2379446"/>
              <a:gd name="connsiteX51" fmla="*/ 829960 w 2883127"/>
              <a:gd name="connsiteY51" fmla="*/ 1725158 h 2379446"/>
              <a:gd name="connsiteX52" fmla="*/ 743367 w 2883127"/>
              <a:gd name="connsiteY52" fmla="*/ 1551964 h 2379446"/>
              <a:gd name="connsiteX53" fmla="*/ 714502 w 2883127"/>
              <a:gd name="connsiteY53" fmla="*/ 1523098 h 2379446"/>
              <a:gd name="connsiteX54" fmla="*/ 666395 w 2883127"/>
              <a:gd name="connsiteY54" fmla="*/ 1465367 h 2379446"/>
              <a:gd name="connsiteX55" fmla="*/ 618288 w 2883127"/>
              <a:gd name="connsiteY55" fmla="*/ 1436501 h 2379446"/>
              <a:gd name="connsiteX56" fmla="*/ 589423 w 2883127"/>
              <a:gd name="connsiteY56" fmla="*/ 1407635 h 2379446"/>
              <a:gd name="connsiteX57" fmla="*/ 512452 w 2883127"/>
              <a:gd name="connsiteY57" fmla="*/ 1359526 h 2379446"/>
              <a:gd name="connsiteX58" fmla="*/ 483587 w 2883127"/>
              <a:gd name="connsiteY58" fmla="*/ 1330660 h 2379446"/>
              <a:gd name="connsiteX59" fmla="*/ 416237 w 2883127"/>
              <a:gd name="connsiteY59" fmla="*/ 1282551 h 2379446"/>
              <a:gd name="connsiteX60" fmla="*/ 339265 w 2883127"/>
              <a:gd name="connsiteY60" fmla="*/ 1215197 h 2379446"/>
              <a:gd name="connsiteX61" fmla="*/ 310401 w 2883127"/>
              <a:gd name="connsiteY61" fmla="*/ 1195954 h 2379446"/>
              <a:gd name="connsiteX62" fmla="*/ 214186 w 2883127"/>
              <a:gd name="connsiteY62" fmla="*/ 1128601 h 2379446"/>
              <a:gd name="connsiteX63" fmla="*/ 185322 w 2883127"/>
              <a:gd name="connsiteY63" fmla="*/ 1090113 h 2379446"/>
              <a:gd name="connsiteX64" fmla="*/ 166079 w 2883127"/>
              <a:gd name="connsiteY64" fmla="*/ 1042004 h 2379446"/>
              <a:gd name="connsiteX65" fmla="*/ 117971 w 2883127"/>
              <a:gd name="connsiteY65" fmla="*/ 897675 h 2379446"/>
              <a:gd name="connsiteX66" fmla="*/ 108350 w 2883127"/>
              <a:gd name="connsiteY66" fmla="*/ 868810 h 2379446"/>
              <a:gd name="connsiteX67" fmla="*/ 89107 w 2883127"/>
              <a:gd name="connsiteY67" fmla="*/ 753347 h 2379446"/>
              <a:gd name="connsiteX68" fmla="*/ 79486 w 2883127"/>
              <a:gd name="connsiteY68" fmla="*/ 714859 h 2379446"/>
              <a:gd name="connsiteX69" fmla="*/ 69864 w 2883127"/>
              <a:gd name="connsiteY69" fmla="*/ 637884 h 2379446"/>
              <a:gd name="connsiteX70" fmla="*/ 108350 w 2883127"/>
              <a:gd name="connsiteY70" fmla="*/ 329984 h 2379446"/>
              <a:gd name="connsiteX71" fmla="*/ 156457 w 2883127"/>
              <a:gd name="connsiteY71" fmla="*/ 310740 h 2379446"/>
              <a:gd name="connsiteX72" fmla="*/ 185322 w 2883127"/>
              <a:gd name="connsiteY72" fmla="*/ 301118 h 2379446"/>
              <a:gd name="connsiteX73" fmla="*/ 214186 w 2883127"/>
              <a:gd name="connsiteY73" fmla="*/ 281874 h 2379446"/>
              <a:gd name="connsiteX74" fmla="*/ 300779 w 2883127"/>
              <a:gd name="connsiteY74" fmla="*/ 233765 h 2379446"/>
              <a:gd name="connsiteX75" fmla="*/ 329644 w 2883127"/>
              <a:gd name="connsiteY75" fmla="*/ 195277 h 2379446"/>
              <a:gd name="connsiteX76" fmla="*/ 339265 w 2883127"/>
              <a:gd name="connsiteY76" fmla="*/ 166412 h 2379446"/>
              <a:gd name="connsiteX77" fmla="*/ 329644 w 2883127"/>
              <a:gd name="connsiteY77" fmla="*/ 137546 h 237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883127" h="2379446">
                <a:moveTo>
                  <a:pt x="329644" y="137546"/>
                </a:moveTo>
                <a:cubicBezTo>
                  <a:pt x="337662" y="123113"/>
                  <a:pt x="369293" y="100155"/>
                  <a:pt x="387372" y="79815"/>
                </a:cubicBezTo>
                <a:cubicBezTo>
                  <a:pt x="395054" y="71172"/>
                  <a:pt x="397205" y="57671"/>
                  <a:pt x="406615" y="50949"/>
                </a:cubicBezTo>
                <a:cubicBezTo>
                  <a:pt x="420669" y="40910"/>
                  <a:pt x="438940" y="38720"/>
                  <a:pt x="454723" y="31705"/>
                </a:cubicBezTo>
                <a:cubicBezTo>
                  <a:pt x="526058" y="0"/>
                  <a:pt x="462789" y="22603"/>
                  <a:pt x="522073" y="2840"/>
                </a:cubicBezTo>
                <a:lnTo>
                  <a:pt x="1195576" y="12462"/>
                </a:lnTo>
                <a:cubicBezTo>
                  <a:pt x="1218182" y="14271"/>
                  <a:pt x="1225541" y="46964"/>
                  <a:pt x="1243683" y="60571"/>
                </a:cubicBezTo>
                <a:cubicBezTo>
                  <a:pt x="1251796" y="66656"/>
                  <a:pt x="1262926" y="66986"/>
                  <a:pt x="1272547" y="70193"/>
                </a:cubicBezTo>
                <a:cubicBezTo>
                  <a:pt x="1288583" y="86229"/>
                  <a:pt x="1303588" y="103368"/>
                  <a:pt x="1320655" y="118302"/>
                </a:cubicBezTo>
                <a:cubicBezTo>
                  <a:pt x="1372397" y="163578"/>
                  <a:pt x="1364290" y="110846"/>
                  <a:pt x="1426491" y="214521"/>
                </a:cubicBezTo>
                <a:cubicBezTo>
                  <a:pt x="1436112" y="230558"/>
                  <a:pt x="1447617" y="245606"/>
                  <a:pt x="1455355" y="262631"/>
                </a:cubicBezTo>
                <a:cubicBezTo>
                  <a:pt x="1472795" y="301000"/>
                  <a:pt x="1476243" y="328589"/>
                  <a:pt x="1484219" y="368471"/>
                </a:cubicBezTo>
                <a:cubicBezTo>
                  <a:pt x="1487426" y="464690"/>
                  <a:pt x="1488501" y="561004"/>
                  <a:pt x="1493841" y="657128"/>
                </a:cubicBezTo>
                <a:cubicBezTo>
                  <a:pt x="1495396" y="685114"/>
                  <a:pt x="1498549" y="723019"/>
                  <a:pt x="1522705" y="743725"/>
                </a:cubicBezTo>
                <a:cubicBezTo>
                  <a:pt x="1536904" y="755896"/>
                  <a:pt x="1554955" y="762679"/>
                  <a:pt x="1570813" y="772591"/>
                </a:cubicBezTo>
                <a:cubicBezTo>
                  <a:pt x="1580619" y="778720"/>
                  <a:pt x="1588850" y="787774"/>
                  <a:pt x="1599677" y="791834"/>
                </a:cubicBezTo>
                <a:cubicBezTo>
                  <a:pt x="1614989" y="797576"/>
                  <a:pt x="1631748" y="798249"/>
                  <a:pt x="1647784" y="801456"/>
                </a:cubicBezTo>
                <a:cubicBezTo>
                  <a:pt x="1758909" y="875543"/>
                  <a:pt x="1648203" y="805183"/>
                  <a:pt x="1782485" y="878431"/>
                </a:cubicBezTo>
                <a:cubicBezTo>
                  <a:pt x="1792637" y="883968"/>
                  <a:pt x="1801006" y="892503"/>
                  <a:pt x="1811349" y="897675"/>
                </a:cubicBezTo>
                <a:cubicBezTo>
                  <a:pt x="1826797" y="905399"/>
                  <a:pt x="1844009" y="909195"/>
                  <a:pt x="1859457" y="916919"/>
                </a:cubicBezTo>
                <a:cubicBezTo>
                  <a:pt x="1869800" y="922091"/>
                  <a:pt x="1877754" y="931466"/>
                  <a:pt x="1888321" y="936163"/>
                </a:cubicBezTo>
                <a:cubicBezTo>
                  <a:pt x="1893492" y="938461"/>
                  <a:pt x="1968813" y="964261"/>
                  <a:pt x="1984536" y="965028"/>
                </a:cubicBezTo>
                <a:cubicBezTo>
                  <a:pt x="2103103" y="970812"/>
                  <a:pt x="2221865" y="971443"/>
                  <a:pt x="2340530" y="974650"/>
                </a:cubicBezTo>
                <a:cubicBezTo>
                  <a:pt x="2369394" y="984272"/>
                  <a:pt x="2403365" y="984509"/>
                  <a:pt x="2427123" y="1003516"/>
                </a:cubicBezTo>
                <a:cubicBezTo>
                  <a:pt x="2459195" y="1029174"/>
                  <a:pt x="2494296" y="1051448"/>
                  <a:pt x="2523338" y="1080491"/>
                </a:cubicBezTo>
                <a:cubicBezTo>
                  <a:pt x="2548995" y="1106149"/>
                  <a:pt x="2580182" y="1127274"/>
                  <a:pt x="2600309" y="1157466"/>
                </a:cubicBezTo>
                <a:cubicBezTo>
                  <a:pt x="2606723" y="1167088"/>
                  <a:pt x="2611375" y="1178155"/>
                  <a:pt x="2619552" y="1186332"/>
                </a:cubicBezTo>
                <a:cubicBezTo>
                  <a:pt x="2634073" y="1200854"/>
                  <a:pt x="2651624" y="1211990"/>
                  <a:pt x="2667660" y="1224819"/>
                </a:cubicBezTo>
                <a:cubicBezTo>
                  <a:pt x="2703747" y="1315042"/>
                  <a:pt x="2674691" y="1260717"/>
                  <a:pt x="2783117" y="1369148"/>
                </a:cubicBezTo>
                <a:lnTo>
                  <a:pt x="2821603" y="1407635"/>
                </a:lnTo>
                <a:lnTo>
                  <a:pt x="2850468" y="1436501"/>
                </a:lnTo>
                <a:cubicBezTo>
                  <a:pt x="2883127" y="1534489"/>
                  <a:pt x="2869710" y="1485366"/>
                  <a:pt x="2869710" y="1696292"/>
                </a:cubicBezTo>
                <a:cubicBezTo>
                  <a:pt x="2869710" y="1802181"/>
                  <a:pt x="2870128" y="1908402"/>
                  <a:pt x="2860089" y="2013814"/>
                </a:cubicBezTo>
                <a:cubicBezTo>
                  <a:pt x="2849306" y="2127043"/>
                  <a:pt x="2842729" y="2072758"/>
                  <a:pt x="2802360" y="2129277"/>
                </a:cubicBezTo>
                <a:cubicBezTo>
                  <a:pt x="2794023" y="2140949"/>
                  <a:pt x="2794788" y="2159427"/>
                  <a:pt x="2783117" y="2167764"/>
                </a:cubicBezTo>
                <a:cubicBezTo>
                  <a:pt x="2769810" y="2177269"/>
                  <a:pt x="2751276" y="2175703"/>
                  <a:pt x="2735010" y="2177386"/>
                </a:cubicBezTo>
                <a:cubicBezTo>
                  <a:pt x="2658182" y="2185334"/>
                  <a:pt x="2581227" y="2192570"/>
                  <a:pt x="2504095" y="2196630"/>
                </a:cubicBezTo>
                <a:cubicBezTo>
                  <a:pt x="2273140" y="2208786"/>
                  <a:pt x="2382172" y="2202193"/>
                  <a:pt x="2176965" y="2215874"/>
                </a:cubicBezTo>
                <a:cubicBezTo>
                  <a:pt x="2174793" y="2216184"/>
                  <a:pt x="2059303" y="2232151"/>
                  <a:pt x="2051886" y="2235118"/>
                </a:cubicBezTo>
                <a:cubicBezTo>
                  <a:pt x="2036997" y="2241074"/>
                  <a:pt x="2026998" y="2255484"/>
                  <a:pt x="2013400" y="2263983"/>
                </a:cubicBezTo>
                <a:cubicBezTo>
                  <a:pt x="2001237" y="2271585"/>
                  <a:pt x="1986848" y="2275271"/>
                  <a:pt x="1974914" y="2283227"/>
                </a:cubicBezTo>
                <a:cubicBezTo>
                  <a:pt x="1957827" y="2294619"/>
                  <a:pt x="1944221" y="2310831"/>
                  <a:pt x="1926807" y="2321715"/>
                </a:cubicBezTo>
                <a:cubicBezTo>
                  <a:pt x="1916223" y="2328330"/>
                  <a:pt x="1867590" y="2338247"/>
                  <a:pt x="1859457" y="2340958"/>
                </a:cubicBezTo>
                <a:cubicBezTo>
                  <a:pt x="1843072" y="2346420"/>
                  <a:pt x="1828237" y="2356583"/>
                  <a:pt x="1811349" y="2360202"/>
                </a:cubicBezTo>
                <a:cubicBezTo>
                  <a:pt x="1755394" y="2372193"/>
                  <a:pt x="1544856" y="2378820"/>
                  <a:pt x="1532327" y="2379446"/>
                </a:cubicBezTo>
                <a:cubicBezTo>
                  <a:pt x="1474598" y="2376239"/>
                  <a:pt x="1416286" y="2378616"/>
                  <a:pt x="1359140" y="2369824"/>
                </a:cubicBezTo>
                <a:cubicBezTo>
                  <a:pt x="1294719" y="2359913"/>
                  <a:pt x="1285150" y="2337639"/>
                  <a:pt x="1234061" y="2312093"/>
                </a:cubicBezTo>
                <a:cubicBezTo>
                  <a:pt x="1205809" y="2297966"/>
                  <a:pt x="1176703" y="2285565"/>
                  <a:pt x="1147468" y="2273605"/>
                </a:cubicBezTo>
                <a:cubicBezTo>
                  <a:pt x="1106123" y="2256691"/>
                  <a:pt x="1064767" y="2239623"/>
                  <a:pt x="1022389" y="2225496"/>
                </a:cubicBezTo>
                <a:lnTo>
                  <a:pt x="906932" y="2187008"/>
                </a:lnTo>
                <a:cubicBezTo>
                  <a:pt x="835492" y="2079842"/>
                  <a:pt x="891550" y="2173651"/>
                  <a:pt x="858824" y="1879108"/>
                </a:cubicBezTo>
                <a:cubicBezTo>
                  <a:pt x="854254" y="1837980"/>
                  <a:pt x="842085" y="1761534"/>
                  <a:pt x="829960" y="1725158"/>
                </a:cubicBezTo>
                <a:cubicBezTo>
                  <a:pt x="816151" y="1683730"/>
                  <a:pt x="766999" y="1587413"/>
                  <a:pt x="743367" y="1551964"/>
                </a:cubicBezTo>
                <a:cubicBezTo>
                  <a:pt x="735819" y="1540642"/>
                  <a:pt x="723542" y="1533268"/>
                  <a:pt x="714502" y="1523098"/>
                </a:cubicBezTo>
                <a:cubicBezTo>
                  <a:pt x="697861" y="1504376"/>
                  <a:pt x="685013" y="1482124"/>
                  <a:pt x="666395" y="1465367"/>
                </a:cubicBezTo>
                <a:cubicBezTo>
                  <a:pt x="652495" y="1452856"/>
                  <a:pt x="633248" y="1447722"/>
                  <a:pt x="618288" y="1436501"/>
                </a:cubicBezTo>
                <a:cubicBezTo>
                  <a:pt x="607402" y="1428336"/>
                  <a:pt x="600428" y="1415639"/>
                  <a:pt x="589423" y="1407635"/>
                </a:cubicBezTo>
                <a:cubicBezTo>
                  <a:pt x="564954" y="1389839"/>
                  <a:pt x="536921" y="1377322"/>
                  <a:pt x="512452" y="1359526"/>
                </a:cubicBezTo>
                <a:cubicBezTo>
                  <a:pt x="501447" y="1351522"/>
                  <a:pt x="494212" y="1339161"/>
                  <a:pt x="483587" y="1330660"/>
                </a:cubicBezTo>
                <a:cubicBezTo>
                  <a:pt x="462044" y="1313425"/>
                  <a:pt x="437780" y="1299786"/>
                  <a:pt x="416237" y="1282551"/>
                </a:cubicBezTo>
                <a:cubicBezTo>
                  <a:pt x="389615" y="1261252"/>
                  <a:pt x="365651" y="1236787"/>
                  <a:pt x="339265" y="1215197"/>
                </a:cubicBezTo>
                <a:cubicBezTo>
                  <a:pt x="330316" y="1207874"/>
                  <a:pt x="319652" y="1202892"/>
                  <a:pt x="310401" y="1195954"/>
                </a:cubicBezTo>
                <a:cubicBezTo>
                  <a:pt x="226785" y="1133240"/>
                  <a:pt x="298939" y="1179454"/>
                  <a:pt x="214186" y="1128601"/>
                </a:cubicBezTo>
                <a:cubicBezTo>
                  <a:pt x="204565" y="1115772"/>
                  <a:pt x="193110" y="1104131"/>
                  <a:pt x="185322" y="1090113"/>
                </a:cubicBezTo>
                <a:cubicBezTo>
                  <a:pt x="176935" y="1075015"/>
                  <a:pt x="171785" y="1058306"/>
                  <a:pt x="166079" y="1042004"/>
                </a:cubicBezTo>
                <a:cubicBezTo>
                  <a:pt x="149327" y="994139"/>
                  <a:pt x="134007" y="945785"/>
                  <a:pt x="117971" y="897675"/>
                </a:cubicBezTo>
                <a:lnTo>
                  <a:pt x="108350" y="868810"/>
                </a:lnTo>
                <a:cubicBezTo>
                  <a:pt x="101936" y="830322"/>
                  <a:pt x="98569" y="791201"/>
                  <a:pt x="89107" y="753347"/>
                </a:cubicBezTo>
                <a:cubicBezTo>
                  <a:pt x="85900" y="740518"/>
                  <a:pt x="81660" y="727903"/>
                  <a:pt x="79486" y="714859"/>
                </a:cubicBezTo>
                <a:cubicBezTo>
                  <a:pt x="75235" y="689353"/>
                  <a:pt x="73071" y="663542"/>
                  <a:pt x="69864" y="637884"/>
                </a:cubicBezTo>
                <a:cubicBezTo>
                  <a:pt x="74745" y="491443"/>
                  <a:pt x="0" y="384162"/>
                  <a:pt x="108350" y="329984"/>
                </a:cubicBezTo>
                <a:cubicBezTo>
                  <a:pt x="123798" y="322260"/>
                  <a:pt x="140286" y="316805"/>
                  <a:pt x="156457" y="310740"/>
                </a:cubicBezTo>
                <a:cubicBezTo>
                  <a:pt x="165953" y="307179"/>
                  <a:pt x="175700" y="304325"/>
                  <a:pt x="185322" y="301118"/>
                </a:cubicBezTo>
                <a:cubicBezTo>
                  <a:pt x="194943" y="294703"/>
                  <a:pt x="203843" y="287046"/>
                  <a:pt x="214186" y="281874"/>
                </a:cubicBezTo>
                <a:cubicBezTo>
                  <a:pt x="251941" y="262996"/>
                  <a:pt x="264370" y="282312"/>
                  <a:pt x="300779" y="233765"/>
                </a:cubicBezTo>
                <a:lnTo>
                  <a:pt x="329644" y="195277"/>
                </a:lnTo>
                <a:cubicBezTo>
                  <a:pt x="332851" y="185655"/>
                  <a:pt x="336479" y="176164"/>
                  <a:pt x="339265" y="166412"/>
                </a:cubicBezTo>
                <a:cubicBezTo>
                  <a:pt x="342898" y="153697"/>
                  <a:pt x="321626" y="151979"/>
                  <a:pt x="329644" y="13754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5410200" y="2743200"/>
            <a:ext cx="1483664" cy="1234808"/>
          </a:xfrm>
          <a:custGeom>
            <a:avLst/>
            <a:gdLst>
              <a:gd name="connsiteX0" fmla="*/ 365616 w 1483664"/>
              <a:gd name="connsiteY0" fmla="*/ 3207 h 1234808"/>
              <a:gd name="connsiteX1" fmla="*/ 307887 w 1483664"/>
              <a:gd name="connsiteY1" fmla="*/ 41694 h 1234808"/>
              <a:gd name="connsiteX2" fmla="*/ 182808 w 1483664"/>
              <a:gd name="connsiteY2" fmla="*/ 70560 h 1234808"/>
              <a:gd name="connsiteX3" fmla="*/ 96215 w 1483664"/>
              <a:gd name="connsiteY3" fmla="*/ 99425 h 1234808"/>
              <a:gd name="connsiteX4" fmla="*/ 67351 w 1483664"/>
              <a:gd name="connsiteY4" fmla="*/ 109047 h 1234808"/>
              <a:gd name="connsiteX5" fmla="*/ 19243 w 1483664"/>
              <a:gd name="connsiteY5" fmla="*/ 195644 h 1234808"/>
              <a:gd name="connsiteX6" fmla="*/ 0 w 1483664"/>
              <a:gd name="connsiteY6" fmla="*/ 532410 h 1234808"/>
              <a:gd name="connsiteX7" fmla="*/ 9622 w 1483664"/>
              <a:gd name="connsiteY7" fmla="*/ 667117 h 1234808"/>
              <a:gd name="connsiteX8" fmla="*/ 19243 w 1483664"/>
              <a:gd name="connsiteY8" fmla="*/ 715226 h 1234808"/>
              <a:gd name="connsiteX9" fmla="*/ 76972 w 1483664"/>
              <a:gd name="connsiteY9" fmla="*/ 772958 h 1234808"/>
              <a:gd name="connsiteX10" fmla="*/ 115458 w 1483664"/>
              <a:gd name="connsiteY10" fmla="*/ 830689 h 1234808"/>
              <a:gd name="connsiteX11" fmla="*/ 134701 w 1483664"/>
              <a:gd name="connsiteY11" fmla="*/ 859555 h 1234808"/>
              <a:gd name="connsiteX12" fmla="*/ 182808 w 1483664"/>
              <a:gd name="connsiteY12" fmla="*/ 878798 h 1234808"/>
              <a:gd name="connsiteX13" fmla="*/ 221294 w 1483664"/>
              <a:gd name="connsiteY13" fmla="*/ 907664 h 1234808"/>
              <a:gd name="connsiteX14" fmla="*/ 298266 w 1483664"/>
              <a:gd name="connsiteY14" fmla="*/ 926908 h 1234808"/>
              <a:gd name="connsiteX15" fmla="*/ 327130 w 1483664"/>
              <a:gd name="connsiteY15" fmla="*/ 946151 h 1234808"/>
              <a:gd name="connsiteX16" fmla="*/ 336752 w 1483664"/>
              <a:gd name="connsiteY16" fmla="*/ 975017 h 1234808"/>
              <a:gd name="connsiteX17" fmla="*/ 355995 w 1483664"/>
              <a:gd name="connsiteY17" fmla="*/ 1013505 h 1234808"/>
              <a:gd name="connsiteX18" fmla="*/ 365616 w 1483664"/>
              <a:gd name="connsiteY18" fmla="*/ 1042370 h 1234808"/>
              <a:gd name="connsiteX19" fmla="*/ 432966 w 1483664"/>
              <a:gd name="connsiteY19" fmla="*/ 1109724 h 1234808"/>
              <a:gd name="connsiteX20" fmla="*/ 461831 w 1483664"/>
              <a:gd name="connsiteY20" fmla="*/ 1138589 h 1234808"/>
              <a:gd name="connsiteX21" fmla="*/ 509938 w 1483664"/>
              <a:gd name="connsiteY21" fmla="*/ 1167455 h 1234808"/>
              <a:gd name="connsiteX22" fmla="*/ 635017 w 1483664"/>
              <a:gd name="connsiteY22" fmla="*/ 1225186 h 1234808"/>
              <a:gd name="connsiteX23" fmla="*/ 788961 w 1483664"/>
              <a:gd name="connsiteY23" fmla="*/ 1234808 h 1234808"/>
              <a:gd name="connsiteX24" fmla="*/ 1289277 w 1483664"/>
              <a:gd name="connsiteY24" fmla="*/ 1225186 h 1234808"/>
              <a:gd name="connsiteX25" fmla="*/ 1347005 w 1483664"/>
              <a:gd name="connsiteY25" fmla="*/ 1205942 h 1234808"/>
              <a:gd name="connsiteX26" fmla="*/ 1366248 w 1483664"/>
              <a:gd name="connsiteY26" fmla="*/ 1138589 h 1234808"/>
              <a:gd name="connsiteX27" fmla="*/ 1375870 w 1483664"/>
              <a:gd name="connsiteY27" fmla="*/ 1090480 h 1234808"/>
              <a:gd name="connsiteX28" fmla="*/ 1414356 w 1483664"/>
              <a:gd name="connsiteY28" fmla="*/ 1013505 h 1234808"/>
              <a:gd name="connsiteX29" fmla="*/ 1423977 w 1483664"/>
              <a:gd name="connsiteY29" fmla="*/ 975017 h 1234808"/>
              <a:gd name="connsiteX30" fmla="*/ 1462463 w 1483664"/>
              <a:gd name="connsiteY30" fmla="*/ 888420 h 1234808"/>
              <a:gd name="connsiteX31" fmla="*/ 1423977 w 1483664"/>
              <a:gd name="connsiteY31" fmla="*/ 657495 h 1234808"/>
              <a:gd name="connsiteX32" fmla="*/ 1395113 w 1483664"/>
              <a:gd name="connsiteY32" fmla="*/ 619007 h 1234808"/>
              <a:gd name="connsiteX33" fmla="*/ 1356627 w 1483664"/>
              <a:gd name="connsiteY33" fmla="*/ 590142 h 1234808"/>
              <a:gd name="connsiteX34" fmla="*/ 1270034 w 1483664"/>
              <a:gd name="connsiteY34" fmla="*/ 561276 h 1234808"/>
              <a:gd name="connsiteX35" fmla="*/ 1183441 w 1483664"/>
              <a:gd name="connsiteY35" fmla="*/ 570898 h 1234808"/>
              <a:gd name="connsiteX36" fmla="*/ 1144955 w 1483664"/>
              <a:gd name="connsiteY36" fmla="*/ 580520 h 1234808"/>
              <a:gd name="connsiteX37" fmla="*/ 1058362 w 1483664"/>
              <a:gd name="connsiteY37" fmla="*/ 542032 h 1234808"/>
              <a:gd name="connsiteX38" fmla="*/ 1029497 w 1483664"/>
              <a:gd name="connsiteY38" fmla="*/ 513167 h 1234808"/>
              <a:gd name="connsiteX39" fmla="*/ 1019876 w 1483664"/>
              <a:gd name="connsiteY39" fmla="*/ 484301 h 1234808"/>
              <a:gd name="connsiteX40" fmla="*/ 981390 w 1483664"/>
              <a:gd name="connsiteY40" fmla="*/ 416948 h 1234808"/>
              <a:gd name="connsiteX41" fmla="*/ 952525 w 1483664"/>
              <a:gd name="connsiteY41" fmla="*/ 388082 h 1234808"/>
              <a:gd name="connsiteX42" fmla="*/ 933282 w 1483664"/>
              <a:gd name="connsiteY42" fmla="*/ 359216 h 1234808"/>
              <a:gd name="connsiteX43" fmla="*/ 885175 w 1483664"/>
              <a:gd name="connsiteY43" fmla="*/ 301485 h 1234808"/>
              <a:gd name="connsiteX44" fmla="*/ 875554 w 1483664"/>
              <a:gd name="connsiteY44" fmla="*/ 272619 h 1234808"/>
              <a:gd name="connsiteX45" fmla="*/ 865932 w 1483664"/>
              <a:gd name="connsiteY45" fmla="*/ 166779 h 1234808"/>
              <a:gd name="connsiteX46" fmla="*/ 760096 w 1483664"/>
              <a:gd name="connsiteY46" fmla="*/ 89804 h 1234808"/>
              <a:gd name="connsiteX47" fmla="*/ 663881 w 1483664"/>
              <a:gd name="connsiteY47" fmla="*/ 60938 h 1234808"/>
              <a:gd name="connsiteX48" fmla="*/ 625396 w 1483664"/>
              <a:gd name="connsiteY48" fmla="*/ 41694 h 1234808"/>
              <a:gd name="connsiteX49" fmla="*/ 596531 w 1483664"/>
              <a:gd name="connsiteY49" fmla="*/ 22450 h 1234808"/>
              <a:gd name="connsiteX50" fmla="*/ 365616 w 1483664"/>
              <a:gd name="connsiteY50" fmla="*/ 3207 h 123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83664" h="1234808">
                <a:moveTo>
                  <a:pt x="365616" y="3207"/>
                </a:moveTo>
                <a:cubicBezTo>
                  <a:pt x="317509" y="6414"/>
                  <a:pt x="329144" y="32583"/>
                  <a:pt x="307887" y="41694"/>
                </a:cubicBezTo>
                <a:cubicBezTo>
                  <a:pt x="259252" y="62538"/>
                  <a:pt x="229517" y="57214"/>
                  <a:pt x="182808" y="70560"/>
                </a:cubicBezTo>
                <a:cubicBezTo>
                  <a:pt x="153553" y="78919"/>
                  <a:pt x="125079" y="89803"/>
                  <a:pt x="96215" y="99425"/>
                </a:cubicBezTo>
                <a:lnTo>
                  <a:pt x="67351" y="109047"/>
                </a:lnTo>
                <a:cubicBezTo>
                  <a:pt x="23239" y="175218"/>
                  <a:pt x="36179" y="144838"/>
                  <a:pt x="19243" y="195644"/>
                </a:cubicBezTo>
                <a:cubicBezTo>
                  <a:pt x="6020" y="327883"/>
                  <a:pt x="0" y="368769"/>
                  <a:pt x="0" y="532410"/>
                </a:cubicBezTo>
                <a:cubicBezTo>
                  <a:pt x="0" y="577427"/>
                  <a:pt x="4910" y="622348"/>
                  <a:pt x="9622" y="667117"/>
                </a:cubicBezTo>
                <a:cubicBezTo>
                  <a:pt x="11334" y="683381"/>
                  <a:pt x="10463" y="701429"/>
                  <a:pt x="19243" y="715226"/>
                </a:cubicBezTo>
                <a:cubicBezTo>
                  <a:pt x="33853" y="738186"/>
                  <a:pt x="76972" y="772958"/>
                  <a:pt x="76972" y="772958"/>
                </a:cubicBezTo>
                <a:cubicBezTo>
                  <a:pt x="93882" y="823686"/>
                  <a:pt x="75418" y="782638"/>
                  <a:pt x="115458" y="830689"/>
                </a:cubicBezTo>
                <a:cubicBezTo>
                  <a:pt x="122861" y="839573"/>
                  <a:pt x="125291" y="852833"/>
                  <a:pt x="134701" y="859555"/>
                </a:cubicBezTo>
                <a:cubicBezTo>
                  <a:pt x="148755" y="869594"/>
                  <a:pt x="167711" y="870410"/>
                  <a:pt x="182808" y="878798"/>
                </a:cubicBezTo>
                <a:cubicBezTo>
                  <a:pt x="196826" y="886586"/>
                  <a:pt x="206492" y="901496"/>
                  <a:pt x="221294" y="907664"/>
                </a:cubicBezTo>
                <a:cubicBezTo>
                  <a:pt x="245706" y="917836"/>
                  <a:pt x="298266" y="926908"/>
                  <a:pt x="298266" y="926908"/>
                </a:cubicBezTo>
                <a:cubicBezTo>
                  <a:pt x="307887" y="933322"/>
                  <a:pt x="319906" y="937121"/>
                  <a:pt x="327130" y="946151"/>
                </a:cubicBezTo>
                <a:cubicBezTo>
                  <a:pt x="333466" y="954071"/>
                  <a:pt x="332757" y="965695"/>
                  <a:pt x="336752" y="975017"/>
                </a:cubicBezTo>
                <a:cubicBezTo>
                  <a:pt x="342402" y="988201"/>
                  <a:pt x="350345" y="1000321"/>
                  <a:pt x="355995" y="1013505"/>
                </a:cubicBezTo>
                <a:cubicBezTo>
                  <a:pt x="359990" y="1022827"/>
                  <a:pt x="359281" y="1034450"/>
                  <a:pt x="365616" y="1042370"/>
                </a:cubicBezTo>
                <a:cubicBezTo>
                  <a:pt x="385449" y="1067163"/>
                  <a:pt x="410516" y="1087273"/>
                  <a:pt x="432966" y="1109724"/>
                </a:cubicBezTo>
                <a:cubicBezTo>
                  <a:pt x="442587" y="1119346"/>
                  <a:pt x="450163" y="1131588"/>
                  <a:pt x="461831" y="1138589"/>
                </a:cubicBezTo>
                <a:cubicBezTo>
                  <a:pt x="477867" y="1148211"/>
                  <a:pt x="494378" y="1157081"/>
                  <a:pt x="509938" y="1167455"/>
                </a:cubicBezTo>
                <a:cubicBezTo>
                  <a:pt x="557377" y="1199083"/>
                  <a:pt x="562405" y="1220648"/>
                  <a:pt x="635017" y="1225186"/>
                </a:cubicBezTo>
                <a:lnTo>
                  <a:pt x="788961" y="1234808"/>
                </a:lnTo>
                <a:cubicBezTo>
                  <a:pt x="955733" y="1231601"/>
                  <a:pt x="1122697" y="1233803"/>
                  <a:pt x="1289277" y="1225186"/>
                </a:cubicBezTo>
                <a:cubicBezTo>
                  <a:pt x="1309534" y="1224138"/>
                  <a:pt x="1347005" y="1205942"/>
                  <a:pt x="1347005" y="1205942"/>
                </a:cubicBezTo>
                <a:cubicBezTo>
                  <a:pt x="1357723" y="1173790"/>
                  <a:pt x="1358192" y="1174844"/>
                  <a:pt x="1366248" y="1138589"/>
                </a:cubicBezTo>
                <a:cubicBezTo>
                  <a:pt x="1369796" y="1122624"/>
                  <a:pt x="1369999" y="1105744"/>
                  <a:pt x="1375870" y="1090480"/>
                </a:cubicBezTo>
                <a:cubicBezTo>
                  <a:pt x="1386168" y="1063705"/>
                  <a:pt x="1414356" y="1013505"/>
                  <a:pt x="1414356" y="1013505"/>
                </a:cubicBezTo>
                <a:cubicBezTo>
                  <a:pt x="1417563" y="1000676"/>
                  <a:pt x="1419795" y="987563"/>
                  <a:pt x="1423977" y="975017"/>
                </a:cubicBezTo>
                <a:cubicBezTo>
                  <a:pt x="1436260" y="938165"/>
                  <a:pt x="1445700" y="921948"/>
                  <a:pt x="1462463" y="888420"/>
                </a:cubicBezTo>
                <a:cubicBezTo>
                  <a:pt x="1453731" y="722501"/>
                  <a:pt x="1483664" y="747029"/>
                  <a:pt x="1423977" y="657495"/>
                </a:cubicBezTo>
                <a:cubicBezTo>
                  <a:pt x="1415082" y="644152"/>
                  <a:pt x="1406452" y="630347"/>
                  <a:pt x="1395113" y="619007"/>
                </a:cubicBezTo>
                <a:cubicBezTo>
                  <a:pt x="1383774" y="607668"/>
                  <a:pt x="1371187" y="596862"/>
                  <a:pt x="1356627" y="590142"/>
                </a:cubicBezTo>
                <a:cubicBezTo>
                  <a:pt x="1329002" y="577391"/>
                  <a:pt x="1270034" y="561276"/>
                  <a:pt x="1270034" y="561276"/>
                </a:cubicBezTo>
                <a:cubicBezTo>
                  <a:pt x="1241170" y="564483"/>
                  <a:pt x="1212145" y="566482"/>
                  <a:pt x="1183441" y="570898"/>
                </a:cubicBezTo>
                <a:cubicBezTo>
                  <a:pt x="1170371" y="572909"/>
                  <a:pt x="1157840" y="583494"/>
                  <a:pt x="1144955" y="580520"/>
                </a:cubicBezTo>
                <a:cubicBezTo>
                  <a:pt x="1114177" y="573417"/>
                  <a:pt x="1087226" y="554861"/>
                  <a:pt x="1058362" y="542032"/>
                </a:cubicBezTo>
                <a:cubicBezTo>
                  <a:pt x="1048740" y="532410"/>
                  <a:pt x="1037045" y="524489"/>
                  <a:pt x="1029497" y="513167"/>
                </a:cubicBezTo>
                <a:cubicBezTo>
                  <a:pt x="1023871" y="504728"/>
                  <a:pt x="1023871" y="493623"/>
                  <a:pt x="1019876" y="484301"/>
                </a:cubicBezTo>
                <a:cubicBezTo>
                  <a:pt x="1011572" y="464924"/>
                  <a:pt x="995601" y="434002"/>
                  <a:pt x="981390" y="416948"/>
                </a:cubicBezTo>
                <a:cubicBezTo>
                  <a:pt x="972679" y="406494"/>
                  <a:pt x="961236" y="398536"/>
                  <a:pt x="952525" y="388082"/>
                </a:cubicBezTo>
                <a:cubicBezTo>
                  <a:pt x="945122" y="379198"/>
                  <a:pt x="940685" y="368100"/>
                  <a:pt x="933282" y="359216"/>
                </a:cubicBezTo>
                <a:cubicBezTo>
                  <a:pt x="871547" y="285130"/>
                  <a:pt x="932952" y="373155"/>
                  <a:pt x="885175" y="301485"/>
                </a:cubicBezTo>
                <a:cubicBezTo>
                  <a:pt x="881968" y="291863"/>
                  <a:pt x="876988" y="282659"/>
                  <a:pt x="875554" y="272619"/>
                </a:cubicBezTo>
                <a:cubicBezTo>
                  <a:pt x="870544" y="237550"/>
                  <a:pt x="876498" y="200592"/>
                  <a:pt x="865932" y="166779"/>
                </a:cubicBezTo>
                <a:cubicBezTo>
                  <a:pt x="850544" y="117535"/>
                  <a:pt x="800704" y="105423"/>
                  <a:pt x="760096" y="89804"/>
                </a:cubicBezTo>
                <a:cubicBezTo>
                  <a:pt x="716591" y="73071"/>
                  <a:pt x="704594" y="71117"/>
                  <a:pt x="663881" y="60938"/>
                </a:cubicBezTo>
                <a:cubicBezTo>
                  <a:pt x="651053" y="54523"/>
                  <a:pt x="637849" y="48810"/>
                  <a:pt x="625396" y="41694"/>
                </a:cubicBezTo>
                <a:cubicBezTo>
                  <a:pt x="615356" y="35956"/>
                  <a:pt x="607838" y="24873"/>
                  <a:pt x="596531" y="22450"/>
                </a:cubicBezTo>
                <a:cubicBezTo>
                  <a:pt x="532660" y="8763"/>
                  <a:pt x="413723" y="0"/>
                  <a:pt x="365616" y="320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699" name="Oval 4"/>
          <p:cNvSpPr>
            <a:spLocks noChangeArrowheads="1"/>
          </p:cNvSpPr>
          <p:nvPr/>
        </p:nvSpPr>
        <p:spPr bwMode="auto">
          <a:xfrm>
            <a:off x="4495800" y="1600200"/>
            <a:ext cx="3352800" cy="33528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Signal propagation ranges</a:t>
            </a:r>
          </a:p>
        </p:txBody>
      </p:sp>
      <p:sp>
        <p:nvSpPr>
          <p:cNvPr id="29701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/>
              <a:t>Transmission range</a:t>
            </a:r>
          </a:p>
          <a:p>
            <a:pPr lvl="1" eaLnBrk="1" hangingPunct="1"/>
            <a:r>
              <a:rPr lang="en-US" dirty="0"/>
              <a:t>communication possible</a:t>
            </a:r>
          </a:p>
          <a:p>
            <a:pPr lvl="1" eaLnBrk="1" hangingPunct="1"/>
            <a:r>
              <a:rPr lang="en-US" dirty="0"/>
              <a:t>low error rate</a:t>
            </a:r>
          </a:p>
          <a:p>
            <a:pPr eaLnBrk="1" hangingPunct="1"/>
            <a:r>
              <a:rPr lang="en-US" b="1" dirty="0"/>
              <a:t>Detection range</a:t>
            </a:r>
          </a:p>
          <a:p>
            <a:pPr lvl="1" eaLnBrk="1" hangingPunct="1"/>
            <a:r>
              <a:rPr lang="en-US" dirty="0"/>
              <a:t>detection of the signal </a:t>
            </a:r>
            <a:br>
              <a:rPr lang="en-US" dirty="0"/>
            </a:br>
            <a:r>
              <a:rPr lang="en-US" dirty="0"/>
              <a:t>possible</a:t>
            </a:r>
          </a:p>
          <a:p>
            <a:pPr lvl="1" eaLnBrk="1" hangingPunct="1"/>
            <a:r>
              <a:rPr lang="en-US" dirty="0"/>
              <a:t>no communication </a:t>
            </a:r>
            <a:br>
              <a:rPr lang="en-US" dirty="0"/>
            </a:br>
            <a:r>
              <a:rPr lang="en-US" dirty="0"/>
              <a:t>possible</a:t>
            </a:r>
          </a:p>
          <a:p>
            <a:pPr eaLnBrk="1" hangingPunct="1"/>
            <a:r>
              <a:rPr lang="en-US" b="1" dirty="0"/>
              <a:t>Interference range</a:t>
            </a:r>
          </a:p>
          <a:p>
            <a:pPr lvl="1" eaLnBrk="1" hangingPunct="1"/>
            <a:r>
              <a:rPr lang="en-US" dirty="0"/>
              <a:t>signal may not be </a:t>
            </a:r>
            <a:br>
              <a:rPr lang="en-US" dirty="0"/>
            </a:br>
            <a:r>
              <a:rPr lang="en-US" dirty="0"/>
              <a:t>detected </a:t>
            </a:r>
          </a:p>
          <a:p>
            <a:pPr lvl="1" eaLnBrk="1" hangingPunct="1"/>
            <a:r>
              <a:rPr lang="en-US" dirty="0"/>
              <a:t>signal adds to the </a:t>
            </a:r>
            <a:br>
              <a:rPr lang="en-US" dirty="0"/>
            </a:br>
            <a:r>
              <a:rPr lang="en-US" dirty="0"/>
              <a:t>background noise</a:t>
            </a:r>
          </a:p>
          <a:p>
            <a:pPr lvl="1" eaLnBrk="1" hangingPunct="1"/>
            <a:endParaRPr lang="en-US" dirty="0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953000" y="2057400"/>
            <a:ext cx="2438400" cy="24384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5486400" y="2590800"/>
            <a:ext cx="1371600" cy="13716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Oval 3"/>
          <p:cNvSpPr>
            <a:spLocks noChangeArrowheads="1"/>
          </p:cNvSpPr>
          <p:nvPr/>
        </p:nvSpPr>
        <p:spPr bwMode="auto">
          <a:xfrm>
            <a:off x="6096000" y="3200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7848600" y="3886200"/>
            <a:ext cx="84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distance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5791200" y="28956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sender</a:t>
            </a:r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6172200" y="3276600"/>
            <a:ext cx="1905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5562600" y="3505200"/>
            <a:ext cx="1179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transmission</a:t>
            </a: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5715000" y="4114800"/>
            <a:ext cx="903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detection</a:t>
            </a: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5562600" y="4572000"/>
            <a:ext cx="1119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interference</a:t>
            </a:r>
          </a:p>
        </p:txBody>
      </p:sp>
    </p:spTree>
    <p:extLst>
      <p:ext uri="{BB962C8B-B14F-4D97-AF65-F5344CB8AC3E}">
        <p14:creationId xmlns:p14="http://schemas.microsoft.com/office/powerpoint/2010/main" val="295264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4" grpId="0" animBg="1"/>
      <p:bldP spid="29699" grpId="0" animBg="1"/>
      <p:bldP spid="29699" grpId="1" animBg="1"/>
      <p:bldP spid="29702" grpId="0" animBg="1"/>
      <p:bldP spid="29702" grpId="1" animBg="1"/>
      <p:bldP spid="29703" grpId="0" animBg="1"/>
      <p:bldP spid="29709" grpId="0"/>
      <p:bldP spid="297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64276" y="367554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宋体" charset="0"/>
              </a:rPr>
              <a:t>Cellular Network Basics </a:t>
            </a:r>
          </a:p>
        </p:txBody>
      </p:sp>
      <p:sp>
        <p:nvSpPr>
          <p:cNvPr id="4099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559531"/>
            <a:ext cx="8229600" cy="2185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>
                <a:latin typeface="Calibri" charset="0"/>
                <a:ea typeface="宋体" charset="0"/>
              </a:rPr>
              <a:t>Cellular  network/telephony is a </a:t>
            </a:r>
            <a:r>
              <a:rPr lang="en-US" sz="2200" i="1" dirty="0">
                <a:latin typeface="Calibri" charset="0"/>
                <a:ea typeface="宋体" charset="0"/>
              </a:rPr>
              <a:t>radio</a:t>
            </a:r>
            <a:r>
              <a:rPr lang="en-US" sz="2200" dirty="0">
                <a:latin typeface="Calibri" charset="0"/>
                <a:ea typeface="宋体" charset="0"/>
              </a:rPr>
              <a:t>-based technology; radio waves are electromagnetic waves that </a:t>
            </a:r>
            <a:r>
              <a:rPr lang="en-US" sz="2200" i="1" dirty="0">
                <a:latin typeface="Calibri" charset="0"/>
                <a:ea typeface="宋体" charset="0"/>
              </a:rPr>
              <a:t>antennas</a:t>
            </a:r>
            <a:r>
              <a:rPr lang="en-US" sz="2200" dirty="0">
                <a:latin typeface="Calibri" charset="0"/>
                <a:ea typeface="宋体" charset="0"/>
              </a:rPr>
              <a:t> propagate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>
                <a:latin typeface="Calibri" charset="0"/>
                <a:ea typeface="宋体" charset="0"/>
              </a:rPr>
              <a:t>Most signals are in the 850 MHz, 900 MHz, 1800 MHz, and 1900 MHz frequency bands</a:t>
            </a:r>
          </a:p>
          <a:p>
            <a:pPr eaLnBrk="1" hangingPunct="1">
              <a:lnSpc>
                <a:spcPct val="80000"/>
              </a:lnSpc>
            </a:pPr>
            <a:endParaRPr lang="en-US" sz="2200" dirty="0">
              <a:latin typeface="Calibri" charset="0"/>
              <a:ea typeface="宋体" charset="0"/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3201441"/>
            <a:ext cx="6624637" cy="2125662"/>
          </a:xfrm>
        </p:spPr>
      </p:pic>
      <p:sp>
        <p:nvSpPr>
          <p:cNvPr id="7" name="Left Brace 6"/>
          <p:cNvSpPr/>
          <p:nvPr/>
        </p:nvSpPr>
        <p:spPr>
          <a:xfrm rot="16200000">
            <a:off x="4800600" y="5019128"/>
            <a:ext cx="762000" cy="304800"/>
          </a:xfrm>
          <a:prstGeom prst="leftBrace">
            <a:avLst>
              <a:gd name="adj1" fmla="val 25000"/>
              <a:gd name="adj2" fmla="val 50000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fr-FR">
              <a:latin typeface="Calibri" charset="0"/>
              <a:ea typeface="宋体" charset="0"/>
              <a:cs typeface="宋体" charset="0"/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2971800" y="5552528"/>
            <a:ext cx="4191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5F5F5F"/>
                </a:solidFill>
                <a:latin typeface="Georgia" charset="0"/>
              </a:rPr>
              <a:t>Cell phones operate in this frequency range (note the </a:t>
            </a:r>
            <a:r>
              <a:rPr lang="en-US" i="1">
                <a:solidFill>
                  <a:srgbClr val="5F5F5F"/>
                </a:solidFill>
                <a:latin typeface="Georgia" charset="0"/>
              </a:rPr>
              <a:t>logarithmic</a:t>
            </a:r>
            <a:r>
              <a:rPr lang="en-US">
                <a:solidFill>
                  <a:srgbClr val="5F5F5F"/>
                </a:solidFill>
                <a:latin typeface="Georgia" charset="0"/>
              </a:rPr>
              <a:t> scale)</a:t>
            </a:r>
          </a:p>
        </p:txBody>
      </p:sp>
    </p:spTree>
    <p:extLst>
      <p:ext uri="{BB962C8B-B14F-4D97-AF65-F5344CB8AC3E}">
        <p14:creationId xmlns:p14="http://schemas.microsoft.com/office/powerpoint/2010/main" val="1772709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34302</TotalTime>
  <Words>902</Words>
  <Application>Microsoft Office PowerPoint</Application>
  <PresentationFormat>On-screen Show (4:3)</PresentationFormat>
  <Paragraphs>274</Paragraphs>
  <Slides>26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Clarity</vt:lpstr>
      <vt:lpstr>Clip</vt:lpstr>
      <vt:lpstr>Acrobat Document</vt:lpstr>
      <vt:lpstr>Mobile Computing</vt:lpstr>
      <vt:lpstr>Public Switched Telephone Network - PSTN</vt:lpstr>
      <vt:lpstr>Basic Call</vt:lpstr>
      <vt:lpstr>Next Up: Wireless Communications</vt:lpstr>
      <vt:lpstr>Frequencies for Communication</vt:lpstr>
      <vt:lpstr>Frequencies for Mobile Communication</vt:lpstr>
      <vt:lpstr>Frequencies and Regulations</vt:lpstr>
      <vt:lpstr>Signal propagation ranges</vt:lpstr>
      <vt:lpstr>Cellular Network Basics </vt:lpstr>
      <vt:lpstr>Cellular Network</vt:lpstr>
      <vt:lpstr>Architecture of Cellular Networks</vt:lpstr>
      <vt:lpstr>PowerPoint Presentation</vt:lpstr>
      <vt:lpstr>Registration</vt:lpstr>
      <vt:lpstr>Service Request</vt:lpstr>
      <vt:lpstr>Paging Broadcast</vt:lpstr>
      <vt:lpstr>Response</vt:lpstr>
      <vt:lpstr>Channel Assignment</vt:lpstr>
      <vt:lpstr>Conversation</vt:lpstr>
      <vt:lpstr>Handoff (or Handover)</vt:lpstr>
      <vt:lpstr>Message Sequence Chart</vt:lpstr>
      <vt:lpstr>Cellular Network Generations</vt:lpstr>
      <vt:lpstr>Evolution of Cellular Networks</vt:lpstr>
      <vt:lpstr>The Multiple Access Problem</vt:lpstr>
      <vt:lpstr>Multiple Access Schemes</vt:lpstr>
      <vt:lpstr>Frequency Division Multiple Access</vt:lpstr>
      <vt:lpstr>Time Division Multiple Access</vt:lpstr>
    </vt:vector>
  </TitlesOfParts>
  <Company>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Computing</dc:title>
  <dc:creator>Christian Poellabauer</dc:creator>
  <cp:lastModifiedBy>Microsoft</cp:lastModifiedBy>
  <cp:revision>563</cp:revision>
  <cp:lastPrinted>2018-04-08T13:52:51Z</cp:lastPrinted>
  <dcterms:created xsi:type="dcterms:W3CDTF">2014-03-08T16:06:28Z</dcterms:created>
  <dcterms:modified xsi:type="dcterms:W3CDTF">2020-03-20T04:25:50Z</dcterms:modified>
</cp:coreProperties>
</file>