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76" r:id="rId3"/>
    <p:sldId id="277" r:id="rId4"/>
    <p:sldId id="278" r:id="rId5"/>
    <p:sldId id="279" r:id="rId6"/>
    <p:sldId id="280" r:id="rId7"/>
    <p:sldId id="281" r:id="rId8"/>
    <p:sldId id="282" r:id="rId9"/>
    <p:sldId id="28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4FEACD-AE44-4FF5-A2EB-1FD4642D3F3E}" type="datetimeFigureOut">
              <a:rPr lang="en-US" smtClean="0"/>
              <a:pPr/>
              <a:t>07-May-20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BE9BC-80E9-4716-978A-B9FD9739FE9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4FEACD-AE44-4FF5-A2EB-1FD4642D3F3E}" type="datetimeFigureOut">
              <a:rPr lang="en-US" smtClean="0"/>
              <a:pPr/>
              <a:t>07-May-20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BE9BC-80E9-4716-978A-B9FD9739FE9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4FEACD-AE44-4FF5-A2EB-1FD4642D3F3E}" type="datetimeFigureOut">
              <a:rPr lang="en-US" smtClean="0"/>
              <a:pPr/>
              <a:t>07-May-20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BE9BC-80E9-4716-978A-B9FD9739FE9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4FEACD-AE44-4FF5-A2EB-1FD4642D3F3E}" type="datetimeFigureOut">
              <a:rPr lang="en-US" smtClean="0"/>
              <a:pPr/>
              <a:t>07-May-20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BE9BC-80E9-4716-978A-B9FD9739FE9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4FEACD-AE44-4FF5-A2EB-1FD4642D3F3E}" type="datetimeFigureOut">
              <a:rPr lang="en-US" smtClean="0"/>
              <a:pPr/>
              <a:t>07-May-20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BE9BC-80E9-4716-978A-B9FD9739FE9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4FEACD-AE44-4FF5-A2EB-1FD4642D3F3E}" type="datetimeFigureOut">
              <a:rPr lang="en-US" smtClean="0"/>
              <a:pPr/>
              <a:t>07-May-20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BE9BC-80E9-4716-978A-B9FD9739FE9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4FEACD-AE44-4FF5-A2EB-1FD4642D3F3E}" type="datetimeFigureOut">
              <a:rPr lang="en-US" smtClean="0"/>
              <a:pPr/>
              <a:t>07-May-20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4BE9BC-80E9-4716-978A-B9FD9739FE9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4FEACD-AE44-4FF5-A2EB-1FD4642D3F3E}" type="datetimeFigureOut">
              <a:rPr lang="en-US" smtClean="0"/>
              <a:pPr/>
              <a:t>07-May-20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4BE9BC-80E9-4716-978A-B9FD9739FE9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4FEACD-AE44-4FF5-A2EB-1FD4642D3F3E}" type="datetimeFigureOut">
              <a:rPr lang="en-US" smtClean="0"/>
              <a:pPr/>
              <a:t>07-May-20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4BE9BC-80E9-4716-978A-B9FD9739FE9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4FEACD-AE44-4FF5-A2EB-1FD4642D3F3E}" type="datetimeFigureOut">
              <a:rPr lang="en-US" smtClean="0"/>
              <a:pPr/>
              <a:t>07-May-20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BE9BC-80E9-4716-978A-B9FD9739FE9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4FEACD-AE44-4FF5-A2EB-1FD4642D3F3E}" type="datetimeFigureOut">
              <a:rPr lang="en-US" smtClean="0"/>
              <a:pPr/>
              <a:t>07-May-20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BE9BC-80E9-4716-978A-B9FD9739FE9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4FEACD-AE44-4FF5-A2EB-1FD4642D3F3E}" type="datetimeFigureOut">
              <a:rPr lang="en-US" smtClean="0"/>
              <a:pPr/>
              <a:t>07-May-20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4BE9BC-80E9-4716-978A-B9FD9739FE9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smtClean="0"/>
          </a:p>
          <a:p>
            <a:pPr algn="ctr">
              <a:buNone/>
            </a:pPr>
            <a:r>
              <a:rPr lang="en-US" sz="4000" b="1" smtClean="0">
                <a:latin typeface="Times New Roman" pitchFamily="18" charset="0"/>
                <a:cs typeface="Times New Roman" pitchFamily="18" charset="0"/>
              </a:rPr>
              <a:t>Lecture </a:t>
            </a:r>
            <a:r>
              <a:rPr lang="en-US" sz="4000" b="1" smtClean="0">
                <a:latin typeface="Times New Roman" pitchFamily="18" charset="0"/>
                <a:cs typeface="Times New Roman" pitchFamily="18" charset="0"/>
              </a:rPr>
              <a:t>3 </a:t>
            </a:r>
            <a:endParaRPr lang="en-US" sz="4000" b="1" dirty="0" smtClean="0">
              <a:latin typeface="Times New Roman" pitchFamily="18" charset="0"/>
              <a:cs typeface="Times New Roman" pitchFamily="18" charset="0"/>
            </a:endParaRPr>
          </a:p>
          <a:p>
            <a:pPr algn="ctr">
              <a:buNone/>
            </a:pPr>
            <a:endParaRPr lang="en-US" sz="4000" b="1" dirty="0" smtClean="0">
              <a:latin typeface="Times New Roman" pitchFamily="18" charset="0"/>
              <a:cs typeface="Times New Roman" pitchFamily="18" charset="0"/>
            </a:endParaRPr>
          </a:p>
          <a:p>
            <a:pPr algn="ctr">
              <a:buNone/>
            </a:pPr>
            <a:r>
              <a:rPr lang="en-US" sz="4000" b="1" dirty="0" smtClean="0">
                <a:latin typeface="Times New Roman" pitchFamily="18" charset="0"/>
                <a:cs typeface="Times New Roman" pitchFamily="18" charset="0"/>
              </a:rPr>
              <a:t>Marketing Research </a:t>
            </a:r>
            <a:endParaRPr lang="en-US" sz="4000" b="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b="1" smtClean="0">
                <a:latin typeface="Times New Roman" pitchFamily="18" charset="0"/>
                <a:cs typeface="Times New Roman" pitchFamily="18" charset="0"/>
              </a:rPr>
              <a:t>Marketing Research</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normAutofit fontScale="62500" lnSpcReduction="20000"/>
          </a:bodyPr>
          <a:lstStyle/>
          <a:p>
            <a:r>
              <a:rPr lang="en-US" b="1" dirty="0">
                <a:latin typeface="Times New Roman" pitchFamily="18" charset="0"/>
                <a:cs typeface="Times New Roman" pitchFamily="18" charset="0"/>
              </a:rPr>
              <a:t>What Is Marketing Research?</a:t>
            </a:r>
          </a:p>
          <a:p>
            <a:r>
              <a:rPr lang="en-US" dirty="0">
                <a:latin typeface="Times New Roman" pitchFamily="18" charset="0"/>
                <a:cs typeface="Times New Roman" pitchFamily="18" charset="0"/>
              </a:rPr>
              <a:t>Every business needs information to make marketing decisions.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Information can </a:t>
            </a:r>
            <a:r>
              <a:rPr lang="en-US" dirty="0">
                <a:latin typeface="Times New Roman" pitchFamily="18" charset="0"/>
                <a:cs typeface="Times New Roman" pitchFamily="18" charset="0"/>
              </a:rPr>
              <a:t>be obtained through marketing research. </a:t>
            </a:r>
            <a:endParaRPr lang="en-US" dirty="0" smtClean="0">
              <a:latin typeface="Times New Roman" pitchFamily="18" charset="0"/>
              <a:cs typeface="Times New Roman" pitchFamily="18" charset="0"/>
            </a:endParaRPr>
          </a:p>
          <a:p>
            <a:r>
              <a:rPr lang="en-US" i="1" dirty="0" smtClean="0">
                <a:latin typeface="Times New Roman" pitchFamily="18" charset="0"/>
                <a:cs typeface="Times New Roman" pitchFamily="18" charset="0"/>
              </a:rPr>
              <a:t>Marketing research </a:t>
            </a:r>
            <a:r>
              <a:rPr lang="en-US" i="1" dirty="0">
                <a:latin typeface="Times New Roman" pitchFamily="18" charset="0"/>
                <a:cs typeface="Times New Roman" pitchFamily="18" charset="0"/>
              </a:rPr>
              <a:t>is the process of planning, collecting, and analyzing the </a:t>
            </a:r>
            <a:r>
              <a:rPr lang="en-US" i="1" dirty="0" smtClean="0">
                <a:latin typeface="Times New Roman" pitchFamily="18" charset="0"/>
                <a:cs typeface="Times New Roman" pitchFamily="18" charset="0"/>
              </a:rPr>
              <a:t>data </a:t>
            </a:r>
            <a:r>
              <a:rPr lang="en-US" dirty="0">
                <a:latin typeface="Times New Roman" pitchFamily="18" charset="0"/>
                <a:cs typeface="Times New Roman" pitchFamily="18" charset="0"/>
              </a:rPr>
              <a:t>needed to solve marketing problems.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Marketing </a:t>
            </a:r>
            <a:r>
              <a:rPr lang="en-US" dirty="0">
                <a:latin typeface="Times New Roman" pitchFamily="18" charset="0"/>
                <a:cs typeface="Times New Roman" pitchFamily="18" charset="0"/>
              </a:rPr>
              <a:t>research </a:t>
            </a:r>
            <a:r>
              <a:rPr lang="en-US" dirty="0" smtClean="0">
                <a:latin typeface="Times New Roman" pitchFamily="18" charset="0"/>
                <a:cs typeface="Times New Roman" pitchFamily="18" charset="0"/>
              </a:rPr>
              <a:t>provides information </a:t>
            </a:r>
            <a:r>
              <a:rPr lang="en-US" dirty="0">
                <a:latin typeface="Times New Roman" pitchFamily="18" charset="0"/>
                <a:cs typeface="Times New Roman" pitchFamily="18" charset="0"/>
              </a:rPr>
              <a:t>about consumers, products, services, brand </a:t>
            </a:r>
            <a:r>
              <a:rPr lang="en-US" dirty="0" smtClean="0">
                <a:latin typeface="Times New Roman" pitchFamily="18" charset="0"/>
                <a:cs typeface="Times New Roman" pitchFamily="18" charset="0"/>
              </a:rPr>
              <a:t>awareness, advertising</a:t>
            </a:r>
            <a:r>
              <a:rPr lang="en-US" dirty="0">
                <a:latin typeface="Times New Roman" pitchFamily="18" charset="0"/>
                <a:cs typeface="Times New Roman" pitchFamily="18" charset="0"/>
              </a:rPr>
              <a:t>, prices, wants and needs, and much more.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information collected </a:t>
            </a:r>
            <a:r>
              <a:rPr lang="en-US" dirty="0">
                <a:latin typeface="Times New Roman" pitchFamily="18" charset="0"/>
                <a:cs typeface="Times New Roman" pitchFamily="18" charset="0"/>
              </a:rPr>
              <a:t>during the marketing research process can be used to create </a:t>
            </a:r>
            <a:r>
              <a:rPr lang="en-US" dirty="0" smtClean="0">
                <a:latin typeface="Times New Roman" pitchFamily="18" charset="0"/>
                <a:cs typeface="Times New Roman" pitchFamily="18" charset="0"/>
              </a:rPr>
              <a:t>a new </a:t>
            </a:r>
            <a:r>
              <a:rPr lang="en-US" dirty="0">
                <a:latin typeface="Times New Roman" pitchFamily="18" charset="0"/>
                <a:cs typeface="Times New Roman" pitchFamily="18" charset="0"/>
              </a:rPr>
              <a:t>marketing plan or analyze the current one to determine if </a:t>
            </a:r>
            <a:r>
              <a:rPr lang="en-US" dirty="0" smtClean="0">
                <a:latin typeface="Times New Roman" pitchFamily="18" charset="0"/>
                <a:cs typeface="Times New Roman" pitchFamily="18" charset="0"/>
              </a:rPr>
              <a:t>changes are </a:t>
            </a:r>
            <a:r>
              <a:rPr lang="en-US" dirty="0">
                <a:latin typeface="Times New Roman" pitchFamily="18" charset="0"/>
                <a:cs typeface="Times New Roman" pitchFamily="18" charset="0"/>
              </a:rPr>
              <a:t>needed.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Marketing </a:t>
            </a:r>
            <a:r>
              <a:rPr lang="en-US" dirty="0">
                <a:latin typeface="Times New Roman" pitchFamily="18" charset="0"/>
                <a:cs typeface="Times New Roman" pitchFamily="18" charset="0"/>
              </a:rPr>
              <a:t>research also helps businesses understand </a:t>
            </a:r>
            <a:r>
              <a:rPr lang="en-US" dirty="0" smtClean="0">
                <a:latin typeface="Times New Roman" pitchFamily="18" charset="0"/>
                <a:cs typeface="Times New Roman" pitchFamily="18" charset="0"/>
              </a:rPr>
              <a:t>what is </a:t>
            </a:r>
            <a:r>
              <a:rPr lang="en-US" dirty="0">
                <a:latin typeface="Times New Roman" pitchFamily="18" charset="0"/>
                <a:cs typeface="Times New Roman" pitchFamily="18" charset="0"/>
              </a:rPr>
              <a:t>happening in the marketplace.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identifies opportunities in new, </a:t>
            </a:r>
            <a:r>
              <a:rPr lang="en-US" dirty="0" smtClean="0">
                <a:latin typeface="Times New Roman" pitchFamily="18" charset="0"/>
                <a:cs typeface="Times New Roman" pitchFamily="18" charset="0"/>
              </a:rPr>
              <a:t>untapped markets</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Although </a:t>
            </a:r>
            <a:r>
              <a:rPr lang="en-US" dirty="0">
                <a:latin typeface="Times New Roman" pitchFamily="18" charset="0"/>
                <a:cs typeface="Times New Roman" pitchFamily="18" charset="0"/>
              </a:rPr>
              <a:t>marketing research can be a costly and </a:t>
            </a:r>
            <a:r>
              <a:rPr lang="en-US" dirty="0" smtClean="0">
                <a:latin typeface="Times New Roman" pitchFamily="18" charset="0"/>
                <a:cs typeface="Times New Roman" pitchFamily="18" charset="0"/>
              </a:rPr>
              <a:t>time consuming process</a:t>
            </a:r>
            <a:r>
              <a:rPr lang="en-US" dirty="0">
                <a:latin typeface="Times New Roman" pitchFamily="18" charset="0"/>
                <a:cs typeface="Times New Roman" pitchFamily="18" charset="0"/>
              </a:rPr>
              <a:t>, the benefits usually outweigh the costs.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Steps in Marketing Research</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r>
              <a:rPr lang="en-US" dirty="0" smtClean="0">
                <a:latin typeface="Times New Roman" pitchFamily="18" charset="0"/>
                <a:cs typeface="Times New Roman" pitchFamily="18" charset="0"/>
              </a:rPr>
              <a:t>Marketing </a:t>
            </a:r>
            <a:r>
              <a:rPr lang="en-US" dirty="0">
                <a:latin typeface="Times New Roman" pitchFamily="18" charset="0"/>
                <a:cs typeface="Times New Roman" pitchFamily="18" charset="0"/>
              </a:rPr>
              <a:t>research involves a scientific approach to decision making.</a:t>
            </a:r>
          </a:p>
          <a:p>
            <a:r>
              <a:rPr lang="en-US" dirty="0">
                <a:latin typeface="Times New Roman" pitchFamily="18" charset="0"/>
                <a:cs typeface="Times New Roman" pitchFamily="18" charset="0"/>
              </a:rPr>
              <a:t>A step-by-step method is used to collect accurate and meaningful </a:t>
            </a:r>
            <a:r>
              <a:rPr lang="en-US" dirty="0" smtClean="0">
                <a:latin typeface="Times New Roman" pitchFamily="18" charset="0"/>
                <a:cs typeface="Times New Roman" pitchFamily="18" charset="0"/>
              </a:rPr>
              <a:t>data that </a:t>
            </a:r>
            <a:r>
              <a:rPr lang="en-US" dirty="0">
                <a:latin typeface="Times New Roman" pitchFamily="18" charset="0"/>
                <a:cs typeface="Times New Roman" pitchFamily="18" charset="0"/>
              </a:rPr>
              <a:t>will improve the quality of the decision-making process</a:t>
            </a:r>
            <a:r>
              <a:rPr lang="en-US" dirty="0" smtClean="0">
                <a:latin typeface="Times New Roman" pitchFamily="18" charset="0"/>
                <a:cs typeface="Times New Roman" pitchFamily="18" charset="0"/>
              </a:rPr>
              <a:t>.</a:t>
            </a:r>
          </a:p>
          <a:p>
            <a:pPr>
              <a:buNone/>
            </a:pPr>
            <a:endParaRPr lang="en-US" b="1" dirty="0" smtClean="0">
              <a:latin typeface="Times New Roman" pitchFamily="18" charset="0"/>
              <a:cs typeface="Times New Roman" pitchFamily="18" charset="0"/>
            </a:endParaRPr>
          </a:p>
          <a:p>
            <a:pPr marL="514350" indent="-514350">
              <a:buAutoNum type="arabicParenR"/>
            </a:pPr>
            <a:r>
              <a:rPr lang="en-US" b="1" dirty="0" smtClean="0">
                <a:latin typeface="Times New Roman" pitchFamily="18" charset="0"/>
                <a:cs typeface="Times New Roman" pitchFamily="18" charset="0"/>
              </a:rPr>
              <a:t>Identify </a:t>
            </a:r>
            <a:r>
              <a:rPr lang="en-US" b="1" dirty="0">
                <a:latin typeface="Times New Roman" pitchFamily="18" charset="0"/>
                <a:cs typeface="Times New Roman" pitchFamily="18" charset="0"/>
              </a:rPr>
              <a:t>and Define the </a:t>
            </a:r>
            <a:r>
              <a:rPr lang="en-US" b="1" dirty="0" smtClean="0">
                <a:latin typeface="Times New Roman" pitchFamily="18" charset="0"/>
                <a:cs typeface="Times New Roman" pitchFamily="18" charset="0"/>
              </a:rPr>
              <a:t>Problem.</a:t>
            </a:r>
          </a:p>
          <a:p>
            <a:pPr marL="514350" indent="-514350"/>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introductory phase of the </a:t>
            </a:r>
            <a:r>
              <a:rPr lang="en-US" dirty="0" smtClean="0">
                <a:latin typeface="Times New Roman" pitchFamily="18" charset="0"/>
                <a:cs typeface="Times New Roman" pitchFamily="18" charset="0"/>
              </a:rPr>
              <a:t>marketing research </a:t>
            </a:r>
            <a:r>
              <a:rPr lang="en-US" dirty="0">
                <a:latin typeface="Times New Roman" pitchFamily="18" charset="0"/>
                <a:cs typeface="Times New Roman" pitchFamily="18" charset="0"/>
              </a:rPr>
              <a:t>process involves a clear and precise understanding of </a:t>
            </a:r>
            <a:r>
              <a:rPr lang="en-US" dirty="0" smtClean="0">
                <a:latin typeface="Times New Roman" pitchFamily="18" charset="0"/>
                <a:cs typeface="Times New Roman" pitchFamily="18" charset="0"/>
              </a:rPr>
              <a:t>the problem </a:t>
            </a:r>
            <a:r>
              <a:rPr lang="en-US" dirty="0">
                <a:latin typeface="Times New Roman" pitchFamily="18" charset="0"/>
                <a:cs typeface="Times New Roman" pitchFamily="18" charset="0"/>
              </a:rPr>
              <a:t>at hand. </a:t>
            </a:r>
            <a:endParaRPr lang="en-US" dirty="0" smtClean="0">
              <a:latin typeface="Times New Roman" pitchFamily="18" charset="0"/>
              <a:cs typeface="Times New Roman" pitchFamily="18" charset="0"/>
            </a:endParaRPr>
          </a:p>
          <a:p>
            <a:pPr marL="514350" indent="-514350"/>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is crucial that the research team clearly </a:t>
            </a:r>
            <a:r>
              <a:rPr lang="en-US" dirty="0" smtClean="0">
                <a:latin typeface="Times New Roman" pitchFamily="18" charset="0"/>
                <a:cs typeface="Times New Roman" pitchFamily="18" charset="0"/>
              </a:rPr>
              <a:t>identifies, understands</a:t>
            </a:r>
            <a:r>
              <a:rPr lang="en-US" dirty="0">
                <a:latin typeface="Times New Roman" pitchFamily="18" charset="0"/>
                <a:cs typeface="Times New Roman" pitchFamily="18" charset="0"/>
              </a:rPr>
              <a:t>, and defines the problem because all the subsequent </a:t>
            </a:r>
            <a:r>
              <a:rPr lang="en-US" dirty="0" smtClean="0">
                <a:latin typeface="Times New Roman" pitchFamily="18" charset="0"/>
                <a:cs typeface="Times New Roman" pitchFamily="18" charset="0"/>
              </a:rPr>
              <a:t>activities involved </a:t>
            </a:r>
            <a:r>
              <a:rPr lang="en-US" dirty="0">
                <a:latin typeface="Times New Roman" pitchFamily="18" charset="0"/>
                <a:cs typeface="Times New Roman" pitchFamily="18" charset="0"/>
              </a:rPr>
              <a:t>in the research process work toward solving the problem. </a:t>
            </a:r>
            <a:endParaRPr lang="en-US" dirty="0" smtClean="0">
              <a:latin typeface="Times New Roman" pitchFamily="18" charset="0"/>
              <a:cs typeface="Times New Roman" pitchFamily="18" charset="0"/>
            </a:endParaRPr>
          </a:p>
          <a:p>
            <a:pPr marL="514350" indent="-514350"/>
            <a:r>
              <a:rPr lang="en-US" dirty="0" smtClean="0">
                <a:latin typeface="Times New Roman" pitchFamily="18" charset="0"/>
                <a:cs typeface="Times New Roman" pitchFamily="18" charset="0"/>
              </a:rPr>
              <a:t>Research teams </a:t>
            </a:r>
            <a:r>
              <a:rPr lang="en-US" dirty="0">
                <a:latin typeface="Times New Roman" pitchFamily="18" charset="0"/>
                <a:cs typeface="Times New Roman" pitchFamily="18" charset="0"/>
              </a:rPr>
              <a:t>make use of customer feedback, internal and external </a:t>
            </a:r>
            <a:r>
              <a:rPr lang="en-US" dirty="0" smtClean="0">
                <a:latin typeface="Times New Roman" pitchFamily="18" charset="0"/>
                <a:cs typeface="Times New Roman" pitchFamily="18" charset="0"/>
              </a:rPr>
              <a:t>data reports</a:t>
            </a:r>
            <a:r>
              <a:rPr lang="en-US" dirty="0">
                <a:latin typeface="Times New Roman" pitchFamily="18" charset="0"/>
                <a:cs typeface="Times New Roman" pitchFamily="18" charset="0"/>
              </a:rPr>
              <a:t>, sales graphs, and purchasing patterns to define the problem accurately.</a:t>
            </a:r>
          </a:p>
          <a:p>
            <a:r>
              <a:rPr lang="en-US" dirty="0" smtClean="0">
                <a:latin typeface="Times New Roman" pitchFamily="18" charset="0"/>
                <a:cs typeface="Times New Roman" pitchFamily="18" charset="0"/>
              </a:rPr>
              <a:t>  The </a:t>
            </a:r>
            <a:r>
              <a:rPr lang="en-US" dirty="0">
                <a:latin typeface="Times New Roman" pitchFamily="18" charset="0"/>
                <a:cs typeface="Times New Roman" pitchFamily="18" charset="0"/>
              </a:rPr>
              <a:t>problem should be specific so that researchers know what </a:t>
            </a:r>
            <a:r>
              <a:rPr lang="en-US" dirty="0" smtClean="0">
                <a:latin typeface="Times New Roman" pitchFamily="18" charset="0"/>
                <a:cs typeface="Times New Roman" pitchFamily="18" charset="0"/>
              </a:rPr>
              <a:t>to study</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The </a:t>
            </a:r>
            <a:r>
              <a:rPr lang="en-US" dirty="0">
                <a:latin typeface="Times New Roman" pitchFamily="18" charset="0"/>
                <a:cs typeface="Times New Roman" pitchFamily="18" charset="0"/>
              </a:rPr>
              <a:t>problem may be presented in the form of research </a:t>
            </a:r>
            <a:r>
              <a:rPr lang="en-US" dirty="0" smtClean="0">
                <a:latin typeface="Times New Roman" pitchFamily="18" charset="0"/>
                <a:cs typeface="Times New Roman" pitchFamily="18" charset="0"/>
              </a:rPr>
              <a:t>questions such </a:t>
            </a:r>
            <a:r>
              <a:rPr lang="en-US" dirty="0">
                <a:latin typeface="Times New Roman" pitchFamily="18" charset="0"/>
                <a:cs typeface="Times New Roman" pitchFamily="18" charset="0"/>
              </a:rPr>
              <a:t>as, “Should the existing marketing mix be changed? If so, how?”</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Autofit/>
          </a:bodyPr>
          <a:lstStyle/>
          <a:p>
            <a:pPr marL="514350" indent="-514350" algn="just">
              <a:buAutoNum type="arabicParenR" startAt="2"/>
            </a:pPr>
            <a:r>
              <a:rPr lang="en-US" sz="1900" b="1" dirty="0" smtClean="0">
                <a:latin typeface="Times New Roman" pitchFamily="18" charset="0"/>
                <a:cs typeface="Times New Roman" pitchFamily="18" charset="0"/>
              </a:rPr>
              <a:t>Develop </a:t>
            </a:r>
            <a:r>
              <a:rPr lang="en-US" sz="1900" b="1" dirty="0">
                <a:latin typeface="Times New Roman" pitchFamily="18" charset="0"/>
                <a:cs typeface="Times New Roman" pitchFamily="18" charset="0"/>
              </a:rPr>
              <a:t>the Research Design </a:t>
            </a:r>
            <a:endParaRPr lang="en-US" sz="1900" b="1" dirty="0" smtClean="0">
              <a:latin typeface="Times New Roman" pitchFamily="18" charset="0"/>
              <a:cs typeface="Times New Roman" pitchFamily="18" charset="0"/>
            </a:endParaRPr>
          </a:p>
          <a:p>
            <a:pPr marL="514350" indent="-514350" algn="just"/>
            <a:r>
              <a:rPr lang="en-US" sz="1900" dirty="0" smtClean="0">
                <a:latin typeface="Times New Roman" pitchFamily="18" charset="0"/>
                <a:cs typeface="Times New Roman" pitchFamily="18" charset="0"/>
              </a:rPr>
              <a:t>After </a:t>
            </a:r>
            <a:r>
              <a:rPr lang="en-US" sz="1900" dirty="0">
                <a:latin typeface="Times New Roman" pitchFamily="18" charset="0"/>
                <a:cs typeface="Times New Roman" pitchFamily="18" charset="0"/>
              </a:rPr>
              <a:t>the problem is identified, </a:t>
            </a:r>
            <a:r>
              <a:rPr lang="en-US" sz="1900" dirty="0" smtClean="0">
                <a:latin typeface="Times New Roman" pitchFamily="18" charset="0"/>
                <a:cs typeface="Times New Roman" pitchFamily="18" charset="0"/>
              </a:rPr>
              <a:t>researchers must </a:t>
            </a:r>
            <a:r>
              <a:rPr lang="en-US" sz="1900" dirty="0">
                <a:latin typeface="Times New Roman" pitchFamily="18" charset="0"/>
                <a:cs typeface="Times New Roman" pitchFamily="18" charset="0"/>
              </a:rPr>
              <a:t>determine how to solve it. </a:t>
            </a:r>
            <a:endParaRPr lang="en-US" sz="1900" dirty="0" smtClean="0">
              <a:latin typeface="Times New Roman" pitchFamily="18" charset="0"/>
              <a:cs typeface="Times New Roman" pitchFamily="18" charset="0"/>
            </a:endParaRPr>
          </a:p>
          <a:p>
            <a:pPr marL="514350" indent="-514350" algn="just"/>
            <a:r>
              <a:rPr lang="en-US" sz="1900" dirty="0" smtClean="0">
                <a:latin typeface="Times New Roman" pitchFamily="18" charset="0"/>
                <a:cs typeface="Times New Roman" pitchFamily="18" charset="0"/>
              </a:rPr>
              <a:t>The </a:t>
            </a:r>
            <a:r>
              <a:rPr lang="en-US" sz="1900" i="1" dirty="0">
                <a:latin typeface="Times New Roman" pitchFamily="18" charset="0"/>
                <a:cs typeface="Times New Roman" pitchFamily="18" charset="0"/>
              </a:rPr>
              <a:t>research design is the </a:t>
            </a:r>
            <a:r>
              <a:rPr lang="en-US" sz="1900" i="1" dirty="0" smtClean="0">
                <a:latin typeface="Times New Roman" pitchFamily="18" charset="0"/>
                <a:cs typeface="Times New Roman" pitchFamily="18" charset="0"/>
              </a:rPr>
              <a:t>plan </a:t>
            </a:r>
            <a:r>
              <a:rPr lang="en-US" sz="1900" dirty="0" smtClean="0">
                <a:latin typeface="Times New Roman" pitchFamily="18" charset="0"/>
                <a:cs typeface="Times New Roman" pitchFamily="18" charset="0"/>
              </a:rPr>
              <a:t>that </a:t>
            </a:r>
            <a:r>
              <a:rPr lang="en-US" sz="1900" dirty="0">
                <a:latin typeface="Times New Roman" pitchFamily="18" charset="0"/>
                <a:cs typeface="Times New Roman" pitchFamily="18" charset="0"/>
              </a:rPr>
              <a:t>specifies how the marketing research process will be </a:t>
            </a:r>
            <a:r>
              <a:rPr lang="en-US" sz="1900" dirty="0" smtClean="0">
                <a:latin typeface="Times New Roman" pitchFamily="18" charset="0"/>
                <a:cs typeface="Times New Roman" pitchFamily="18" charset="0"/>
              </a:rPr>
              <a:t>implemented.</a:t>
            </a:r>
          </a:p>
          <a:p>
            <a:pPr marL="514350" indent="-514350" algn="just"/>
            <a:r>
              <a:rPr lang="en-US" sz="1900" dirty="0" smtClean="0">
                <a:latin typeface="Times New Roman" pitchFamily="18" charset="0"/>
                <a:cs typeface="Times New Roman" pitchFamily="18" charset="0"/>
              </a:rPr>
              <a:t>It </a:t>
            </a:r>
            <a:r>
              <a:rPr lang="en-US" sz="1900" dirty="0">
                <a:latin typeface="Times New Roman" pitchFamily="18" charset="0"/>
                <a:cs typeface="Times New Roman" pitchFamily="18" charset="0"/>
              </a:rPr>
              <a:t>identifies which research questions must be answered, how and </a:t>
            </a:r>
            <a:r>
              <a:rPr lang="en-US" sz="1900" dirty="0" smtClean="0">
                <a:latin typeface="Times New Roman" pitchFamily="18" charset="0"/>
                <a:cs typeface="Times New Roman" pitchFamily="18" charset="0"/>
              </a:rPr>
              <a:t>when the </a:t>
            </a:r>
            <a:r>
              <a:rPr lang="en-US" sz="1900" dirty="0">
                <a:latin typeface="Times New Roman" pitchFamily="18" charset="0"/>
                <a:cs typeface="Times New Roman" pitchFamily="18" charset="0"/>
              </a:rPr>
              <a:t>data </a:t>
            </a:r>
            <a:r>
              <a:rPr lang="en-US" sz="1900" dirty="0" smtClean="0">
                <a:latin typeface="Times New Roman" pitchFamily="18" charset="0"/>
                <a:cs typeface="Times New Roman" pitchFamily="18" charset="0"/>
              </a:rPr>
              <a:t>will be </a:t>
            </a:r>
            <a:r>
              <a:rPr lang="en-US" sz="1900" dirty="0">
                <a:latin typeface="Times New Roman" pitchFamily="18" charset="0"/>
                <a:cs typeface="Times New Roman" pitchFamily="18" charset="0"/>
              </a:rPr>
              <a:t>gathered, and how the data will be analyzed. </a:t>
            </a:r>
            <a:endParaRPr lang="en-US" sz="1900" dirty="0" smtClean="0">
              <a:latin typeface="Times New Roman" pitchFamily="18" charset="0"/>
              <a:cs typeface="Times New Roman" pitchFamily="18" charset="0"/>
            </a:endParaRPr>
          </a:p>
          <a:p>
            <a:pPr algn="just"/>
            <a:r>
              <a:rPr lang="en-US" sz="1900" dirty="0" smtClean="0">
                <a:latin typeface="Times New Roman" pitchFamily="18" charset="0"/>
                <a:cs typeface="Times New Roman" pitchFamily="18" charset="0"/>
              </a:rPr>
              <a:t>  This process often </a:t>
            </a:r>
            <a:r>
              <a:rPr lang="en-US" sz="1900" dirty="0">
                <a:latin typeface="Times New Roman" pitchFamily="18" charset="0"/>
                <a:cs typeface="Times New Roman" pitchFamily="18" charset="0"/>
              </a:rPr>
              <a:t>involves joint discussions between the research team, </a:t>
            </a:r>
            <a:r>
              <a:rPr lang="en-US" sz="1900" dirty="0" smtClean="0">
                <a:latin typeface="Times New Roman" pitchFamily="18" charset="0"/>
                <a:cs typeface="Times New Roman" pitchFamily="18" charset="0"/>
              </a:rPr>
              <a:t>industry    experts</a:t>
            </a:r>
            <a:r>
              <a:rPr lang="en-US" sz="1900" dirty="0">
                <a:latin typeface="Times New Roman" pitchFamily="18" charset="0"/>
                <a:cs typeface="Times New Roman" pitchFamily="18" charset="0"/>
              </a:rPr>
              <a:t>, and management. </a:t>
            </a:r>
            <a:endParaRPr lang="en-US" sz="1900" dirty="0" smtClean="0">
              <a:latin typeface="Times New Roman" pitchFamily="18" charset="0"/>
              <a:cs typeface="Times New Roman" pitchFamily="18" charset="0"/>
            </a:endParaRPr>
          </a:p>
          <a:p>
            <a:pPr algn="just"/>
            <a:r>
              <a:rPr lang="en-US" sz="1900" dirty="0" smtClean="0">
                <a:latin typeface="Times New Roman" pitchFamily="18" charset="0"/>
                <a:cs typeface="Times New Roman" pitchFamily="18" charset="0"/>
              </a:rPr>
              <a:t>  The </a:t>
            </a:r>
            <a:r>
              <a:rPr lang="en-US" sz="1900" dirty="0">
                <a:latin typeface="Times New Roman" pitchFamily="18" charset="0"/>
                <a:cs typeface="Times New Roman" pitchFamily="18" charset="0"/>
              </a:rPr>
              <a:t>strength of the research design has </a:t>
            </a:r>
            <a:r>
              <a:rPr lang="en-US" sz="1900" dirty="0" smtClean="0">
                <a:latin typeface="Times New Roman" pitchFamily="18" charset="0"/>
                <a:cs typeface="Times New Roman" pitchFamily="18" charset="0"/>
              </a:rPr>
              <a:t>a major </a:t>
            </a:r>
            <a:r>
              <a:rPr lang="en-US" sz="1900" dirty="0">
                <a:latin typeface="Times New Roman" pitchFamily="18" charset="0"/>
                <a:cs typeface="Times New Roman" pitchFamily="18" charset="0"/>
              </a:rPr>
              <a:t>impact on the success or failure of </a:t>
            </a:r>
            <a:r>
              <a:rPr lang="en-US" sz="1900" dirty="0" smtClean="0">
                <a:latin typeface="Times New Roman" pitchFamily="18" charset="0"/>
                <a:cs typeface="Times New Roman" pitchFamily="18" charset="0"/>
              </a:rPr>
              <a:t>  the </a:t>
            </a:r>
            <a:r>
              <a:rPr lang="en-US" sz="1900" dirty="0">
                <a:latin typeface="Times New Roman" pitchFamily="18" charset="0"/>
                <a:cs typeface="Times New Roman" pitchFamily="18" charset="0"/>
              </a:rPr>
              <a:t>research </a:t>
            </a:r>
            <a:r>
              <a:rPr lang="en-US" sz="1900" dirty="0" smtClean="0">
                <a:latin typeface="Times New Roman" pitchFamily="18" charset="0"/>
                <a:cs typeface="Times New Roman" pitchFamily="18" charset="0"/>
              </a:rPr>
              <a:t>process</a:t>
            </a:r>
          </a:p>
          <a:p>
            <a:pPr algn="just">
              <a:buNone/>
            </a:pPr>
            <a:endParaRPr lang="en-US" sz="1900" b="1" dirty="0" smtClean="0">
              <a:latin typeface="Times New Roman" pitchFamily="18" charset="0"/>
              <a:cs typeface="Times New Roman" pitchFamily="18" charset="0"/>
            </a:endParaRPr>
          </a:p>
          <a:p>
            <a:pPr algn="just">
              <a:buAutoNum type="arabicParenR" startAt="3"/>
            </a:pPr>
            <a:r>
              <a:rPr lang="en-US" sz="1900" b="1" dirty="0" smtClean="0">
                <a:latin typeface="Times New Roman" pitchFamily="18" charset="0"/>
                <a:cs typeface="Times New Roman" pitchFamily="18" charset="0"/>
              </a:rPr>
              <a:t>Determine the Method for Collecting Data </a:t>
            </a:r>
          </a:p>
          <a:p>
            <a:pPr algn="just"/>
            <a:r>
              <a:rPr lang="en-US" sz="1900" dirty="0" smtClean="0">
                <a:latin typeface="Times New Roman" pitchFamily="18" charset="0"/>
                <a:cs typeface="Times New Roman" pitchFamily="18" charset="0"/>
              </a:rPr>
              <a:t>After researchers have decided </a:t>
            </a:r>
            <a:r>
              <a:rPr lang="en-US" sz="1900" dirty="0">
                <a:latin typeface="Times New Roman" pitchFamily="18" charset="0"/>
                <a:cs typeface="Times New Roman" pitchFamily="18" charset="0"/>
              </a:rPr>
              <a:t>what kinds of additional data are needed, they must </a:t>
            </a:r>
            <a:r>
              <a:rPr lang="en-US" sz="1900" dirty="0" smtClean="0">
                <a:latin typeface="Times New Roman" pitchFamily="18" charset="0"/>
                <a:cs typeface="Times New Roman" pitchFamily="18" charset="0"/>
              </a:rPr>
              <a:t>determine the </a:t>
            </a:r>
            <a:r>
              <a:rPr lang="en-US" sz="1900" dirty="0">
                <a:latin typeface="Times New Roman" pitchFamily="18" charset="0"/>
                <a:cs typeface="Times New Roman" pitchFamily="18" charset="0"/>
              </a:rPr>
              <a:t>best way to collect them. </a:t>
            </a:r>
            <a:endParaRPr lang="en-US" sz="1900" dirty="0" smtClean="0">
              <a:latin typeface="Times New Roman" pitchFamily="18" charset="0"/>
              <a:cs typeface="Times New Roman" pitchFamily="18" charset="0"/>
            </a:endParaRPr>
          </a:p>
          <a:p>
            <a:pPr algn="just"/>
            <a:r>
              <a:rPr lang="en-US" sz="1900" dirty="0" smtClean="0">
                <a:latin typeface="Times New Roman" pitchFamily="18" charset="0"/>
                <a:cs typeface="Times New Roman" pitchFamily="18" charset="0"/>
              </a:rPr>
              <a:t>Data </a:t>
            </a:r>
            <a:r>
              <a:rPr lang="en-US" sz="1900" dirty="0">
                <a:latin typeface="Times New Roman" pitchFamily="18" charset="0"/>
                <a:cs typeface="Times New Roman" pitchFamily="18" charset="0"/>
              </a:rPr>
              <a:t>may be collected </a:t>
            </a:r>
            <a:r>
              <a:rPr lang="en-US" sz="1900" dirty="0" smtClean="0">
                <a:latin typeface="Times New Roman" pitchFamily="18" charset="0"/>
                <a:cs typeface="Times New Roman" pitchFamily="18" charset="0"/>
              </a:rPr>
              <a:t>through surveys </a:t>
            </a:r>
            <a:r>
              <a:rPr lang="en-US" sz="1900" dirty="0">
                <a:latin typeface="Times New Roman" pitchFamily="18" charset="0"/>
                <a:cs typeface="Times New Roman" pitchFamily="18" charset="0"/>
              </a:rPr>
              <a:t>or questionnaires. Company records, government reports, </a:t>
            </a:r>
            <a:r>
              <a:rPr lang="en-US" sz="1900" dirty="0" smtClean="0">
                <a:latin typeface="Times New Roman" pitchFamily="18" charset="0"/>
                <a:cs typeface="Times New Roman" pitchFamily="18" charset="0"/>
              </a:rPr>
              <a:t>and other </a:t>
            </a:r>
            <a:r>
              <a:rPr lang="en-US" sz="1900" dirty="0">
                <a:latin typeface="Times New Roman" pitchFamily="18" charset="0"/>
                <a:cs typeface="Times New Roman" pitchFamily="18" charset="0"/>
              </a:rPr>
              <a:t>research studies may also provide the information needed.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96000"/>
          </a:xfrm>
        </p:spPr>
        <p:txBody>
          <a:bodyPr>
            <a:noAutofit/>
          </a:bodyPr>
          <a:lstStyle/>
          <a:p>
            <a:pPr>
              <a:buNone/>
            </a:pPr>
            <a:r>
              <a:rPr lang="en-US" sz="1800" b="1" dirty="0" smtClean="0">
                <a:latin typeface="Times New Roman" pitchFamily="18" charset="0"/>
                <a:cs typeface="Times New Roman" pitchFamily="18" charset="0"/>
              </a:rPr>
              <a:t>4)     </a:t>
            </a:r>
            <a:r>
              <a:rPr lang="en-US" sz="1900" b="1" dirty="0" smtClean="0">
                <a:latin typeface="Times New Roman" pitchFamily="18" charset="0"/>
                <a:cs typeface="Times New Roman" pitchFamily="18" charset="0"/>
              </a:rPr>
              <a:t>Collect </a:t>
            </a:r>
            <a:r>
              <a:rPr lang="en-US" sz="1900" b="1" dirty="0">
                <a:latin typeface="Times New Roman" pitchFamily="18" charset="0"/>
                <a:cs typeface="Times New Roman" pitchFamily="18" charset="0"/>
              </a:rPr>
              <a:t>the Data </a:t>
            </a:r>
            <a:r>
              <a:rPr lang="en-US" sz="1900" b="1" dirty="0" smtClean="0">
                <a:latin typeface="Times New Roman" pitchFamily="18" charset="0"/>
                <a:cs typeface="Times New Roman" pitchFamily="18" charset="0"/>
              </a:rPr>
              <a:t>.</a:t>
            </a:r>
          </a:p>
          <a:p>
            <a:r>
              <a:rPr lang="en-US" sz="1900" dirty="0" smtClean="0">
                <a:latin typeface="Times New Roman" pitchFamily="18" charset="0"/>
                <a:cs typeface="Times New Roman" pitchFamily="18" charset="0"/>
              </a:rPr>
              <a:t>When </a:t>
            </a:r>
            <a:r>
              <a:rPr lang="en-US" sz="1900" dirty="0">
                <a:latin typeface="Times New Roman" pitchFamily="18" charset="0"/>
                <a:cs typeface="Times New Roman" pitchFamily="18" charset="0"/>
              </a:rPr>
              <a:t>researchers gather information from </a:t>
            </a:r>
            <a:r>
              <a:rPr lang="en-US" sz="1900" dirty="0" smtClean="0">
                <a:latin typeface="Times New Roman" pitchFamily="18" charset="0"/>
                <a:cs typeface="Times New Roman" pitchFamily="18" charset="0"/>
              </a:rPr>
              <a:t>consumers, they </a:t>
            </a:r>
            <a:r>
              <a:rPr lang="en-US" sz="1900" dirty="0">
                <a:latin typeface="Times New Roman" pitchFamily="18" charset="0"/>
                <a:cs typeface="Times New Roman" pitchFamily="18" charset="0"/>
              </a:rPr>
              <a:t>are not able to survey all members of a target </a:t>
            </a:r>
            <a:r>
              <a:rPr lang="en-US" sz="1900" dirty="0" smtClean="0">
                <a:latin typeface="Times New Roman" pitchFamily="18" charset="0"/>
                <a:cs typeface="Times New Roman" pitchFamily="18" charset="0"/>
              </a:rPr>
              <a:t>market. Instead</a:t>
            </a:r>
            <a:r>
              <a:rPr lang="en-US" sz="1900" dirty="0">
                <a:latin typeface="Times New Roman" pitchFamily="18" charset="0"/>
                <a:cs typeface="Times New Roman" pitchFamily="18" charset="0"/>
              </a:rPr>
              <a:t>, they choose a sample, which is a smaller group that is </a:t>
            </a:r>
            <a:r>
              <a:rPr lang="en-US" sz="1900" dirty="0" smtClean="0">
                <a:latin typeface="Times New Roman" pitchFamily="18" charset="0"/>
                <a:cs typeface="Times New Roman" pitchFamily="18" charset="0"/>
              </a:rPr>
              <a:t>representative of </a:t>
            </a:r>
            <a:r>
              <a:rPr lang="en-US" sz="1900" dirty="0">
                <a:latin typeface="Times New Roman" pitchFamily="18" charset="0"/>
                <a:cs typeface="Times New Roman" pitchFamily="18" charset="0"/>
              </a:rPr>
              <a:t>the target market. </a:t>
            </a:r>
            <a:endParaRPr lang="en-US" sz="1900" dirty="0" smtClean="0">
              <a:latin typeface="Times New Roman" pitchFamily="18" charset="0"/>
              <a:cs typeface="Times New Roman" pitchFamily="18" charset="0"/>
            </a:endParaRPr>
          </a:p>
          <a:p>
            <a:r>
              <a:rPr lang="en-US" sz="1900" dirty="0" smtClean="0">
                <a:latin typeface="Times New Roman" pitchFamily="18" charset="0"/>
                <a:cs typeface="Times New Roman" pitchFamily="18" charset="0"/>
              </a:rPr>
              <a:t> The </a:t>
            </a:r>
            <a:r>
              <a:rPr lang="en-US" sz="1900" dirty="0">
                <a:latin typeface="Times New Roman" pitchFamily="18" charset="0"/>
                <a:cs typeface="Times New Roman" pitchFamily="18" charset="0"/>
              </a:rPr>
              <a:t>target market must be </a:t>
            </a:r>
            <a:r>
              <a:rPr lang="en-US" sz="1900" dirty="0" smtClean="0">
                <a:latin typeface="Times New Roman" pitchFamily="18" charset="0"/>
                <a:cs typeface="Times New Roman" pitchFamily="18" charset="0"/>
              </a:rPr>
              <a:t>clearly defined </a:t>
            </a:r>
            <a:r>
              <a:rPr lang="en-US" sz="1900" dirty="0">
                <a:latin typeface="Times New Roman" pitchFamily="18" charset="0"/>
                <a:cs typeface="Times New Roman" pitchFamily="18" charset="0"/>
              </a:rPr>
              <a:t>to avoid sampling errors. Larger samples provide more </a:t>
            </a:r>
            <a:r>
              <a:rPr lang="en-US" sz="1900" dirty="0" smtClean="0">
                <a:latin typeface="Times New Roman" pitchFamily="18" charset="0"/>
                <a:cs typeface="Times New Roman" pitchFamily="18" charset="0"/>
              </a:rPr>
              <a:t>data, giving </a:t>
            </a:r>
            <a:r>
              <a:rPr lang="en-US" sz="1900" dirty="0">
                <a:latin typeface="Times New Roman" pitchFamily="18" charset="0"/>
                <a:cs typeface="Times New Roman" pitchFamily="18" charset="0"/>
              </a:rPr>
              <a:t>researchers a more complete picture of what they are studying</a:t>
            </a:r>
            <a:r>
              <a:rPr lang="en-US" sz="1900" dirty="0" smtClean="0">
                <a:latin typeface="Times New Roman" pitchFamily="18" charset="0"/>
                <a:cs typeface="Times New Roman" pitchFamily="18" charset="0"/>
              </a:rPr>
              <a:t>.</a:t>
            </a:r>
            <a:endParaRPr lang="en-US" sz="1900" dirty="0">
              <a:latin typeface="Times New Roman" pitchFamily="18" charset="0"/>
              <a:cs typeface="Times New Roman" pitchFamily="18" charset="0"/>
            </a:endParaRPr>
          </a:p>
          <a:p>
            <a:pPr marL="514350" indent="-514350">
              <a:buAutoNum type="arabicParenR" startAt="5"/>
            </a:pPr>
            <a:r>
              <a:rPr lang="en-US" sz="1900" b="1" dirty="0" smtClean="0">
                <a:latin typeface="Times New Roman" pitchFamily="18" charset="0"/>
                <a:cs typeface="Times New Roman" pitchFamily="18" charset="0"/>
              </a:rPr>
              <a:t>Analyze </a:t>
            </a:r>
            <a:r>
              <a:rPr lang="en-US" sz="1900" b="1" dirty="0">
                <a:latin typeface="Times New Roman" pitchFamily="18" charset="0"/>
                <a:cs typeface="Times New Roman" pitchFamily="18" charset="0"/>
              </a:rPr>
              <a:t>the </a:t>
            </a:r>
            <a:r>
              <a:rPr lang="en-US" sz="1900" b="1" dirty="0" smtClean="0">
                <a:latin typeface="Times New Roman" pitchFamily="18" charset="0"/>
                <a:cs typeface="Times New Roman" pitchFamily="18" charset="0"/>
              </a:rPr>
              <a:t>Data.</a:t>
            </a:r>
          </a:p>
          <a:p>
            <a:pPr marL="514350" indent="-514350"/>
            <a:r>
              <a:rPr lang="en-US" sz="1900" b="1" dirty="0" smtClean="0">
                <a:latin typeface="Times New Roman" pitchFamily="18" charset="0"/>
                <a:cs typeface="Times New Roman" pitchFamily="18" charset="0"/>
              </a:rPr>
              <a:t> </a:t>
            </a:r>
            <a:r>
              <a:rPr lang="en-US" sz="1900" dirty="0">
                <a:latin typeface="Times New Roman" pitchFamily="18" charset="0"/>
                <a:cs typeface="Times New Roman" pitchFamily="18" charset="0"/>
              </a:rPr>
              <a:t>Once the information has been collected, it </a:t>
            </a:r>
            <a:r>
              <a:rPr lang="en-US" sz="1900" dirty="0" smtClean="0">
                <a:latin typeface="Times New Roman" pitchFamily="18" charset="0"/>
                <a:cs typeface="Times New Roman" pitchFamily="18" charset="0"/>
              </a:rPr>
              <a:t>should be </a:t>
            </a:r>
            <a:r>
              <a:rPr lang="en-US" sz="1900" dirty="0">
                <a:latin typeface="Times New Roman" pitchFamily="18" charset="0"/>
                <a:cs typeface="Times New Roman" pitchFamily="18" charset="0"/>
              </a:rPr>
              <a:t>organized in a meaningful way so that it can be interpreted </a:t>
            </a:r>
            <a:r>
              <a:rPr lang="en-US" sz="1900" dirty="0" smtClean="0">
                <a:latin typeface="Times New Roman" pitchFamily="18" charset="0"/>
                <a:cs typeface="Times New Roman" pitchFamily="18" charset="0"/>
              </a:rPr>
              <a:t>and analyzed </a:t>
            </a:r>
            <a:r>
              <a:rPr lang="en-US" sz="1900" dirty="0">
                <a:latin typeface="Times New Roman" pitchFamily="18" charset="0"/>
                <a:cs typeface="Times New Roman" pitchFamily="18" charset="0"/>
              </a:rPr>
              <a:t>by decision makers. </a:t>
            </a:r>
            <a:endParaRPr lang="en-US" sz="1900" dirty="0" smtClean="0">
              <a:latin typeface="Times New Roman" pitchFamily="18" charset="0"/>
              <a:cs typeface="Times New Roman" pitchFamily="18" charset="0"/>
            </a:endParaRPr>
          </a:p>
          <a:p>
            <a:r>
              <a:rPr lang="en-US" sz="1900" dirty="0" smtClean="0">
                <a:latin typeface="Times New Roman" pitchFamily="18" charset="0"/>
                <a:cs typeface="Times New Roman" pitchFamily="18" charset="0"/>
              </a:rPr>
              <a:t>   When </a:t>
            </a:r>
            <a:r>
              <a:rPr lang="en-US" sz="1900" dirty="0">
                <a:latin typeface="Times New Roman" pitchFamily="18" charset="0"/>
                <a:cs typeface="Times New Roman" pitchFamily="18" charset="0"/>
              </a:rPr>
              <a:t>large amounts of information </a:t>
            </a:r>
            <a:r>
              <a:rPr lang="en-US" sz="1900" dirty="0" smtClean="0">
                <a:latin typeface="Times New Roman" pitchFamily="18" charset="0"/>
                <a:cs typeface="Times New Roman" pitchFamily="18" charset="0"/>
              </a:rPr>
              <a:t>are </a:t>
            </a:r>
            <a:r>
              <a:rPr lang="en-US" sz="1900" dirty="0">
                <a:latin typeface="Times New Roman" pitchFamily="18" charset="0"/>
                <a:cs typeface="Times New Roman" pitchFamily="18" charset="0"/>
              </a:rPr>
              <a:t>collected, computers and statistical </a:t>
            </a:r>
            <a:r>
              <a:rPr lang="en-US" sz="1900" dirty="0" smtClean="0">
                <a:latin typeface="Times New Roman" pitchFamily="18" charset="0"/>
                <a:cs typeface="Times New Roman" pitchFamily="18" charset="0"/>
              </a:rPr>
              <a:t>       programs </a:t>
            </a:r>
            <a:r>
              <a:rPr lang="en-US" sz="1900" dirty="0">
                <a:latin typeface="Times New Roman" pitchFamily="18" charset="0"/>
                <a:cs typeface="Times New Roman" pitchFamily="18" charset="0"/>
              </a:rPr>
              <a:t>aid the analysis process. </a:t>
            </a:r>
            <a:endParaRPr lang="en-US" sz="1900" dirty="0" smtClean="0">
              <a:latin typeface="Times New Roman" pitchFamily="18" charset="0"/>
              <a:cs typeface="Times New Roman" pitchFamily="18" charset="0"/>
            </a:endParaRPr>
          </a:p>
          <a:p>
            <a:r>
              <a:rPr lang="en-US" sz="1900" dirty="0" smtClean="0">
                <a:latin typeface="Times New Roman" pitchFamily="18" charset="0"/>
                <a:cs typeface="Times New Roman" pitchFamily="18" charset="0"/>
              </a:rPr>
              <a:t>  If numerical </a:t>
            </a:r>
            <a:r>
              <a:rPr lang="en-US" sz="1900" dirty="0">
                <a:latin typeface="Times New Roman" pitchFamily="18" charset="0"/>
                <a:cs typeface="Times New Roman" pitchFamily="18" charset="0"/>
              </a:rPr>
              <a:t>data are collected, researchers can calculate the percentage </a:t>
            </a:r>
            <a:r>
              <a:rPr lang="en-US" sz="1900" dirty="0" smtClean="0">
                <a:latin typeface="Times New Roman" pitchFamily="18" charset="0"/>
                <a:cs typeface="Times New Roman" pitchFamily="18" charset="0"/>
              </a:rPr>
              <a:t>of responses </a:t>
            </a:r>
            <a:r>
              <a:rPr lang="en-US" sz="1900" dirty="0">
                <a:latin typeface="Times New Roman" pitchFamily="18" charset="0"/>
                <a:cs typeface="Times New Roman" pitchFamily="18" charset="0"/>
              </a:rPr>
              <a:t>or average responses to each question. </a:t>
            </a:r>
            <a:endParaRPr lang="en-US" sz="1900" dirty="0" smtClean="0">
              <a:latin typeface="Times New Roman" pitchFamily="18" charset="0"/>
              <a:cs typeface="Times New Roman" pitchFamily="18" charset="0"/>
            </a:endParaRPr>
          </a:p>
          <a:p>
            <a:r>
              <a:rPr lang="en-US" sz="1900" dirty="0" smtClean="0">
                <a:latin typeface="Times New Roman" pitchFamily="18" charset="0"/>
                <a:cs typeface="Times New Roman" pitchFamily="18" charset="0"/>
              </a:rPr>
              <a:t>  Numerical </a:t>
            </a:r>
            <a:r>
              <a:rPr lang="en-US" sz="1900" dirty="0">
                <a:latin typeface="Times New Roman" pitchFamily="18" charset="0"/>
                <a:cs typeface="Times New Roman" pitchFamily="18" charset="0"/>
              </a:rPr>
              <a:t>data </a:t>
            </a:r>
            <a:r>
              <a:rPr lang="en-US" sz="1900" dirty="0" smtClean="0">
                <a:latin typeface="Times New Roman" pitchFamily="18" charset="0"/>
                <a:cs typeface="Times New Roman" pitchFamily="18" charset="0"/>
              </a:rPr>
              <a:t>make comparisons </a:t>
            </a:r>
            <a:r>
              <a:rPr lang="en-US" sz="1900" dirty="0">
                <a:latin typeface="Times New Roman" pitchFamily="18" charset="0"/>
                <a:cs typeface="Times New Roman" pitchFamily="18" charset="0"/>
              </a:rPr>
              <a:t>much easier. </a:t>
            </a:r>
            <a:endParaRPr lang="en-US" sz="1900" dirty="0" smtClean="0">
              <a:latin typeface="Times New Roman" pitchFamily="18" charset="0"/>
              <a:cs typeface="Times New Roman" pitchFamily="18" charset="0"/>
            </a:endParaRPr>
          </a:p>
          <a:p>
            <a:r>
              <a:rPr lang="en-US" sz="1900" dirty="0" smtClean="0">
                <a:latin typeface="Times New Roman" pitchFamily="18" charset="0"/>
                <a:cs typeface="Times New Roman" pitchFamily="18" charset="0"/>
              </a:rPr>
              <a:t>Non-numerical </a:t>
            </a:r>
            <a:r>
              <a:rPr lang="en-US" sz="1900" dirty="0">
                <a:latin typeface="Times New Roman" pitchFamily="18" charset="0"/>
                <a:cs typeface="Times New Roman" pitchFamily="18" charset="0"/>
              </a:rPr>
              <a:t>data are collected </a:t>
            </a:r>
            <a:r>
              <a:rPr lang="en-US" sz="1900" dirty="0" smtClean="0">
                <a:latin typeface="Times New Roman" pitchFamily="18" charset="0"/>
                <a:cs typeface="Times New Roman" pitchFamily="18" charset="0"/>
              </a:rPr>
              <a:t>through open-ended </a:t>
            </a:r>
            <a:r>
              <a:rPr lang="en-US" sz="1900" dirty="0">
                <a:latin typeface="Times New Roman" pitchFamily="18" charset="0"/>
                <a:cs typeface="Times New Roman" pitchFamily="18" charset="0"/>
              </a:rPr>
              <a:t>questions and are more difficult to analyze</a:t>
            </a:r>
            <a:r>
              <a:rPr lang="en-US" sz="1800" dirty="0">
                <a:latin typeface="Times New Roman" pitchFamily="18" charset="0"/>
                <a:cs typeface="Times New Roman" pitchFamily="18" charset="0"/>
              </a:rPr>
              <a:t>. </a:t>
            </a:r>
            <a:endParaRPr lang="en-US" sz="1800" dirty="0" smtClean="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buNone/>
            </a:pPr>
            <a:r>
              <a:rPr lang="en-US" b="1" dirty="0" smtClean="0">
                <a:latin typeface="Times New Roman" pitchFamily="18" charset="0"/>
                <a:cs typeface="Times New Roman" pitchFamily="18" charset="0"/>
              </a:rPr>
              <a:t>6)  Report </a:t>
            </a:r>
            <a:r>
              <a:rPr lang="en-US" b="1" dirty="0">
                <a:latin typeface="Times New Roman" pitchFamily="18" charset="0"/>
                <a:cs typeface="Times New Roman" pitchFamily="18" charset="0"/>
              </a:rPr>
              <a:t>and Present the Data </a:t>
            </a:r>
            <a:r>
              <a:rPr lang="en-US" b="1"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All </a:t>
            </a:r>
            <a:r>
              <a:rPr lang="en-US" dirty="0">
                <a:latin typeface="Times New Roman" pitchFamily="18" charset="0"/>
                <a:cs typeface="Times New Roman" pitchFamily="18" charset="0"/>
              </a:rPr>
              <a:t>the effort that goes into the </a:t>
            </a:r>
            <a:r>
              <a:rPr lang="en-US" dirty="0" smtClean="0">
                <a:latin typeface="Times New Roman" pitchFamily="18" charset="0"/>
                <a:cs typeface="Times New Roman" pitchFamily="18" charset="0"/>
              </a:rPr>
              <a:t>research process </a:t>
            </a:r>
            <a:r>
              <a:rPr lang="en-US" dirty="0">
                <a:latin typeface="Times New Roman" pitchFamily="18" charset="0"/>
                <a:cs typeface="Times New Roman" pitchFamily="18" charset="0"/>
              </a:rPr>
              <a:t>is wasted if the findings and the results are not </a:t>
            </a:r>
            <a:r>
              <a:rPr lang="en-US" dirty="0" smtClean="0">
                <a:latin typeface="Times New Roman" pitchFamily="18" charset="0"/>
                <a:cs typeface="Times New Roman" pitchFamily="18" charset="0"/>
              </a:rPr>
              <a:t>presented properly</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entire marketing research project must be properly documented.</a:t>
            </a:r>
          </a:p>
          <a:p>
            <a:r>
              <a:rPr lang="en-US" dirty="0">
                <a:latin typeface="Times New Roman" pitchFamily="18" charset="0"/>
                <a:cs typeface="Times New Roman" pitchFamily="18" charset="0"/>
              </a:rPr>
              <a:t>Researchers should prepare a written and oral report to </a:t>
            </a:r>
            <a:r>
              <a:rPr lang="en-US" dirty="0" smtClean="0">
                <a:latin typeface="Times New Roman" pitchFamily="18" charset="0"/>
                <a:cs typeface="Times New Roman" pitchFamily="18" charset="0"/>
              </a:rPr>
              <a:t>present conclusions </a:t>
            </a:r>
            <a:r>
              <a:rPr lang="en-US" dirty="0">
                <a:latin typeface="Times New Roman" pitchFamily="18" charset="0"/>
                <a:cs typeface="Times New Roman" pitchFamily="18" charset="0"/>
              </a:rPr>
              <a:t>and recommendations to management.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report </a:t>
            </a:r>
            <a:r>
              <a:rPr lang="en-US" dirty="0" smtClean="0">
                <a:latin typeface="Times New Roman" pitchFamily="18" charset="0"/>
                <a:cs typeface="Times New Roman" pitchFamily="18" charset="0"/>
              </a:rPr>
              <a:t>likely will </a:t>
            </a:r>
            <a:r>
              <a:rPr lang="en-US" dirty="0">
                <a:latin typeface="Times New Roman" pitchFamily="18" charset="0"/>
                <a:cs typeface="Times New Roman" pitchFamily="18" charset="0"/>
              </a:rPr>
              <a:t>include tables, charts, and graphs to summarize the data collected.</a:t>
            </a:r>
          </a:p>
          <a:p>
            <a:r>
              <a:rPr lang="en-US" dirty="0">
                <a:latin typeface="Times New Roman" pitchFamily="18" charset="0"/>
                <a:cs typeface="Times New Roman" pitchFamily="18" charset="0"/>
              </a:rPr>
              <a:t>Based on the findings, researchers can propose a solution to the </a:t>
            </a:r>
            <a:r>
              <a:rPr lang="en-US" dirty="0" smtClean="0">
                <a:latin typeface="Times New Roman" pitchFamily="18" charset="0"/>
                <a:cs typeface="Times New Roman" pitchFamily="18" charset="0"/>
              </a:rPr>
              <a:t>problem identified </a:t>
            </a:r>
            <a:r>
              <a:rPr lang="en-US" dirty="0">
                <a:latin typeface="Times New Roman" pitchFamily="18" charset="0"/>
                <a:cs typeface="Times New Roman" pitchFamily="18" charset="0"/>
              </a:rPr>
              <a:t>in the first step of the marketing research process.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All of the </a:t>
            </a:r>
            <a:r>
              <a:rPr lang="en-US" dirty="0">
                <a:latin typeface="Times New Roman" pitchFamily="18" charset="0"/>
                <a:cs typeface="Times New Roman" pitchFamily="18" charset="0"/>
              </a:rPr>
              <a:t>data presented enable management to make an informed decision.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2800" b="1" dirty="0">
                <a:latin typeface="Times New Roman" pitchFamily="18" charset="0"/>
                <a:cs typeface="Times New Roman" pitchFamily="18" charset="0"/>
              </a:rPr>
              <a:t>Benefits and </a:t>
            </a:r>
            <a:r>
              <a:rPr lang="en-US" sz="2800" b="1" dirty="0" smtClean="0">
                <a:latin typeface="Times New Roman" pitchFamily="18" charset="0"/>
                <a:cs typeface="Times New Roman" pitchFamily="18" charset="0"/>
              </a:rPr>
              <a:t>Limitation of </a:t>
            </a:r>
            <a:r>
              <a:rPr lang="en-US" sz="2800" b="1" dirty="0">
                <a:latin typeface="Times New Roman" pitchFamily="18" charset="0"/>
                <a:cs typeface="Times New Roman" pitchFamily="18" charset="0"/>
              </a:rPr>
              <a:t>Marketing Research</a:t>
            </a:r>
          </a:p>
        </p:txBody>
      </p:sp>
      <p:sp>
        <p:nvSpPr>
          <p:cNvPr id="3" name="Content Placeholder 2"/>
          <p:cNvSpPr>
            <a:spLocks noGrp="1"/>
          </p:cNvSpPr>
          <p:nvPr>
            <p:ph idx="1"/>
          </p:nvPr>
        </p:nvSpPr>
        <p:spPr>
          <a:xfrm>
            <a:off x="457200" y="1143000"/>
            <a:ext cx="8229600" cy="4983163"/>
          </a:xfrm>
        </p:spPr>
        <p:txBody>
          <a:bodyPr>
            <a:noAutofit/>
          </a:bodyPr>
          <a:lstStyle/>
          <a:p>
            <a:r>
              <a:rPr lang="en-US" sz="2000" b="1" dirty="0">
                <a:latin typeface="Times New Roman" pitchFamily="18" charset="0"/>
                <a:cs typeface="Times New Roman" pitchFamily="18" charset="0"/>
              </a:rPr>
              <a:t>Benefits of Marketing Research</a:t>
            </a:r>
          </a:p>
          <a:p>
            <a:r>
              <a:rPr lang="en-US" sz="2000" dirty="0">
                <a:latin typeface="Times New Roman" pitchFamily="18" charset="0"/>
                <a:cs typeface="Times New Roman" pitchFamily="18" charset="0"/>
              </a:rPr>
              <a:t>Businesses need information to make marketing decisions. </a:t>
            </a:r>
            <a:r>
              <a:rPr lang="en-US" sz="2000" dirty="0" smtClean="0">
                <a:latin typeface="Times New Roman" pitchFamily="18" charset="0"/>
                <a:cs typeface="Times New Roman" pitchFamily="18" charset="0"/>
              </a:rPr>
              <a:t>Marketing research </a:t>
            </a:r>
            <a:r>
              <a:rPr lang="en-US" sz="2000" dirty="0">
                <a:latin typeface="Times New Roman" pitchFamily="18" charset="0"/>
                <a:cs typeface="Times New Roman" pitchFamily="18" charset="0"/>
              </a:rPr>
              <a:t>often is the main source of data for decision makers. </a:t>
            </a:r>
            <a:r>
              <a:rPr lang="en-US" sz="2000" dirty="0" smtClean="0">
                <a:latin typeface="Times New Roman" pitchFamily="18" charset="0"/>
                <a:cs typeface="Times New Roman" pitchFamily="18" charset="0"/>
              </a:rPr>
              <a:t>Marketing research </a:t>
            </a:r>
            <a:r>
              <a:rPr lang="en-US" sz="2000" dirty="0">
                <a:latin typeface="Times New Roman" pitchFamily="18" charset="0"/>
                <a:cs typeface="Times New Roman" pitchFamily="18" charset="0"/>
              </a:rPr>
              <a:t>can benefit a business in several </a:t>
            </a:r>
            <a:r>
              <a:rPr lang="en-US" sz="2000" dirty="0" smtClean="0">
                <a:latin typeface="Times New Roman" pitchFamily="18" charset="0"/>
                <a:cs typeface="Times New Roman" pitchFamily="18" charset="0"/>
              </a:rPr>
              <a:t>ways</a:t>
            </a:r>
          </a:p>
          <a:p>
            <a:pPr>
              <a:buNone/>
            </a:pPr>
            <a:endParaRPr lang="en-US" sz="2000"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1)  Marketing </a:t>
            </a:r>
            <a:r>
              <a:rPr lang="en-US" sz="2000" b="1" dirty="0">
                <a:latin typeface="Times New Roman" pitchFamily="18" charset="0"/>
                <a:cs typeface="Times New Roman" pitchFamily="18" charset="0"/>
              </a:rPr>
              <a:t>research reduces the risk of doing business</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Marketing research </a:t>
            </a:r>
            <a:r>
              <a:rPr lang="en-US" sz="2000" dirty="0">
                <a:latin typeface="Times New Roman" pitchFamily="18" charset="0"/>
                <a:cs typeface="Times New Roman" pitchFamily="18" charset="0"/>
              </a:rPr>
              <a:t>may indicate that few people would be willing to buy </a:t>
            </a:r>
            <a:r>
              <a:rPr lang="en-US" sz="2000" dirty="0" smtClean="0">
                <a:latin typeface="Times New Roman" pitchFamily="18" charset="0"/>
                <a:cs typeface="Times New Roman" pitchFamily="18" charset="0"/>
              </a:rPr>
              <a:t>a new </a:t>
            </a:r>
            <a:r>
              <a:rPr lang="en-US" sz="2000" dirty="0">
                <a:latin typeface="Times New Roman" pitchFamily="18" charset="0"/>
                <a:cs typeface="Times New Roman" pitchFamily="18" charset="0"/>
              </a:rPr>
              <a:t>product or </a:t>
            </a:r>
            <a:r>
              <a:rPr lang="en-US" sz="2000" dirty="0" smtClean="0">
                <a:latin typeface="Times New Roman" pitchFamily="18" charset="0"/>
                <a:cs typeface="Times New Roman" pitchFamily="18" charset="0"/>
              </a:rPr>
              <a:t>service.</a:t>
            </a:r>
          </a:p>
          <a:p>
            <a:pPr>
              <a:buNone/>
            </a:pPr>
            <a:r>
              <a:rPr lang="en-US" sz="2000" b="1" dirty="0" smtClean="0">
                <a:latin typeface="Times New Roman" pitchFamily="18" charset="0"/>
                <a:cs typeface="Times New Roman" pitchFamily="18" charset="0"/>
              </a:rPr>
              <a:t>2)    Marketing </a:t>
            </a:r>
            <a:r>
              <a:rPr lang="en-US" sz="2000" b="1" dirty="0">
                <a:latin typeface="Times New Roman" pitchFamily="18" charset="0"/>
                <a:cs typeface="Times New Roman" pitchFamily="18" charset="0"/>
              </a:rPr>
              <a:t>research helps a company identify threats and opportunities.</a:t>
            </a:r>
          </a:p>
          <a:p>
            <a:r>
              <a:rPr lang="en-US" sz="2000" dirty="0">
                <a:latin typeface="Times New Roman" pitchFamily="18" charset="0"/>
                <a:cs typeface="Times New Roman" pitchFamily="18" charset="0"/>
              </a:rPr>
              <a:t>Research helps businesses learn what </a:t>
            </a:r>
            <a:r>
              <a:rPr lang="en-US" sz="2000" dirty="0" smtClean="0">
                <a:latin typeface="Times New Roman" pitchFamily="18" charset="0"/>
                <a:cs typeface="Times New Roman" pitchFamily="18" charset="0"/>
              </a:rPr>
              <a:t>consumers like </a:t>
            </a:r>
            <a:r>
              <a:rPr lang="en-US" sz="2000" dirty="0">
                <a:latin typeface="Times New Roman" pitchFamily="18" charset="0"/>
                <a:cs typeface="Times New Roman" pitchFamily="18" charset="0"/>
              </a:rPr>
              <a:t>and </a:t>
            </a:r>
            <a:r>
              <a:rPr lang="en-US" sz="2000" dirty="0" smtClean="0">
                <a:latin typeface="Times New Roman" pitchFamily="18" charset="0"/>
                <a:cs typeface="Times New Roman" pitchFamily="18" charset="0"/>
              </a:rPr>
              <a:t>dislike, available opportunities and coming over threats in the market.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70000" lnSpcReduction="20000"/>
          </a:bodyPr>
          <a:lstStyle/>
          <a:p>
            <a:pPr>
              <a:buNone/>
            </a:pPr>
            <a:r>
              <a:rPr lang="en-US" dirty="0" smtClean="0">
                <a:latin typeface="Times New Roman" pitchFamily="18" charset="0"/>
                <a:cs typeface="Times New Roman" pitchFamily="18" charset="0"/>
              </a:rPr>
              <a:t>3)   </a:t>
            </a:r>
            <a:r>
              <a:rPr lang="en-US" b="1" dirty="0" smtClean="0">
                <a:latin typeface="Times New Roman" pitchFamily="18" charset="0"/>
                <a:cs typeface="Times New Roman" pitchFamily="18" charset="0"/>
              </a:rPr>
              <a:t>Marketing </a:t>
            </a:r>
            <a:r>
              <a:rPr lang="en-US" b="1" dirty="0">
                <a:latin typeface="Times New Roman" pitchFamily="18" charset="0"/>
                <a:cs typeface="Times New Roman" pitchFamily="18" charset="0"/>
              </a:rPr>
              <a:t>research guides a company’s communication </a:t>
            </a:r>
            <a:r>
              <a:rPr lang="en-US" b="1" dirty="0" smtClean="0">
                <a:latin typeface="Times New Roman" pitchFamily="18" charset="0"/>
                <a:cs typeface="Times New Roman" pitchFamily="18" charset="0"/>
              </a:rPr>
              <a:t>with consumers.</a:t>
            </a:r>
          </a:p>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Good research enables companies to create </a:t>
            </a:r>
            <a:r>
              <a:rPr lang="en-US" dirty="0" smtClean="0">
                <a:latin typeface="Times New Roman" pitchFamily="18" charset="0"/>
                <a:cs typeface="Times New Roman" pitchFamily="18" charset="0"/>
              </a:rPr>
              <a:t>more effective </a:t>
            </a:r>
            <a:r>
              <a:rPr lang="en-US" dirty="0">
                <a:latin typeface="Times New Roman" pitchFamily="18" charset="0"/>
                <a:cs typeface="Times New Roman" pitchFamily="18" charset="0"/>
              </a:rPr>
              <a:t>and targeted marketing campaigns.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Companies </a:t>
            </a:r>
            <a:r>
              <a:rPr lang="en-US" dirty="0">
                <a:latin typeface="Times New Roman" pitchFamily="18" charset="0"/>
                <a:cs typeface="Times New Roman" pitchFamily="18" charset="0"/>
              </a:rPr>
              <a:t>may advertise </a:t>
            </a:r>
            <a:r>
              <a:rPr lang="en-US" dirty="0" smtClean="0">
                <a:latin typeface="Times New Roman" pitchFamily="18" charset="0"/>
                <a:cs typeface="Times New Roman" pitchFamily="18" charset="0"/>
              </a:rPr>
              <a:t>during a </a:t>
            </a:r>
            <a:r>
              <a:rPr lang="en-US" dirty="0">
                <a:latin typeface="Times New Roman" pitchFamily="18" charset="0"/>
                <a:cs typeface="Times New Roman" pitchFamily="18" charset="0"/>
              </a:rPr>
              <a:t>football game if market research indicates that the target </a:t>
            </a:r>
            <a:r>
              <a:rPr lang="en-US" dirty="0" smtClean="0">
                <a:latin typeface="Times New Roman" pitchFamily="18" charset="0"/>
                <a:cs typeface="Times New Roman" pitchFamily="18" charset="0"/>
              </a:rPr>
              <a:t>market frequently </a:t>
            </a:r>
            <a:r>
              <a:rPr lang="en-US" dirty="0">
                <a:latin typeface="Times New Roman" pitchFamily="18" charset="0"/>
                <a:cs typeface="Times New Roman" pitchFamily="18" charset="0"/>
              </a:rPr>
              <a:t>watches televised sporting </a:t>
            </a:r>
            <a:r>
              <a:rPr lang="en-US" dirty="0" smtClean="0">
                <a:latin typeface="Times New Roman" pitchFamily="18" charset="0"/>
                <a:cs typeface="Times New Roman" pitchFamily="18" charset="0"/>
              </a:rPr>
              <a:t>events.</a:t>
            </a:r>
          </a:p>
          <a:p>
            <a:pPr>
              <a:buNone/>
            </a:pPr>
            <a:endParaRPr lang="en-US" dirty="0" smtClean="0">
              <a:latin typeface="Times New Roman" pitchFamily="18" charset="0"/>
              <a:cs typeface="Times New Roman" pitchFamily="18" charset="0"/>
            </a:endParaRPr>
          </a:p>
          <a:p>
            <a:pPr marL="514350" indent="-514350">
              <a:buAutoNum type="arabicParenR" startAt="4"/>
            </a:pPr>
            <a:r>
              <a:rPr lang="en-US" b="1" dirty="0" smtClean="0">
                <a:latin typeface="Times New Roman" pitchFamily="18" charset="0"/>
                <a:cs typeface="Times New Roman" pitchFamily="18" charset="0"/>
              </a:rPr>
              <a:t>Marketing </a:t>
            </a:r>
            <a:r>
              <a:rPr lang="en-US" b="1" dirty="0">
                <a:latin typeface="Times New Roman" pitchFamily="18" charset="0"/>
                <a:cs typeface="Times New Roman" pitchFamily="18" charset="0"/>
              </a:rPr>
              <a:t>research helps companies track their progress. </a:t>
            </a:r>
          </a:p>
          <a:p>
            <a:pPr marL="514350" indent="-514350"/>
            <a:r>
              <a:rPr lang="en-US" dirty="0" smtClean="0">
                <a:latin typeface="Times New Roman" pitchFamily="18" charset="0"/>
                <a:cs typeface="Times New Roman" pitchFamily="18" charset="0"/>
              </a:rPr>
              <a:t>     Ongoing marketing </a:t>
            </a:r>
            <a:r>
              <a:rPr lang="en-US" dirty="0">
                <a:latin typeface="Times New Roman" pitchFamily="18" charset="0"/>
                <a:cs typeface="Times New Roman" pitchFamily="18" charset="0"/>
              </a:rPr>
              <a:t>research allows a company to make </a:t>
            </a:r>
            <a:r>
              <a:rPr lang="en-US" dirty="0" smtClean="0">
                <a:latin typeface="Times New Roman" pitchFamily="18" charset="0"/>
                <a:cs typeface="Times New Roman" pitchFamily="18" charset="0"/>
              </a:rPr>
              <a:t>comparisons against </a:t>
            </a:r>
            <a:r>
              <a:rPr lang="en-US" dirty="0">
                <a:latin typeface="Times New Roman" pitchFamily="18" charset="0"/>
                <a:cs typeface="Times New Roman" pitchFamily="18" charset="0"/>
              </a:rPr>
              <a:t>data previously collected. </a:t>
            </a:r>
            <a:endParaRPr lang="en-US" dirty="0" smtClean="0">
              <a:latin typeface="Times New Roman" pitchFamily="18" charset="0"/>
              <a:cs typeface="Times New Roman" pitchFamily="18" charset="0"/>
            </a:endParaRPr>
          </a:p>
          <a:p>
            <a:pPr marL="514350" indent="-514350"/>
            <a:r>
              <a:rPr lang="en-US" dirty="0" smtClean="0">
                <a:latin typeface="Times New Roman" pitchFamily="18" charset="0"/>
                <a:cs typeface="Times New Roman" pitchFamily="18" charset="0"/>
              </a:rPr>
              <a:t>For </a:t>
            </a:r>
            <a:r>
              <a:rPr lang="en-US" dirty="0">
                <a:latin typeface="Times New Roman" pitchFamily="18" charset="0"/>
                <a:cs typeface="Times New Roman" pitchFamily="18" charset="0"/>
              </a:rPr>
              <a:t>example, if a company </a:t>
            </a:r>
            <a:r>
              <a:rPr lang="en-US" dirty="0" smtClean="0">
                <a:latin typeface="Times New Roman" pitchFamily="18" charset="0"/>
                <a:cs typeface="Times New Roman" pitchFamily="18" charset="0"/>
              </a:rPr>
              <a:t>is trying </a:t>
            </a:r>
            <a:r>
              <a:rPr lang="en-US" dirty="0">
                <a:latin typeface="Times New Roman" pitchFamily="18" charset="0"/>
                <a:cs typeface="Times New Roman" pitchFamily="18" charset="0"/>
              </a:rPr>
              <a:t>to increase its market share among women, it can </a:t>
            </a:r>
            <a:r>
              <a:rPr lang="en-US" dirty="0" smtClean="0">
                <a:latin typeface="Times New Roman" pitchFamily="18" charset="0"/>
                <a:cs typeface="Times New Roman" pitchFamily="18" charset="0"/>
              </a:rPr>
              <a:t>track customer </a:t>
            </a:r>
            <a:r>
              <a:rPr lang="en-US" dirty="0">
                <a:latin typeface="Times New Roman" pitchFamily="18" charset="0"/>
                <a:cs typeface="Times New Roman" pitchFamily="18" charset="0"/>
              </a:rPr>
              <a:t>demographics through a survey to determine if this </a:t>
            </a:r>
            <a:r>
              <a:rPr lang="en-US" dirty="0" smtClean="0">
                <a:latin typeface="Times New Roman" pitchFamily="18" charset="0"/>
                <a:cs typeface="Times New Roman" pitchFamily="18" charset="0"/>
              </a:rPr>
              <a:t>market has </a:t>
            </a:r>
            <a:r>
              <a:rPr lang="en-US" dirty="0">
                <a:latin typeface="Times New Roman" pitchFamily="18" charset="0"/>
                <a:cs typeface="Times New Roman" pitchFamily="18" charset="0"/>
              </a:rPr>
              <a:t>grown. </a:t>
            </a:r>
            <a:endParaRPr lang="en-US" dirty="0" smtClean="0">
              <a:latin typeface="Times New Roman" pitchFamily="18" charset="0"/>
              <a:cs typeface="Times New Roman" pitchFamily="18" charset="0"/>
            </a:endParaRPr>
          </a:p>
          <a:p>
            <a:pPr marL="514350" indent="-514350"/>
            <a:r>
              <a:rPr lang="en-US" dirty="0" smtClean="0">
                <a:latin typeface="Times New Roman" pitchFamily="18" charset="0"/>
                <a:cs typeface="Times New Roman" pitchFamily="18" charset="0"/>
              </a:rPr>
              <a:t>If </a:t>
            </a:r>
            <a:r>
              <a:rPr lang="en-US" dirty="0">
                <a:latin typeface="Times New Roman" pitchFamily="18" charset="0"/>
                <a:cs typeface="Times New Roman" pitchFamily="18" charset="0"/>
              </a:rPr>
              <a:t>not, the research could indicate that a new </a:t>
            </a:r>
            <a:r>
              <a:rPr lang="en-US" dirty="0" smtClean="0">
                <a:latin typeface="Times New Roman" pitchFamily="18" charset="0"/>
                <a:cs typeface="Times New Roman" pitchFamily="18" charset="0"/>
              </a:rPr>
              <a:t>marketing strategy </a:t>
            </a:r>
            <a:r>
              <a:rPr lang="en-US" dirty="0">
                <a:latin typeface="Times New Roman" pitchFamily="18" charset="0"/>
                <a:cs typeface="Times New Roman" pitchFamily="18" charset="0"/>
              </a:rPr>
              <a:t>is needed.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2800" b="1" dirty="0">
                <a:latin typeface="Times New Roman" pitchFamily="18" charset="0"/>
                <a:cs typeface="Times New Roman" pitchFamily="18" charset="0"/>
              </a:rPr>
              <a:t>Limitations of Marketing Research</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762000"/>
            <a:ext cx="8229600" cy="6096000"/>
          </a:xfrm>
        </p:spPr>
        <p:txBody>
          <a:bodyPr>
            <a:noAutofit/>
          </a:bodyPr>
          <a:lstStyle/>
          <a:p>
            <a:r>
              <a:rPr lang="en-US" sz="1800" b="1" dirty="0">
                <a:latin typeface="Times New Roman" pitchFamily="18" charset="0"/>
                <a:cs typeface="Times New Roman" pitchFamily="18" charset="0"/>
              </a:rPr>
              <a:t>Marketing research is not an easy task</a:t>
            </a:r>
            <a:r>
              <a:rPr lang="en-US" sz="1800" b="1" dirty="0" smtClean="0">
                <a:latin typeface="Times New Roman" pitchFamily="18" charset="0"/>
                <a:cs typeface="Times New Roman" pitchFamily="18" charset="0"/>
              </a:rPr>
              <a:t>.</a:t>
            </a:r>
          </a:p>
          <a:p>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With the large volumes </a:t>
            </a:r>
            <a:r>
              <a:rPr lang="en-US" sz="1800" dirty="0" smtClean="0">
                <a:latin typeface="Times New Roman" pitchFamily="18" charset="0"/>
                <a:cs typeface="Times New Roman" pitchFamily="18" charset="0"/>
              </a:rPr>
              <a:t>of secondary </a:t>
            </a:r>
            <a:r>
              <a:rPr lang="en-US" sz="1800" dirty="0">
                <a:latin typeface="Times New Roman" pitchFamily="18" charset="0"/>
                <a:cs typeface="Times New Roman" pitchFamily="18" charset="0"/>
              </a:rPr>
              <a:t>data available and the complexities of obtaining </a:t>
            </a:r>
            <a:r>
              <a:rPr lang="en-US" sz="1800" dirty="0" smtClean="0">
                <a:latin typeface="Times New Roman" pitchFamily="18" charset="0"/>
                <a:cs typeface="Times New Roman" pitchFamily="18" charset="0"/>
              </a:rPr>
              <a:t>primary data</a:t>
            </a:r>
            <a:r>
              <a:rPr lang="en-US" sz="1800" dirty="0">
                <a:latin typeface="Times New Roman" pitchFamily="18" charset="0"/>
                <a:cs typeface="Times New Roman" pitchFamily="18" charset="0"/>
              </a:rPr>
              <a:t>, marketing research is best left to the experts.</a:t>
            </a:r>
          </a:p>
          <a:p>
            <a:r>
              <a:rPr lang="en-US" sz="1800" dirty="0">
                <a:latin typeface="Times New Roman" pitchFamily="18" charset="0"/>
                <a:cs typeface="Times New Roman" pitchFamily="18" charset="0"/>
              </a:rPr>
              <a:t>• </a:t>
            </a:r>
            <a:r>
              <a:rPr lang="en-US" sz="1800" b="1" dirty="0">
                <a:latin typeface="Times New Roman" pitchFamily="18" charset="0"/>
                <a:cs typeface="Times New Roman" pitchFamily="18" charset="0"/>
              </a:rPr>
              <a:t>Gathering and processing data can be very expensive and time consuming.</a:t>
            </a:r>
          </a:p>
          <a:p>
            <a:r>
              <a:rPr lang="en-US" sz="1800" dirty="0">
                <a:latin typeface="Times New Roman" pitchFamily="18" charset="0"/>
                <a:cs typeface="Times New Roman" pitchFamily="18" charset="0"/>
              </a:rPr>
              <a:t>As mentioned above, many organizations have to hire </a:t>
            </a:r>
            <a:r>
              <a:rPr lang="en-US" sz="1800" dirty="0" smtClean="0">
                <a:latin typeface="Times New Roman" pitchFamily="18" charset="0"/>
                <a:cs typeface="Times New Roman" pitchFamily="18" charset="0"/>
              </a:rPr>
              <a:t>marketing research </a:t>
            </a:r>
            <a:r>
              <a:rPr lang="en-US" sz="1800" dirty="0">
                <a:latin typeface="Times New Roman" pitchFamily="18" charset="0"/>
                <a:cs typeface="Times New Roman" pitchFamily="18" charset="0"/>
              </a:rPr>
              <a:t>specialists to research and collect data or to </a:t>
            </a:r>
            <a:r>
              <a:rPr lang="en-US" sz="1800" dirty="0" smtClean="0">
                <a:latin typeface="Times New Roman" pitchFamily="18" charset="0"/>
                <a:cs typeface="Times New Roman" pitchFamily="18" charset="0"/>
              </a:rPr>
              <a:t>conduct extensive( broad) surveys</a:t>
            </a:r>
            <a:r>
              <a:rPr lang="en-US" sz="1800" dirty="0">
                <a:latin typeface="Times New Roman" pitchFamily="18" charset="0"/>
                <a:cs typeface="Times New Roman" pitchFamily="18" charset="0"/>
              </a:rPr>
              <a:t>. </a:t>
            </a:r>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The </a:t>
            </a:r>
            <a:r>
              <a:rPr lang="en-US" sz="1800" dirty="0">
                <a:latin typeface="Times New Roman" pitchFamily="18" charset="0"/>
                <a:cs typeface="Times New Roman" pitchFamily="18" charset="0"/>
              </a:rPr>
              <a:t>entire research process, including the </a:t>
            </a:r>
            <a:r>
              <a:rPr lang="en-US" sz="1800" dirty="0" smtClean="0">
                <a:latin typeface="Times New Roman" pitchFamily="18" charset="0"/>
                <a:cs typeface="Times New Roman" pitchFamily="18" charset="0"/>
              </a:rPr>
              <a:t>planning, collecting</a:t>
            </a:r>
            <a:r>
              <a:rPr lang="en-US" sz="1800" dirty="0">
                <a:latin typeface="Times New Roman" pitchFamily="18" charset="0"/>
                <a:cs typeface="Times New Roman" pitchFamily="18" charset="0"/>
              </a:rPr>
              <a:t>, and analysis stages, can take several months.</a:t>
            </a:r>
          </a:p>
          <a:p>
            <a:r>
              <a:rPr lang="en-US" sz="1800" b="1" dirty="0">
                <a:latin typeface="Times New Roman" pitchFamily="18" charset="0"/>
                <a:cs typeface="Times New Roman" pitchFamily="18" charset="0"/>
              </a:rPr>
              <a:t>• The value of the research findings depends on the accuracy of the data</a:t>
            </a:r>
          </a:p>
          <a:p>
            <a:r>
              <a:rPr lang="en-US" sz="1800" b="1" dirty="0">
                <a:latin typeface="Times New Roman" pitchFamily="18" charset="0"/>
                <a:cs typeface="Times New Roman" pitchFamily="18" charset="0"/>
              </a:rPr>
              <a:t>collected. </a:t>
            </a:r>
            <a:endParaRPr lang="en-US" sz="1800" b="1"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Secondary </a:t>
            </a:r>
            <a:r>
              <a:rPr lang="en-US" sz="1800" dirty="0">
                <a:latin typeface="Times New Roman" pitchFamily="18" charset="0"/>
                <a:cs typeface="Times New Roman" pitchFamily="18" charset="0"/>
              </a:rPr>
              <a:t>data may be old and obsolete. Primary </a:t>
            </a:r>
            <a:r>
              <a:rPr lang="en-US" sz="1800" dirty="0" smtClean="0">
                <a:latin typeface="Times New Roman" pitchFamily="18" charset="0"/>
                <a:cs typeface="Times New Roman" pitchFamily="18" charset="0"/>
              </a:rPr>
              <a:t>data could </a:t>
            </a:r>
            <a:r>
              <a:rPr lang="en-US" sz="1800" dirty="0">
                <a:latin typeface="Times New Roman" pitchFamily="18" charset="0"/>
                <a:cs typeface="Times New Roman" pitchFamily="18" charset="0"/>
              </a:rPr>
              <a:t>be misleading because of sampling errors or biases on the </a:t>
            </a:r>
            <a:r>
              <a:rPr lang="en-US" sz="1800" dirty="0" smtClean="0">
                <a:latin typeface="Times New Roman" pitchFamily="18" charset="0"/>
                <a:cs typeface="Times New Roman" pitchFamily="18" charset="0"/>
              </a:rPr>
              <a:t>part of </a:t>
            </a:r>
            <a:r>
              <a:rPr lang="en-US" sz="1800" dirty="0">
                <a:latin typeface="Times New Roman" pitchFamily="18" charset="0"/>
                <a:cs typeface="Times New Roman" pitchFamily="18" charset="0"/>
              </a:rPr>
              <a:t>the consumer or interviewer</a:t>
            </a:r>
            <a:r>
              <a:rPr lang="en-US" sz="1800" dirty="0" smtClean="0">
                <a:latin typeface="Times New Roman" pitchFamily="18" charset="0"/>
                <a:cs typeface="Times New Roman" pitchFamily="18" charset="0"/>
              </a:rPr>
              <a:t>.</a:t>
            </a:r>
          </a:p>
          <a:p>
            <a:r>
              <a:rPr lang="en-US" sz="1800"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Marketing research does not guarantee success. </a:t>
            </a:r>
          </a:p>
          <a:p>
            <a:r>
              <a:rPr lang="en-US" sz="1800" dirty="0" smtClean="0">
                <a:latin typeface="Times New Roman" pitchFamily="18" charset="0"/>
                <a:cs typeface="Times New Roman" pitchFamily="18" charset="0"/>
              </a:rPr>
              <a:t>Marketing research can identify opportunities and make predictions, but it is not an exact science. The ultimate decisions are made by management. Marketing research is not foolproof, but it does give a business a fighting chance to succeed in the marketplace.</a:t>
            </a:r>
          </a:p>
          <a:p>
            <a:r>
              <a:rPr lang="en-US" sz="1800"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Marketing research data must be protected. </a:t>
            </a:r>
          </a:p>
          <a:p>
            <a:r>
              <a:rPr lang="en-US" sz="1800" dirty="0" smtClean="0">
                <a:latin typeface="Times New Roman" pitchFamily="18" charset="0"/>
                <a:cs typeface="Times New Roman" pitchFamily="18" charset="0"/>
              </a:rPr>
              <a:t>Researchers must ensure that any personal information obtained from marketing research participants is kept confidential and used only for lawful purposes</a:t>
            </a:r>
            <a:r>
              <a:rPr lang="en-US" sz="1600" dirty="0" smtClean="0">
                <a:latin typeface="Times New Roman" pitchFamily="18" charset="0"/>
                <a:cs typeface="Times New Roman" pitchFamily="18" charset="0"/>
              </a:rPr>
              <a:t>. </a:t>
            </a:r>
            <a:endParaRPr lang="en-US" sz="16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1177</Words>
  <Application>Microsoft Office PowerPoint</Application>
  <PresentationFormat>On-screen Show (4:3)</PresentationFormat>
  <Paragraphs>80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Office Theme</vt:lpstr>
      <vt:lpstr>PowerPoint Presentation</vt:lpstr>
      <vt:lpstr>Marketing Research</vt:lpstr>
      <vt:lpstr> Steps in Marketing Research </vt:lpstr>
      <vt:lpstr>PowerPoint Presentation</vt:lpstr>
      <vt:lpstr>PowerPoint Presentation</vt:lpstr>
      <vt:lpstr>PowerPoint Presentation</vt:lpstr>
      <vt:lpstr>Benefits and Limitation of Marketing Research</vt:lpstr>
      <vt:lpstr>PowerPoint Presentation</vt:lpstr>
      <vt:lpstr>Limitations of Marketing Research</vt:lpstr>
    </vt:vector>
  </TitlesOfParts>
  <Company>by adguard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Taimur</cp:lastModifiedBy>
  <cp:revision>13</cp:revision>
  <dcterms:created xsi:type="dcterms:W3CDTF">2017-10-19T13:37:48Z</dcterms:created>
  <dcterms:modified xsi:type="dcterms:W3CDTF">2020-05-07T17:15:26Z</dcterms:modified>
</cp:coreProperties>
</file>