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4000" b="1" dirty="0" smtClean="0">
                <a:latin typeface="Times New Roman" pitchFamily="18" charset="0"/>
                <a:cs typeface="Times New Roman" pitchFamily="18" charset="0"/>
              </a:rPr>
              <a:t>The Consumer Purchase Behavior</a:t>
            </a:r>
            <a:endParaRPr lang="en-US" sz="4000"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b="1" smtClean="0">
                <a:solidFill>
                  <a:schemeClr val="tx1"/>
                </a:solidFill>
                <a:latin typeface="Times New Roman" pitchFamily="18" charset="0"/>
                <a:cs typeface="Times New Roman" pitchFamily="18" charset="0"/>
              </a:rPr>
              <a:t>Lecture 3</a:t>
            </a:r>
            <a:endParaRPr lang="en-US"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b="1" dirty="0" smtClean="0">
                <a:latin typeface="Times New Roman" pitchFamily="18" charset="0"/>
                <a:cs typeface="Times New Roman" pitchFamily="18" charset="0"/>
              </a:rPr>
              <a:t>The Buyer Decision Process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latin typeface="Times New Roman" pitchFamily="18" charset="0"/>
                <a:cs typeface="Times New Roman" pitchFamily="18" charset="0"/>
              </a:rPr>
              <a:t>The buyer decision process consist of five stages: </a:t>
            </a:r>
          </a:p>
          <a:p>
            <a:pPr>
              <a:buNone/>
            </a:pPr>
            <a:endParaRPr lang="en-US"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Need recognition,</a:t>
            </a:r>
          </a:p>
          <a:p>
            <a:r>
              <a:rPr lang="en-US" b="1" dirty="0" smtClean="0">
                <a:latin typeface="Times New Roman" pitchFamily="18" charset="0"/>
                <a:cs typeface="Times New Roman" pitchFamily="18" charset="0"/>
              </a:rPr>
              <a:t>Information search, </a:t>
            </a:r>
          </a:p>
          <a:p>
            <a:r>
              <a:rPr lang="en-US" b="1" dirty="0" smtClean="0">
                <a:latin typeface="Times New Roman" pitchFamily="18" charset="0"/>
                <a:cs typeface="Times New Roman" pitchFamily="18" charset="0"/>
              </a:rPr>
              <a:t>Evaluation of alternatives, </a:t>
            </a:r>
          </a:p>
          <a:p>
            <a:r>
              <a:rPr lang="en-US" b="1" dirty="0" smtClean="0">
                <a:latin typeface="Times New Roman" pitchFamily="18" charset="0"/>
                <a:cs typeface="Times New Roman" pitchFamily="18" charset="0"/>
              </a:rPr>
              <a:t>Purchase decision,</a:t>
            </a:r>
          </a:p>
          <a:p>
            <a:r>
              <a:rPr lang="en-US" b="1" smtClean="0">
                <a:latin typeface="Times New Roman" pitchFamily="18" charset="0"/>
                <a:cs typeface="Times New Roman" pitchFamily="18" charset="0"/>
              </a:rPr>
              <a:t>Post-purchase </a:t>
            </a:r>
            <a:r>
              <a:rPr lang="en-US" b="1" dirty="0" smtClean="0">
                <a:latin typeface="Times New Roman" pitchFamily="18" charset="0"/>
                <a:cs typeface="Times New Roman" pitchFamily="18" charset="0"/>
              </a:rPr>
              <a:t>behavior.</a:t>
            </a:r>
          </a:p>
          <a:p>
            <a:endParaRPr lang="en-US" i="1"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Consumers pass through all five stages with every purchase.</a:t>
            </a:r>
          </a:p>
          <a:p>
            <a:r>
              <a:rPr lang="en-US" dirty="0" smtClean="0">
                <a:latin typeface="Times New Roman" pitchFamily="18" charset="0"/>
                <a:cs typeface="Times New Roman" pitchFamily="18" charset="0"/>
              </a:rPr>
              <a:t>But in more routine purchases, consumers often skip or reverse some of these stages. E.g. Omar buying his regular brand of toothpaste would recognize the need and go right to the purchase decision, skipping information search and evaluation.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1) Need Recognition</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Autofit/>
          </a:bodyPr>
          <a:lstStyle/>
          <a:p>
            <a:r>
              <a:rPr lang="en-US" sz="2000" dirty="0" smtClean="0">
                <a:latin typeface="Times New Roman" pitchFamily="18" charset="0"/>
                <a:cs typeface="Times New Roman" pitchFamily="18" charset="0"/>
              </a:rPr>
              <a:t>The buying process starts with need recognition—the buyer recognizes a problem or need.</a:t>
            </a:r>
          </a:p>
          <a:p>
            <a:pPr>
              <a:buNone/>
            </a:pP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need can be triggered by </a:t>
            </a:r>
            <a:r>
              <a:rPr lang="en-US" sz="2000" i="1" dirty="0" smtClean="0">
                <a:latin typeface="Times New Roman" pitchFamily="18" charset="0"/>
                <a:cs typeface="Times New Roman" pitchFamily="18" charset="0"/>
              </a:rPr>
              <a:t>internal stimuli when one of the person’s normal needs—for example, </a:t>
            </a:r>
            <a:r>
              <a:rPr lang="en-US" sz="2000" dirty="0" smtClean="0">
                <a:latin typeface="Times New Roman" pitchFamily="18" charset="0"/>
                <a:cs typeface="Times New Roman" pitchFamily="18" charset="0"/>
              </a:rPr>
              <a:t>hunger or thirst—rises to a level high enough to become a drive. </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need can also be triggered by </a:t>
            </a:r>
            <a:r>
              <a:rPr lang="en-US" sz="2000" i="1" dirty="0" smtClean="0">
                <a:latin typeface="Times New Roman" pitchFamily="18" charset="0"/>
                <a:cs typeface="Times New Roman" pitchFamily="18" charset="0"/>
              </a:rPr>
              <a:t>external stimuli. For example, an advertisement or a discussion with a friend </a:t>
            </a:r>
            <a:r>
              <a:rPr lang="en-US" sz="2000" dirty="0" smtClean="0">
                <a:latin typeface="Times New Roman" pitchFamily="18" charset="0"/>
                <a:cs typeface="Times New Roman" pitchFamily="18" charset="0"/>
              </a:rPr>
              <a:t>might get you thinking about buying a new car. </a:t>
            </a:r>
          </a:p>
          <a:p>
            <a:pPr>
              <a:buNone/>
            </a:pP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At this stage, the marketer should research consumers to find out what kinds of needs or problems arise, what brought them about, and how they led the consumer to this particular product.</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sz="3200" b="1" dirty="0" smtClean="0">
                <a:latin typeface="Times New Roman" pitchFamily="18" charset="0"/>
                <a:cs typeface="Times New Roman" pitchFamily="18" charset="0"/>
              </a:rPr>
              <a:t>2) Information Search</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914400"/>
            <a:ext cx="8229600" cy="5410200"/>
          </a:xfrm>
        </p:spPr>
        <p:txBody>
          <a:bodyPr>
            <a:noAutofit/>
          </a:bodyPr>
          <a:lstStyle/>
          <a:p>
            <a:pPr>
              <a:buNone/>
            </a:pPr>
            <a:r>
              <a:rPr lang="en-US" sz="2000" dirty="0" smtClean="0">
                <a:latin typeface="Times New Roman" pitchFamily="18" charset="0"/>
                <a:cs typeface="Times New Roman" pitchFamily="18" charset="0"/>
              </a:rPr>
              <a:t>     If not, the consumer may store the need in memory or undertake an </a:t>
            </a:r>
            <a:r>
              <a:rPr lang="en-US" sz="2000" b="1" dirty="0" smtClean="0">
                <a:latin typeface="Times New Roman" pitchFamily="18" charset="0"/>
                <a:cs typeface="Times New Roman" pitchFamily="18" charset="0"/>
              </a:rPr>
              <a:t>information search related to the need. For example, once you’ve </a:t>
            </a:r>
            <a:r>
              <a:rPr lang="en-US" sz="2000" dirty="0" smtClean="0">
                <a:latin typeface="Times New Roman" pitchFamily="18" charset="0"/>
                <a:cs typeface="Times New Roman" pitchFamily="18" charset="0"/>
              </a:rPr>
              <a:t>decided you need a new car, at the least, you will probably pay more attention to car ads, cars owned by friends, and car conversations.</a:t>
            </a:r>
          </a:p>
          <a:p>
            <a:r>
              <a:rPr lang="en-US" sz="2000" dirty="0" smtClean="0">
                <a:latin typeface="Times New Roman" pitchFamily="18" charset="0"/>
                <a:cs typeface="Times New Roman" pitchFamily="18" charset="0"/>
              </a:rPr>
              <a:t>Or you may actively search the Web, talk with friends, and gather information in other ways.</a:t>
            </a:r>
          </a:p>
          <a:p>
            <a:r>
              <a:rPr lang="en-US" sz="2000" dirty="0" smtClean="0">
                <a:latin typeface="Times New Roman" pitchFamily="18" charset="0"/>
                <a:cs typeface="Times New Roman" pitchFamily="18" charset="0"/>
              </a:rPr>
              <a:t>Consumers can obtain information from any of several sources. These include </a:t>
            </a:r>
          </a:p>
          <a:p>
            <a:pPr lvl="1"/>
            <a:r>
              <a:rPr lang="en-US" sz="1800" b="1" i="1" dirty="0" smtClean="0">
                <a:latin typeface="Times New Roman" pitchFamily="18" charset="0"/>
                <a:cs typeface="Times New Roman" pitchFamily="18" charset="0"/>
              </a:rPr>
              <a:t>personal sources (family, friends, neighbors, </a:t>
            </a:r>
            <a:r>
              <a:rPr lang="en-US" sz="1800" b="1" dirty="0" smtClean="0">
                <a:latin typeface="Times New Roman" pitchFamily="18" charset="0"/>
                <a:cs typeface="Times New Roman" pitchFamily="18" charset="0"/>
              </a:rPr>
              <a:t>acquaintances), </a:t>
            </a:r>
          </a:p>
          <a:p>
            <a:pPr lvl="1"/>
            <a:r>
              <a:rPr lang="en-US" sz="1800" b="1" i="1" dirty="0" smtClean="0">
                <a:latin typeface="Times New Roman" pitchFamily="18" charset="0"/>
                <a:cs typeface="Times New Roman" pitchFamily="18" charset="0"/>
              </a:rPr>
              <a:t>commercial sources (advertising, salespeople, dealer Web sites, packaging</a:t>
            </a:r>
            <a:r>
              <a:rPr lang="en-US" sz="1800" b="1" dirty="0" smtClean="0">
                <a:latin typeface="Times New Roman" pitchFamily="18" charset="0"/>
                <a:cs typeface="Times New Roman" pitchFamily="18" charset="0"/>
              </a:rPr>
              <a:t>, displays), </a:t>
            </a:r>
          </a:p>
          <a:p>
            <a:pPr lvl="1"/>
            <a:r>
              <a:rPr lang="en-US" sz="1800" b="1" i="1" dirty="0" smtClean="0">
                <a:latin typeface="Times New Roman" pitchFamily="18" charset="0"/>
                <a:cs typeface="Times New Roman" pitchFamily="18" charset="0"/>
              </a:rPr>
              <a:t>public sources (mass media, consumer </a:t>
            </a:r>
            <a:r>
              <a:rPr lang="en-US" sz="1800" b="1" dirty="0" smtClean="0">
                <a:latin typeface="Times New Roman" pitchFamily="18" charset="0"/>
                <a:cs typeface="Times New Roman" pitchFamily="18" charset="0"/>
              </a:rPr>
              <a:t>rating organizations, Internet searches), and</a:t>
            </a:r>
          </a:p>
          <a:p>
            <a:pPr lvl="1"/>
            <a:r>
              <a:rPr lang="en-US" sz="1800" b="1" dirty="0" smtClean="0">
                <a:latin typeface="Times New Roman" pitchFamily="18" charset="0"/>
                <a:cs typeface="Times New Roman" pitchFamily="18" charset="0"/>
              </a:rPr>
              <a:t> </a:t>
            </a:r>
            <a:r>
              <a:rPr lang="en-US" sz="1800" b="1" i="1" dirty="0" smtClean="0">
                <a:latin typeface="Times New Roman" pitchFamily="18" charset="0"/>
                <a:cs typeface="Times New Roman" pitchFamily="18" charset="0"/>
              </a:rPr>
              <a:t>experiential sources (handling, examining, using the product). </a:t>
            </a:r>
          </a:p>
          <a:p>
            <a:pPr lvl="1"/>
            <a:endParaRPr lang="en-US" sz="1600" i="1" dirty="0" smtClean="0">
              <a:latin typeface="Times New Roman" pitchFamily="18" charset="0"/>
              <a:cs typeface="Times New Roman" pitchFamily="18" charset="0"/>
            </a:endParaRPr>
          </a:p>
          <a:p>
            <a:r>
              <a:rPr lang="en-US" sz="2000" i="1" dirty="0" smtClean="0">
                <a:latin typeface="Times New Roman" pitchFamily="18" charset="0"/>
                <a:cs typeface="Times New Roman" pitchFamily="18" charset="0"/>
              </a:rPr>
              <a:t>The relative influence </a:t>
            </a:r>
            <a:r>
              <a:rPr lang="en-US" sz="2000" dirty="0" smtClean="0">
                <a:latin typeface="Times New Roman" pitchFamily="18" charset="0"/>
                <a:cs typeface="Times New Roman" pitchFamily="18" charset="0"/>
              </a:rPr>
              <a:t>of these information sources varies with the product and the buyer.</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latin typeface="Times New Roman" pitchFamily="18" charset="0"/>
                <a:cs typeface="Times New Roman" pitchFamily="18" charset="0"/>
              </a:rPr>
              <a:t>3) Evaluation of Alternatives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Autofit/>
          </a:bodyPr>
          <a:lstStyle/>
          <a:p>
            <a:pPr>
              <a:buNone/>
            </a:pPr>
            <a:r>
              <a:rPr lang="en-US" sz="2000" dirty="0" smtClean="0">
                <a:latin typeface="Times New Roman" pitchFamily="18" charset="0"/>
                <a:cs typeface="Times New Roman" pitchFamily="18" charset="0"/>
              </a:rPr>
              <a:t> </a:t>
            </a:r>
          </a:p>
          <a:p>
            <a:pPr>
              <a:buNone/>
            </a:pPr>
            <a:r>
              <a:rPr lang="en-US" sz="2000" dirty="0" smtClean="0">
                <a:latin typeface="Times New Roman" pitchFamily="18" charset="0"/>
                <a:cs typeface="Times New Roman" pitchFamily="18" charset="0"/>
              </a:rPr>
              <a:t>    Marketers need to know about </a:t>
            </a:r>
            <a:r>
              <a:rPr lang="en-US" sz="2000" b="1" dirty="0" smtClean="0">
                <a:latin typeface="Times New Roman" pitchFamily="18" charset="0"/>
                <a:cs typeface="Times New Roman" pitchFamily="18" charset="0"/>
              </a:rPr>
              <a:t>alternative evaluation, that is, how the consumer processes information to arrive at brand </a:t>
            </a:r>
            <a:r>
              <a:rPr lang="en-US" sz="2000" dirty="0" smtClean="0">
                <a:latin typeface="Times New Roman" pitchFamily="18" charset="0"/>
                <a:cs typeface="Times New Roman" pitchFamily="18" charset="0"/>
              </a:rPr>
              <a:t>choices. Unfortunately, consumers do not use a simple and single evaluation process in all buying situations. Instead, several evaluation processes are at work.</a:t>
            </a:r>
          </a:p>
          <a:p>
            <a:r>
              <a:rPr lang="en-US" sz="2000" dirty="0" smtClean="0">
                <a:latin typeface="Times New Roman" pitchFamily="18" charset="0"/>
                <a:cs typeface="Times New Roman" pitchFamily="18" charset="0"/>
              </a:rPr>
              <a:t>How consumers go about evaluating purchase alternatives depends on the individual consumer and the specific buying situation. In some cases, consumers use careful calculations and logical thinking. </a:t>
            </a:r>
          </a:p>
          <a:p>
            <a:r>
              <a:rPr lang="en-US" sz="2000" dirty="0" smtClean="0">
                <a:latin typeface="Times New Roman" pitchFamily="18" charset="0"/>
                <a:cs typeface="Times New Roman" pitchFamily="18" charset="0"/>
              </a:rPr>
              <a:t>At other times, the same consumers do little or no evaluating; instead they buy on impulse and rely on intuition. Sometimes consumers make buying decisions on their own; sometimes they turn to friends, online reviews, or salespeople for buying advice.</a:t>
            </a:r>
            <a:endParaRPr lang="en-US"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b="1" dirty="0" smtClean="0">
                <a:latin typeface="Times New Roman" pitchFamily="18" charset="0"/>
                <a:cs typeface="Times New Roman" pitchFamily="18" charset="0"/>
              </a:rPr>
              <a:t>4) Purchase Decision</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830763"/>
          </a:xfrm>
        </p:spPr>
        <p:txBody>
          <a:bodyPr>
            <a:normAutofit fontScale="70000" lnSpcReduction="20000"/>
          </a:bodyPr>
          <a:lstStyle/>
          <a:p>
            <a:r>
              <a:rPr lang="en-US" dirty="0" smtClean="0">
                <a:latin typeface="Times New Roman" pitchFamily="18" charset="0"/>
                <a:cs typeface="Times New Roman" pitchFamily="18" charset="0"/>
              </a:rPr>
              <a:t>In the evaluation stage, the consumer ranks brands and forms purchase intentions.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Generally, the consumer’s </a:t>
            </a:r>
            <a:r>
              <a:rPr lang="en-US" b="1" dirty="0" smtClean="0">
                <a:latin typeface="Times New Roman" pitchFamily="18" charset="0"/>
                <a:cs typeface="Times New Roman" pitchFamily="18" charset="0"/>
              </a:rPr>
              <a:t>purchase decision will be to buy the most preferred brand, but two </a:t>
            </a:r>
            <a:r>
              <a:rPr lang="en-US" dirty="0" smtClean="0">
                <a:latin typeface="Times New Roman" pitchFamily="18" charset="0"/>
                <a:cs typeface="Times New Roman" pitchFamily="18" charset="0"/>
              </a:rPr>
              <a:t>factors can come between the purchase intention and the purchase decision.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first factor is the attitudes of others. If someone important to you thinks that you should buy the lowest priced car, then the chances of you buying a more expensive car are reduced.</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second factor is unexpected situational factors. The consumer may form a purchase intention based on factors such as expected income, expected price, and expected product benefits.</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smtClean="0">
                <a:latin typeface="Times New Roman" pitchFamily="18" charset="0"/>
                <a:cs typeface="Times New Roman" pitchFamily="18" charset="0"/>
              </a:rPr>
              <a:t>5) Post purchase Behavior</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latin typeface="Times New Roman" pitchFamily="18" charset="0"/>
                <a:cs typeface="Times New Roman" pitchFamily="18" charset="0"/>
              </a:rPr>
              <a:t>The marketer’s job does not end when the product is bought. </a:t>
            </a:r>
          </a:p>
          <a:p>
            <a:r>
              <a:rPr lang="en-US" dirty="0" smtClean="0">
                <a:latin typeface="Times New Roman" pitchFamily="18" charset="0"/>
                <a:cs typeface="Times New Roman" pitchFamily="18" charset="0"/>
              </a:rPr>
              <a:t>After purchasing the product, the consumer will either be satisfied or dissatisfied and will engage in </a:t>
            </a:r>
            <a:r>
              <a:rPr lang="en-US" b="1" dirty="0" smtClean="0">
                <a:latin typeface="Times New Roman" pitchFamily="18" charset="0"/>
                <a:cs typeface="Times New Roman" pitchFamily="18" charset="0"/>
              </a:rPr>
              <a:t>post purchase behavior of interest to the marketer. What determines whether the buyer is satisfied or </a:t>
            </a:r>
            <a:r>
              <a:rPr lang="en-US" dirty="0" smtClean="0">
                <a:latin typeface="Times New Roman" pitchFamily="18" charset="0"/>
                <a:cs typeface="Times New Roman" pitchFamily="18" charset="0"/>
              </a:rPr>
              <a:t>dissatisfied with a purchase?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answer lies in the relationship between the </a:t>
            </a:r>
            <a:r>
              <a:rPr lang="en-US" i="1" dirty="0" smtClean="0">
                <a:latin typeface="Times New Roman" pitchFamily="18" charset="0"/>
                <a:cs typeface="Times New Roman" pitchFamily="18" charset="0"/>
              </a:rPr>
              <a:t>consumer’s expectations and the product’s perceived performance. If the product falls short of expectations, </a:t>
            </a:r>
            <a:r>
              <a:rPr lang="en-US" dirty="0" smtClean="0">
                <a:latin typeface="Times New Roman" pitchFamily="18" charset="0"/>
                <a:cs typeface="Times New Roman" pitchFamily="18" charset="0"/>
              </a:rPr>
              <a:t>the consumer is disappointed; if it meets expectations, the consumer is satisfied; if it exceeds expectations, the consumer is delighted. </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The larger the gap between expectations and performance, the greater the consumer’s dissatisfaction. </a:t>
            </a:r>
          </a:p>
          <a:p>
            <a:pPr>
              <a:buNone/>
            </a:pP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This suggests that sellers should promise only what their brands can deliver so that buyers are satisfied</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742</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Consumer Purchase Behavior</vt:lpstr>
      <vt:lpstr>The Buyer Decision Process</vt:lpstr>
      <vt:lpstr> 1) Need Recognition </vt:lpstr>
      <vt:lpstr>2) Information Search</vt:lpstr>
      <vt:lpstr>3) Evaluation of Alternatives</vt:lpstr>
      <vt:lpstr>4) Purchase Decision</vt:lpstr>
      <vt:lpstr>5) Post purchase Behavior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SHAHZEB ANWAR</dc:creator>
  <cp:lastModifiedBy>Shahzeb Anwar</cp:lastModifiedBy>
  <cp:revision>29</cp:revision>
  <dcterms:created xsi:type="dcterms:W3CDTF">2006-08-16T00:00:00Z</dcterms:created>
  <dcterms:modified xsi:type="dcterms:W3CDTF">2019-10-28T07:53:37Z</dcterms:modified>
</cp:coreProperties>
</file>