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5"/>
  </p:notesMasterIdLst>
  <p:sldIdLst>
    <p:sldId id="282" r:id="rId2"/>
    <p:sldId id="281" r:id="rId3"/>
    <p:sldId id="25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28" r:id="rId18"/>
    <p:sldId id="304" r:id="rId19"/>
    <p:sldId id="305" r:id="rId20"/>
    <p:sldId id="306" r:id="rId21"/>
    <p:sldId id="329" r:id="rId22"/>
    <p:sldId id="336" r:id="rId23"/>
    <p:sldId id="316" r:id="rId24"/>
    <p:sldId id="307" r:id="rId25"/>
    <p:sldId id="308" r:id="rId26"/>
    <p:sldId id="331" r:id="rId27"/>
    <p:sldId id="337" r:id="rId28"/>
    <p:sldId id="317" r:id="rId29"/>
    <p:sldId id="335" r:id="rId30"/>
    <p:sldId id="309" r:id="rId31"/>
    <p:sldId id="319" r:id="rId32"/>
    <p:sldId id="330" r:id="rId33"/>
    <p:sldId id="318" r:id="rId34"/>
    <p:sldId id="332" r:id="rId35"/>
    <p:sldId id="334" r:id="rId36"/>
    <p:sldId id="310" r:id="rId37"/>
    <p:sldId id="311" r:id="rId38"/>
    <p:sldId id="338" r:id="rId39"/>
    <p:sldId id="312" r:id="rId40"/>
    <p:sldId id="313" r:id="rId41"/>
    <p:sldId id="322" r:id="rId42"/>
    <p:sldId id="323" r:id="rId43"/>
    <p:sldId id="324" r:id="rId44"/>
    <p:sldId id="341" r:id="rId45"/>
    <p:sldId id="327" r:id="rId46"/>
    <p:sldId id="326" r:id="rId47"/>
    <p:sldId id="325" r:id="rId48"/>
    <p:sldId id="314" r:id="rId49"/>
    <p:sldId id="315" r:id="rId50"/>
    <p:sldId id="283" r:id="rId51"/>
    <p:sldId id="295" r:id="rId52"/>
    <p:sldId id="288" r:id="rId53"/>
    <p:sldId id="298" r:id="rId54"/>
    <p:sldId id="290" r:id="rId55"/>
    <p:sldId id="299" r:id="rId56"/>
    <p:sldId id="303" r:id="rId57"/>
    <p:sldId id="302" r:id="rId58"/>
    <p:sldId id="300" r:id="rId59"/>
    <p:sldId id="291" r:id="rId60"/>
    <p:sldId id="289" r:id="rId61"/>
    <p:sldId id="345" r:id="rId62"/>
    <p:sldId id="346" r:id="rId63"/>
    <p:sldId id="344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5CAC-7EF0-4B9F-AA1E-05AC0718B2C2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CB349-9CC4-4646-B21B-E460DE02A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CB349-9CC4-4646-B21B-E460DE02A9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32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5" y="1792225"/>
            <a:ext cx="990599" cy="304798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0BB8087-31FE-4E33-8E8F-7BDCF183ECA8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3"/>
            <a:ext cx="3859795" cy="304802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1" y="295730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6D93-72D1-41A5-B00B-2857A0ACC9BB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9" y="1063417"/>
            <a:ext cx="8831817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4FAC-3694-4F41-81DB-7876E2AC8BC6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6" y="3678767"/>
            <a:ext cx="7731220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5029199"/>
            <a:ext cx="9244898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B97A-3E0D-4DC1-BBD8-064FD713EA4B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3282-CDBB-4313-8198-77B3F5D28B30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2"/>
            <a:ext cx="3141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5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3" y="2603500"/>
            <a:ext cx="314701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3" y="3179764"/>
            <a:ext cx="3147010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6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0AC9-3A5D-4BC2-84C0-36D65E4C9DD0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532844"/>
            <a:ext cx="305043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6" y="5109106"/>
            <a:ext cx="305043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7" y="4532845"/>
            <a:ext cx="305043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4" y="5109105"/>
            <a:ext cx="305043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6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1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7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7625-9D74-4316-A9A0-5147A284524C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2" y="6391839"/>
            <a:ext cx="3644283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0" y="6391839"/>
            <a:ext cx="990599" cy="304799"/>
          </a:xfrm>
        </p:spPr>
        <p:txBody>
          <a:bodyPr/>
          <a:lstStyle/>
          <a:p>
            <a:fld id="{C4EDC4BB-2AFA-4E42-97E8-61BB90A0617D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7" y="1278467"/>
            <a:ext cx="1409964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9"/>
            <a:ext cx="992135" cy="304799"/>
          </a:xfrm>
        </p:spPr>
        <p:txBody>
          <a:bodyPr/>
          <a:lstStyle/>
          <a:p>
            <a:fld id="{2FDAFEE3-57DC-4B8C-A757-85736287342D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2D1F-0ED8-4DB2-9C63-49EEA1DD336A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677645"/>
            <a:ext cx="4351026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0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FF4E-017D-413E-8E99-84301747B7A6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6" y="2603500"/>
            <a:ext cx="4825157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92EB-3985-4B9C-986B-BAAEB2C9C8C0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6" y="3179762"/>
            <a:ext cx="4825157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3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3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23EC-702B-424C-A073-17A96D2E250C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6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BE4A-9D73-42A7-8A7C-53F6E97483B0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05EE-C098-4BCA-9F05-80360DE8F89C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295400"/>
            <a:ext cx="2793157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7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3129280"/>
            <a:ext cx="2793157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501-6F40-4B2B-94B7-9A43793FFF90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4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F634-85EC-4048-9C69-A0C4F4D82571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9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409A7EC-0DE4-4684-84B5-E05C4A3E072F}" type="datetime1">
              <a:rPr lang="en-US" smtClean="0"/>
              <a:t>2/24/2019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2" y="6391839"/>
            <a:ext cx="3859796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956" y="1532964"/>
            <a:ext cx="8594162" cy="41058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1761" y="3886200"/>
            <a:ext cx="3717744" cy="2971800"/>
          </a:xfrm>
        </p:spPr>
      </p:pic>
      <p:sp>
        <p:nvSpPr>
          <p:cNvPr id="5" name="TextBox 4"/>
          <p:cNvSpPr txBox="1"/>
          <p:nvPr/>
        </p:nvSpPr>
        <p:spPr>
          <a:xfrm>
            <a:off x="6329037" y="3617259"/>
            <a:ext cx="1957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Covalent       Bond</a:t>
            </a:r>
            <a:endParaRPr lang="en-US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7307820" y="4087906"/>
            <a:ext cx="629163" cy="1088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4717" y="2738752"/>
            <a:ext cx="541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valance </a:t>
            </a:r>
            <a:r>
              <a:rPr lang="en-US" dirty="0" smtClean="0"/>
              <a:t>electron </a:t>
            </a:r>
            <a:r>
              <a:rPr lang="en-US" dirty="0"/>
              <a:t>forms a ‘Covalent bond’ with the neighboring valance electron of Silicon.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996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189" y="2850777"/>
            <a:ext cx="5325035" cy="35903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64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8730" y="2702860"/>
            <a:ext cx="5517730" cy="3227293"/>
          </a:xfrm>
        </p:spPr>
      </p:pic>
      <p:sp>
        <p:nvSpPr>
          <p:cNvPr id="3" name="TextBox 2"/>
          <p:cNvSpPr txBox="1"/>
          <p:nvPr/>
        </p:nvSpPr>
        <p:spPr>
          <a:xfrm>
            <a:off x="524437" y="3563471"/>
            <a:ext cx="208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Covalent       Bond</a:t>
            </a:r>
          </a:p>
        </p:txBody>
      </p:sp>
      <p:cxnSp>
        <p:nvCxnSpPr>
          <p:cNvPr id="6" name="Elbow Connector 5"/>
          <p:cNvCxnSpPr/>
          <p:nvPr/>
        </p:nvCxnSpPr>
        <p:spPr>
          <a:xfrm>
            <a:off x="1586752" y="3980330"/>
            <a:ext cx="1143001" cy="9412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5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us see what are Intrinsic &amp; Extrinsic Semiconductors.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2436" y="3662794"/>
            <a:ext cx="78781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Intrinsic &amp; Extrinsic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Semiconductors.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44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Semiconductors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Intrinsic semiconductor is a pure semiconductor </a:t>
            </a:r>
          </a:p>
          <a:p>
            <a:r>
              <a:rPr lang="en-US" dirty="0" smtClean="0"/>
              <a:t>Example</a:t>
            </a:r>
          </a:p>
          <a:p>
            <a:r>
              <a:rPr lang="en-US" dirty="0" smtClean="0"/>
              <a:t>A Silicon crystal is an intrinsic semiconductor if every atom in the crystal is a  silicon atom.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4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Doping a Semiconductor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“Adding impurity to an intrinsic crystal to alter its electrical conductivity is called Doping.”</a:t>
            </a:r>
          </a:p>
          <a:p>
            <a:r>
              <a:rPr lang="en-US" dirty="0" smtClean="0"/>
              <a:t> Or we can say that  “Doping is a technique to increase conductivity of semiconductors by the controlled addition of impurities to the intrinsic(pure) semiconductor materials”.</a:t>
            </a:r>
          </a:p>
          <a:p>
            <a:r>
              <a:rPr lang="en-US" dirty="0" smtClean="0"/>
              <a:t>This process increases the number of current carriers(electrons or holes)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9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Extrinsic 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 doped semiconductor is called an extrinsic semiconductor.”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66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09" y="631066"/>
            <a:ext cx="9697790" cy="59500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5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impurity added to the pure semiconductor is called dopant”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49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Extrinsic(Impure) Semiconductor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types of extrinsic semiconductors</a:t>
            </a:r>
          </a:p>
          <a:p>
            <a:r>
              <a:rPr lang="en-US" dirty="0" smtClean="0"/>
              <a:t>1. n type semiconductor material</a:t>
            </a:r>
          </a:p>
          <a:p>
            <a:r>
              <a:rPr lang="en-US" dirty="0" smtClean="0"/>
              <a:t>2. p type semiconductor material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95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93949"/>
            <a:ext cx="8825659" cy="3283432"/>
          </a:xfrm>
        </p:spPr>
        <p:txBody>
          <a:bodyPr/>
          <a:lstStyle/>
          <a:p>
            <a:r>
              <a:rPr lang="en-US" sz="4000" dirty="0" smtClean="0"/>
              <a:t>Intro: Engr. </a:t>
            </a:r>
            <a:r>
              <a:rPr lang="en-US" sz="4000" dirty="0" err="1" smtClean="0"/>
              <a:t>Saleha</a:t>
            </a:r>
            <a:r>
              <a:rPr lang="en-US" sz="4000" dirty="0" smtClean="0"/>
              <a:t> Durrani</a:t>
            </a:r>
            <a:br>
              <a:rPr lang="en-US" sz="4000" dirty="0" smtClean="0"/>
            </a:br>
            <a:r>
              <a:rPr lang="en-US" sz="4000" dirty="0" smtClean="0"/>
              <a:t>B.Sc. Electrical Engineering  from UET </a:t>
            </a:r>
            <a:r>
              <a:rPr lang="en-US" sz="4000" dirty="0" err="1" smtClean="0"/>
              <a:t>Pesh</a:t>
            </a:r>
            <a:r>
              <a:rPr lang="en-US" sz="4000" dirty="0" smtClean="0"/>
              <a:t>.  </a:t>
            </a:r>
            <a:br>
              <a:rPr lang="en-US" sz="4000" dirty="0" smtClean="0"/>
            </a:br>
            <a:r>
              <a:rPr lang="en-US" sz="4000" dirty="0" smtClean="0"/>
              <a:t>Masters in Communications  from UET </a:t>
            </a:r>
            <a:r>
              <a:rPr lang="en-US" sz="4000" dirty="0" err="1" smtClean="0"/>
              <a:t>Pesh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5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 type semiconductor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861035" cy="3977604"/>
          </a:xfrm>
        </p:spPr>
        <p:txBody>
          <a:bodyPr>
            <a:normAutofit/>
          </a:bodyPr>
          <a:lstStyle/>
          <a:p>
            <a:r>
              <a:rPr lang="en-US" dirty="0" smtClean="0"/>
              <a:t>To increase the number of conduction band electrons in intrinsic silicon, pentavalent impurity atoms are added.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Pentavalent</a:t>
            </a:r>
            <a:r>
              <a:rPr lang="en-US" b="1" u="sng" dirty="0" smtClean="0">
                <a:solidFill>
                  <a:srgbClr val="002060"/>
                </a:solidFill>
              </a:rPr>
              <a:t> Impurities</a:t>
            </a:r>
            <a:r>
              <a:rPr lang="en-US" u="sng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There are atoms with five valance electrons such as 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Arsenic (As),</a:t>
            </a:r>
          </a:p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Phosphorus (P), </a:t>
            </a:r>
          </a:p>
          <a:p>
            <a:r>
              <a:rPr lang="en-US" u="sng" dirty="0" err="1" smtClean="0">
                <a:solidFill>
                  <a:srgbClr val="002060"/>
                </a:solidFill>
              </a:rPr>
              <a:t>Bismith</a:t>
            </a:r>
            <a:r>
              <a:rPr lang="en-US" u="sng" dirty="0" smtClean="0">
                <a:solidFill>
                  <a:srgbClr val="002060"/>
                </a:solidFill>
              </a:rPr>
              <a:t>(B)</a:t>
            </a:r>
            <a:r>
              <a:rPr lang="en-US" u="sng" dirty="0"/>
              <a:t> </a:t>
            </a:r>
            <a:r>
              <a:rPr lang="en-US" u="sng" dirty="0" smtClean="0"/>
              <a:t>&amp;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Antimony (</a:t>
            </a:r>
            <a:r>
              <a:rPr lang="en-US" u="sng" dirty="0" err="1" smtClean="0">
                <a:solidFill>
                  <a:srgbClr val="FF0000"/>
                </a:solidFill>
              </a:rPr>
              <a:t>Sb</a:t>
            </a:r>
            <a:r>
              <a:rPr lang="en-US" u="sng" dirty="0" smtClean="0">
                <a:solidFill>
                  <a:srgbClr val="FF0000"/>
                </a:solidFill>
              </a:rPr>
              <a:t>).</a:t>
            </a:r>
          </a:p>
          <a:p>
            <a:r>
              <a:rPr lang="en-US" dirty="0" smtClean="0"/>
              <a:t>Each pentavalent atom ( here Antimony)  forms a covalent bond with four adjacent silicon atoms, leaving one extra electron ( conduction electron).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8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Penta</a:t>
            </a:r>
            <a:r>
              <a:rPr lang="en-US" dirty="0" smtClean="0"/>
              <a:t> </a:t>
            </a:r>
            <a:r>
              <a:rPr lang="en-US" dirty="0" err="1" smtClean="0"/>
              <a:t>valent</a:t>
            </a:r>
            <a:r>
              <a:rPr lang="en-US" dirty="0" smtClean="0"/>
              <a:t> Impurities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50772"/>
            <a:ext cx="8825659" cy="4610636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1.Arsenic (As),</a:t>
            </a:r>
          </a:p>
          <a:p>
            <a:endParaRPr lang="en-US" u="sng" dirty="0" smtClean="0">
              <a:solidFill>
                <a:srgbClr val="C00000"/>
              </a:solidFill>
            </a:endParaRPr>
          </a:p>
          <a:p>
            <a:endParaRPr lang="en-US" u="sng" dirty="0">
              <a:solidFill>
                <a:srgbClr val="C00000"/>
              </a:solidFill>
            </a:endParaRPr>
          </a:p>
          <a:p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2.Phosphorus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</a:rPr>
              <a:t>(P), </a:t>
            </a:r>
            <a:endParaRPr lang="en-US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u="sng" dirty="0" smtClean="0">
                <a:solidFill>
                  <a:srgbClr val="002060"/>
                </a:solidFill>
              </a:rPr>
              <a:t>3.Bismith (</a:t>
            </a:r>
            <a:r>
              <a:rPr lang="en-US" u="sng" dirty="0">
                <a:solidFill>
                  <a:srgbClr val="002060"/>
                </a:solidFill>
              </a:rPr>
              <a:t>B)</a:t>
            </a:r>
            <a:r>
              <a:rPr lang="en-US" u="sng" dirty="0"/>
              <a:t> </a:t>
            </a:r>
            <a:r>
              <a:rPr lang="en-US" u="sng" dirty="0" smtClean="0"/>
              <a:t>&amp;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 smtClean="0">
                <a:solidFill>
                  <a:srgbClr val="FF0000"/>
                </a:solidFill>
              </a:rPr>
              <a:t>4. Antimony </a:t>
            </a:r>
            <a:r>
              <a:rPr lang="en-US" u="sng" dirty="0">
                <a:solidFill>
                  <a:srgbClr val="FF0000"/>
                </a:solidFill>
              </a:rPr>
              <a:t>(</a:t>
            </a:r>
            <a:r>
              <a:rPr lang="en-US" u="sng" dirty="0" err="1">
                <a:solidFill>
                  <a:srgbClr val="FF0000"/>
                </a:solidFill>
              </a:rPr>
              <a:t>Sb</a:t>
            </a:r>
            <a:r>
              <a:rPr lang="en-US" u="sng" dirty="0">
                <a:solidFill>
                  <a:srgbClr val="FF0000"/>
                </a:solidFill>
              </a:rPr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806" y="1709701"/>
            <a:ext cx="1162587" cy="882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9393" y="1388772"/>
            <a:ext cx="2790825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5358" y="3463897"/>
            <a:ext cx="998581" cy="656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7446" y="3325791"/>
            <a:ext cx="1091031" cy="859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8475" y="3035322"/>
            <a:ext cx="1533525" cy="1231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6009" y="4553786"/>
            <a:ext cx="1170795" cy="811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476" y="4050963"/>
            <a:ext cx="1435244" cy="1572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869" y="5279286"/>
            <a:ext cx="1041131" cy="1482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9868" y="5623217"/>
            <a:ext cx="1031001" cy="1008472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560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097" y="1327150"/>
            <a:ext cx="4447266" cy="36462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456" y="2967976"/>
            <a:ext cx="6489545" cy="37032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4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Donor Atom: 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the </a:t>
            </a:r>
            <a:r>
              <a:rPr lang="en-US" dirty="0" err="1"/>
              <a:t>pentavalent</a:t>
            </a:r>
            <a:r>
              <a:rPr lang="en-US" dirty="0"/>
              <a:t> atom gives an extra </a:t>
            </a:r>
            <a:r>
              <a:rPr lang="en-US" dirty="0" smtClean="0"/>
              <a:t>electron therefore </a:t>
            </a:r>
            <a:r>
              <a:rPr lang="en-US" dirty="0"/>
              <a:t>it is called donor atom.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8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type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Minority Carriers</a:t>
            </a:r>
            <a:r>
              <a:rPr lang="en-US" dirty="0" smtClean="0"/>
              <a:t>: Holes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Majority Carriers</a:t>
            </a:r>
            <a:r>
              <a:rPr lang="en-US" dirty="0" smtClean="0"/>
              <a:t>: Electrons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5661" y="2931460"/>
            <a:ext cx="5062807" cy="37236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32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type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719367" cy="4119272"/>
          </a:xfrm>
        </p:spPr>
        <p:txBody>
          <a:bodyPr>
            <a:normAutofit/>
          </a:bodyPr>
          <a:lstStyle/>
          <a:p>
            <a:r>
              <a:rPr lang="en-US" dirty="0"/>
              <a:t>To increase the number of </a:t>
            </a:r>
            <a:r>
              <a:rPr lang="en-US" dirty="0" smtClean="0"/>
              <a:t>holes </a:t>
            </a:r>
            <a:r>
              <a:rPr lang="en-US" dirty="0"/>
              <a:t>in intrinsic silicon, </a:t>
            </a:r>
            <a:r>
              <a:rPr lang="en-US" dirty="0" smtClean="0"/>
              <a:t>trivalent </a:t>
            </a:r>
            <a:r>
              <a:rPr lang="en-US" dirty="0"/>
              <a:t>impurity atoms are </a:t>
            </a:r>
            <a:r>
              <a:rPr lang="en-US" dirty="0" smtClean="0"/>
              <a:t>added (doped) to the pure silicon atoms.</a:t>
            </a:r>
            <a:endParaRPr lang="en-US" dirty="0"/>
          </a:p>
          <a:p>
            <a:r>
              <a:rPr lang="en-US" b="1" dirty="0" err="1" smtClean="0">
                <a:solidFill>
                  <a:srgbClr val="0070C0"/>
                </a:solidFill>
              </a:rPr>
              <a:t>Trivalant</a:t>
            </a:r>
            <a:r>
              <a:rPr lang="en-US" b="1" dirty="0" smtClean="0">
                <a:solidFill>
                  <a:srgbClr val="0070C0"/>
                </a:solidFill>
              </a:rPr>
              <a:t> Impurities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There </a:t>
            </a:r>
            <a:r>
              <a:rPr lang="en-US" dirty="0"/>
              <a:t>are atoms with </a:t>
            </a:r>
            <a:r>
              <a:rPr lang="en-US" b="1" dirty="0" smtClean="0">
                <a:solidFill>
                  <a:srgbClr val="00B050"/>
                </a:solidFill>
              </a:rPr>
              <a:t>three </a:t>
            </a:r>
            <a:r>
              <a:rPr lang="en-US" b="1" dirty="0">
                <a:solidFill>
                  <a:srgbClr val="00B050"/>
                </a:solidFill>
              </a:rPr>
              <a:t>valance electrons </a:t>
            </a:r>
            <a:r>
              <a:rPr lang="en-US" dirty="0"/>
              <a:t>such </a:t>
            </a:r>
            <a:r>
              <a:rPr lang="en-US" dirty="0" smtClean="0"/>
              <a:t>as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Boron (B),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Indium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(In)</a:t>
            </a:r>
            <a:r>
              <a:rPr lang="en-US" dirty="0"/>
              <a:t>  &amp;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Gallium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Ga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en-US" dirty="0" smtClean="0"/>
              <a:t>Each trivalent </a:t>
            </a:r>
            <a:r>
              <a:rPr lang="en-US" dirty="0"/>
              <a:t>atom ( here </a:t>
            </a:r>
            <a:r>
              <a:rPr lang="en-US" dirty="0" smtClean="0"/>
              <a:t>Boron))  </a:t>
            </a:r>
            <a:r>
              <a:rPr lang="en-US" dirty="0"/>
              <a:t>forms a covalent bond with </a:t>
            </a:r>
            <a:r>
              <a:rPr lang="en-US" dirty="0" smtClean="0"/>
              <a:t>three adjacent </a:t>
            </a:r>
            <a:r>
              <a:rPr lang="en-US" dirty="0"/>
              <a:t>silicon atoms, leaving one extra </a:t>
            </a:r>
            <a:r>
              <a:rPr lang="en-US" dirty="0" smtClean="0"/>
              <a:t>hole.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3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Trivalent Impurities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11" y="2279561"/>
            <a:ext cx="11925689" cy="444321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Boron (B),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Indium (In)</a:t>
            </a:r>
            <a:r>
              <a:rPr lang="en-US" dirty="0"/>
              <a:t>  </a:t>
            </a:r>
            <a:r>
              <a:rPr lang="en-US" dirty="0" smtClean="0"/>
              <a:t>&amp;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Gallium (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Ga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6919" y="1046378"/>
            <a:ext cx="2005081" cy="1867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1525" y="1496031"/>
            <a:ext cx="1055397" cy="968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7454" y="3278243"/>
            <a:ext cx="11176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331" y="2850607"/>
            <a:ext cx="2143125" cy="1693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626" y="5141789"/>
            <a:ext cx="2619374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7252" y="5341647"/>
            <a:ext cx="1095374" cy="138112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5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54" y="648684"/>
            <a:ext cx="3177159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886" y="2356835"/>
            <a:ext cx="5314949" cy="504851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0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Acceptor Atom</a:t>
            </a:r>
            <a:r>
              <a:rPr lang="en-US" dirty="0"/>
              <a:t>: </a:t>
            </a:r>
          </a:p>
          <a:p>
            <a:r>
              <a:rPr lang="en-US" dirty="0"/>
              <a:t>As the trivalent atom takes an electron (creates a hole), it is often referred to as acceptor atom.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38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883" y="862885"/>
            <a:ext cx="8157579" cy="533076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09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2099733"/>
            <a:ext cx="9560268" cy="2677648"/>
          </a:xfrm>
        </p:spPr>
        <p:txBody>
          <a:bodyPr/>
          <a:lstStyle/>
          <a:p>
            <a:r>
              <a:rPr lang="en-US" dirty="0" smtClean="0"/>
              <a:t>Subject: Electronic Devices.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Lecture # </a:t>
            </a:r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74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 type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Minority Carriers</a:t>
            </a:r>
            <a:r>
              <a:rPr lang="en-US" dirty="0" smtClean="0"/>
              <a:t>:  Holes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Majority Carriers</a:t>
            </a:r>
            <a:r>
              <a:rPr lang="en-US" dirty="0" smtClean="0"/>
              <a:t>: Electrons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366" y="2603500"/>
            <a:ext cx="4356846" cy="34642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14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9708" y="2305318"/>
            <a:ext cx="6787166" cy="44238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23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793" y="540913"/>
            <a:ext cx="10058402" cy="61432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69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82" y="973668"/>
            <a:ext cx="9517486" cy="598092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8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ion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is an </a:t>
            </a:r>
            <a:r>
              <a:rPr lang="en-US" u="sng" dirty="0"/>
              <a:t>atom</a:t>
            </a:r>
            <a:r>
              <a:rPr lang="en-US" dirty="0"/>
              <a:t> or a </a:t>
            </a:r>
            <a:r>
              <a:rPr lang="en-US" u="sng" dirty="0"/>
              <a:t>molecule</a:t>
            </a:r>
            <a:r>
              <a:rPr lang="en-US" dirty="0"/>
              <a:t> in which the total number of </a:t>
            </a:r>
            <a:r>
              <a:rPr lang="en-US" u="sng" dirty="0"/>
              <a:t>electrons</a:t>
            </a:r>
            <a:r>
              <a:rPr lang="en-US" dirty="0"/>
              <a:t> is not equal to the total number of </a:t>
            </a:r>
            <a:r>
              <a:rPr lang="en-US" u="sng" dirty="0" smtClean="0"/>
              <a:t>protons, </a:t>
            </a:r>
            <a:r>
              <a:rPr lang="en-US" dirty="0" smtClean="0"/>
              <a:t>giving </a:t>
            </a:r>
            <a:r>
              <a:rPr lang="en-US" dirty="0"/>
              <a:t>the atom or molecule a net positive or negative </a:t>
            </a:r>
            <a:r>
              <a:rPr lang="en-US" u="sng" dirty="0"/>
              <a:t>electrical charge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650" y="4311650"/>
            <a:ext cx="5420309" cy="211449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3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5686223"/>
              </p:ext>
            </p:extLst>
          </p:nvPr>
        </p:nvGraphicFramePr>
        <p:xfrm>
          <a:off x="1312712" y="4018371"/>
          <a:ext cx="8761413" cy="2286000"/>
        </p:xfrm>
        <a:graphic>
          <a:graphicData uri="http://schemas.openxmlformats.org/drawingml/2006/table">
            <a:tbl>
              <a:tblPr/>
              <a:tblGrid>
                <a:gridCol w="3602089"/>
                <a:gridCol w="5159324"/>
              </a:tblGrid>
              <a:tr h="2286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synonyms:</a:t>
                      </a:r>
                    </a:p>
                  </a:txBody>
                  <a:tcPr marR="285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join,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joint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intersection, link, bond, weld, seam, coupling, connection, union, juncture;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44486" y="2903428"/>
            <a:ext cx="832236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lang="en-US" sz="2000" dirty="0" smtClean="0"/>
              <a:t>Junction is 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point where two or more things are joined.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Example: "the junction of the two rivers"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2712" y="5347532"/>
            <a:ext cx="10363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sz="2000" dirty="0" smtClean="0"/>
              <a:t>. In electronics ,</a:t>
            </a:r>
            <a:r>
              <a:rPr lang="en-US" sz="2000" u="sng" dirty="0" smtClean="0"/>
              <a:t>junction is a </a:t>
            </a:r>
            <a:r>
              <a:rPr lang="en-US" sz="2000" u="sng" dirty="0"/>
              <a:t>region of transition in a semiconductor </a:t>
            </a:r>
            <a:r>
              <a:rPr lang="en-US" sz="2000" u="sng" dirty="0" smtClean="0"/>
              <a:t>between</a:t>
            </a:r>
          </a:p>
          <a:p>
            <a:r>
              <a:rPr lang="en-US" sz="2000" u="sng" dirty="0" smtClean="0"/>
              <a:t> </a:t>
            </a:r>
            <a:r>
              <a:rPr lang="en-US" sz="2000" u="sng" dirty="0"/>
              <a:t>a part where conduction is mainly by electrons and a part where it is </a:t>
            </a:r>
            <a:r>
              <a:rPr lang="en-US" sz="2000" u="sng" dirty="0" smtClean="0"/>
              <a:t>mainly</a:t>
            </a:r>
          </a:p>
          <a:p>
            <a:r>
              <a:rPr lang="en-US" sz="2000" u="sng" dirty="0" smtClean="0"/>
              <a:t> </a:t>
            </a:r>
            <a:r>
              <a:rPr lang="en-US" sz="2000" u="sng" dirty="0"/>
              <a:t>by holes.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250" y="536156"/>
            <a:ext cx="5677248" cy="1833556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83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PN junction: </a:t>
            </a:r>
            <a:r>
              <a:rPr lang="en-US" dirty="0" smtClean="0"/>
              <a:t>If a piece of silicon is doped so that one part is n-type and the other part is p-type, a </a:t>
            </a:r>
            <a:r>
              <a:rPr lang="en-US" dirty="0" err="1" smtClean="0"/>
              <a:t>pn</a:t>
            </a:r>
            <a:r>
              <a:rPr lang="en-US" dirty="0" smtClean="0"/>
              <a:t> junction forms at the boundary between the two regions and a diode is created.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5402" y="3651660"/>
            <a:ext cx="5504763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2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Depletion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Process:</a:t>
            </a:r>
            <a:r>
              <a:rPr lang="en-US" u="sng" dirty="0" smtClean="0"/>
              <a:t> </a:t>
            </a:r>
            <a:r>
              <a:rPr lang="en-US" dirty="0" smtClean="0"/>
              <a:t>At the instinct of </a:t>
            </a:r>
            <a:r>
              <a:rPr lang="en-US" dirty="0" err="1" smtClean="0"/>
              <a:t>pn</a:t>
            </a:r>
            <a:r>
              <a:rPr lang="en-US" dirty="0" smtClean="0"/>
              <a:t> junction formation, the free electrons near the junction in n region begin to </a:t>
            </a:r>
            <a:r>
              <a:rPr lang="en-US" b="1" dirty="0" smtClean="0"/>
              <a:t>defuse</a:t>
            </a:r>
            <a:r>
              <a:rPr lang="en-US" dirty="0" smtClean="0"/>
              <a:t> </a:t>
            </a:r>
            <a:r>
              <a:rPr lang="en-US" u="sng" dirty="0" smtClean="0"/>
              <a:t>across the junction </a:t>
            </a:r>
            <a:r>
              <a:rPr lang="en-US" dirty="0" smtClean="0"/>
              <a:t>into the p region where they combine with holes near the junction.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279" y="3886465"/>
            <a:ext cx="6114286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08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98" y="1205489"/>
            <a:ext cx="8885673" cy="51126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61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4792" y="1775013"/>
            <a:ext cx="6567749" cy="47333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40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46" y="2461833"/>
            <a:ext cx="8825659" cy="3416300"/>
          </a:xfrm>
        </p:spPr>
        <p:txBody>
          <a:bodyPr/>
          <a:lstStyle/>
          <a:p>
            <a:r>
              <a:rPr lang="en-US" b="1" u="sng" dirty="0" smtClean="0"/>
              <a:t>Valance band</a:t>
            </a:r>
            <a:r>
              <a:rPr lang="en-US" b="1" dirty="0" smtClean="0"/>
              <a:t> </a:t>
            </a:r>
            <a:r>
              <a:rPr lang="en-US" dirty="0" smtClean="0"/>
              <a:t>of an atom represents a band of energy levels and the valance electrons are confined to that band.</a:t>
            </a:r>
          </a:p>
          <a:p>
            <a:r>
              <a:rPr lang="en-US" b="1" u="sng" dirty="0" smtClean="0"/>
              <a:t>Free Electrons</a:t>
            </a:r>
            <a:r>
              <a:rPr lang="en-US" dirty="0" smtClean="0"/>
              <a:t>: “ When an electron acquires additional energy it leaves the valance shell and becomes a free electron (and exists in what is known as </a:t>
            </a:r>
            <a:r>
              <a:rPr lang="en-US" b="1" dirty="0" smtClean="0"/>
              <a:t>conduction band</a:t>
            </a:r>
            <a:r>
              <a:rPr lang="en-US" dirty="0" smtClean="0"/>
              <a:t>.) </a:t>
            </a:r>
          </a:p>
          <a:p>
            <a:r>
              <a:rPr lang="en-US" b="1" u="sng" dirty="0" smtClean="0"/>
              <a:t>Band Gap</a:t>
            </a:r>
            <a:r>
              <a:rPr lang="en-US" dirty="0" smtClean="0"/>
              <a:t>: “ The difference in energy between the valance band and the conduction band is called the </a:t>
            </a:r>
            <a:r>
              <a:rPr lang="en-US" b="1" dirty="0" smtClean="0"/>
              <a:t>Energy gap </a:t>
            </a:r>
            <a:r>
              <a:rPr lang="en-US" dirty="0" smtClean="0"/>
              <a:t>or the </a:t>
            </a:r>
            <a:r>
              <a:rPr lang="en-US" b="1" dirty="0" smtClean="0"/>
              <a:t>Band gap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4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Potential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035" y="3092825"/>
            <a:ext cx="5754091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6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Electron current</a:t>
            </a:r>
          </a:p>
          <a:p>
            <a:r>
              <a:rPr lang="en-US" dirty="0" smtClean="0"/>
              <a:t>2. Conventional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3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Electron flow &amp; Electron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flow of electrons is </a:t>
            </a:r>
            <a:r>
              <a:rPr lang="en-US" dirty="0" smtClean="0"/>
              <a:t>termed as </a:t>
            </a:r>
            <a:r>
              <a:rPr lang="en-US" b="1" dirty="0"/>
              <a:t>electron current</a:t>
            </a:r>
            <a:r>
              <a:rPr lang="en-US" dirty="0"/>
              <a:t>. Electrons flow from the negative terminal to the positive</a:t>
            </a:r>
            <a:r>
              <a:rPr lang="en-US" dirty="0" smtClean="0"/>
              <a:t>.</a:t>
            </a:r>
          </a:p>
          <a:p>
            <a:r>
              <a:rPr lang="en-US" b="1" dirty="0"/>
              <a:t>Electron Flow</a:t>
            </a:r>
            <a:r>
              <a:rPr lang="en-US" dirty="0"/>
              <a:t> is what actually happens and electrons flow out of the negative terminal, through the circuit and into the positive terminal of the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04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Conventional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current, or in other words the standard current, is measured in the opposite direction of the flow of the negative charges (i.e. </a:t>
            </a:r>
            <a:r>
              <a:rPr lang="en-US"/>
              <a:t>electrons).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5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Biasing, in general, refers to the application of DC voltage across the terminals of device to establish certain operating condition for the device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Speaking </a:t>
            </a:r>
            <a:r>
              <a:rPr lang="en-US" dirty="0"/>
              <a:t>of diode biasing in simple language, it simply means that external voltage is applied across the two terminals of the diode. Diode biasing can be done in two different </a:t>
            </a:r>
            <a:r>
              <a:rPr lang="en-US" dirty="0" smtClean="0"/>
              <a:t>ways.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4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 the positive terminal of the battery is connected to the p-type material and the negative terminal of the battery is connected to the n-type material, such a connection is called forward bias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74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339" y="625938"/>
            <a:ext cx="9247029" cy="588433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5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 the positive terminal of the battery is connected to n-type material and the negative terminal of the  battery is connected to p-type material, such a connection is called reverse bias.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3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Bias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1560" y="2595283"/>
            <a:ext cx="8124809" cy="45271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07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084" y="1949824"/>
            <a:ext cx="6242190" cy="4571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4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Bands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180" y="2665727"/>
            <a:ext cx="6409957" cy="329184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34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Junction Transistor (BJT)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 Bipolar Junction Transistor is a specially constructed , three terminal semiconductor device  containing two </a:t>
            </a:r>
            <a:r>
              <a:rPr lang="en-US" dirty="0" err="1" smtClean="0"/>
              <a:t>pn</a:t>
            </a:r>
            <a:r>
              <a:rPr lang="en-US" dirty="0" smtClean="0"/>
              <a:t> junctions”.</a:t>
            </a:r>
          </a:p>
          <a:p>
            <a:pPr marL="0" indent="0">
              <a:buNone/>
            </a:pPr>
            <a:r>
              <a:rPr lang="en-US" dirty="0" smtClean="0"/>
              <a:t>  A transistor has three doped regions</a:t>
            </a:r>
          </a:p>
          <a:p>
            <a:pPr>
              <a:buAutoNum type="arabicPeriod"/>
            </a:pPr>
            <a:r>
              <a:rPr lang="en-US" dirty="0" smtClean="0"/>
              <a:t>Emitter</a:t>
            </a:r>
          </a:p>
          <a:p>
            <a:pPr>
              <a:buAutoNum type="arabicPeriod"/>
            </a:pPr>
            <a:r>
              <a:rPr lang="en-US" dirty="0" smtClean="0"/>
              <a:t>Base</a:t>
            </a:r>
          </a:p>
          <a:p>
            <a:pPr>
              <a:buAutoNum type="arabicPeriod"/>
            </a:pPr>
            <a:r>
              <a:rPr lang="en-US" dirty="0" smtClean="0"/>
              <a:t>Collector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Doping Levels:   </a:t>
            </a:r>
            <a:r>
              <a:rPr lang="en-US" dirty="0" smtClean="0"/>
              <a:t>Emitter is heavily doped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Collector is intermediate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Base is lightly doped</a:t>
            </a:r>
          </a:p>
          <a:p>
            <a:r>
              <a:rPr lang="en-US" dirty="0" smtClean="0"/>
              <a:t>                         Emitter &lt; Collector &lt; 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7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BJTs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NPN Transistor</a:t>
            </a:r>
          </a:p>
          <a:p>
            <a:r>
              <a:rPr lang="en-US" dirty="0" smtClean="0"/>
              <a:t>2. PNP Transistor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49" y="2976563"/>
            <a:ext cx="5058617" cy="23484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27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NPN Transistor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 type material is sandwiched between two n type materials it is referred to as NPN transistor.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3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NPN Transistor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012" y="2433918"/>
            <a:ext cx="5452457" cy="365722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55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548" y="2662518"/>
            <a:ext cx="7137820" cy="38593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11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Emitter Base junction</a:t>
            </a:r>
            <a:r>
              <a:rPr lang="en-US" dirty="0" smtClean="0"/>
              <a:t>: Forward Biased</a:t>
            </a:r>
          </a:p>
          <a:p>
            <a:r>
              <a:rPr lang="en-US" b="1" dirty="0" smtClean="0"/>
              <a:t>Collector Base junction</a:t>
            </a:r>
            <a:r>
              <a:rPr lang="en-US" dirty="0" smtClean="0"/>
              <a:t>: Reverse Biased</a:t>
            </a:r>
          </a:p>
          <a:p>
            <a:r>
              <a:rPr lang="en-US" dirty="0" smtClean="0"/>
              <a:t>NPN Transistor is like two back to back Diodes:</a:t>
            </a:r>
          </a:p>
          <a:p>
            <a:r>
              <a:rPr lang="en-US" dirty="0" smtClean="0"/>
              <a:t>1.Emitter Base Diode or Emitter Diode</a:t>
            </a:r>
          </a:p>
          <a:p>
            <a:r>
              <a:rPr lang="en-US" dirty="0" smtClean="0"/>
              <a:t>2.Collector Base Diode or Collector Diode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71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for Emitter Current: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 for Emitter Current:</a:t>
            </a:r>
          </a:p>
          <a:p>
            <a:r>
              <a:rPr lang="en-US" dirty="0" smtClean="0"/>
              <a:t>I</a:t>
            </a:r>
            <a:r>
              <a:rPr lang="en-US" sz="1100" dirty="0" smtClean="0"/>
              <a:t>E </a:t>
            </a:r>
            <a:r>
              <a:rPr lang="en-US" dirty="0" smtClean="0"/>
              <a:t>= I</a:t>
            </a:r>
            <a:r>
              <a:rPr lang="en-US" sz="1100" dirty="0" smtClean="0"/>
              <a:t>C</a:t>
            </a:r>
            <a:r>
              <a:rPr lang="en-US" dirty="0" smtClean="0"/>
              <a:t> + I</a:t>
            </a:r>
            <a:r>
              <a:rPr lang="en-US" sz="1100" dirty="0" smtClean="0"/>
              <a:t>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0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576606"/>
            <a:ext cx="8825659" cy="3416300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Emitter Base Junction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Forward Biased </a:t>
            </a:r>
            <a:r>
              <a:rPr lang="en-US" b="1" dirty="0" smtClean="0">
                <a:solidFill>
                  <a:srgbClr val="00B050"/>
                </a:solidFill>
              </a:rPr>
              <a:t>(by applying V</a:t>
            </a:r>
            <a:r>
              <a:rPr lang="en-US" sz="1200" b="1" dirty="0" smtClean="0">
                <a:solidFill>
                  <a:srgbClr val="00B050"/>
                </a:solidFill>
              </a:rPr>
              <a:t>EE</a:t>
            </a:r>
            <a:r>
              <a:rPr lang="en-US" b="1" dirty="0" smtClean="0">
                <a:solidFill>
                  <a:srgbClr val="00B050"/>
                </a:solidFill>
              </a:rPr>
              <a:t>) </a:t>
            </a:r>
          </a:p>
          <a:p>
            <a:r>
              <a:rPr lang="en-US" dirty="0"/>
              <a:t> </a:t>
            </a:r>
            <a:r>
              <a:rPr lang="en-US" dirty="0" smtClean="0"/>
              <a:t>Majority Carrier Diffusion ( electrons of n type material)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Collector Base Junction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dirty="0" smtClean="0"/>
              <a:t>Reverse Biased (</a:t>
            </a:r>
            <a:r>
              <a:rPr lang="en-US" b="1" dirty="0" smtClean="0">
                <a:solidFill>
                  <a:srgbClr val="0070C0"/>
                </a:solidFill>
              </a:rPr>
              <a:t>by applying V</a:t>
            </a:r>
            <a:r>
              <a:rPr lang="en-US" sz="1200" b="1" dirty="0" smtClean="0">
                <a:solidFill>
                  <a:srgbClr val="0070C0"/>
                </a:solidFill>
              </a:rPr>
              <a:t>CC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dirty="0" smtClean="0"/>
              <a:t>Minority carrier diffusion (holes of p type base)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40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PNP Transistor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n type material is sandwiched between two p type materials it is called </a:t>
            </a:r>
            <a:r>
              <a:rPr lang="en-US" dirty="0" err="1" smtClean="0"/>
              <a:t>pnp</a:t>
            </a:r>
            <a:r>
              <a:rPr lang="en-US" dirty="0" smtClean="0"/>
              <a:t> </a:t>
            </a:r>
            <a:r>
              <a:rPr lang="en-US" dirty="0" err="1" smtClean="0"/>
              <a:t>transister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449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883" y="2380130"/>
            <a:ext cx="8901954" cy="414169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1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Structures                    Symbols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955" y="2183905"/>
            <a:ext cx="8068235" cy="424379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93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 2. Date: 11</a:t>
            </a:r>
            <a:r>
              <a:rPr lang="en-US" baseline="30000" dirty="0" smtClean="0"/>
              <a:t>th</a:t>
            </a:r>
            <a:r>
              <a:rPr lang="en-US" dirty="0" smtClean="0"/>
              <a:t> March.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Q1.a) Draw the circuit diagrams of forward &amp; reverse bias circuits of a simple </a:t>
            </a:r>
            <a:r>
              <a:rPr lang="en-US" dirty="0" err="1" smtClean="0"/>
              <a:t>pn</a:t>
            </a:r>
            <a:r>
              <a:rPr lang="en-US" dirty="0" smtClean="0"/>
              <a:t> junction diode.</a:t>
            </a:r>
          </a:p>
          <a:p>
            <a:pPr marL="0" indent="0">
              <a:buNone/>
            </a:pPr>
            <a:r>
              <a:rPr lang="en-US" dirty="0" smtClean="0"/>
              <a:t>    b) What are the four differences between them (forward &amp; reverse bias)?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c) What is depletion region?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en-US" dirty="0" smtClean="0"/>
              <a:t>   Q 2. Compare the thickness levels of emitter, base and collector of a BJT.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5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Next class </a:t>
            </a:r>
            <a:r>
              <a:rPr lang="en-US" smtClean="0"/>
              <a:t>there will be a quiz!!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85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14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covalent bond</a:t>
            </a:r>
            <a:r>
              <a:rPr lang="en-US" dirty="0"/>
              <a:t>, also called a molecular </a:t>
            </a:r>
            <a:r>
              <a:rPr lang="en-US" b="1" dirty="0"/>
              <a:t>bond</a:t>
            </a:r>
            <a:r>
              <a:rPr lang="en-US" dirty="0"/>
              <a:t>, is a chemical </a:t>
            </a:r>
            <a:r>
              <a:rPr lang="en-US" b="1" dirty="0"/>
              <a:t>bond</a:t>
            </a:r>
            <a:r>
              <a:rPr lang="en-US" dirty="0"/>
              <a:t> that involves the sharing of electron pairs between atoms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These electron pairs are known as shared pairs or </a:t>
            </a:r>
            <a:r>
              <a:rPr lang="en-US" b="1" dirty="0"/>
              <a:t>bonding</a:t>
            </a:r>
            <a:r>
              <a:rPr lang="en-US" dirty="0"/>
              <a:t> pairs, and the stable balance of attractive and repulsive forces between atoms, when they share electrons, is known as </a:t>
            </a:r>
            <a:r>
              <a:rPr lang="en-US" b="1" dirty="0"/>
              <a:t>covalent bonding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6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 is the major resource of silicon!!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54" y="3424237"/>
            <a:ext cx="5194747" cy="3433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9070" y="2383666"/>
            <a:ext cx="6435143" cy="4474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77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093" y="3245972"/>
            <a:ext cx="4868908" cy="3612029"/>
          </a:xfrm>
        </p:spPr>
      </p:pic>
      <p:sp>
        <p:nvSpPr>
          <p:cNvPr id="3" name="TextBox 2"/>
          <p:cNvSpPr txBox="1"/>
          <p:nvPr/>
        </p:nvSpPr>
        <p:spPr>
          <a:xfrm>
            <a:off x="726142" y="2864225"/>
            <a:ext cx="6320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an element with four electrons in its valance shell, so it is called tetravalent.</a:t>
            </a:r>
          </a:p>
          <a:p>
            <a:r>
              <a:rPr lang="en-US" dirty="0" smtClean="0"/>
              <a:t>Each valance electron forms a ‘Covalent bond’ with the neighboring valance electron of Silicon.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2195</TotalTime>
  <Words>1413</Words>
  <Application>Microsoft Office PowerPoint</Application>
  <PresentationFormat>Custom</PresentationFormat>
  <Paragraphs>225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Ion Boardroom</vt:lpstr>
      <vt:lpstr>Slide 1</vt:lpstr>
      <vt:lpstr>Intro: Engr. Saleha Durrani B.Sc. Electrical Engineering  from UET Pesh.   Masters in Communications  from UET Pesh.</vt:lpstr>
      <vt:lpstr>Subject: Electronic Devices.   Lecture # 2.</vt:lpstr>
      <vt:lpstr>Energy Bands</vt:lpstr>
      <vt:lpstr>Energy Bands</vt:lpstr>
      <vt:lpstr>Slide 6</vt:lpstr>
      <vt:lpstr>Covalent Bond</vt:lpstr>
      <vt:lpstr>Silicon</vt:lpstr>
      <vt:lpstr>Silicon</vt:lpstr>
      <vt:lpstr>Slide 10</vt:lpstr>
      <vt:lpstr>Germanium</vt:lpstr>
      <vt:lpstr>Slide 12</vt:lpstr>
      <vt:lpstr>Slide 13</vt:lpstr>
      <vt:lpstr>Intrinsic Semiconductors </vt:lpstr>
      <vt:lpstr>Doping a Semiconductor</vt:lpstr>
      <vt:lpstr>Extrinsic Semiconductors</vt:lpstr>
      <vt:lpstr>Slide 17</vt:lpstr>
      <vt:lpstr>Dopant</vt:lpstr>
      <vt:lpstr>Types of Extrinsic(Impure) Semiconductor Materials</vt:lpstr>
      <vt:lpstr>N type semiconductor</vt:lpstr>
      <vt:lpstr>Penta valent Impurities</vt:lpstr>
      <vt:lpstr>Slide 22</vt:lpstr>
      <vt:lpstr>Donor Atom:  </vt:lpstr>
      <vt:lpstr>N type material</vt:lpstr>
      <vt:lpstr>P type material</vt:lpstr>
      <vt:lpstr>Trivalent Impurities</vt:lpstr>
      <vt:lpstr>Slide 27</vt:lpstr>
      <vt:lpstr>Slide 28</vt:lpstr>
      <vt:lpstr>Slide 29</vt:lpstr>
      <vt:lpstr>p type material</vt:lpstr>
      <vt:lpstr>Slide 31</vt:lpstr>
      <vt:lpstr>Slide 32</vt:lpstr>
      <vt:lpstr>Slide 33</vt:lpstr>
      <vt:lpstr>Ions</vt:lpstr>
      <vt:lpstr>Slide 35</vt:lpstr>
      <vt:lpstr>Diode</vt:lpstr>
      <vt:lpstr>Formation of Depletion Region</vt:lpstr>
      <vt:lpstr>Slide 38</vt:lpstr>
      <vt:lpstr>Forward Bias</vt:lpstr>
      <vt:lpstr>Barrier Potential</vt:lpstr>
      <vt:lpstr>Types of Currents</vt:lpstr>
      <vt:lpstr>1. Electron flow &amp; Electron Current</vt:lpstr>
      <vt:lpstr>2. Conventional Current</vt:lpstr>
      <vt:lpstr>Biasing</vt:lpstr>
      <vt:lpstr>Forward Bias</vt:lpstr>
      <vt:lpstr>Slide 46</vt:lpstr>
      <vt:lpstr>Reverse Bias</vt:lpstr>
      <vt:lpstr>Reverse Bias</vt:lpstr>
      <vt:lpstr>Slide 49</vt:lpstr>
      <vt:lpstr>Bipolar Junction Transistor (BJT)</vt:lpstr>
      <vt:lpstr>Slide 51</vt:lpstr>
      <vt:lpstr>Two Types of BJTs</vt:lpstr>
      <vt:lpstr>NPN Transistor </vt:lpstr>
      <vt:lpstr>NPN Transistor</vt:lpstr>
      <vt:lpstr>Slide 55</vt:lpstr>
      <vt:lpstr>Slide 56</vt:lpstr>
      <vt:lpstr>Formula for Emitter Current: </vt:lpstr>
      <vt:lpstr>Slide 58</vt:lpstr>
      <vt:lpstr>PNP Transistor</vt:lpstr>
      <vt:lpstr>      Structures                    Symbols</vt:lpstr>
      <vt:lpstr>Assignment # 2. Date: 11th March. 2018</vt:lpstr>
      <vt:lpstr>Quiz # 1.</vt:lpstr>
      <vt:lpstr>Slide 63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Durrani</dc:creator>
  <cp:lastModifiedBy>Administrator</cp:lastModifiedBy>
  <cp:revision>83</cp:revision>
  <dcterms:created xsi:type="dcterms:W3CDTF">2016-02-18T06:47:03Z</dcterms:created>
  <dcterms:modified xsi:type="dcterms:W3CDTF">2019-02-24T10:22:46Z</dcterms:modified>
</cp:coreProperties>
</file>