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82" r:id="rId3"/>
    <p:sldId id="283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  <p:sldId id="302" r:id="rId22"/>
    <p:sldId id="303" r:id="rId23"/>
    <p:sldId id="304" r:id="rId24"/>
    <p:sldId id="305" r:id="rId25"/>
    <p:sldId id="306" r:id="rId26"/>
    <p:sldId id="307" r:id="rId27"/>
    <p:sldId id="308" r:id="rId28"/>
    <p:sldId id="309" r:id="rId29"/>
    <p:sldId id="310" r:id="rId30"/>
    <p:sldId id="311" r:id="rId31"/>
    <p:sldId id="312" r:id="rId32"/>
    <p:sldId id="313" r:id="rId33"/>
    <p:sldId id="314" r:id="rId34"/>
    <p:sldId id="315" r:id="rId35"/>
    <p:sldId id="316" r:id="rId36"/>
    <p:sldId id="317" r:id="rId3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92"/>
    <a:srgbClr val="008E40"/>
    <a:srgbClr val="BCB800"/>
    <a:srgbClr val="032705"/>
    <a:srgbClr val="0E02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416" autoAdjust="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4ADB1-9856-48C9-89DD-0CDA437D1ED4}" type="datetimeFigureOut">
              <a:rPr lang="en-US" smtClean="0"/>
              <a:pPr/>
              <a:t>10/23/2020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EDC72-4B92-43C6-9389-DCB1C65D66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55959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2BA7CFD-6381-40C1-8543-144149D57740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u="sng" dirty="0" smtClean="0"/>
              <a:t>gratuitous (to do something without a good reason)</a:t>
            </a:r>
            <a:endParaRPr lang="en-US" dirty="0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D4C1AB-B4EB-4424-B203-EF11B4C93536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Enthusiasm is your</a:t>
            </a:r>
            <a:r>
              <a:rPr lang="en-US" baseline="0" dirty="0" smtClean="0"/>
              <a:t> </a:t>
            </a:r>
            <a:r>
              <a:rPr lang="en-US" dirty="0" smtClean="0"/>
              <a:t>attitude towards everything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EDC72-4B92-43C6-9389-DCB1C65D662F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Faint of heart (someone who</a:t>
            </a:r>
            <a:r>
              <a:rPr lang="en-US" baseline="0" dirty="0" smtClean="0"/>
              <a:t> afraid of to accept new challenges</a:t>
            </a:r>
            <a:r>
              <a:rPr lang="en-US" dirty="0" smtClean="0"/>
              <a:t> 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EDC72-4B92-43C6-9389-DCB1C65D662F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Moral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standards of </a:t>
            </a:r>
            <a:r>
              <a:rPr lang="en-US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behaviour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; principles of right and wrong.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EDC72-4B92-43C6-9389-DCB1C65D662F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solidFill>
                  <a:srgbClr val="00539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rgbClr val="0070C0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0" y="6416675"/>
            <a:ext cx="2133600" cy="365125"/>
          </a:xfrm>
        </p:spPr>
        <p:txBody>
          <a:bodyPr/>
          <a:lstStyle/>
          <a:p>
            <a:pPr algn="ctr"/>
            <a:fld id="{BB2FDC47-7FED-4F80-BD0E-F60EF9774D34}" type="slidenum">
              <a:rPr lang="en-US" smtClean="0"/>
              <a:pPr algn="ctr"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381000" y="381000"/>
            <a:ext cx="5715000" cy="914400"/>
            <a:chOff x="762000" y="381000"/>
            <a:chExt cx="5715000" cy="914400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762000" y="381000"/>
              <a:ext cx="5715000" cy="0"/>
            </a:xfrm>
            <a:prstGeom prst="line">
              <a:avLst/>
            </a:prstGeom>
            <a:ln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762000" y="1295400"/>
              <a:ext cx="5715000" cy="0"/>
            </a:xfrm>
            <a:prstGeom prst="line">
              <a:avLst/>
            </a:pr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7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Professional Practices in S/W Engineering &amp; IT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Lecture 2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By Shahab Ul Islam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276600" y="6400800"/>
            <a:ext cx="2133600" cy="396875"/>
          </a:xfrm>
        </p:spPr>
        <p:txBody>
          <a:bodyPr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061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smtClean="0"/>
              <a:t>Life as a professional: social duty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43400"/>
          </a:xfrm>
        </p:spPr>
        <p:txBody>
          <a:bodyPr/>
          <a:lstStyle/>
          <a:p>
            <a:pPr>
              <a:defRPr/>
            </a:pPr>
            <a:r>
              <a:rPr lang="en-US" sz="3100" dirty="0" smtClean="0"/>
              <a:t>You have a “</a:t>
            </a:r>
            <a:r>
              <a:rPr lang="en-US" sz="3100" u="sng" dirty="0" smtClean="0">
                <a:solidFill>
                  <a:schemeClr val="tx1"/>
                </a:solidFill>
              </a:rPr>
              <a:t>social duty</a:t>
            </a:r>
            <a:r>
              <a:rPr lang="en-US" sz="3100" dirty="0" smtClean="0"/>
              <a:t>, fulfilled through </a:t>
            </a:r>
            <a:r>
              <a:rPr lang="en-US" sz="3100" u="sng" dirty="0" smtClean="0">
                <a:solidFill>
                  <a:schemeClr val="tx1"/>
                </a:solidFill>
              </a:rPr>
              <a:t>guarding the ideals</a:t>
            </a:r>
            <a:r>
              <a:rPr lang="en-US" sz="3100" u="sng" dirty="0" smtClean="0"/>
              <a:t> </a:t>
            </a:r>
            <a:r>
              <a:rPr lang="en-US" sz="3100" dirty="0" smtClean="0"/>
              <a:t>and standards of the profession, by </a:t>
            </a:r>
            <a:r>
              <a:rPr lang="en-US" sz="3100" u="sng" dirty="0" smtClean="0">
                <a:solidFill>
                  <a:schemeClr val="tx1"/>
                </a:solidFill>
              </a:rPr>
              <a:t>advancing it</a:t>
            </a:r>
            <a:r>
              <a:rPr lang="en-US" sz="3100" dirty="0" smtClean="0"/>
              <a:t> …, by </a:t>
            </a:r>
            <a:r>
              <a:rPr lang="en-US" sz="3100" u="sng" dirty="0" smtClean="0">
                <a:solidFill>
                  <a:schemeClr val="tx1"/>
                </a:solidFill>
              </a:rPr>
              <a:t>sharing</a:t>
            </a:r>
            <a:r>
              <a:rPr lang="en-US" sz="3100" dirty="0" smtClean="0"/>
              <a:t> advances …, by rendering </a:t>
            </a:r>
            <a:r>
              <a:rPr lang="en-US" sz="3100" u="sng" dirty="0" smtClean="0">
                <a:solidFill>
                  <a:schemeClr val="tx1"/>
                </a:solidFill>
              </a:rPr>
              <a:t>gratuitous public</a:t>
            </a:r>
            <a:r>
              <a:rPr lang="en-US" sz="3100" u="sng" dirty="0" smtClean="0"/>
              <a:t> </a:t>
            </a:r>
            <a:r>
              <a:rPr lang="en-US" sz="3100" u="sng" dirty="0" smtClean="0">
                <a:solidFill>
                  <a:schemeClr val="tx1"/>
                </a:solidFill>
              </a:rPr>
              <a:t>service</a:t>
            </a:r>
            <a:r>
              <a:rPr lang="en-US" sz="3100" dirty="0" smtClean="0"/>
              <a:t>, all as a </a:t>
            </a:r>
            <a:r>
              <a:rPr lang="en-US" sz="3100" u="sng" dirty="0" smtClean="0">
                <a:solidFill>
                  <a:schemeClr val="tx1"/>
                </a:solidFill>
              </a:rPr>
              <a:t>return to society</a:t>
            </a:r>
            <a:r>
              <a:rPr lang="en-US" sz="3100" dirty="0" smtClean="0"/>
              <a:t>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“Giving back” to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When you put many professionals together, what do you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720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A profession isn’t </a:t>
            </a:r>
            <a:r>
              <a:rPr lang="en-US" i="1" dirty="0" smtClean="0"/>
              <a:t>just</a:t>
            </a:r>
            <a:r>
              <a:rPr lang="en-US" dirty="0" smtClean="0"/>
              <a:t> defined by </a:t>
            </a:r>
            <a:r>
              <a:rPr lang="en-US" i="1" dirty="0" smtClean="0"/>
              <a:t>who you are</a:t>
            </a:r>
          </a:p>
          <a:p>
            <a:pPr>
              <a:defRPr/>
            </a:pPr>
            <a:r>
              <a:rPr lang="en-US" dirty="0" smtClean="0"/>
              <a:t>A profession is also something you are </a:t>
            </a:r>
            <a:r>
              <a:rPr lang="en-US" b="1" i="1" u="sng" dirty="0" smtClean="0">
                <a:solidFill>
                  <a:schemeClr val="accent2"/>
                </a:solidFill>
              </a:rPr>
              <a:t>part of</a:t>
            </a:r>
            <a:endParaRPr lang="en-US" b="1" u="sng" dirty="0" smtClean="0">
              <a:solidFill>
                <a:schemeClr val="accent2"/>
              </a:solidFill>
            </a:endParaRP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sz="2800" dirty="0" smtClean="0"/>
              <a:t>“Most professional software engineers adopt an institutional view of the organizations of the profession: they perceive them as bodies representing the profession and therefore deserving, even requiring, the loyalty of each software engineer as an expression of his identity as a professional software engineer.”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Part of being a professional is behaving ethically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“Ethics means something more than ‘law’ and ‘morals’; it carries an additional connotation of ‘rightness’.”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Breaking the </a:t>
            </a:r>
            <a:r>
              <a:rPr lang="en-US" u="sng" dirty="0" smtClean="0">
                <a:solidFill>
                  <a:schemeClr val="tx1"/>
                </a:solidFill>
              </a:rPr>
              <a:t>law</a:t>
            </a:r>
            <a:r>
              <a:rPr lang="en-US" dirty="0" smtClean="0"/>
              <a:t>: can earn a </a:t>
            </a:r>
            <a:r>
              <a:rPr lang="en-US" u="sng" dirty="0" smtClean="0">
                <a:solidFill>
                  <a:schemeClr val="tx1"/>
                </a:solidFill>
              </a:rPr>
              <a:t>fine or jail</a:t>
            </a:r>
            <a:r>
              <a:rPr lang="en-US" dirty="0" smtClean="0"/>
              <a:t> time</a:t>
            </a:r>
          </a:p>
          <a:p>
            <a:pPr>
              <a:defRPr/>
            </a:pPr>
            <a:r>
              <a:rPr lang="en-US" dirty="0" smtClean="0"/>
              <a:t>Breaking a </a:t>
            </a:r>
            <a:r>
              <a:rPr lang="en-US" u="sng" dirty="0" smtClean="0">
                <a:solidFill>
                  <a:schemeClr val="tx1"/>
                </a:solidFill>
              </a:rPr>
              <a:t>moral</a:t>
            </a:r>
            <a:r>
              <a:rPr lang="en-US" dirty="0" smtClean="0"/>
              <a:t>: can ruin your </a:t>
            </a:r>
            <a:r>
              <a:rPr lang="en-US" u="sng" dirty="0" smtClean="0">
                <a:solidFill>
                  <a:schemeClr val="tx1"/>
                </a:solidFill>
              </a:rPr>
              <a:t>reputation</a:t>
            </a:r>
          </a:p>
          <a:p>
            <a:pPr>
              <a:defRPr/>
            </a:pPr>
            <a:r>
              <a:rPr lang="en-US" dirty="0" smtClean="0"/>
              <a:t>Breaking an </a:t>
            </a:r>
            <a:r>
              <a:rPr lang="en-US" u="sng" dirty="0" smtClean="0">
                <a:solidFill>
                  <a:schemeClr val="tx1"/>
                </a:solidFill>
              </a:rPr>
              <a:t>ethic</a:t>
            </a:r>
            <a:r>
              <a:rPr lang="en-US" dirty="0" smtClean="0"/>
              <a:t>: can ruin your </a:t>
            </a:r>
            <a:r>
              <a:rPr lang="en-US" u="sng" dirty="0" smtClean="0">
                <a:solidFill>
                  <a:schemeClr val="tx1"/>
                </a:solidFill>
              </a:rPr>
              <a:t>conscience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It’s possible to break all three, simultaneously!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Trait # 1 of a professional: Seriousness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Serious about  job.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The job is only a job.  A means to an end</a:t>
            </a:r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1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bldLvl="3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2 of a professional: Wanting to do Better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Exhibit </a:t>
            </a:r>
            <a:r>
              <a:rPr lang="en-US" dirty="0"/>
              <a:t>a never-ending quest to improve their performance in every variable, every project, every relationship, and every detail.</a:t>
            </a:r>
          </a:p>
          <a:p>
            <a:pPr>
              <a:defRPr/>
            </a:pPr>
            <a:endParaRPr lang="en-US" dirty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glas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3 of a professional: Dealing with the Unexpected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endParaRPr lang="en-US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Stuff </a:t>
            </a:r>
            <a:r>
              <a:rPr lang="en-US" dirty="0"/>
              <a:t>happens, things change, and the true professional rises to the occasion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4 of a professional: Communication Skills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Clear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Concise 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Confident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3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Trait # 5 of a professional: Enthusiasm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Attitude is everything.  Those who exhibit enthusiasm for what they do and greet each day with a positive attitude inevitably become a leader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Trait # 6 of a professional: Helpfulness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7772400" cy="4343400"/>
          </a:xfrm>
        </p:spPr>
        <p:txBody>
          <a:bodyPr/>
          <a:lstStyle/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Understand that real success in the workplace requires teamwork</a:t>
            </a:r>
          </a:p>
          <a:p>
            <a:pPr>
              <a:defRPr/>
            </a:pPr>
            <a:r>
              <a:rPr lang="en-US" dirty="0"/>
              <a:t>Always ready to lend a hand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 smtClean="0"/>
              <a:t>Make </a:t>
            </a:r>
            <a:r>
              <a:rPr lang="en-US" dirty="0"/>
              <a:t>a suggestion </a:t>
            </a:r>
          </a:p>
          <a:p>
            <a:pPr>
              <a:defRPr/>
            </a:pPr>
            <a:r>
              <a:rPr lang="en-US" dirty="0" smtClean="0"/>
              <a:t>Offer </a:t>
            </a:r>
            <a:r>
              <a:rPr lang="en-US" dirty="0"/>
              <a:t>a compliment when it’s deserved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75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75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75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75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75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75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a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7 of a professional: Taking the Initiative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  <a:p>
            <a:pPr marL="0" indent="0">
              <a:buFont typeface="Arial" charset="0"/>
              <a:buNone/>
              <a:defRPr/>
            </a:pPr>
            <a:r>
              <a:rPr lang="en-US" dirty="0" smtClean="0"/>
              <a:t>Take </a:t>
            </a:r>
            <a:r>
              <a:rPr lang="en-US" dirty="0"/>
              <a:t>the initiative to get things done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iveb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Learning Objectives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Professionalism</a:t>
            </a:r>
          </a:p>
          <a:p>
            <a:pPr>
              <a:defRPr/>
            </a:pPr>
            <a:r>
              <a:rPr lang="en-US" dirty="0" smtClean="0"/>
              <a:t>Activities and Tasks carried out by a professional</a:t>
            </a:r>
          </a:p>
          <a:p>
            <a:pPr>
              <a:defRPr/>
            </a:pPr>
            <a:r>
              <a:rPr lang="en-US" dirty="0" smtClean="0"/>
              <a:t>Traits of a good professional</a:t>
            </a:r>
          </a:p>
          <a:p>
            <a:pPr>
              <a:defRPr/>
            </a:pPr>
            <a:r>
              <a:rPr lang="en-US" dirty="0" smtClean="0"/>
              <a:t>IEEE code of Ethics</a:t>
            </a:r>
          </a:p>
          <a:p>
            <a:pPr>
              <a:defRPr/>
            </a:pPr>
            <a:r>
              <a:rPr lang="en-US" dirty="0" smtClean="0"/>
              <a:t>Scenarios to think about</a:t>
            </a:r>
          </a:p>
          <a:p>
            <a:pPr lvl="1" eaLnBrk="1" hangingPunct="1">
              <a:buFont typeface="Wingdings" pitchFamily="2" charset="2"/>
              <a:buNone/>
            </a:pPr>
            <a:endParaRPr lang="en-US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B2FDC47-7FED-4F80-BD0E-F60EF9774D34}" type="slidenum">
              <a:rPr lang="en-US" smtClean="0"/>
              <a:pPr algn="ctr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8 of a professional: Cool Under Pressure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Level headed and calm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Cheerful demeanor-even under stressful times</a:t>
            </a:r>
          </a:p>
          <a:p>
            <a:pPr>
              <a:defRPr/>
            </a:pPr>
            <a:endParaRPr lang="en-US"/>
          </a:p>
          <a:p>
            <a:pPr>
              <a:defRPr/>
            </a:pPr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3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3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9 of a professional: Remains Focused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Stay focused on the task at hand and the goal ahead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Navigate through obstacles or setbacks but never lose sight of where they headed</a:t>
            </a: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Trait # 10 of a professional: Don’t Follow, Lead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True Professionals aren’t faint of heart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Analyze the situation and willing to take new paths and try new solutions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That’s why they call it LEADERSHIP!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3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3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3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Laws vs morals vs ethics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Speeding on Motorway </a:t>
            </a:r>
          </a:p>
          <a:p>
            <a:pPr lvl="1">
              <a:defRPr/>
            </a:pPr>
            <a:r>
              <a:rPr lang="en-US" dirty="0" smtClean="0"/>
              <a:t>Illegal, moral (“everyone” does it), maybe ethical</a:t>
            </a:r>
          </a:p>
          <a:p>
            <a:pPr>
              <a:defRPr/>
            </a:pPr>
            <a:r>
              <a:rPr lang="en-US" dirty="0" smtClean="0"/>
              <a:t>Speeding within city</a:t>
            </a:r>
          </a:p>
          <a:p>
            <a:pPr lvl="1">
              <a:defRPr/>
            </a:pPr>
            <a:r>
              <a:rPr lang="en-US" dirty="0" smtClean="0"/>
              <a:t>Illegal, immoral, unethical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What might a software engineer do that is…</a:t>
            </a:r>
          </a:p>
          <a:p>
            <a:pPr lvl="1">
              <a:defRPr/>
            </a:pPr>
            <a:r>
              <a:rPr lang="en-US" dirty="0" smtClean="0"/>
              <a:t>Illegal, immoral, unethical ?</a:t>
            </a:r>
          </a:p>
          <a:p>
            <a:pPr lvl="1">
              <a:defRPr/>
            </a:pPr>
            <a:r>
              <a:rPr lang="en-US" dirty="0" smtClean="0"/>
              <a:t>Legal, immoral, unethical ?</a:t>
            </a:r>
          </a:p>
          <a:p>
            <a:pPr lvl="1">
              <a:defRPr/>
            </a:pPr>
            <a:r>
              <a:rPr lang="en-US" dirty="0" smtClean="0"/>
              <a:t>Legal, moral, unethical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1. PUBLIC - Software engineers shall </a:t>
            </a:r>
            <a:r>
              <a:rPr lang="en-US" u="sng" dirty="0" smtClean="0">
                <a:solidFill>
                  <a:schemeClr val="tx1"/>
                </a:solidFill>
              </a:rPr>
              <a:t>act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consistently with the </a:t>
            </a:r>
            <a:r>
              <a:rPr lang="en-US" u="sng" dirty="0" smtClean="0">
                <a:solidFill>
                  <a:schemeClr val="tx1"/>
                </a:solidFill>
              </a:rPr>
              <a:t>public interest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2. CLIENT AND EMPLOYER - Software engineers shall </a:t>
            </a:r>
            <a:r>
              <a:rPr lang="en-US" u="sng" dirty="0" smtClean="0">
                <a:solidFill>
                  <a:schemeClr val="tx1"/>
                </a:solidFill>
              </a:rPr>
              <a:t>act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in a manner that is in the best interests of their </a:t>
            </a:r>
            <a:r>
              <a:rPr lang="en-US" u="sng" dirty="0" smtClean="0">
                <a:solidFill>
                  <a:schemeClr val="tx1"/>
                </a:solidFill>
              </a:rPr>
              <a:t>client and employer </a:t>
            </a:r>
            <a:r>
              <a:rPr lang="en-US" dirty="0" smtClean="0"/>
              <a:t>consistent with the public interest.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3. PRODUCT - Software engineers shall ensure that their </a:t>
            </a:r>
            <a:r>
              <a:rPr lang="en-US" u="sng" dirty="0" smtClean="0">
                <a:solidFill>
                  <a:schemeClr val="tx1"/>
                </a:solidFill>
              </a:rPr>
              <a:t>products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and related modifications meet the </a:t>
            </a:r>
            <a:r>
              <a:rPr lang="en-US" u="sng" dirty="0" smtClean="0">
                <a:solidFill>
                  <a:schemeClr val="tx1"/>
                </a:solidFill>
              </a:rPr>
              <a:t>highest professional standards </a:t>
            </a:r>
            <a:r>
              <a:rPr lang="en-US" dirty="0" smtClean="0"/>
              <a:t>possible.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Hierarchy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4. JUDGMENT - Software engineers shall </a:t>
            </a:r>
            <a:r>
              <a:rPr lang="en-US" u="sng" dirty="0" smtClean="0">
                <a:solidFill>
                  <a:schemeClr val="tx1"/>
                </a:solidFill>
              </a:rPr>
              <a:t>maintain integrity and independence</a:t>
            </a:r>
            <a:r>
              <a:rPr lang="en-US" u="sng" dirty="0" smtClean="0"/>
              <a:t> </a:t>
            </a:r>
            <a:r>
              <a:rPr lang="en-US" dirty="0" smtClean="0"/>
              <a:t>in their professional </a:t>
            </a:r>
            <a:r>
              <a:rPr lang="en-US" u="sng" dirty="0" smtClean="0">
                <a:solidFill>
                  <a:schemeClr val="tx1"/>
                </a:solidFill>
              </a:rPr>
              <a:t>judgment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5. MANAGEMENT - Software engineering managers and leaders shall subscribe to and promote an </a:t>
            </a:r>
            <a:r>
              <a:rPr lang="en-US" u="sng" dirty="0" smtClean="0">
                <a:solidFill>
                  <a:schemeClr val="tx1"/>
                </a:solidFill>
              </a:rPr>
              <a:t>ethical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chemeClr val="tx1"/>
                </a:solidFill>
              </a:rPr>
              <a:t>approach</a:t>
            </a:r>
            <a:r>
              <a:rPr lang="en-US" u="sng" dirty="0" smtClean="0"/>
              <a:t> </a:t>
            </a:r>
            <a:r>
              <a:rPr lang="en-US" dirty="0" smtClean="0"/>
              <a:t>to the </a:t>
            </a:r>
            <a:r>
              <a:rPr lang="en-US" u="sng" dirty="0" smtClean="0">
                <a:solidFill>
                  <a:schemeClr val="tx1"/>
                </a:solidFill>
              </a:rPr>
              <a:t>management</a:t>
            </a:r>
            <a:r>
              <a:rPr lang="en-US" dirty="0" smtClean="0"/>
              <a:t> of software development and maintenance.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Peers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6. PROFESSION - Software engineers shall advance the </a:t>
            </a:r>
            <a:r>
              <a:rPr lang="en-US" u="sng" dirty="0" smtClean="0">
                <a:solidFill>
                  <a:schemeClr val="tx1"/>
                </a:solidFill>
              </a:rPr>
              <a:t>integrity and reputation </a:t>
            </a:r>
            <a:r>
              <a:rPr lang="en-US" dirty="0" smtClean="0"/>
              <a:t>of the profession consistent with the public interest. (to give respect to your colleagues)</a:t>
            </a:r>
          </a:p>
          <a:p>
            <a:pPr>
              <a:defRPr/>
            </a:pPr>
            <a:r>
              <a:rPr lang="en-US" dirty="0" smtClean="0"/>
              <a:t>7. COLLEAGUES - Software engineers shall be </a:t>
            </a:r>
            <a:r>
              <a:rPr lang="en-US" u="sng" dirty="0" smtClean="0">
                <a:solidFill>
                  <a:schemeClr val="tx1"/>
                </a:solidFill>
              </a:rPr>
              <a:t>fair to and supportive </a:t>
            </a:r>
            <a:r>
              <a:rPr lang="en-US" dirty="0" smtClean="0"/>
              <a:t>of their colleagues.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IEEE Code of Ethics: Self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8. SELF - Software engineers shall participate in </a:t>
            </a:r>
            <a:r>
              <a:rPr lang="en-US" u="sng" dirty="0" smtClean="0">
                <a:solidFill>
                  <a:schemeClr val="tx1"/>
                </a:solidFill>
              </a:rPr>
              <a:t>lifelong learning </a:t>
            </a:r>
            <a:r>
              <a:rPr lang="en-US" dirty="0" smtClean="0"/>
              <a:t>regarding the practice of their profession and shall promote an ethical approach to the practice of the profession.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 Principles of IEEE Code of Ethics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Act in public interest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Act in interest of clients and employers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Produce quality products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Maintain independent judgment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Manage ethically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Protect integrity of profession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Support colleagues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Pursue lifelong learning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1600200" y="2438400"/>
            <a:ext cx="6324600" cy="1470025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5400" b="1" dirty="0" smtClean="0"/>
              <a:t>Professionalism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611938"/>
            <a:ext cx="4572000" cy="24606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dirty="0">
                <a:solidFill>
                  <a:schemeClr val="bg1">
                    <a:lumMod val="85000"/>
                  </a:schemeClr>
                </a:solidFill>
              </a:rPr>
              <a:t>http://www.flickr.com/photos/wili/242259195/</a:t>
            </a:r>
            <a:endParaRPr lang="en-US" sz="1000" dirty="0">
              <a:solidFill>
                <a:schemeClr val="bg1">
                  <a:lumMod val="85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CF0B6A-62F2-4D98-ACE8-34E979D46B4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the owner of a software engineering company. Your employees (engineers) want you to pay for them to attend training.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 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the owner of a software engineering company. Your employees (engineers) want you to let them do pro bono work for a local non-profit organization on company time.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the head of a computer science department at a university. Your boss </a:t>
            </a:r>
            <a:br>
              <a:rPr lang="en-US" dirty="0" smtClean="0"/>
            </a:br>
            <a:r>
              <a:rPr lang="en-US" dirty="0" smtClean="0"/>
              <a:t>(a “dean”) wants you to find a way to tweak your curriculum so undergrads are more likely to choose your department for their major.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a software engineer working at a large publicly-traded corporation, where a colleague invents a new kind of compiler. Your managers see it as a huge potential cash cow.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Scenario #5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are a software engineer at a company where management routinely encourages you and your colleagues to use pirated software.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would you respond in a way that is</a:t>
            </a:r>
            <a:br>
              <a:rPr lang="en-US" dirty="0" smtClean="0"/>
            </a:br>
            <a:r>
              <a:rPr lang="en-US" dirty="0" smtClean="0"/>
              <a:t>legal, moral, and ethical?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Professionalism</a:t>
            </a:r>
          </a:p>
          <a:p>
            <a:pPr>
              <a:defRPr/>
            </a:pPr>
            <a:r>
              <a:rPr lang="en-US" dirty="0" smtClean="0"/>
              <a:t>Activities and Tasks carried out by a professional</a:t>
            </a:r>
          </a:p>
          <a:p>
            <a:pPr>
              <a:defRPr/>
            </a:pPr>
            <a:r>
              <a:rPr lang="en-US" dirty="0" smtClean="0"/>
              <a:t>Traits of a good professional</a:t>
            </a:r>
          </a:p>
          <a:p>
            <a:pPr>
              <a:defRPr/>
            </a:pPr>
            <a:r>
              <a:rPr lang="en-US" dirty="0" smtClean="0"/>
              <a:t>IEEE code of Ethics</a:t>
            </a:r>
          </a:p>
          <a:p>
            <a:pPr>
              <a:defRPr/>
            </a:pPr>
            <a:r>
              <a:rPr lang="en-US" dirty="0" smtClean="0"/>
              <a:t>Scenarios to think about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 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https://www.youtube.com/watch?v=o-Pwg841Ss8&amp;list=PLS-udt6GsoU1MV9HzqTlh5lOQwTFOOuec&amp;index=2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BB2FDC47-7FED-4F80-BD0E-F60EF9774D34}" type="slidenum">
              <a:rPr lang="en-US" smtClean="0"/>
              <a:pPr algn="ctr"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531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Professionalism takes more than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“Professionalism is a way of </a:t>
            </a:r>
            <a:r>
              <a:rPr lang="en-US" u="sng" dirty="0" smtClean="0">
                <a:solidFill>
                  <a:schemeClr val="tx1"/>
                </a:solidFill>
              </a:rPr>
              <a:t>thinking</a:t>
            </a:r>
            <a:r>
              <a:rPr lang="en-US" dirty="0" smtClean="0"/>
              <a:t> and </a:t>
            </a:r>
            <a:r>
              <a:rPr lang="en-US" u="sng" dirty="0" smtClean="0">
                <a:solidFill>
                  <a:schemeClr val="tx1"/>
                </a:solidFill>
              </a:rPr>
              <a:t>living</a:t>
            </a:r>
            <a:r>
              <a:rPr lang="en-US" dirty="0" smtClean="0"/>
              <a:t> rather than an accumulation of learning.”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Think: What does it take to be a doctor?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dirty="0"/>
              <a:t>	</a:t>
            </a:r>
            <a:r>
              <a:rPr lang="en-US" dirty="0" smtClean="0"/>
              <a:t>it’s not just by going to medical school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 profession isn’t just what you do, it’s </a:t>
            </a:r>
            <a:r>
              <a:rPr lang="en-US" i="1" u="sng" smtClean="0">
                <a:solidFill>
                  <a:schemeClr val="accent2"/>
                </a:solidFill>
              </a:rPr>
              <a:t>who you are</a:t>
            </a:r>
            <a:endParaRPr lang="en-US" u="sng" smtClean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We say that somebody “is” a doctor.</a:t>
            </a:r>
          </a:p>
          <a:p>
            <a:pPr lvl="1">
              <a:defRPr/>
            </a:pPr>
            <a:r>
              <a:rPr lang="en-US" dirty="0" smtClean="0"/>
              <a:t>Here, “doctor” is a noun</a:t>
            </a:r>
          </a:p>
          <a:p>
            <a:pPr lvl="1">
              <a:defRPr/>
            </a:pPr>
            <a:r>
              <a:rPr lang="en-US" dirty="0" smtClean="0"/>
              <a:t>(“Doctoring the books” is something different!)</a:t>
            </a:r>
          </a:p>
          <a:p>
            <a:pPr lvl="1"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Likewise, we don’t just “engineer” (verb)</a:t>
            </a:r>
          </a:p>
          <a:p>
            <a:pPr>
              <a:defRPr/>
            </a:pPr>
            <a:r>
              <a:rPr lang="en-US" dirty="0" smtClean="0"/>
              <a:t>We also </a:t>
            </a:r>
            <a:r>
              <a:rPr lang="en-US" i="1" dirty="0" smtClean="0"/>
              <a:t>are</a:t>
            </a:r>
            <a:r>
              <a:rPr lang="en-US" dirty="0" smtClean="0"/>
              <a:t> engineers (noun).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profession is who you are, not a contract.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“Shame on the engineer who regards their professional function as a business transaction to be judged by the question: ‘Just what do I get out of it?’”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What “professions” have a reputation for being self-centered and selfish?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as a professional: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You perform “professional activity of a type carrying </a:t>
            </a:r>
            <a:r>
              <a:rPr lang="en-US" u="sng" dirty="0" smtClean="0">
                <a:solidFill>
                  <a:schemeClr val="tx1"/>
                </a:solidFill>
              </a:rPr>
              <a:t>high individual responsibility</a:t>
            </a:r>
            <a:r>
              <a:rPr lang="en-US" dirty="0" smtClean="0"/>
              <a:t>, requiring application of </a:t>
            </a:r>
            <a:r>
              <a:rPr lang="en-US" u="sng" dirty="0" smtClean="0">
                <a:solidFill>
                  <a:schemeClr val="tx1"/>
                </a:solidFill>
              </a:rPr>
              <a:t>special skills</a:t>
            </a:r>
            <a:r>
              <a:rPr lang="en-US" dirty="0" smtClean="0"/>
              <a:t> to activities that are predominantly intellectual and </a:t>
            </a:r>
            <a:r>
              <a:rPr lang="en-US" u="sng" dirty="0" smtClean="0">
                <a:solidFill>
                  <a:schemeClr val="tx1"/>
                </a:solidFill>
              </a:rPr>
              <a:t>varied</a:t>
            </a:r>
            <a:r>
              <a:rPr lang="en-US" dirty="0" smtClean="0"/>
              <a:t> rather than routine and normal.”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How are an engineer’s activities “varied”?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 as a professional: motivation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</a:t>
            </a:r>
            <a:r>
              <a:rPr lang="en-US" u="sng" dirty="0" smtClean="0">
                <a:solidFill>
                  <a:schemeClr val="tx1"/>
                </a:solidFill>
              </a:rPr>
              <a:t>Motivation for service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takes first place over consideration of reward.”</a:t>
            </a:r>
          </a:p>
          <a:p>
            <a:pPr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Life as a professional: joy and pride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“Motivation … implies </a:t>
            </a:r>
            <a:r>
              <a:rPr lang="en-US" u="sng" dirty="0" smtClean="0">
                <a:solidFill>
                  <a:schemeClr val="tx1"/>
                </a:solidFill>
              </a:rPr>
              <a:t>joy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u="sng" dirty="0" smtClean="0">
                <a:solidFill>
                  <a:schemeClr val="tx1"/>
                </a:solidFill>
              </a:rPr>
              <a:t>pride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/>
              <a:t>in the work to be done, and </a:t>
            </a:r>
            <a:r>
              <a:rPr lang="en-US" u="sng" dirty="0" smtClean="0">
                <a:solidFill>
                  <a:schemeClr val="tx1"/>
                </a:solidFill>
              </a:rPr>
              <a:t>self-imposed standards</a:t>
            </a:r>
            <a:r>
              <a:rPr lang="en-US" dirty="0" smtClean="0"/>
              <a:t>.”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If you don’t take joy and pride in computer science, then you should look for another line of work.</a:t>
            </a:r>
          </a:p>
          <a:p>
            <a:pPr marL="457200" lvl="1" indent="0">
              <a:buFont typeface="Arial" charset="0"/>
              <a:buNone/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Companies and customers are also entitled to impose (secondary) standards of excellence.  (Rules &amp; Regulations)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2509</TotalTime>
  <Words>1334</Words>
  <Application>Microsoft Office PowerPoint</Application>
  <PresentationFormat>On-screen Show (4:3)</PresentationFormat>
  <Paragraphs>175</Paragraphs>
  <Slides>36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Wingdings</vt:lpstr>
      <vt:lpstr>Office Theme</vt:lpstr>
      <vt:lpstr>Professional Practices in S/W Engineering &amp; IT</vt:lpstr>
      <vt:lpstr>Learning Objectives</vt:lpstr>
      <vt:lpstr> Professionalism</vt:lpstr>
      <vt:lpstr>Professionalism takes more than knowledge</vt:lpstr>
      <vt:lpstr>A profession isn’t just what you do, it’s who you are</vt:lpstr>
      <vt:lpstr>A profession is who you are, not a contract.</vt:lpstr>
      <vt:lpstr>Life as a professional: activities</vt:lpstr>
      <vt:lpstr>Life as a professional: motivation</vt:lpstr>
      <vt:lpstr>Life as a professional: joy and pride</vt:lpstr>
      <vt:lpstr>Life as a professional: social duty</vt:lpstr>
      <vt:lpstr>When you put many professionals together, what do you have?</vt:lpstr>
      <vt:lpstr>Part of being a professional is behaving ethically</vt:lpstr>
      <vt:lpstr>Trait # 1 of a professional: Seriousness</vt:lpstr>
      <vt:lpstr>Trait # 2 of a professional: Wanting to do Better</vt:lpstr>
      <vt:lpstr>Trait # 3 of a professional: Dealing with the Unexpected</vt:lpstr>
      <vt:lpstr>Trait # 4 of a professional: Communication Skills</vt:lpstr>
      <vt:lpstr>Trait # 5 of a professional: Enthusiasm</vt:lpstr>
      <vt:lpstr>Trait # 6 of a professional: Helpfulness</vt:lpstr>
      <vt:lpstr>Trait # 7 of a professional: Taking the Initiative</vt:lpstr>
      <vt:lpstr>Trait # 8 of a professional: Cool Under Pressure</vt:lpstr>
      <vt:lpstr>Trait # 9 of a professional: Remains Focused</vt:lpstr>
      <vt:lpstr>Trait # 10 of a professional: Don’t Follow, Lead</vt:lpstr>
      <vt:lpstr>Laws vs morals vs ethics</vt:lpstr>
      <vt:lpstr>IEEE Code of Ethics: Actions</vt:lpstr>
      <vt:lpstr>IEEE Code of Ethics: Products</vt:lpstr>
      <vt:lpstr>IEEE Code of Ethics: Hierarchy</vt:lpstr>
      <vt:lpstr>IEEE Code of Ethics: Peers</vt:lpstr>
      <vt:lpstr>IEEE Code of Ethics: Self</vt:lpstr>
      <vt:lpstr>8 Principles of IEEE Code of Ethics </vt:lpstr>
      <vt:lpstr>Scenario #1</vt:lpstr>
      <vt:lpstr>Scenario #2</vt:lpstr>
      <vt:lpstr>Scenario #3</vt:lpstr>
      <vt:lpstr>Scenario #4</vt:lpstr>
      <vt:lpstr>Scenario #5</vt:lpstr>
      <vt:lpstr>Summary</vt:lpstr>
      <vt:lpstr>Video Link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Practices in IT (CSC 110)</dc:title>
  <dc:creator>Saqib Iqbal</dc:creator>
  <cp:lastModifiedBy>SHAHAB</cp:lastModifiedBy>
  <cp:revision>73</cp:revision>
  <dcterms:created xsi:type="dcterms:W3CDTF">2006-08-16T00:00:00Z</dcterms:created>
  <dcterms:modified xsi:type="dcterms:W3CDTF">2020-10-23T06:30:46Z</dcterms:modified>
</cp:coreProperties>
</file>