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46"/>
  </p:notesMasterIdLst>
  <p:sldIdLst>
    <p:sldId id="301" r:id="rId4"/>
    <p:sldId id="258" r:id="rId5"/>
    <p:sldId id="274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259" r:id="rId32"/>
    <p:sldId id="271" r:id="rId33"/>
    <p:sldId id="272" r:id="rId34"/>
    <p:sldId id="260" r:id="rId35"/>
    <p:sldId id="261" r:id="rId36"/>
    <p:sldId id="262" r:id="rId37"/>
    <p:sldId id="263" r:id="rId38"/>
    <p:sldId id="264" r:id="rId39"/>
    <p:sldId id="268" r:id="rId40"/>
    <p:sldId id="273" r:id="rId41"/>
    <p:sldId id="303" r:id="rId42"/>
    <p:sldId id="304" r:id="rId43"/>
    <p:sldId id="269" r:id="rId44"/>
    <p:sldId id="27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40948-ECFC-4DA7-8C1E-A1239E76729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DA914-5228-45C0-8BD7-A60DCB2F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1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A7BFC-A417-4573-AE1E-11AC0060AE8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80B14-DE69-445C-A4C5-DB5A72CCCC7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2E15E-0A2F-4DB9-8697-DC5A80233023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5CF215-C4AB-4D92-83FA-853F9463518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AF7A1-4A04-4A78-AEAF-3ABD4C14075B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D1D939-1C5E-4144-A8CA-E132AFAE0BA9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F84240-FAD2-42F5-977A-B51780D04C3A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A67C9-B115-4DBC-A704-E08B4F8BCF45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8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91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28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9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94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15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84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44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438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32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293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Compose by: Naeem Arif Butt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E842-BBC7-457B-A228-13127295055B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94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90F4-B19E-4A13-A649-EFEB169B282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Introduction to Computers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299D4-53ED-461C-B612-0BF9F1D0F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92551"/>
      </p:ext>
    </p:extLst>
  </p:cSld>
  <p:clrMapOvr>
    <a:masterClrMapping/>
  </p:clrMapOvr>
  <p:transition spd="med">
    <p:strips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80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06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541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409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6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60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93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1431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436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222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1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ACDB-3F5A-4F39-812E-9CE93D6825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30596-51DF-4E2B-B93E-0F023B7B6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37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0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2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Engr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Syed Ashraf Ali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Times New Roman" pitchFamily="18" charset="0"/>
                <a:cs typeface="Times New Roman" pitchFamily="18" charset="0"/>
              </a:rPr>
              <a:t>Functionality of these components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Card Slots; Allows other components to be added to the computer.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Network Card; (telephone) allows computer to talk to other computers over a wire.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4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4000" b="1" u="sng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Memory</a:t>
            </a:r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b="1" dirty="0">
                <a:latin typeface="Times New Roman" pitchFamily="18" charset="0"/>
                <a:cs typeface="Times New Roman" pitchFamily="18" charset="0"/>
              </a:rPr>
            </a:br>
            <a:endParaRPr lang="en-US" sz="4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consists of chips attached to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motherboard.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Memory holds data and program instructions as the CPU works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memory is called Random Access Memory (RAM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CPU can find any piece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RAM, when it needs it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processing.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RAM is volatile, meaning it holds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only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the power is on. When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off, RAM's contents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lost.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Memory is Measured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029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smallest usable unit of measure for memory is  byte – the amount of memory required to hold one character, like the letter A or the numeral 2.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Computers work with larger chunks of data, measured in multiple bytes as shown below;</a:t>
            </a:r>
          </a:p>
          <a:p>
            <a:pPr>
              <a:lnSpc>
                <a:spcPct val="12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		Approx. Value                         Actual  Value 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     (bytes)	 		  (bytes)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Kilobyte (KB)       1,000 		             1,024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Megabyte (MB)    1,000,000 			1,048,576	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Gigabyte (GB)      1,000,000,000 	             1,073,741,824	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Terabyte (TB)	    1,000,000,000,000 		1,099,511,627,776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3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4000" b="1" u="sng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Input </a:t>
            </a:r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and Output Devices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Input devices accept data and instructions from the user or from another computer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keyboard and mouse are examples of input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devices.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Output devices return processed data back to the user or to another computer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printer and monitor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Communications devices (such as modems and network interface cards) perform both input and output, allowing computers to share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information.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Storage Devices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648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Storage devices hold data not currently being used by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CPU.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commonly stored on a magnetic or optical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disk.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type uses a special medium for storing data on its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surface.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disk drive is a device that reads data from and writes data to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disk.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common optical storage devices are CD-ROM and DVD-ROM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drives.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Introduction to Computers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04FB2-6DAA-4EAA-8E50-74A7DDAF7F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752600"/>
            <a:ext cx="2438400" cy="4724400"/>
          </a:xfrm>
        </p:spPr>
        <p:txBody>
          <a:bodyPr>
            <a:normAutofit fontScale="90000"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Motherboard;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AGP Slot (Accelerated Graphics Port).</a:t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PCI Slot (Peripheral Component Interconnect).</a:t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ISA Slot</a:t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(Industry Standard Architecture).</a:t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2" name="Picture 3" descr="motherboard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19400" y="0"/>
            <a:ext cx="63246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357983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RAM</a:t>
            </a:r>
          </a:p>
        </p:txBody>
      </p:sp>
      <p:pic>
        <p:nvPicPr>
          <p:cNvPr id="36870" name="Picture 3" descr="RAM_ON_BOAR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95400"/>
            <a:ext cx="91440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4" descr="RA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8006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12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7988"/>
            <a:ext cx="8382000" cy="7651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Hard Drive</a:t>
            </a:r>
          </a:p>
        </p:txBody>
      </p:sp>
      <p:pic>
        <p:nvPicPr>
          <p:cNvPr id="37894" name="Picture 3" descr="HDe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4" descr="HDto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862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685800" y="1600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en-CA" sz="2400" dirty="0">
              <a:solidFill>
                <a:prstClr val="black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848600" cy="10207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Floppy Drive</a:t>
            </a:r>
          </a:p>
        </p:txBody>
      </p:sp>
      <p:pic>
        <p:nvPicPr>
          <p:cNvPr id="38918" name="Picture 3" descr="FLOPPY_BA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4" descr="FLOPPY_FRO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716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87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2" descr="CD_ROM_BA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6240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3" descr="CD_ROM_FRO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7160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2286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CA" sz="4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CD-ROM Drive</a:t>
            </a:r>
          </a:p>
        </p:txBody>
      </p:sp>
    </p:spTree>
    <p:extLst>
      <p:ext uri="{BB962C8B-B14F-4D97-AF65-F5344CB8AC3E}">
        <p14:creationId xmlns:p14="http://schemas.microsoft.com/office/powerpoint/2010/main" val="26291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63763"/>
            <a:ext cx="5867400" cy="33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00200" y="304800"/>
            <a:ext cx="5181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Computer </a:t>
            </a:r>
            <a:r>
              <a:rPr lang="en-US" sz="44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9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00" y="228600"/>
            <a:ext cx="4572000" cy="12461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sz="4000" b="1" dirty="0" smtClean="0">
                <a:latin typeface="Times New Roman" pitchFamily="18" charset="0"/>
                <a:cs typeface="Times New Roman" pitchFamily="18" charset="0"/>
              </a:rPr>
              <a:t>Back of Computer</a:t>
            </a:r>
          </a:p>
        </p:txBody>
      </p:sp>
      <p:pic>
        <p:nvPicPr>
          <p:cNvPr id="44038" name="Picture 3" descr="back_cover_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762000"/>
            <a:ext cx="35718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4876800" y="33528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CA" sz="2800">
                <a:solidFill>
                  <a:prstClr val="black"/>
                </a:solidFill>
                <a:latin typeface="Times New Roman" charset="0"/>
              </a:rPr>
              <a:t>Remove these screws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10800000">
            <a:off x="533400" y="1295400"/>
            <a:ext cx="4191000" cy="4648200"/>
            <a:chOff x="2304" y="624"/>
            <a:chExt cx="2640" cy="2928"/>
          </a:xfrm>
        </p:grpSpPr>
        <p:sp>
          <p:nvSpPr>
            <p:cNvPr id="44041" name="Line 6"/>
            <p:cNvSpPr>
              <a:spLocks noChangeShapeType="1"/>
            </p:cNvSpPr>
            <p:nvPr/>
          </p:nvSpPr>
          <p:spPr bwMode="auto">
            <a:xfrm flipV="1">
              <a:off x="2304" y="624"/>
              <a:ext cx="1104" cy="14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042" name="Line 7"/>
            <p:cNvSpPr>
              <a:spLocks noChangeShapeType="1"/>
            </p:cNvSpPr>
            <p:nvPr/>
          </p:nvSpPr>
          <p:spPr bwMode="auto">
            <a:xfrm flipV="1">
              <a:off x="2304" y="624"/>
              <a:ext cx="2208" cy="14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043" name="Line 8"/>
            <p:cNvSpPr>
              <a:spLocks noChangeShapeType="1"/>
            </p:cNvSpPr>
            <p:nvPr/>
          </p:nvSpPr>
          <p:spPr bwMode="auto">
            <a:xfrm>
              <a:off x="2304" y="2112"/>
              <a:ext cx="2640" cy="14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044" name="Line 9"/>
            <p:cNvSpPr>
              <a:spLocks noChangeShapeType="1"/>
            </p:cNvSpPr>
            <p:nvPr/>
          </p:nvSpPr>
          <p:spPr bwMode="auto">
            <a:xfrm>
              <a:off x="2304" y="2112"/>
              <a:ext cx="720" cy="1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115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64F0D3-D375-4EFA-B8F7-1BF9B746C84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Introduction to Computers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42A84-C8D7-4CB3-BE32-4F29F71B77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5061" name="Picture 2" descr="inside_unassembled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65938"/>
          </a:xfrm>
          <a:noFill/>
        </p:spPr>
      </p:pic>
    </p:spTree>
    <p:extLst>
      <p:ext uri="{BB962C8B-B14F-4D97-AF65-F5344CB8AC3E}">
        <p14:creationId xmlns:p14="http://schemas.microsoft.com/office/powerpoint/2010/main" val="19099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Major Peripherals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Keyboard,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Mouse,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Hard Disk,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Floppy Disk,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CD ROM,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Printer,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Scanner.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Keyboard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Keypad contains;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Alphabets,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Numbers,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Special Symbols,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Function Keys.</a:t>
            </a:r>
          </a:p>
          <a:p>
            <a:pPr lvl="1" algn="just">
              <a:lnSpc>
                <a:spcPct val="120000"/>
              </a:lnSpc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qwerty Keyboard (Typewriter Keyboard).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key press it sends a code (ASCII Code) to the CPU.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Mouse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Pointing &amp; Click Device.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/ Three Buttons.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Wheel / Optical Mouse.</a:t>
            </a:r>
          </a:p>
          <a:p>
            <a:pPr>
              <a:lnSpc>
                <a:spcPct val="13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1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Hard Disk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Magnetic Memory Device.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Non-removable storage device.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Several Circular Magnetic Disks are housed in a single case.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is stored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as 1’s &amp; 0’s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075" descr="C:\NortonSlides\art01\fig1_10.BMP"/>
          <p:cNvPicPr>
            <a:picLocks noChangeAspect="1" noChangeArrowheads="1"/>
          </p:cNvPicPr>
          <p:nvPr/>
        </p:nvPicPr>
        <p:blipFill>
          <a:blip r:embed="rId2"/>
          <a:srcRect l="33456" t="44298" r="42761" b="25340"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319655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Floppy Disk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Magnetic Memory Device.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Removable storage.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single circular Mylar plastic disk, coated with magnetic material is packed in a protective plastic casing.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Typical size is 3.5” &amp; Capacity is 1.44MB.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CD ROM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Optical Device.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Removable Storage.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Read Only Memory.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Typical Capacity is 550 MB – 800MB.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Related Terms;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 Writer,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 RW.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</a:t>
            </a:r>
            <a:r>
              <a:rPr lang="en-US" sz="4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 of instructions written in any programming language to solve the problems and to control the hardware is known as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logical parts of the computer are known as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process to create the software is known as software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development.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Any newer part of the software is known as its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version.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person who develop the software is known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as;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developer,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programmer,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Engineer,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Programmer.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charset="0"/>
              </a:rPr>
              <a:t>A computer's hardware consists of electronic devices; the parts you can see and </a:t>
            </a:r>
            <a:r>
              <a:rPr lang="en-US" sz="2400" dirty="0" smtClean="0">
                <a:solidFill>
                  <a:prstClr val="black"/>
                </a:solidFill>
                <a:latin typeface="Times New Roman" charset="0"/>
              </a:rPr>
              <a:t>touch.</a:t>
            </a:r>
            <a:endParaRPr lang="en-US" sz="2400" dirty="0">
              <a:solidFill>
                <a:prstClr val="black"/>
              </a:solidFill>
              <a:latin typeface="Times New Roman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charset="0"/>
              </a:rPr>
              <a:t>The term "device" refers to any piece of hardware used by the </a:t>
            </a:r>
            <a:r>
              <a:rPr lang="en-US" sz="2400" dirty="0" smtClean="0">
                <a:solidFill>
                  <a:prstClr val="black"/>
                </a:solidFill>
                <a:latin typeface="Times New Roman" charset="0"/>
              </a:rPr>
              <a:t>computer </a:t>
            </a:r>
            <a:r>
              <a:rPr lang="en-US" sz="2400" dirty="0">
                <a:solidFill>
                  <a:prstClr val="black"/>
                </a:solidFill>
                <a:latin typeface="Times New Roman" charset="0"/>
              </a:rPr>
              <a:t>such as a keyboard, monitor, modem, mouse,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Software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8313" lvl="0" indent="-347663" algn="just"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8313" lvl="0" indent="-347663" algn="just"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C:\Users\Abrar\Desktop\onion-skin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95600"/>
            <a:ext cx="6334125" cy="3105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11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System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which is used to perform the basic functionality of the computer or in other words bridge between user &amp;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hardware.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Also known as Operating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System.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After assembling the hardware first of all we install system software on the PC to make it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functional.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an necessary  part in the operating of the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computer.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 cant make 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Personal Computer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functional without the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system software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2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System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collection of programs designed to operate, control and extend the processing capabilities of the computer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itself.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Usually developed by computer manufacturers in a low level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language.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Makes operation of computer more effective and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efficient.  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Help hardware components work together and provide support for the development and execution of the application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0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System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Programs included in system software package are known as system programs and the programmers who develop those programs are known as system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programmer.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are;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2170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Operating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systems,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2170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Utilities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programs,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2170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2170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Assembler, interpreter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etc.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Types of System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Operating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System,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Utilities (service programs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Device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drivers,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Language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translators.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4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68313" lvl="0" indent="-347663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49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Operating </a:t>
            </a:r>
            <a:r>
              <a:rPr lang="en-US" sz="49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System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 marL="85217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rgbClr val="12110E"/>
                </a:solidFill>
                <a:latin typeface="Times New Roman" pitchFamily="18" charset="0"/>
                <a:cs typeface="Times New Roman" pitchFamily="18" charset="0"/>
              </a:rPr>
              <a:t>Programs that coordinate computer </a:t>
            </a:r>
            <a:r>
              <a:rPr lang="en-US" sz="2400" dirty="0" smtClean="0">
                <a:solidFill>
                  <a:srgbClr val="12110E"/>
                </a:solidFill>
                <a:latin typeface="Times New Roman" pitchFamily="18" charset="0"/>
                <a:cs typeface="Times New Roman" pitchFamily="18" charset="0"/>
              </a:rPr>
              <a:t>resources.</a:t>
            </a:r>
          </a:p>
          <a:p>
            <a:pPr marL="85217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12110E"/>
                </a:solidFill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sz="2400" dirty="0">
                <a:solidFill>
                  <a:srgbClr val="12110E"/>
                </a:solidFill>
                <a:latin typeface="Times New Roman" pitchFamily="18" charset="0"/>
                <a:cs typeface="Times New Roman" pitchFamily="18" charset="0"/>
              </a:rPr>
              <a:t>a user interface and run </a:t>
            </a:r>
            <a:r>
              <a:rPr lang="en-US" sz="2400" dirty="0" smtClean="0">
                <a:solidFill>
                  <a:srgbClr val="12110E"/>
                </a:solidFill>
                <a:latin typeface="Times New Roman" pitchFamily="18" charset="0"/>
                <a:cs typeface="Times New Roman" pitchFamily="18" charset="0"/>
              </a:rPr>
              <a:t>applications.</a:t>
            </a:r>
            <a:endParaRPr lang="en-US" sz="2400" dirty="0">
              <a:solidFill>
                <a:srgbClr val="12110E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217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Handles technical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tasks.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217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Every computer has an operating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system.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217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Performs three types of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functions;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5683" lvl="2" indent="-34766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Manages computer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resources,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5683" lvl="2" indent="-34766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Provides user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interface,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5683" lvl="2" indent="-34766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Runs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applications.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68313" lvl="0" indent="-347663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8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49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Utility </a:t>
            </a:r>
            <a:r>
              <a:rPr lang="en-US" sz="49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Programs</a:t>
            </a:r>
            <a: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 marL="85217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Help to perform maintenance or correct problems with a computer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system.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090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Common types of utility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programs;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3800" lvl="2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Hardware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utilities,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3800" lvl="2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Virus-detection and recovery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utilities,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3800" lvl="2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File-compression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utilities,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3800" lvl="2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Backup,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3800" lvl="2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Uninstall.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Features of System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Features of System Software are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following;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Close to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system,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Fast in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speed,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Difficult to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design,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Difficult to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understand,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interactive,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Smaller in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size,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Difficult to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manipulate,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Generally written in low level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language.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Application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Those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software which used to perform the specific tasks of the computer are known as application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software.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software perform only a single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task.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comes in different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categories;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Anti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Viruses,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Norton Anti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virus.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Editing,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Notepad, WordPad, 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Word.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Presentation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Making,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PowerPoint.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Calculation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Software,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Excel.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Compress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Software,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WinZip,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WinRAR.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4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Application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marL="648017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Features of Application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Software;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2337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Consists of programs designed to make users more productive and/or assist with personal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tasks,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2337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Helps users solve particular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problems,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2337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most cases, application software resides on the computer’s hard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disk,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2337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Application software can also be stored on CDs, DVDs, and flash or keychain storage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devices.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Hardware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computer's hardware  are categorized as follows;</a:t>
            </a:r>
          </a:p>
          <a:p>
            <a:pPr marL="1379538" lvl="2" indent="-465138" algn="just">
              <a:lnSpc>
                <a:spcPct val="150000"/>
              </a:lnSpc>
              <a:spcBef>
                <a:spcPct val="500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charset="0"/>
              </a:rPr>
              <a:t>Processor,</a:t>
            </a:r>
            <a:endParaRPr lang="en-US" dirty="0">
              <a:solidFill>
                <a:prstClr val="black"/>
              </a:solidFill>
              <a:latin typeface="Times New Roman" charset="0"/>
            </a:endParaRPr>
          </a:p>
          <a:p>
            <a:pPr marL="1379538" lvl="2" indent="-465138" algn="just">
              <a:lnSpc>
                <a:spcPct val="150000"/>
              </a:lnSpc>
              <a:spcBef>
                <a:spcPct val="500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charset="0"/>
              </a:rPr>
              <a:t>Memory,</a:t>
            </a:r>
            <a:endParaRPr lang="en-US" dirty="0">
              <a:solidFill>
                <a:prstClr val="black"/>
              </a:solidFill>
              <a:latin typeface="Times New Roman" charset="0"/>
            </a:endParaRPr>
          </a:p>
          <a:p>
            <a:pPr marL="1379538" lvl="2" indent="-465138" algn="just">
              <a:lnSpc>
                <a:spcPct val="150000"/>
              </a:lnSpc>
              <a:spcBef>
                <a:spcPct val="500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  <a:latin typeface="Times New Roman" charset="0"/>
              </a:rPr>
              <a:t>Input and output (I/O) </a:t>
            </a:r>
            <a:r>
              <a:rPr lang="en-US" dirty="0" smtClean="0">
                <a:solidFill>
                  <a:prstClr val="black"/>
                </a:solidFill>
                <a:latin typeface="Times New Roman" charset="0"/>
              </a:rPr>
              <a:t>devices,</a:t>
            </a:r>
            <a:endParaRPr lang="en-US" dirty="0">
              <a:solidFill>
                <a:prstClr val="black"/>
              </a:solidFill>
              <a:latin typeface="Times New Roman" charset="0"/>
            </a:endParaRPr>
          </a:p>
          <a:p>
            <a:pPr marL="1379538" lvl="2" indent="-465138" algn="just">
              <a:lnSpc>
                <a:spcPct val="150000"/>
              </a:lnSpc>
              <a:spcBef>
                <a:spcPct val="500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  <a:latin typeface="Times New Roman" charset="0"/>
              </a:rPr>
              <a:t>Storage </a:t>
            </a:r>
            <a:r>
              <a:rPr lang="en-US" dirty="0" smtClean="0">
                <a:solidFill>
                  <a:prstClr val="black"/>
                </a:solidFill>
                <a:latin typeface="Times New Roman" charset="0"/>
              </a:rPr>
              <a:t>devices.</a:t>
            </a:r>
            <a:endParaRPr lang="en-US" dirty="0">
              <a:solidFill>
                <a:prstClr val="black"/>
              </a:solidFill>
              <a:latin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Application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8017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Categories of Application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Software;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2337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Business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2337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Graphic &amp;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Multimedia,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2337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Home / Personal /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Education,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2337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Communication.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Software &amp; Hardware -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Complementary to each other (both are necessary for the computer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Hardware is a one time expense (except in case of upgrade) whereas software is a continuing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expense,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2170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Upgrades refer to renewing or changing components like increasing the memory, hard disk capacity or adding speakers, modem etc.</a:t>
            </a:r>
          </a:p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Software cannot be utilized without supporting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hardware.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7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Software &amp; Hardware – Relationship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software acts as an interface between the user and the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hardware.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get a particular job done on the computer, relevant software should be loaded into the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hardware.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7850" lvl="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Hardware without set of programs to operate upon cannot be utilized and </a:t>
            </a:r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useless.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CPU ( Central Processing Unit)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central processing unit or (CPU) is the "brain" of your computer.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contains the electronic circuits that cause the computer to follow instructions from memory.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CPU contains three main parts, all housed  in a single package (Chip);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 Unit (CU),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Arithmetic Logic Unit (ALU),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Memory.</a:t>
            </a:r>
          </a:p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>
                <a:solidFill>
                  <a:prstClr val="black"/>
                </a:solidFill>
                <a:latin typeface="Times New Roman" charset="0"/>
              </a:rPr>
              <a:t>power supply</a:t>
            </a:r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7772400" y="3962400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solidFill>
                  <a:prstClr val="black"/>
                </a:solidFill>
                <a:latin typeface="Times New Roman" charset="0"/>
              </a:rPr>
              <a:t>hard drive</a:t>
            </a: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3657600" y="6096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solidFill>
                  <a:prstClr val="black"/>
                </a:solidFill>
                <a:latin typeface="Times New Roman" charset="0"/>
              </a:rPr>
              <a:t>motherboard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3962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4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Look Inside ..</a:t>
            </a:r>
          </a:p>
        </p:txBody>
      </p:sp>
      <p:sp>
        <p:nvSpPr>
          <p:cNvPr id="27657" name="Line 6"/>
          <p:cNvSpPr>
            <a:spLocks noChangeShapeType="1"/>
          </p:cNvSpPr>
          <p:nvPr/>
        </p:nvSpPr>
        <p:spPr bwMode="auto">
          <a:xfrm flipH="1" flipV="1">
            <a:off x="6934200" y="4724400"/>
            <a:ext cx="457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7658" name="Picture 7" descr="inside_assemb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143000"/>
            <a:ext cx="624840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Text Box 8"/>
          <p:cNvSpPr txBox="1">
            <a:spLocks noChangeArrowheads="1"/>
          </p:cNvSpPr>
          <p:nvPr/>
        </p:nvSpPr>
        <p:spPr bwMode="auto">
          <a:xfrm>
            <a:off x="7696200" y="18288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solidFill>
                  <a:prstClr val="black"/>
                </a:solidFill>
                <a:latin typeface="Times New Roman" charset="0"/>
              </a:rPr>
              <a:t>CD-ROM drive</a:t>
            </a:r>
          </a:p>
        </p:txBody>
      </p:sp>
      <p:sp>
        <p:nvSpPr>
          <p:cNvPr id="27660" name="Line 9"/>
          <p:cNvSpPr>
            <a:spLocks noChangeShapeType="1"/>
          </p:cNvSpPr>
          <p:nvPr/>
        </p:nvSpPr>
        <p:spPr bwMode="auto">
          <a:xfrm>
            <a:off x="1295400" y="190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661" name="Line 10"/>
          <p:cNvSpPr>
            <a:spLocks noChangeShapeType="1"/>
          </p:cNvSpPr>
          <p:nvPr/>
        </p:nvSpPr>
        <p:spPr bwMode="auto">
          <a:xfrm flipH="1">
            <a:off x="7086600" y="4267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662" name="Text Box 11"/>
          <p:cNvSpPr txBox="1">
            <a:spLocks noChangeArrowheads="1"/>
          </p:cNvSpPr>
          <p:nvPr/>
        </p:nvSpPr>
        <p:spPr bwMode="auto">
          <a:xfrm>
            <a:off x="7848600" y="3048000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solidFill>
                  <a:prstClr val="black"/>
                </a:solidFill>
                <a:latin typeface="Times New Roman" charset="0"/>
              </a:rPr>
              <a:t>floppy drive</a:t>
            </a:r>
          </a:p>
        </p:txBody>
      </p:sp>
      <p:sp>
        <p:nvSpPr>
          <p:cNvPr id="27663" name="Line 12"/>
          <p:cNvSpPr>
            <a:spLocks noChangeShapeType="1"/>
          </p:cNvSpPr>
          <p:nvPr/>
        </p:nvSpPr>
        <p:spPr bwMode="auto">
          <a:xfrm flipV="1">
            <a:off x="4800600" y="5334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664" name="Text Box 13"/>
          <p:cNvSpPr txBox="1">
            <a:spLocks noChangeArrowheads="1"/>
          </p:cNvSpPr>
          <p:nvPr/>
        </p:nvSpPr>
        <p:spPr bwMode="auto">
          <a:xfrm>
            <a:off x="533400" y="3733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CA" sz="2400">
                <a:solidFill>
                  <a:prstClr val="black"/>
                </a:solidFill>
                <a:latin typeface="Times New Roman" charset="0"/>
              </a:rPr>
              <a:t>cards</a:t>
            </a:r>
          </a:p>
        </p:txBody>
      </p:sp>
      <p:sp>
        <p:nvSpPr>
          <p:cNvPr id="27665" name="Line 14"/>
          <p:cNvSpPr>
            <a:spLocks noChangeShapeType="1"/>
          </p:cNvSpPr>
          <p:nvPr/>
        </p:nvSpPr>
        <p:spPr bwMode="auto">
          <a:xfrm flipV="1">
            <a:off x="1447800" y="3886200"/>
            <a:ext cx="914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666" name="Line 15"/>
          <p:cNvSpPr>
            <a:spLocks noChangeShapeType="1"/>
          </p:cNvSpPr>
          <p:nvPr/>
        </p:nvSpPr>
        <p:spPr bwMode="auto">
          <a:xfrm>
            <a:off x="1371600" y="39624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667" name="Line 16"/>
          <p:cNvSpPr>
            <a:spLocks noChangeShapeType="1"/>
          </p:cNvSpPr>
          <p:nvPr/>
        </p:nvSpPr>
        <p:spPr bwMode="auto">
          <a:xfrm>
            <a:off x="1371600" y="39624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Look Inside…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ll the major components;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Power Supply,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Motherboard,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Memory,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Card Slots,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Cards,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CPU, heat sink and fan,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Drives (floppy, hard drive and CD-ROM).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3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Functionality of these components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Power Supply;  supplies power to all the circuitry and devices.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Motherboard; acts as a manager for everything on the computer – connects all the  components together.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CPU; Central Processing Unit – does all the work of computing.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Times New Roman" pitchFamily="18" charset="0"/>
                <a:cs typeface="Times New Roman" pitchFamily="18" charset="0"/>
              </a:rPr>
              <a:t>Functionality of these components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RAM; Random Access Memory – (short-term memory) holds data and program instructions that the computer is currently using.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Hard Drive; (long-term memory) holds all of the information that needs to be stored.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Floppy and CD-ROM drives; allow you to give data to the computer and take data away from the computer.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1476</Words>
  <Application>Microsoft Office PowerPoint</Application>
  <PresentationFormat>On-screen Show (4:3)</PresentationFormat>
  <Paragraphs>231</Paragraphs>
  <Slides>42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Office Theme</vt:lpstr>
      <vt:lpstr>1_Office Theme</vt:lpstr>
      <vt:lpstr>2_Office Theme</vt:lpstr>
      <vt:lpstr>Lecture 2</vt:lpstr>
      <vt:lpstr>PowerPoint Presentation</vt:lpstr>
      <vt:lpstr>Hardware</vt:lpstr>
      <vt:lpstr>Hardware Types</vt:lpstr>
      <vt:lpstr>CPU ( Central Processing Unit)</vt:lpstr>
      <vt:lpstr>PowerPoint Presentation</vt:lpstr>
      <vt:lpstr>A Look Inside…</vt:lpstr>
      <vt:lpstr>Functionality of these components </vt:lpstr>
      <vt:lpstr>Functionality of these components </vt:lpstr>
      <vt:lpstr>Functionality of these components </vt:lpstr>
      <vt:lpstr> Memory </vt:lpstr>
      <vt:lpstr>How Memory is Measured</vt:lpstr>
      <vt:lpstr> Input and Output Devices </vt:lpstr>
      <vt:lpstr>Storage Devices</vt:lpstr>
      <vt:lpstr>Motherboard; AGP Slot (Accelerated Graphics Port).  PCI Slot (Peripheral Component Interconnect).  ISA Slot  (Industry Standard Architecture).     </vt:lpstr>
      <vt:lpstr>RAM</vt:lpstr>
      <vt:lpstr>Hard Drive</vt:lpstr>
      <vt:lpstr>Floppy Drive</vt:lpstr>
      <vt:lpstr>PowerPoint Presentation</vt:lpstr>
      <vt:lpstr>Back of Computer</vt:lpstr>
      <vt:lpstr>PowerPoint Presentation</vt:lpstr>
      <vt:lpstr>Major Peripherals</vt:lpstr>
      <vt:lpstr>Keyboard</vt:lpstr>
      <vt:lpstr>Mouse</vt:lpstr>
      <vt:lpstr>Hard Disk</vt:lpstr>
      <vt:lpstr>PowerPoint Presentation</vt:lpstr>
      <vt:lpstr>Floppy Disk</vt:lpstr>
      <vt:lpstr>CD ROM</vt:lpstr>
      <vt:lpstr> Software </vt:lpstr>
      <vt:lpstr>Software Types</vt:lpstr>
      <vt:lpstr>System Software</vt:lpstr>
      <vt:lpstr>System Software</vt:lpstr>
      <vt:lpstr>System Software</vt:lpstr>
      <vt:lpstr>Types of System Software</vt:lpstr>
      <vt:lpstr> Operating System </vt:lpstr>
      <vt:lpstr> Utility Programs </vt:lpstr>
      <vt:lpstr>Features of System Software</vt:lpstr>
      <vt:lpstr>Application Software</vt:lpstr>
      <vt:lpstr>Application Software</vt:lpstr>
      <vt:lpstr>Application Software</vt:lpstr>
      <vt:lpstr>Software &amp; Hardware - Relationship</vt:lpstr>
      <vt:lpstr>Software &amp; Hardware – Relationship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</dc:title>
  <dc:creator>Admin</dc:creator>
  <cp:lastModifiedBy>Administrator</cp:lastModifiedBy>
  <cp:revision>130</cp:revision>
  <dcterms:created xsi:type="dcterms:W3CDTF">2006-08-16T00:00:00Z</dcterms:created>
  <dcterms:modified xsi:type="dcterms:W3CDTF">2018-03-05T04:09:22Z</dcterms:modified>
</cp:coreProperties>
</file>